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notesMasterIdLst>
    <p:notesMasterId r:id="rId25"/>
  </p:notesMasterIdLst>
  <p:handoutMasterIdLst>
    <p:handoutMasterId r:id="rId26"/>
  </p:handoutMasterIdLst>
  <p:sldIdLst>
    <p:sldId id="345" r:id="rId2"/>
    <p:sldId id="344" r:id="rId3"/>
    <p:sldId id="352" r:id="rId4"/>
    <p:sldId id="330" r:id="rId5"/>
    <p:sldId id="353" r:id="rId6"/>
    <p:sldId id="354" r:id="rId7"/>
    <p:sldId id="355" r:id="rId8"/>
    <p:sldId id="357" r:id="rId9"/>
    <p:sldId id="358" r:id="rId10"/>
    <p:sldId id="359" r:id="rId11"/>
    <p:sldId id="367" r:id="rId12"/>
    <p:sldId id="368" r:id="rId13"/>
    <p:sldId id="369" r:id="rId14"/>
    <p:sldId id="372" r:id="rId15"/>
    <p:sldId id="370" r:id="rId16"/>
    <p:sldId id="371" r:id="rId17"/>
    <p:sldId id="356" r:id="rId18"/>
    <p:sldId id="346" r:id="rId19"/>
    <p:sldId id="374" r:id="rId20"/>
    <p:sldId id="375" r:id="rId21"/>
    <p:sldId id="376" r:id="rId22"/>
    <p:sldId id="378" r:id="rId23"/>
    <p:sldId id="379" r:id="rId24"/>
  </p:sldIdLst>
  <p:sldSz cx="9144000" cy="6858000" type="screen4x3"/>
  <p:notesSz cx="10234613" cy="71040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28">
          <p15:clr>
            <a:srgbClr val="A4A3A4"/>
          </p15:clr>
        </p15:guide>
        <p15:guide id="4" pos="4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AEEF"/>
    <a:srgbClr val="0000FF"/>
    <a:srgbClr val="000000"/>
    <a:srgbClr val="E1C48F"/>
    <a:srgbClr val="3366FF"/>
    <a:srgbClr val="FF9999"/>
    <a:srgbClr val="FF3300"/>
    <a:srgbClr val="3399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6" autoAdjust="0"/>
    <p:restoredTop sz="95775" autoAdjust="0"/>
  </p:normalViewPr>
  <p:slideViewPr>
    <p:cSldViewPr>
      <p:cViewPr varScale="1">
        <p:scale>
          <a:sx n="105" d="100"/>
          <a:sy n="105" d="100"/>
        </p:scale>
        <p:origin x="1848" y="114"/>
      </p:cViewPr>
      <p:guideLst>
        <p:guide orient="horz" pos="2160"/>
        <p:guide pos="2880"/>
        <p:guide orient="horz" pos="828"/>
        <p:guide pos="4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700"/>
    </p:cViewPr>
  </p:sorterViewPr>
  <p:notesViewPr>
    <p:cSldViewPr>
      <p:cViewPr varScale="1">
        <p:scale>
          <a:sx n="103" d="100"/>
          <a:sy n="103" d="100"/>
        </p:scale>
        <p:origin x="-2472" y="-84"/>
      </p:cViewPr>
      <p:guideLst>
        <p:guide orient="horz" pos="2238"/>
        <p:guide pos="322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1decf387-3a62-48e1-8264-95221a86067c" providerId="ADAL" clId="{3C06C617-F1F1-44D9-97D2-AD6F09D25946}"/>
    <pc:docChg chg="delSld">
      <pc:chgData name=" " userId="1decf387-3a62-48e1-8264-95221a86067c" providerId="ADAL" clId="{3C06C617-F1F1-44D9-97D2-AD6F09D25946}" dt="2020-01-07T23:31:03.836" v="0" actId="47"/>
      <pc:docMkLst>
        <pc:docMk/>
      </pc:docMkLst>
      <pc:sldChg chg="del">
        <pc:chgData name=" " userId="1decf387-3a62-48e1-8264-95221a86067c" providerId="ADAL" clId="{3C06C617-F1F1-44D9-97D2-AD6F09D25946}" dt="2020-01-07T23:31:03.836" v="0" actId="47"/>
        <pc:sldMkLst>
          <pc:docMk/>
          <pc:sldMk cId="2922540950" sldId="377"/>
        </pc:sldMkLst>
      </pc:sldChg>
      <pc:sldChg chg="del">
        <pc:chgData name=" " userId="1decf387-3a62-48e1-8264-95221a86067c" providerId="ADAL" clId="{3C06C617-F1F1-44D9-97D2-AD6F09D25946}" dt="2020-01-07T23:31:03.836" v="0" actId="47"/>
        <pc:sldMkLst>
          <pc:docMk/>
          <pc:sldMk cId="3829212394" sldId="380"/>
        </pc:sldMkLst>
      </pc:sldChg>
      <pc:sldChg chg="del">
        <pc:chgData name=" " userId="1decf387-3a62-48e1-8264-95221a86067c" providerId="ADAL" clId="{3C06C617-F1F1-44D9-97D2-AD6F09D25946}" dt="2020-01-07T23:31:03.836" v="0" actId="47"/>
        <pc:sldMkLst>
          <pc:docMk/>
          <pc:sldMk cId="4281592479" sldId="381"/>
        </pc:sldMkLst>
      </pc:sldChg>
      <pc:sldChg chg="del">
        <pc:chgData name=" " userId="1decf387-3a62-48e1-8264-95221a86067c" providerId="ADAL" clId="{3C06C617-F1F1-44D9-97D2-AD6F09D25946}" dt="2020-01-07T23:31:03.836" v="0" actId="47"/>
        <pc:sldMkLst>
          <pc:docMk/>
          <pc:sldMk cId="521520156" sldId="382"/>
        </pc:sldMkLst>
      </pc:sldChg>
      <pc:sldChg chg="del">
        <pc:chgData name=" " userId="1decf387-3a62-48e1-8264-95221a86067c" providerId="ADAL" clId="{3C06C617-F1F1-44D9-97D2-AD6F09D25946}" dt="2020-01-07T23:31:03.836" v="0" actId="47"/>
        <pc:sldMkLst>
          <pc:docMk/>
          <pc:sldMk cId="3900638133" sldId="383"/>
        </pc:sldMkLst>
      </pc:sldChg>
      <pc:sldChg chg="del">
        <pc:chgData name=" " userId="1decf387-3a62-48e1-8264-95221a86067c" providerId="ADAL" clId="{3C06C617-F1F1-44D9-97D2-AD6F09D25946}" dt="2020-01-07T23:31:03.836" v="0" actId="47"/>
        <pc:sldMkLst>
          <pc:docMk/>
          <pc:sldMk cId="3900638133" sldId="384"/>
        </pc:sldMkLst>
      </pc:sldChg>
      <pc:sldChg chg="del">
        <pc:chgData name=" " userId="1decf387-3a62-48e1-8264-95221a86067c" providerId="ADAL" clId="{3C06C617-F1F1-44D9-97D2-AD6F09D25946}" dt="2020-01-07T23:31:03.836" v="0" actId="47"/>
        <pc:sldMkLst>
          <pc:docMk/>
          <pc:sldMk cId="3900638133" sldId="385"/>
        </pc:sldMkLst>
      </pc:sldChg>
      <pc:sldChg chg="del">
        <pc:chgData name=" " userId="1decf387-3a62-48e1-8264-95221a86067c" providerId="ADAL" clId="{3C06C617-F1F1-44D9-97D2-AD6F09D25946}" dt="2020-01-07T23:31:03.836" v="0" actId="47"/>
        <pc:sldMkLst>
          <pc:docMk/>
          <pc:sldMk cId="2432533344" sldId="386"/>
        </pc:sldMkLst>
      </pc:sldChg>
      <pc:sldChg chg="del">
        <pc:chgData name=" " userId="1decf387-3a62-48e1-8264-95221a86067c" providerId="ADAL" clId="{3C06C617-F1F1-44D9-97D2-AD6F09D25946}" dt="2020-01-07T23:31:03.836" v="0" actId="47"/>
        <pc:sldMkLst>
          <pc:docMk/>
          <pc:sldMk cId="2432533344" sldId="387"/>
        </pc:sldMkLst>
      </pc:sldChg>
      <pc:sldChg chg="del">
        <pc:chgData name=" " userId="1decf387-3a62-48e1-8264-95221a86067c" providerId="ADAL" clId="{3C06C617-F1F1-44D9-97D2-AD6F09D25946}" dt="2020-01-07T23:31:03.836" v="0" actId="47"/>
        <pc:sldMkLst>
          <pc:docMk/>
          <pc:sldMk cId="2432533344" sldId="388"/>
        </pc:sldMkLst>
      </pc:sldChg>
      <pc:sldChg chg="del">
        <pc:chgData name=" " userId="1decf387-3a62-48e1-8264-95221a86067c" providerId="ADAL" clId="{3C06C617-F1F1-44D9-97D2-AD6F09D25946}" dt="2020-01-07T23:31:03.836" v="0" actId="47"/>
        <pc:sldMkLst>
          <pc:docMk/>
          <pc:sldMk cId="2907867990" sldId="390"/>
        </pc:sldMkLst>
      </pc:sldChg>
      <pc:sldChg chg="del">
        <pc:chgData name=" " userId="1decf387-3a62-48e1-8264-95221a86067c" providerId="ADAL" clId="{3C06C617-F1F1-44D9-97D2-AD6F09D25946}" dt="2020-01-07T23:31:03.836" v="0" actId="47"/>
        <pc:sldMkLst>
          <pc:docMk/>
          <pc:sldMk cId="3373900005" sldId="391"/>
        </pc:sldMkLst>
      </pc:sldChg>
      <pc:sldMasterChg chg="delSldLayout">
        <pc:chgData name=" " userId="1decf387-3a62-48e1-8264-95221a86067c" providerId="ADAL" clId="{3C06C617-F1F1-44D9-97D2-AD6F09D25946}" dt="2020-01-07T23:31:03.836" v="0" actId="47"/>
        <pc:sldMasterMkLst>
          <pc:docMk/>
          <pc:sldMasterMk cId="2451792190" sldId="2147484296"/>
        </pc:sldMasterMkLst>
        <pc:sldLayoutChg chg="del">
          <pc:chgData name=" " userId="1decf387-3a62-48e1-8264-95221a86067c" providerId="ADAL" clId="{3C06C617-F1F1-44D9-97D2-AD6F09D25946}" dt="2020-01-07T23:31:03.836" v="0" actId="47"/>
          <pc:sldLayoutMkLst>
            <pc:docMk/>
            <pc:sldMasterMk cId="2451792190" sldId="2147484296"/>
            <pc:sldLayoutMk cId="4028281540" sldId="2147484308"/>
          </pc:sldLayoutMkLst>
        </pc:sldLayoutChg>
      </pc:sldMasterChg>
    </pc:docChg>
  </pc:docChgLst>
  <pc:docChgLst>
    <pc:chgData name=" " userId="1decf387-3a62-48e1-8264-95221a86067c" providerId="ADAL" clId="{E085844C-693F-417C-87C3-C65371734C7C}"/>
    <pc:docChg chg="modSld">
      <pc:chgData name=" " userId="1decf387-3a62-48e1-8264-95221a86067c" providerId="ADAL" clId="{E085844C-693F-417C-87C3-C65371734C7C}" dt="2020-01-07T23:39:16.212" v="20" actId="20577"/>
      <pc:docMkLst>
        <pc:docMk/>
      </pc:docMkLst>
      <pc:sldChg chg="modSp">
        <pc:chgData name=" " userId="1decf387-3a62-48e1-8264-95221a86067c" providerId="ADAL" clId="{E085844C-693F-417C-87C3-C65371734C7C}" dt="2020-01-07T23:39:16.212" v="20" actId="20577"/>
        <pc:sldMkLst>
          <pc:docMk/>
          <pc:sldMk cId="548207019" sldId="344"/>
        </pc:sldMkLst>
        <pc:spChg chg="mod">
          <ac:chgData name=" " userId="1decf387-3a62-48e1-8264-95221a86067c" providerId="ADAL" clId="{E085844C-693F-417C-87C3-C65371734C7C}" dt="2020-01-07T23:38:55.309" v="2" actId="20577"/>
          <ac:spMkLst>
            <pc:docMk/>
            <pc:sldMk cId="548207019" sldId="344"/>
            <ac:spMk id="10" creationId="{00000000-0000-0000-0000-000000000000}"/>
          </ac:spMkLst>
        </pc:spChg>
        <pc:spChg chg="mod">
          <ac:chgData name=" " userId="1decf387-3a62-48e1-8264-95221a86067c" providerId="ADAL" clId="{E085844C-693F-417C-87C3-C65371734C7C}" dt="2020-01-07T23:39:01.084" v="5" actId="20577"/>
          <ac:spMkLst>
            <pc:docMk/>
            <pc:sldMk cId="548207019" sldId="344"/>
            <ac:spMk id="11" creationId="{00000000-0000-0000-0000-000000000000}"/>
          </ac:spMkLst>
        </pc:spChg>
        <pc:spChg chg="mod">
          <ac:chgData name=" " userId="1decf387-3a62-48e1-8264-95221a86067c" providerId="ADAL" clId="{E085844C-693F-417C-87C3-C65371734C7C}" dt="2020-01-07T23:39:04.123" v="8" actId="20577"/>
          <ac:spMkLst>
            <pc:docMk/>
            <pc:sldMk cId="548207019" sldId="344"/>
            <ac:spMk id="12" creationId="{00000000-0000-0000-0000-000000000000}"/>
          </ac:spMkLst>
        </pc:spChg>
        <pc:spChg chg="mod">
          <ac:chgData name=" " userId="1decf387-3a62-48e1-8264-95221a86067c" providerId="ADAL" clId="{E085844C-693F-417C-87C3-C65371734C7C}" dt="2020-01-07T23:39:07.340" v="11" actId="20577"/>
          <ac:spMkLst>
            <pc:docMk/>
            <pc:sldMk cId="548207019" sldId="344"/>
            <ac:spMk id="13" creationId="{00000000-0000-0000-0000-000000000000}"/>
          </ac:spMkLst>
        </pc:spChg>
        <pc:spChg chg="mod">
          <ac:chgData name=" " userId="1decf387-3a62-48e1-8264-95221a86067c" providerId="ADAL" clId="{E085844C-693F-417C-87C3-C65371734C7C}" dt="2020-01-07T23:39:10.524" v="14" actId="20577"/>
          <ac:spMkLst>
            <pc:docMk/>
            <pc:sldMk cId="548207019" sldId="344"/>
            <ac:spMk id="14" creationId="{00000000-0000-0000-0000-000000000000}"/>
          </ac:spMkLst>
        </pc:spChg>
        <pc:spChg chg="mod">
          <ac:chgData name=" " userId="1decf387-3a62-48e1-8264-95221a86067c" providerId="ADAL" clId="{E085844C-693F-417C-87C3-C65371734C7C}" dt="2020-01-07T23:39:13.097" v="17" actId="20577"/>
          <ac:spMkLst>
            <pc:docMk/>
            <pc:sldMk cId="548207019" sldId="344"/>
            <ac:spMk id="15" creationId="{00000000-0000-0000-0000-000000000000}"/>
          </ac:spMkLst>
        </pc:spChg>
        <pc:spChg chg="mod">
          <ac:chgData name=" " userId="1decf387-3a62-48e1-8264-95221a86067c" providerId="ADAL" clId="{E085844C-693F-417C-87C3-C65371734C7C}" dt="2020-01-07T23:39:16.212" v="20" actId="20577"/>
          <ac:spMkLst>
            <pc:docMk/>
            <pc:sldMk cId="548207019" sldId="344"/>
            <ac:spMk id="16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자료구조및실습</a:t>
            </a:r>
            <a:endParaRPr lang="ko-KR" altLang="en-US">
              <a:ea typeface="+mj-ea"/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10945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자료구조와 알고리즘</a:t>
            </a:r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022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2020-01-08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005" y="3374073"/>
            <a:ext cx="8188606" cy="319776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022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43635"/>
            <a:ext cx="2255525" cy="1146050"/>
          </a:xfrm>
          <a:prstGeom prst="rect">
            <a:avLst/>
          </a:prstGeom>
        </p:spPr>
      </p:pic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5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Wednesday, January 8,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0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Wednesday, January 8,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3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Wednesday, January 8,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8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Wednesday, January 8,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5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Wednesday, January 8,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0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Wednesday, January 8, 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Wednesday, January 8, 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4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Wednesday, January 8, 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Wednesday, January 8, 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Wednesday, January 8,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8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Wednesday, January 8,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397425" y="6489340"/>
            <a:ext cx="5693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r>
              <a:rPr lang="en-US" altLang="ko-KR" sz="1050" dirty="0">
                <a:latin typeface="+mn-ea"/>
                <a:ea typeface="+mn-ea"/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45179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11" Type="http://schemas.openxmlformats.org/officeDocument/2006/relationships/image" Target="../media/image34.png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33.png"/><Relationship Id="rId4" Type="http://schemas.openxmlformats.org/officeDocument/2006/relationships/image" Target="../media/image29.wmf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8.emf"/><Relationship Id="rId4" Type="http://schemas.openxmlformats.org/officeDocument/2006/relationships/image" Target="../media/image14.wmf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38890"/>
            <a:ext cx="7772400" cy="1470025"/>
          </a:xfr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ko-KR" altLang="en-US" dirty="0" err="1"/>
              <a:t>이산형</a:t>
            </a:r>
            <a:r>
              <a:rPr lang="ko-KR" altLang="en-US" dirty="0"/>
              <a:t> 확률분포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6555" y="2438890"/>
            <a:ext cx="3330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5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</a:rPr>
              <a:t>04</a:t>
            </a:r>
            <a:endParaRPr lang="ko-KR" altLang="en-US" sz="15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968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93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6-3] </a:t>
            </a:r>
            <a:r>
              <a:rPr lang="ko-KR" altLang="en-US" sz="2000" dirty="0">
                <a:latin typeface="+mn-ea"/>
              </a:rPr>
              <a:t>불량률이 </a:t>
            </a:r>
            <a:r>
              <a:rPr lang="en-US" altLang="ko-KR" sz="2000" dirty="0">
                <a:latin typeface="+mn-ea"/>
              </a:rPr>
              <a:t>0.03</a:t>
            </a:r>
            <a:r>
              <a:rPr lang="ko-KR" altLang="en-US" sz="2000" dirty="0">
                <a:latin typeface="+mn-ea"/>
              </a:rPr>
              <a:t>인 공정에서 </a:t>
            </a:r>
            <a:r>
              <a:rPr lang="en-US" altLang="ko-KR" sz="2000" dirty="0">
                <a:latin typeface="+mn-ea"/>
              </a:rPr>
              <a:t>20</a:t>
            </a:r>
            <a:r>
              <a:rPr lang="ko-KR" altLang="en-US" sz="2000" dirty="0">
                <a:latin typeface="+mn-ea"/>
              </a:rPr>
              <a:t>개의 표본을 추출하여 검사하여 발견한 불량개수 </a:t>
            </a:r>
            <a:r>
              <a:rPr lang="en-US" altLang="ko-KR" sz="2000" dirty="0">
                <a:latin typeface="+mn-ea"/>
              </a:rPr>
              <a:t>X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이항분포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70555" y="2361986"/>
            <a:ext cx="2458616" cy="237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(1)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확률</a:t>
            </a:r>
            <a:r>
              <a:rPr lang="ko-KR" altLang="en-US" sz="1600" dirty="0">
                <a:latin typeface="+mn-ea"/>
                <a:ea typeface="+mn-ea"/>
              </a:rPr>
              <a:t>분포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함수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42900" marR="0" lvl="0" indent="-342900" algn="l" defTabSz="914400" rtl="0" eaLnBrk="1" fontAlgn="auto" latinLnBrk="1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42900" marR="0" lvl="0" indent="-342900" algn="l" defTabSz="914400" rtl="0" eaLnBrk="1" fontAlgn="auto" latinLnBrk="1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600" dirty="0">
                <a:latin typeface="+mn-ea"/>
                <a:ea typeface="+mn-ea"/>
              </a:rPr>
              <a:t>(2) </a:t>
            </a:r>
            <a:r>
              <a:rPr lang="ko-KR" altLang="en-US" sz="1600" dirty="0">
                <a:latin typeface="+mn-ea"/>
                <a:ea typeface="+mn-ea"/>
              </a:rPr>
              <a:t>평균과 분산</a:t>
            </a:r>
            <a:endParaRPr lang="en-US" altLang="ko-KR" sz="1600" dirty="0">
              <a:latin typeface="+mn-ea"/>
              <a:ea typeface="+mn-ea"/>
            </a:endParaRPr>
          </a:p>
          <a:p>
            <a:pPr marL="342900" marR="0" lvl="0" indent="-342900" algn="l" defTabSz="914400" rtl="0" eaLnBrk="1" fontAlgn="auto" latinLnBrk="1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600" dirty="0">
              <a:latin typeface="+mn-ea"/>
              <a:ea typeface="+mn-ea"/>
            </a:endParaRPr>
          </a:p>
          <a:p>
            <a:pPr marL="342900" marR="0" lvl="0" indent="-342900" algn="l" defTabSz="914400" rtl="0" eaLnBrk="1" fontAlgn="auto" latinLnBrk="1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(3) 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P(</a:t>
            </a:r>
            <a:r>
              <a:rPr kumimoji="0" lang="en-US" altLang="ko-KR" sz="16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X 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= 2)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42900" marR="0" lvl="0" indent="-342900" algn="l" defTabSz="914400" rtl="0" eaLnBrk="1" fontAlgn="auto" latinLnBrk="1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42900" marR="0" lvl="0" indent="-342900" algn="l" defTabSz="914400" rtl="0" eaLnBrk="1" fontAlgn="auto" latinLnBrk="1" hangingPunct="1"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600" dirty="0">
                <a:latin typeface="+mn-ea"/>
                <a:ea typeface="+mn-ea"/>
              </a:rPr>
              <a:t>(4) </a:t>
            </a:r>
            <a:r>
              <a:rPr lang="en-US" altLang="ko-KR" sz="1600" dirty="0">
                <a:latin typeface="+mn-ea"/>
                <a:ea typeface="+mn-ea"/>
                <a:cs typeface="Times New Roman" pitchFamily="18" charset="0"/>
              </a:rPr>
              <a:t>P(</a:t>
            </a:r>
            <a:r>
              <a:rPr lang="en-US" altLang="ko-KR" sz="1600" i="1" dirty="0">
                <a:latin typeface="+mn-ea"/>
                <a:ea typeface="+mn-ea"/>
                <a:cs typeface="Times New Roman" pitchFamily="18" charset="0"/>
              </a:rPr>
              <a:t>X </a:t>
            </a:r>
            <a:r>
              <a:rPr lang="en-US" altLang="ko-KR" sz="1600" dirty="0">
                <a:latin typeface="+mn-ea"/>
                <a:ea typeface="+mn-ea"/>
                <a:cs typeface="Times New Roman" pitchFamily="18" charset="0"/>
              </a:rPr>
              <a:t>≥ 3)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6575" y="2249869"/>
            <a:ext cx="7650850" cy="31292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10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100" y="2316982"/>
            <a:ext cx="5126719" cy="149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8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431" y="3836518"/>
            <a:ext cx="4453537" cy="36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8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837" y="4255596"/>
            <a:ext cx="5932239" cy="1091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958065"/>
              </p:ext>
            </p:extLst>
          </p:nvPr>
        </p:nvGraphicFramePr>
        <p:xfrm>
          <a:off x="2636785" y="1780955"/>
          <a:ext cx="1955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6" imgW="1955520" imgH="342720" progId="Equation.DSMT4">
                  <p:embed/>
                </p:oleObj>
              </mc:Choice>
              <mc:Fallback>
                <p:oleObj name="Equation" r:id="rId6" imgW="1955520" imgH="34272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785" y="1780955"/>
                        <a:ext cx="1955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28573" y="5469031"/>
            <a:ext cx="7488832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altLang="ko-KR" sz="1600" dirty="0">
                <a:solidFill>
                  <a:srgbClr val="FF0000"/>
                </a:solidFill>
                <a:latin typeface="+mn-ea"/>
                <a:ea typeface="+mn-ea"/>
              </a:rPr>
              <a:t>dbinom(0:2, 20, 0.03)</a:t>
            </a:r>
          </a:p>
          <a:p>
            <a:r>
              <a:rPr lang="sv-SE" altLang="ko-KR" sz="1600" dirty="0">
                <a:solidFill>
                  <a:srgbClr val="0000FF"/>
                </a:solidFill>
                <a:latin typeface="+mn-ea"/>
                <a:ea typeface="+mn-ea"/>
              </a:rPr>
              <a:t>[1] 0.54379434 0.33636763 0.09882967</a:t>
            </a:r>
          </a:p>
          <a:p>
            <a:r>
              <a:rPr lang="sv-SE" altLang="ko-KR" sz="1600" dirty="0">
                <a:solidFill>
                  <a:srgbClr val="FF0000"/>
                </a:solidFill>
                <a:latin typeface="+mn-ea"/>
                <a:ea typeface="+mn-ea"/>
              </a:rPr>
              <a:t>1-sum(dbinom(0:2, 20, 0.03)); pbinom(2, 20, 0.03, lower=F)</a:t>
            </a:r>
          </a:p>
          <a:p>
            <a:r>
              <a:rPr lang="sv-SE" altLang="ko-KR" sz="1600" dirty="0">
                <a:solidFill>
                  <a:srgbClr val="0000FF"/>
                </a:solidFill>
                <a:latin typeface="+mn-ea"/>
                <a:ea typeface="+mn-ea"/>
              </a:rPr>
              <a:t>[1] 0.02100836	[1] 0.02100836</a:t>
            </a:r>
            <a:endParaRPr lang="ko-KR" altLang="en-US" sz="16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786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</a:t>
            </a:r>
            <a:r>
              <a:rPr lang="ko-KR" altLang="en-US" dirty="0" err="1"/>
              <a:t>포아송분포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289630" cy="478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altLang="ko-KR" sz="2400" dirty="0">
                <a:latin typeface="+mn-ea"/>
              </a:rPr>
              <a:t>[</a:t>
            </a:r>
            <a:r>
              <a:rPr lang="ko-KR" altLang="en-US" sz="2400" dirty="0">
                <a:latin typeface="+mn-ea"/>
              </a:rPr>
              <a:t>정의 </a:t>
            </a:r>
            <a:r>
              <a:rPr lang="en-US" altLang="ko-KR" sz="2400" dirty="0">
                <a:latin typeface="+mn-ea"/>
              </a:rPr>
              <a:t>6-5] </a:t>
            </a:r>
            <a:r>
              <a:rPr lang="ko-KR" altLang="en-US" sz="2400" dirty="0" err="1">
                <a:latin typeface="+mn-ea"/>
              </a:rPr>
              <a:t>포아송분포</a:t>
            </a:r>
            <a:r>
              <a:rPr lang="en-US" altLang="ko-KR" sz="2400" dirty="0">
                <a:latin typeface="+mn-ea"/>
              </a:rPr>
              <a:t>(Poisson distribution)</a:t>
            </a:r>
          </a:p>
          <a:p>
            <a:pPr marL="0" lvl="1" indent="0" fontAlgn="auto">
              <a:spcAft>
                <a:spcPts val="0"/>
              </a:spcAft>
              <a:buNone/>
            </a:pPr>
            <a:r>
              <a:rPr kumimoji="0" lang="en-US" altLang="ko-KR" sz="2000" dirty="0">
                <a:latin typeface="+mn-ea"/>
              </a:rPr>
              <a:t> : </a:t>
            </a:r>
            <a:r>
              <a:rPr lang="ko-KR" altLang="en-US" sz="2000" dirty="0">
                <a:latin typeface="+mn-ea"/>
              </a:rPr>
              <a:t>일정한 단위에서 발생한 희소한 사건수의 확률분포</a:t>
            </a:r>
          </a:p>
          <a:p>
            <a:pPr marL="0" lvl="1" indent="0" fontAlgn="auto">
              <a:spcAft>
                <a:spcPts val="0"/>
              </a:spcAft>
              <a:buNone/>
            </a:pPr>
            <a:endParaRPr lang="ko-KR" altLang="en-US" sz="2000" dirty="0">
              <a:latin typeface="+mn-ea"/>
            </a:endParaRP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ko-KR" altLang="en-US" sz="2000" dirty="0"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76545" y="1268760"/>
            <a:ext cx="8289630" cy="4725525"/>
          </a:xfrm>
          <a:prstGeom prst="roundRect">
            <a:avLst>
              <a:gd name="adj" fmla="val 51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605915"/>
              </p:ext>
            </p:extLst>
          </p:nvPr>
        </p:nvGraphicFramePr>
        <p:xfrm>
          <a:off x="6666030" y="1420915"/>
          <a:ext cx="876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876240" imgH="342720" progId="Equation.DSMT4">
                  <p:embed/>
                </p:oleObj>
              </mc:Choice>
              <mc:Fallback>
                <p:oleObj name="Equation" r:id="rId3" imgW="876240" imgH="34272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6030" y="1420915"/>
                        <a:ext cx="876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914777"/>
              </p:ext>
            </p:extLst>
          </p:nvPr>
        </p:nvGraphicFramePr>
        <p:xfrm>
          <a:off x="997071" y="3672818"/>
          <a:ext cx="1544758" cy="5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2006280" imgH="736560" progId="Equation.DSMT4">
                  <p:embed/>
                </p:oleObj>
              </mc:Choice>
              <mc:Fallback>
                <p:oleObj name="Equation" r:id="rId5" imgW="2006280" imgH="736560" progId="Equation.DSMT4">
                  <p:embed/>
                  <p:pic>
                    <p:nvPicPr>
                      <p:cNvPr id="11" name="개체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7071" y="3672818"/>
                        <a:ext cx="1544758" cy="567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97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061" y="2256397"/>
            <a:ext cx="5499533" cy="1239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97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152" y="3611493"/>
            <a:ext cx="4451118" cy="2046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3314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/>
          <a:lstStyle/>
          <a:p>
            <a:r>
              <a:rPr lang="ko-KR" altLang="en-US" sz="2400" dirty="0"/>
              <a:t>확률분포함수의 조건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000" dirty="0">
              <a:latin typeface="+mn-ea"/>
            </a:endParaRPr>
          </a:p>
          <a:p>
            <a:pPr marL="457200" lvl="1" indent="0">
              <a:buNone/>
            </a:pPr>
            <a:endParaRPr lang="en-US" altLang="ko-KR" sz="2000" dirty="0">
              <a:latin typeface="+mn-ea"/>
            </a:endParaRPr>
          </a:p>
          <a:p>
            <a:pPr marL="457200" lvl="1" indent="0">
              <a:buNone/>
            </a:pPr>
            <a:endParaRPr lang="en-US" altLang="ko-KR" sz="2000" dirty="0"/>
          </a:p>
          <a:p>
            <a:r>
              <a:rPr lang="en-US" altLang="ko-KR" sz="2400" dirty="0"/>
              <a:t>MGF, </a:t>
            </a:r>
            <a:r>
              <a:rPr lang="ko-KR" altLang="en-US" sz="2400" dirty="0"/>
              <a:t>평균 및 분산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</a:t>
            </a:r>
            <a:r>
              <a:rPr lang="ko-KR" altLang="en-US" dirty="0" err="1"/>
              <a:t>포아송분포</a:t>
            </a:r>
            <a:endParaRPr lang="ko-KR" altLang="en-US" dirty="0"/>
          </a:p>
        </p:txBody>
      </p:sp>
      <p:pic>
        <p:nvPicPr>
          <p:cNvPr id="4" name="Picture 8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59592"/>
            <a:ext cx="4943231" cy="804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83995"/>
            <a:ext cx="6903766" cy="221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331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 err="1"/>
              <a:t>포아송분포</a:t>
            </a:r>
            <a:r>
              <a:rPr lang="ko-KR" altLang="en-US" sz="2000" dirty="0"/>
              <a:t>  </a:t>
            </a:r>
            <a:r>
              <a:rPr lang="en-US" altLang="ko-KR" sz="2000" dirty="0"/>
              <a:t>R </a:t>
            </a:r>
            <a:r>
              <a:rPr lang="ko-KR" altLang="en-US" sz="2000" dirty="0"/>
              <a:t>함수</a:t>
            </a:r>
            <a:endParaRPr lang="en-US" altLang="ko-KR" sz="2000" dirty="0"/>
          </a:p>
          <a:p>
            <a:endParaRPr lang="en-US" altLang="ko-KR" sz="800" dirty="0"/>
          </a:p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/>
              <a:t>확률분포함수 </a:t>
            </a:r>
            <a:r>
              <a:rPr lang="en-US" altLang="ko-KR" sz="2000" dirty="0"/>
              <a:t>(lambda=</a:t>
            </a:r>
            <a:r>
              <a:rPr lang="ko-KR" altLang="en-US" sz="2000" dirty="0" err="1"/>
              <a:t>기댓값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</a:t>
            </a:r>
            <a:r>
              <a:rPr lang="en-US" altLang="ko-KR" sz="2000" dirty="0" err="1">
                <a:solidFill>
                  <a:srgbClr val="FF0000"/>
                </a:solidFill>
              </a:rPr>
              <a:t>dpois</a:t>
            </a:r>
            <a:r>
              <a:rPr lang="en-US" altLang="ko-KR" sz="2000" dirty="0">
                <a:solidFill>
                  <a:srgbClr val="FF0000"/>
                </a:solidFill>
              </a:rPr>
              <a:t>(x, lambda)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0000FF"/>
                </a:solidFill>
              </a:rPr>
              <a:t># Excel </a:t>
            </a:r>
            <a:r>
              <a:rPr lang="ko-KR" altLang="en-US" sz="2000" dirty="0">
                <a:solidFill>
                  <a:srgbClr val="0000FF"/>
                </a:solidFill>
              </a:rPr>
              <a:t>함수 </a:t>
            </a:r>
            <a:r>
              <a:rPr lang="en-US" altLang="ko-KR" sz="2000" dirty="0">
                <a:solidFill>
                  <a:srgbClr val="0000FF"/>
                </a:solidFill>
              </a:rPr>
              <a:t>= POISSON.DIST(x, lambda, FALSE)</a:t>
            </a:r>
          </a:p>
          <a:p>
            <a:endParaRPr lang="en-US" altLang="ko-KR" sz="9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/>
              <a:t>누적분포함수 </a:t>
            </a:r>
            <a:r>
              <a:rPr lang="en-US" altLang="ko-KR" sz="2000" dirty="0"/>
              <a:t>(q=</a:t>
            </a:r>
            <a:r>
              <a:rPr lang="ko-KR" altLang="en-US" sz="2000" dirty="0" err="1"/>
              <a:t>분위수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lower.tail</a:t>
            </a:r>
            <a:r>
              <a:rPr lang="en-US" altLang="ko-KR" sz="2000" dirty="0"/>
              <a:t>=TRUE=</a:t>
            </a:r>
            <a:r>
              <a:rPr lang="ko-KR" altLang="en-US" sz="2000" dirty="0"/>
              <a:t>아래로부터 누적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</a:t>
            </a:r>
            <a:r>
              <a:rPr lang="en-US" altLang="ko-KR" sz="2000" dirty="0" err="1">
                <a:solidFill>
                  <a:srgbClr val="FF0000"/>
                </a:solidFill>
              </a:rPr>
              <a:t>ppois</a:t>
            </a:r>
            <a:r>
              <a:rPr lang="en-US" altLang="ko-KR" sz="2000" dirty="0">
                <a:solidFill>
                  <a:srgbClr val="FF0000"/>
                </a:solidFill>
              </a:rPr>
              <a:t>(q, lambda, </a:t>
            </a:r>
            <a:r>
              <a:rPr lang="en-US" altLang="ko-KR" sz="2000" dirty="0" err="1">
                <a:solidFill>
                  <a:srgbClr val="FF0000"/>
                </a:solidFill>
              </a:rPr>
              <a:t>lower.tail</a:t>
            </a:r>
            <a:r>
              <a:rPr lang="en-US" altLang="ko-KR" sz="2000" dirty="0">
                <a:solidFill>
                  <a:srgbClr val="FF0000"/>
                </a:solidFill>
              </a:rPr>
              <a:t> = TRUE)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0000FF"/>
                </a:solidFill>
              </a:rPr>
              <a:t># Excel </a:t>
            </a:r>
            <a:r>
              <a:rPr lang="ko-KR" altLang="en-US" sz="2000" dirty="0">
                <a:solidFill>
                  <a:srgbClr val="0000FF"/>
                </a:solidFill>
              </a:rPr>
              <a:t>함수 </a:t>
            </a:r>
            <a:r>
              <a:rPr lang="en-US" altLang="ko-KR" sz="2000" dirty="0">
                <a:solidFill>
                  <a:srgbClr val="0000FF"/>
                </a:solidFill>
              </a:rPr>
              <a:t>= POISSON.DIST(x, lambda, TRUE)</a:t>
            </a:r>
          </a:p>
          <a:p>
            <a:endParaRPr lang="en-US" altLang="ko-KR" sz="9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 err="1"/>
              <a:t>분위수</a:t>
            </a:r>
            <a:r>
              <a:rPr lang="ko-KR" altLang="en-US" sz="2000" dirty="0"/>
              <a:t> </a:t>
            </a:r>
            <a:r>
              <a:rPr lang="en-US" altLang="ko-KR" sz="2000" dirty="0"/>
              <a:t>(p=</a:t>
            </a:r>
            <a:r>
              <a:rPr lang="ko-KR" altLang="en-US" sz="2000" dirty="0"/>
              <a:t>누적확률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</a:t>
            </a:r>
            <a:r>
              <a:rPr lang="en-US" altLang="ko-KR" sz="2000" dirty="0" err="1">
                <a:solidFill>
                  <a:srgbClr val="FF0000"/>
                </a:solidFill>
              </a:rPr>
              <a:t>qpois</a:t>
            </a:r>
            <a:r>
              <a:rPr lang="en-US" altLang="ko-KR" sz="2000" dirty="0">
                <a:solidFill>
                  <a:srgbClr val="FF0000"/>
                </a:solidFill>
              </a:rPr>
              <a:t>(p, lambda, </a:t>
            </a:r>
            <a:r>
              <a:rPr lang="en-US" altLang="ko-KR" sz="2000" dirty="0" err="1">
                <a:solidFill>
                  <a:srgbClr val="FF0000"/>
                </a:solidFill>
              </a:rPr>
              <a:t>lower.tail</a:t>
            </a:r>
            <a:r>
              <a:rPr lang="en-US" altLang="ko-KR" sz="2000" dirty="0">
                <a:solidFill>
                  <a:srgbClr val="FF0000"/>
                </a:solidFill>
              </a:rPr>
              <a:t> = TRUE)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 err="1"/>
              <a:t>포아송</a:t>
            </a:r>
            <a:r>
              <a:rPr lang="ko-KR" altLang="en-US" sz="2000" dirty="0"/>
              <a:t> 확률변수</a:t>
            </a:r>
            <a:r>
              <a:rPr lang="en-US" altLang="ko-KR" sz="2000" dirty="0"/>
              <a:t>(n=</a:t>
            </a:r>
            <a:r>
              <a:rPr lang="ko-KR" altLang="en-US" sz="2000" dirty="0" err="1"/>
              <a:t>난수의</a:t>
            </a:r>
            <a:r>
              <a:rPr lang="ko-KR" altLang="en-US" sz="2000" dirty="0"/>
              <a:t> 개수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</a:t>
            </a:r>
            <a:r>
              <a:rPr lang="en-US" altLang="ko-KR" sz="2000" dirty="0" err="1">
                <a:solidFill>
                  <a:srgbClr val="FF0000"/>
                </a:solidFill>
              </a:rPr>
              <a:t>rpois</a:t>
            </a:r>
            <a:r>
              <a:rPr lang="en-US" altLang="ko-KR" sz="2000" dirty="0">
                <a:solidFill>
                  <a:srgbClr val="FF0000"/>
                </a:solidFill>
              </a:rPr>
              <a:t>(n, lambda)</a:t>
            </a:r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</a:t>
            </a:r>
            <a:r>
              <a:rPr lang="ko-KR" altLang="en-US" dirty="0" err="1"/>
              <a:t>포아송분포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314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6-6] </a:t>
            </a:r>
            <a:r>
              <a:rPr lang="ko-KR" altLang="en-US" sz="2000" dirty="0">
                <a:latin typeface="+mn-ea"/>
              </a:rPr>
              <a:t>일정 단위당 평균 발생회수가 각각 </a:t>
            </a:r>
            <a:r>
              <a:rPr lang="en-US" altLang="ko-KR" sz="2000" dirty="0">
                <a:latin typeface="+mn-ea"/>
              </a:rPr>
              <a:t>2</a:t>
            </a:r>
            <a:r>
              <a:rPr lang="ko-KR" altLang="en-US" sz="2000" dirty="0">
                <a:latin typeface="+mn-ea"/>
              </a:rPr>
              <a:t>개</a:t>
            </a:r>
            <a:r>
              <a:rPr lang="en-US" altLang="ko-KR" sz="2000" dirty="0">
                <a:latin typeface="+mn-ea"/>
              </a:rPr>
              <a:t>, 5</a:t>
            </a:r>
            <a:r>
              <a:rPr lang="ko-KR" altLang="en-US" sz="2000" dirty="0">
                <a:latin typeface="+mn-ea"/>
              </a:rPr>
              <a:t>개</a:t>
            </a:r>
            <a:r>
              <a:rPr lang="en-US" altLang="ko-KR" sz="2000" dirty="0">
                <a:latin typeface="+mn-ea"/>
              </a:rPr>
              <a:t>, 8</a:t>
            </a:r>
            <a:r>
              <a:rPr lang="ko-KR" altLang="en-US" sz="2000" dirty="0">
                <a:latin typeface="+mn-ea"/>
              </a:rPr>
              <a:t>개인 세 종류의 무한모집단에서 일정 단위의 표본을 취하였을 때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 err="1">
                <a:latin typeface="+mn-ea"/>
              </a:rPr>
              <a:t>포아송</a:t>
            </a:r>
            <a:r>
              <a:rPr lang="ko-KR" altLang="en-US" sz="2000" dirty="0">
                <a:latin typeface="+mn-ea"/>
              </a:rPr>
              <a:t> 확률분포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</a:t>
            </a:r>
            <a:r>
              <a:rPr lang="ko-KR" altLang="en-US" dirty="0" err="1"/>
              <a:t>포아송분포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1570" y="2294870"/>
            <a:ext cx="45365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(1) </a:t>
            </a:r>
            <a:r>
              <a:rPr lang="ko-KR" altLang="en-US" dirty="0">
                <a:latin typeface="+mn-ea"/>
                <a:ea typeface="+mn-ea"/>
              </a:rPr>
              <a:t>단위당 평균 발생회수가 </a:t>
            </a:r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ko-KR" altLang="en-US" dirty="0">
                <a:latin typeface="+mn-ea"/>
                <a:ea typeface="+mn-ea"/>
              </a:rPr>
              <a:t>인 경우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(2) </a:t>
            </a:r>
            <a:r>
              <a:rPr lang="ko-KR" altLang="en-US" dirty="0">
                <a:latin typeface="+mn-ea"/>
                <a:ea typeface="+mn-ea"/>
              </a:rPr>
              <a:t>단위당 평균 발생회수가 </a:t>
            </a:r>
            <a:r>
              <a:rPr lang="en-US" altLang="ko-KR" dirty="0">
                <a:latin typeface="+mn-ea"/>
                <a:ea typeface="+mn-ea"/>
              </a:rPr>
              <a:t>5</a:t>
            </a:r>
            <a:r>
              <a:rPr lang="ko-KR" altLang="en-US" dirty="0">
                <a:latin typeface="+mn-ea"/>
                <a:ea typeface="+mn-ea"/>
              </a:rPr>
              <a:t>인 경우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(3) </a:t>
            </a:r>
            <a:r>
              <a:rPr lang="ko-KR" altLang="en-US" dirty="0">
                <a:latin typeface="+mn-ea"/>
                <a:ea typeface="+mn-ea"/>
              </a:rPr>
              <a:t>단위당 평균 발생회수가 </a:t>
            </a:r>
            <a:r>
              <a:rPr lang="en-US" altLang="ko-KR" dirty="0">
                <a:latin typeface="+mn-ea"/>
                <a:ea typeface="+mn-ea"/>
              </a:rPr>
              <a:t>8</a:t>
            </a:r>
            <a:r>
              <a:rPr lang="ko-KR" altLang="en-US" dirty="0">
                <a:latin typeface="+mn-ea"/>
                <a:ea typeface="+mn-ea"/>
              </a:rPr>
              <a:t>인 경우</a:t>
            </a: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30318"/>
              </p:ext>
            </p:extLst>
          </p:nvPr>
        </p:nvGraphicFramePr>
        <p:xfrm>
          <a:off x="4891230" y="2330450"/>
          <a:ext cx="850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850680" imgH="342720" progId="Equation.DSMT4">
                  <p:embed/>
                </p:oleObj>
              </mc:Choice>
              <mc:Fallback>
                <p:oleObj name="Equation" r:id="rId3" imgW="850680" imgH="342720" progId="Equation.DSMT4">
                  <p:embed/>
                  <p:pic>
                    <p:nvPicPr>
                      <p:cNvPr id="5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230" y="2330450"/>
                        <a:ext cx="850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163140"/>
              </p:ext>
            </p:extLst>
          </p:nvPr>
        </p:nvGraphicFramePr>
        <p:xfrm>
          <a:off x="4887035" y="3716170"/>
          <a:ext cx="838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838080" imgH="342720" progId="Equation.DSMT4">
                  <p:embed/>
                </p:oleObj>
              </mc:Choice>
              <mc:Fallback>
                <p:oleObj name="Equation" r:id="rId5" imgW="838080" imgH="342720" progId="Equation.DSMT4">
                  <p:embed/>
                  <p:pic>
                    <p:nvPicPr>
                      <p:cNvPr id="6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035" y="3716170"/>
                        <a:ext cx="838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820991"/>
              </p:ext>
            </p:extLst>
          </p:nvPr>
        </p:nvGraphicFramePr>
        <p:xfrm>
          <a:off x="4887035" y="5076953"/>
          <a:ext cx="825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825480" imgH="342720" progId="Equation.DSMT4">
                  <p:embed/>
                </p:oleObj>
              </mc:Choice>
              <mc:Fallback>
                <p:oleObj name="Equation" r:id="rId7" imgW="825480" imgH="342720" progId="Equation.DSMT4">
                  <p:embed/>
                  <p:pic>
                    <p:nvPicPr>
                      <p:cNvPr id="7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035" y="5076953"/>
                        <a:ext cx="825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566555" y="2060848"/>
            <a:ext cx="7965886" cy="41044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77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5" y="2788784"/>
            <a:ext cx="3023033" cy="68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7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5" y="4150359"/>
            <a:ext cx="2918235" cy="62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7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5" y="5460201"/>
            <a:ext cx="2974665" cy="669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701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3"/>
          <a:stretch/>
        </p:blipFill>
        <p:spPr>
          <a:xfrm>
            <a:off x="521550" y="818138"/>
            <a:ext cx="7947375" cy="2560702"/>
          </a:xfrm>
          <a:prstGeom prst="rect">
            <a:avLst/>
          </a:prstGeom>
          <a:ln>
            <a:noFill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9"/>
          <a:stretch/>
        </p:blipFill>
        <p:spPr>
          <a:xfrm>
            <a:off x="521550" y="3563443"/>
            <a:ext cx="7947375" cy="243084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2699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1034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6-7] </a:t>
            </a:r>
            <a:r>
              <a:rPr lang="ko-KR" altLang="en-US" sz="2000" dirty="0"/>
              <a:t>단위당 평균 결점수가 </a:t>
            </a:r>
            <a:r>
              <a:rPr lang="en-US" altLang="ko-KR" sz="2000" dirty="0"/>
              <a:t>1.5 </a:t>
            </a:r>
            <a:r>
              <a:rPr lang="ko-KR" altLang="en-US" sz="2000" dirty="0"/>
              <a:t>개인 제품을 생산하는 프로세스에서 샘플링검사 실시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</a:t>
            </a:r>
            <a:r>
              <a:rPr lang="ko-KR" altLang="en-US" dirty="0" err="1"/>
              <a:t>포아송분포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46575" y="2123855"/>
            <a:ext cx="7650850" cy="33753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8573" y="5579036"/>
            <a:ext cx="7488832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600" dirty="0">
                <a:solidFill>
                  <a:srgbClr val="FF0000"/>
                </a:solidFill>
                <a:latin typeface="+mn-ea"/>
                <a:ea typeface="+mn-ea"/>
              </a:rPr>
              <a:t>dpois(0:2, 1.5)</a:t>
            </a:r>
          </a:p>
          <a:p>
            <a:r>
              <a:rPr lang="pt-BR" altLang="ko-KR" sz="1600" dirty="0">
                <a:solidFill>
                  <a:srgbClr val="0000FF"/>
                </a:solidFill>
                <a:latin typeface="+mn-ea"/>
                <a:ea typeface="+mn-ea"/>
              </a:rPr>
              <a:t>[1] 0.2231302 0.3346952 0.2510214</a:t>
            </a:r>
          </a:p>
          <a:p>
            <a:r>
              <a:rPr lang="pt-BR" altLang="ko-KR" sz="1600" dirty="0">
                <a:solidFill>
                  <a:srgbClr val="FF0000"/>
                </a:solidFill>
                <a:latin typeface="+mn-ea"/>
                <a:ea typeface="+mn-ea"/>
              </a:rPr>
              <a:t>1-sum(dpois(0:2, 1.5)); ppois(2, 1.5, lower=F)</a:t>
            </a:r>
          </a:p>
          <a:p>
            <a:r>
              <a:rPr lang="pt-BR" altLang="ko-KR" sz="1600" dirty="0">
                <a:solidFill>
                  <a:srgbClr val="0000FF"/>
                </a:solidFill>
                <a:latin typeface="+mn-ea"/>
                <a:ea typeface="+mn-ea"/>
              </a:rPr>
              <a:t>[1] 0.1911532	[1] 0.1911532</a:t>
            </a:r>
            <a:endParaRPr lang="ko-KR" altLang="en-US" sz="16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350246"/>
              </p:ext>
            </p:extLst>
          </p:nvPr>
        </p:nvGraphicFramePr>
        <p:xfrm>
          <a:off x="2636785" y="1690945"/>
          <a:ext cx="1612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612800" imgH="342720" progId="Equation.DSMT4">
                  <p:embed/>
                </p:oleObj>
              </mc:Choice>
              <mc:Fallback>
                <p:oleObj name="Equation" r:id="rId3" imgW="1612800" imgH="34272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785" y="1690945"/>
                        <a:ext cx="1612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89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306" y="4699773"/>
            <a:ext cx="4109764" cy="503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내용 개체 틀 9"/>
          <p:cNvSpPr txBox="1">
            <a:spLocks/>
          </p:cNvSpPr>
          <p:nvPr/>
        </p:nvSpPr>
        <p:spPr>
          <a:xfrm>
            <a:off x="792660" y="2269503"/>
            <a:ext cx="3178696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확률분포함수</a:t>
            </a:r>
            <a:endParaRPr kumimoji="0" lang="en-US" altLang="ko-KR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457200" marR="0" lvl="0" indent="-457200" algn="l" defTabSz="914400" rtl="0" eaLnBrk="1" fontAlgn="auto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altLang="ko-KR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457200" marR="0" lvl="0" indent="-457200" algn="l" defTabSz="914400" rtl="0" eaLnBrk="1" fontAlgn="auto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r>
              <a:rPr kumimoji="0" lang="ko-KR" altLang="en-US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기댓값</a:t>
            </a:r>
            <a:endParaRPr kumimoji="0" lang="en-US" altLang="ko-KR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457200" marR="0" lvl="0" indent="-457200" algn="l" defTabSz="914400" rtl="0" eaLnBrk="1" fontAlgn="auto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r>
              <a:rPr lang="ko-KR" altLang="en-US" dirty="0">
                <a:latin typeface="+mn-ea"/>
                <a:ea typeface="+mn-ea"/>
              </a:rPr>
              <a:t>분산</a:t>
            </a:r>
            <a:endParaRPr lang="en-US" altLang="ko-KR" dirty="0">
              <a:latin typeface="+mn-ea"/>
              <a:ea typeface="+mn-ea"/>
            </a:endParaRPr>
          </a:p>
          <a:p>
            <a:pPr marL="457200" marR="0" lvl="0" indent="-457200" algn="l" defTabSz="914400" rtl="0" eaLnBrk="1" fontAlgn="auto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P(2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개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)</a:t>
            </a:r>
          </a:p>
          <a:p>
            <a:pPr marL="457200" marR="0" lvl="0" indent="-457200" algn="l" defTabSz="914400" rtl="0" eaLnBrk="1" fontAlgn="auto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altLang="ko-KR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457200" marR="0" lvl="0" indent="-457200" algn="l" defTabSz="914400" rtl="0" eaLnBrk="1" fontAlgn="auto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r>
              <a:rPr lang="en-US" altLang="ko-KR" dirty="0">
                <a:latin typeface="+mn-ea"/>
                <a:ea typeface="+mn-ea"/>
              </a:rPr>
              <a:t>P(3</a:t>
            </a:r>
            <a:r>
              <a:rPr lang="ko-KR" altLang="en-US" dirty="0">
                <a:latin typeface="+mn-ea"/>
                <a:ea typeface="+mn-ea"/>
              </a:rPr>
              <a:t>개 이상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marL="457200" marR="0" lvl="0" indent="-457200" algn="l" defTabSz="914400" rtl="0" eaLnBrk="1" fontAlgn="auto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P(</a:t>
            </a:r>
            <a:r>
              <a:rPr lang="en-US" altLang="ko-KR" dirty="0">
                <a:latin typeface="+mn-ea"/>
                <a:ea typeface="+mn-ea"/>
              </a:rPr>
              <a:t>10</a:t>
            </a:r>
            <a:r>
              <a:rPr lang="ko-KR" altLang="en-US" dirty="0">
                <a:latin typeface="+mn-ea"/>
                <a:ea typeface="+mn-ea"/>
              </a:rPr>
              <a:t>단위에서 </a:t>
            </a:r>
            <a:r>
              <a:rPr lang="en-US" altLang="ko-KR" dirty="0">
                <a:latin typeface="+mn-ea"/>
                <a:ea typeface="+mn-ea"/>
              </a:rPr>
              <a:t>20</a:t>
            </a:r>
            <a:r>
              <a:rPr lang="ko-KR" altLang="en-US" dirty="0">
                <a:latin typeface="+mn-ea"/>
                <a:ea typeface="+mn-ea"/>
              </a:rPr>
              <a:t>개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kumimoji="0" lang="ko-KR" alt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pic>
        <p:nvPicPr>
          <p:cNvPr id="15" name="Picture 89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226" y="2204758"/>
            <a:ext cx="2988919" cy="1944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9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226" y="4364282"/>
            <a:ext cx="5177235" cy="335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699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/>
          <a:lstStyle/>
          <a:p>
            <a:pPr marL="0" lvl="1" indent="0">
              <a:buNone/>
            </a:pPr>
            <a:r>
              <a:rPr lang="en-US" altLang="ko-KR" sz="2400" dirty="0">
                <a:latin typeface="+mn-ea"/>
              </a:rPr>
              <a:t>[</a:t>
            </a:r>
            <a:r>
              <a:rPr lang="ko-KR" altLang="en-US" sz="2400" dirty="0">
                <a:latin typeface="+mn-ea"/>
              </a:rPr>
              <a:t>정의 </a:t>
            </a:r>
            <a:r>
              <a:rPr lang="en-US" altLang="ko-KR" sz="2400" dirty="0">
                <a:latin typeface="+mn-ea"/>
              </a:rPr>
              <a:t>6-6] </a:t>
            </a:r>
            <a:r>
              <a:rPr lang="ko-KR" altLang="en-US" sz="2400" dirty="0">
                <a:latin typeface="+mn-ea"/>
              </a:rPr>
              <a:t>기하분포</a:t>
            </a:r>
            <a:r>
              <a:rPr lang="en-US" altLang="ko-KR" sz="2400" dirty="0">
                <a:latin typeface="+mn-ea"/>
              </a:rPr>
              <a:t>(geometric distribution)</a:t>
            </a:r>
          </a:p>
          <a:p>
            <a:pPr marL="0" lvl="1" indent="0">
              <a:buNone/>
            </a:pP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성공 확률이 일정한 시행에서 첫 번째 성공이 발생할 때까지 시행한 횟수의 확률분포</a:t>
            </a:r>
            <a:endParaRPr lang="en-US" altLang="ko-KR" sz="2000" dirty="0">
              <a:latin typeface="+mn-ea"/>
            </a:endParaRPr>
          </a:p>
          <a:p>
            <a:endParaRPr lang="ko-KR" altLang="en-US" sz="24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5. </a:t>
            </a:r>
            <a:r>
              <a:rPr lang="ko-KR" altLang="en-US" dirty="0"/>
              <a:t>기하분포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476545" y="1268761"/>
            <a:ext cx="8289630" cy="1530170"/>
          </a:xfrm>
          <a:prstGeom prst="roundRect">
            <a:avLst>
              <a:gd name="adj" fmla="val 51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700699"/>
              </p:ext>
            </p:extLst>
          </p:nvPr>
        </p:nvGraphicFramePr>
        <p:xfrm>
          <a:off x="6822250" y="1403775"/>
          <a:ext cx="1244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244520" imgH="342720" progId="Equation.DSMT4">
                  <p:embed/>
                </p:oleObj>
              </mc:Choice>
              <mc:Fallback>
                <p:oleObj name="Equation" r:id="rId3" imgW="1244520" imgH="34272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2250" y="1403775"/>
                        <a:ext cx="1244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3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503" y="2235249"/>
            <a:ext cx="3240707" cy="383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68" y="3037061"/>
            <a:ext cx="7353861" cy="3447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541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확률분포함수의 조건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800" dirty="0"/>
          </a:p>
          <a:p>
            <a:r>
              <a:rPr lang="ko-KR" altLang="en-US" sz="2400" dirty="0"/>
              <a:t>누적분포함수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800" dirty="0"/>
          </a:p>
          <a:p>
            <a:endParaRPr lang="ko-KR" altLang="en-US" sz="1600" dirty="0"/>
          </a:p>
          <a:p>
            <a:r>
              <a:rPr lang="ko-KR" altLang="en-US" sz="2400" dirty="0"/>
              <a:t>모멘트생성함수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5. </a:t>
            </a:r>
            <a:r>
              <a:rPr lang="ko-KR" altLang="en-US" dirty="0"/>
              <a:t>기하분포</a:t>
            </a:r>
          </a:p>
        </p:txBody>
      </p:sp>
      <p:pic>
        <p:nvPicPr>
          <p:cNvPr id="4" name="Picture 5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5" y="1818627"/>
            <a:ext cx="4333466" cy="710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5" y="3203975"/>
            <a:ext cx="6687743" cy="64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7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5" y="4554125"/>
            <a:ext cx="4676632" cy="142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691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기댓값과</a:t>
            </a:r>
            <a:r>
              <a:rPr lang="ko-KR" altLang="en-US" sz="2400" dirty="0"/>
              <a:t> 분산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5. </a:t>
            </a:r>
            <a:r>
              <a:rPr lang="ko-KR" altLang="en-US" dirty="0"/>
              <a:t>기하분포</a:t>
            </a:r>
          </a:p>
        </p:txBody>
      </p:sp>
      <p:pic>
        <p:nvPicPr>
          <p:cNvPr id="4" name="Picture 8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251647"/>
            <a:ext cx="3197174" cy="737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225" y="1277493"/>
            <a:ext cx="1341118" cy="666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7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99" y="2144153"/>
            <a:ext cx="4740304" cy="1374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7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565" y="3590574"/>
            <a:ext cx="6266985" cy="2808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54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85800" y="642918"/>
            <a:ext cx="7772400" cy="147002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dirty="0"/>
              <a:t>제</a:t>
            </a:r>
            <a:r>
              <a:rPr kumimoji="0" lang="en-US" altLang="ko-KR" dirty="0"/>
              <a:t>4</a:t>
            </a:r>
            <a:r>
              <a:rPr kumimoji="0" lang="ko-KR" altLang="en-US" dirty="0"/>
              <a:t>장</a:t>
            </a:r>
            <a:br>
              <a:rPr kumimoji="0" lang="en-US" altLang="ko-KR" dirty="0"/>
            </a:br>
            <a:r>
              <a:rPr kumimoji="0" lang="ko-KR" altLang="en-US" dirty="0"/>
              <a:t>이산형 확률분포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13340" y="2463420"/>
            <a:ext cx="379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1. </a:t>
            </a:r>
            <a:r>
              <a:rPr lang="ko-KR" altLang="en-US" sz="2400" b="1" dirty="0">
                <a:latin typeface="+mn-ea"/>
                <a:ea typeface="+mn-ea"/>
              </a:rPr>
              <a:t>이산균일분포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91680" y="3012340"/>
            <a:ext cx="379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2. </a:t>
            </a:r>
            <a:r>
              <a:rPr lang="ko-KR" altLang="en-US" sz="2400" b="1" dirty="0">
                <a:latin typeface="+mn-ea"/>
                <a:ea typeface="+mn-ea"/>
              </a:rPr>
              <a:t>이항분포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91680" y="3588404"/>
            <a:ext cx="379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3. </a:t>
            </a:r>
            <a:r>
              <a:rPr lang="ko-KR" altLang="en-US" sz="2400" b="1" dirty="0" err="1">
                <a:latin typeface="+mn-ea"/>
                <a:ea typeface="+mn-ea"/>
              </a:rPr>
              <a:t>초기하분포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91680" y="4183632"/>
            <a:ext cx="379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4. </a:t>
            </a:r>
            <a:r>
              <a:rPr lang="ko-KR" altLang="en-US" sz="2400" b="1" dirty="0" err="1">
                <a:latin typeface="+mn-ea"/>
                <a:ea typeface="+mn-ea"/>
              </a:rPr>
              <a:t>포아송분포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3340" y="4740532"/>
            <a:ext cx="379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5. </a:t>
            </a:r>
            <a:r>
              <a:rPr lang="ko-KR" altLang="en-US" sz="2400" b="1" dirty="0">
                <a:latin typeface="+mn-ea"/>
                <a:ea typeface="+mn-ea"/>
              </a:rPr>
              <a:t>기하분포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13340" y="5316596"/>
            <a:ext cx="379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6. </a:t>
            </a:r>
            <a:r>
              <a:rPr lang="ko-KR" altLang="en-US" sz="2400" b="1" dirty="0" err="1">
                <a:latin typeface="+mn-ea"/>
                <a:ea typeface="+mn-ea"/>
              </a:rPr>
              <a:t>음이항분포</a:t>
            </a:r>
            <a:r>
              <a:rPr lang="ko-KR" altLang="en-US" sz="2400" b="1" dirty="0">
                <a:latin typeface="+mn-ea"/>
                <a:ea typeface="+mn-ea"/>
              </a:rPr>
              <a:t>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91680" y="5892660"/>
            <a:ext cx="379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7. </a:t>
            </a:r>
            <a:r>
              <a:rPr lang="ko-KR" altLang="en-US" sz="2400" b="1" dirty="0">
                <a:latin typeface="+mn-ea"/>
                <a:ea typeface="+mn-ea"/>
              </a:rPr>
              <a:t>다항분포*</a:t>
            </a:r>
          </a:p>
        </p:txBody>
      </p:sp>
    </p:spTree>
    <p:extLst>
      <p:ext uri="{BB962C8B-B14F-4D97-AF65-F5344CB8AC3E}">
        <p14:creationId xmlns:p14="http://schemas.microsoft.com/office/powerpoint/2010/main" val="548207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>
                <a:latin typeface="+mn-ea"/>
              </a:rPr>
              <a:t>기하분포 </a:t>
            </a:r>
            <a:r>
              <a:rPr lang="en-US" altLang="ko-KR" sz="2000" dirty="0">
                <a:latin typeface="+mn-ea"/>
              </a:rPr>
              <a:t>R </a:t>
            </a:r>
            <a:r>
              <a:rPr lang="ko-KR" altLang="en-US" sz="2000" dirty="0">
                <a:latin typeface="+mn-ea"/>
              </a:rPr>
              <a:t>함수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FF"/>
                </a:solidFill>
              </a:rPr>
              <a:t>#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Excel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함수 없음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endParaRPr lang="en-US" altLang="ko-KR" sz="800" dirty="0">
              <a:solidFill>
                <a:srgbClr val="0000FF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/>
              <a:t>확률분포함수 </a:t>
            </a:r>
            <a:r>
              <a:rPr lang="en-US" altLang="ko-KR" sz="2000" dirty="0"/>
              <a:t>(x=</a:t>
            </a:r>
            <a:r>
              <a:rPr lang="ko-KR" altLang="en-US" sz="2000" dirty="0"/>
              <a:t>실패횟수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prob</a:t>
            </a:r>
            <a:r>
              <a:rPr lang="en-US" altLang="ko-KR" sz="2000" dirty="0"/>
              <a:t>=p=</a:t>
            </a:r>
            <a:r>
              <a:rPr lang="ko-KR" altLang="en-US" sz="2000" dirty="0"/>
              <a:t>성공확률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</a:t>
            </a:r>
            <a:r>
              <a:rPr lang="en-US" altLang="ko-KR" sz="2000" dirty="0" err="1">
                <a:solidFill>
                  <a:srgbClr val="FF0000"/>
                </a:solidFill>
              </a:rPr>
              <a:t>dgeom</a:t>
            </a:r>
            <a:r>
              <a:rPr lang="en-US" altLang="ko-KR" sz="2000" dirty="0">
                <a:solidFill>
                  <a:srgbClr val="FF0000"/>
                </a:solidFill>
              </a:rPr>
              <a:t>(x, </a:t>
            </a:r>
            <a:r>
              <a:rPr lang="en-US" altLang="ko-KR" sz="2000" dirty="0" err="1">
                <a:solidFill>
                  <a:srgbClr val="FF0000"/>
                </a:solidFill>
              </a:rPr>
              <a:t>prob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/>
              <a:t>누적분포함수 </a:t>
            </a:r>
            <a:r>
              <a:rPr lang="en-US" altLang="ko-KR" sz="2000" dirty="0"/>
              <a:t>(q=</a:t>
            </a:r>
            <a:r>
              <a:rPr lang="ko-KR" altLang="en-US" sz="2000" dirty="0" err="1"/>
              <a:t>분위수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lower.tail</a:t>
            </a:r>
            <a:r>
              <a:rPr lang="en-US" altLang="ko-KR" sz="2000" dirty="0"/>
              <a:t>=TRUE=</a:t>
            </a:r>
            <a:r>
              <a:rPr lang="ko-KR" altLang="en-US" sz="2000" dirty="0"/>
              <a:t>아래로부터 누적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</a:t>
            </a:r>
            <a:r>
              <a:rPr lang="en-US" altLang="ko-KR" sz="2000" dirty="0" err="1">
                <a:solidFill>
                  <a:srgbClr val="FF0000"/>
                </a:solidFill>
              </a:rPr>
              <a:t>pgeom</a:t>
            </a:r>
            <a:r>
              <a:rPr lang="en-US" altLang="ko-KR" sz="2000" dirty="0">
                <a:solidFill>
                  <a:srgbClr val="FF0000"/>
                </a:solidFill>
              </a:rPr>
              <a:t>(q, </a:t>
            </a:r>
            <a:r>
              <a:rPr lang="en-US" altLang="ko-KR" sz="2000" dirty="0" err="1">
                <a:solidFill>
                  <a:srgbClr val="FF0000"/>
                </a:solidFill>
              </a:rPr>
              <a:t>prob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en-US" altLang="ko-KR" sz="2000" dirty="0" err="1">
                <a:solidFill>
                  <a:srgbClr val="FF0000"/>
                </a:solidFill>
              </a:rPr>
              <a:t>lower.tail</a:t>
            </a:r>
            <a:r>
              <a:rPr lang="en-US" altLang="ko-KR" sz="2000" dirty="0">
                <a:solidFill>
                  <a:srgbClr val="FF0000"/>
                </a:solidFill>
              </a:rPr>
              <a:t> = TRUE)</a:t>
            </a: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 err="1"/>
              <a:t>분위수</a:t>
            </a:r>
            <a:r>
              <a:rPr lang="ko-KR" altLang="en-US" sz="2000" dirty="0"/>
              <a:t> </a:t>
            </a:r>
            <a:r>
              <a:rPr lang="en-US" altLang="ko-KR" sz="2000" dirty="0"/>
              <a:t>(p=</a:t>
            </a:r>
            <a:r>
              <a:rPr lang="ko-KR" altLang="en-US" sz="2000" dirty="0"/>
              <a:t>누적확률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</a:t>
            </a:r>
            <a:r>
              <a:rPr lang="en-US" altLang="ko-KR" sz="2000" dirty="0" err="1">
                <a:solidFill>
                  <a:srgbClr val="FF0000"/>
                </a:solidFill>
              </a:rPr>
              <a:t>qgeom</a:t>
            </a:r>
            <a:r>
              <a:rPr lang="en-US" altLang="ko-KR" sz="2000" dirty="0">
                <a:solidFill>
                  <a:srgbClr val="FF0000"/>
                </a:solidFill>
              </a:rPr>
              <a:t>(p, </a:t>
            </a:r>
            <a:r>
              <a:rPr lang="en-US" altLang="ko-KR" sz="2000" dirty="0" err="1">
                <a:solidFill>
                  <a:srgbClr val="FF0000"/>
                </a:solidFill>
              </a:rPr>
              <a:t>prob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en-US" altLang="ko-KR" sz="2000" dirty="0" err="1">
                <a:solidFill>
                  <a:srgbClr val="FF0000"/>
                </a:solidFill>
              </a:rPr>
              <a:t>lower.tail</a:t>
            </a:r>
            <a:r>
              <a:rPr lang="en-US" altLang="ko-KR" sz="2000" dirty="0">
                <a:solidFill>
                  <a:srgbClr val="FF0000"/>
                </a:solidFill>
              </a:rPr>
              <a:t> = TRUE)</a:t>
            </a: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/>
              <a:t>기하 확률변수</a:t>
            </a:r>
            <a:r>
              <a:rPr lang="en-US" altLang="ko-KR" sz="2000" dirty="0"/>
              <a:t>(n=</a:t>
            </a:r>
            <a:r>
              <a:rPr lang="ko-KR" altLang="en-US" sz="2000" dirty="0" err="1"/>
              <a:t>난수의</a:t>
            </a:r>
            <a:r>
              <a:rPr lang="ko-KR" altLang="en-US" sz="2000" dirty="0"/>
              <a:t> 개수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</a:t>
            </a:r>
            <a:r>
              <a:rPr lang="en-US" altLang="ko-KR" sz="2000" dirty="0" err="1">
                <a:solidFill>
                  <a:srgbClr val="FF0000"/>
                </a:solidFill>
              </a:rPr>
              <a:t>rgeom</a:t>
            </a:r>
            <a:r>
              <a:rPr lang="en-US" altLang="ko-KR" sz="2000" dirty="0">
                <a:solidFill>
                  <a:srgbClr val="FF0000"/>
                </a:solidFill>
              </a:rPr>
              <a:t>(n, </a:t>
            </a:r>
            <a:r>
              <a:rPr lang="en-US" altLang="ko-KR" sz="2000" dirty="0" err="1">
                <a:solidFill>
                  <a:srgbClr val="FF0000"/>
                </a:solidFill>
              </a:rPr>
              <a:t>prob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342900" lvl="1" indent="-342900"/>
            <a:endParaRPr lang="en-US" altLang="ko-KR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5. </a:t>
            </a:r>
            <a:r>
              <a:rPr lang="ko-KR" altLang="en-US" dirty="0"/>
              <a:t>기하분포</a:t>
            </a:r>
          </a:p>
        </p:txBody>
      </p:sp>
    </p:spTree>
    <p:extLst>
      <p:ext uri="{BB962C8B-B14F-4D97-AF65-F5344CB8AC3E}">
        <p14:creationId xmlns:p14="http://schemas.microsoft.com/office/powerpoint/2010/main" val="2922540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6-8] </a:t>
            </a:r>
            <a:r>
              <a:rPr lang="ko-KR" altLang="en-US" sz="2000" dirty="0">
                <a:latin typeface="+mn-ea"/>
              </a:rPr>
              <a:t>성공확률이 각각 </a:t>
            </a:r>
            <a:r>
              <a:rPr lang="en-US" altLang="ko-KR" sz="2000" dirty="0">
                <a:latin typeface="+mn-ea"/>
              </a:rPr>
              <a:t>0.1, 0.2, 0.3, 0.5</a:t>
            </a:r>
            <a:r>
              <a:rPr lang="ko-KR" altLang="en-US" sz="2000" dirty="0">
                <a:latin typeface="+mn-ea"/>
              </a:rPr>
              <a:t>인 네 유형의 무한모집단에서 첫 번째 성공을 얻을 때까지 시행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5. </a:t>
            </a:r>
            <a:r>
              <a:rPr lang="ko-KR" altLang="en-US" dirty="0"/>
              <a:t>기하분포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5330" y="3017855"/>
            <a:ext cx="34473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(1) </a:t>
            </a:r>
            <a:r>
              <a:rPr lang="ko-KR" altLang="en-US" dirty="0">
                <a:latin typeface="+mn-ea"/>
                <a:ea typeface="+mn-ea"/>
              </a:rPr>
              <a:t>성공확률이 </a:t>
            </a:r>
            <a:r>
              <a:rPr lang="en-US" altLang="ko-KR" dirty="0">
                <a:latin typeface="+mn-ea"/>
                <a:ea typeface="+mn-ea"/>
              </a:rPr>
              <a:t>0.1</a:t>
            </a:r>
            <a:r>
              <a:rPr lang="ko-KR" altLang="en-US" dirty="0">
                <a:latin typeface="+mn-ea"/>
                <a:ea typeface="+mn-ea"/>
              </a:rPr>
              <a:t>인 경우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(2) </a:t>
            </a:r>
            <a:r>
              <a:rPr lang="ko-KR" altLang="en-US" dirty="0">
                <a:latin typeface="+mn-ea"/>
                <a:ea typeface="+mn-ea"/>
              </a:rPr>
              <a:t>성공확률이 </a:t>
            </a:r>
            <a:r>
              <a:rPr lang="en-US" altLang="ko-KR" dirty="0">
                <a:latin typeface="+mn-ea"/>
                <a:ea typeface="+mn-ea"/>
              </a:rPr>
              <a:t>0.2</a:t>
            </a:r>
            <a:r>
              <a:rPr lang="ko-KR" altLang="en-US" dirty="0">
                <a:latin typeface="+mn-ea"/>
                <a:ea typeface="+mn-ea"/>
              </a:rPr>
              <a:t>인 경우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(3) </a:t>
            </a:r>
            <a:r>
              <a:rPr lang="ko-KR" altLang="en-US" dirty="0">
                <a:latin typeface="+mn-ea"/>
                <a:ea typeface="+mn-ea"/>
              </a:rPr>
              <a:t>성공확률이 </a:t>
            </a:r>
            <a:r>
              <a:rPr lang="en-US" altLang="ko-KR" dirty="0">
                <a:latin typeface="+mn-ea"/>
                <a:ea typeface="+mn-ea"/>
              </a:rPr>
              <a:t>0.3</a:t>
            </a:r>
            <a:r>
              <a:rPr lang="ko-KR" altLang="en-US" dirty="0">
                <a:latin typeface="+mn-ea"/>
                <a:ea typeface="+mn-ea"/>
              </a:rPr>
              <a:t>인 경우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(4) </a:t>
            </a:r>
            <a:r>
              <a:rPr lang="ko-KR" altLang="en-US" dirty="0">
                <a:latin typeface="+mn-ea"/>
                <a:ea typeface="+mn-ea"/>
              </a:rPr>
              <a:t>성공확률이 </a:t>
            </a:r>
            <a:r>
              <a:rPr lang="en-US" altLang="ko-KR" dirty="0">
                <a:latin typeface="+mn-ea"/>
                <a:ea typeface="+mn-ea"/>
              </a:rPr>
              <a:t>0.5</a:t>
            </a:r>
            <a:r>
              <a:rPr lang="ko-KR" altLang="en-US" dirty="0">
                <a:latin typeface="+mn-ea"/>
                <a:ea typeface="+mn-ea"/>
              </a:rPr>
              <a:t>인 경우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46126" y="2195863"/>
            <a:ext cx="7696304" cy="31683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71" y="2412788"/>
            <a:ext cx="3641664" cy="2657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540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59" y="323655"/>
            <a:ext cx="6394596" cy="638823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9212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1394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6-9] </a:t>
            </a:r>
            <a:r>
              <a:rPr lang="ko-KR" altLang="en-US" sz="2000" dirty="0">
                <a:latin typeface="+mn-ea"/>
              </a:rPr>
              <a:t>주사위 </a:t>
            </a:r>
            <a:r>
              <a:rPr lang="en-US" altLang="ko-KR" sz="2000" dirty="0">
                <a:latin typeface="+mn-ea"/>
              </a:rPr>
              <a:t>1</a:t>
            </a:r>
            <a:r>
              <a:rPr lang="ko-KR" altLang="en-US" sz="2000" dirty="0">
                <a:latin typeface="+mn-ea"/>
              </a:rPr>
              <a:t>개를 ‘</a:t>
            </a:r>
            <a:r>
              <a:rPr lang="en-US" altLang="ko-KR" sz="2000" dirty="0">
                <a:latin typeface="+mn-ea"/>
              </a:rPr>
              <a:t>6’</a:t>
            </a:r>
            <a:r>
              <a:rPr lang="ko-KR" altLang="en-US" sz="2000" dirty="0">
                <a:latin typeface="+mn-ea"/>
              </a:rPr>
              <a:t>이 나올 때까지 반복해서 굴리는 실험에서 총  시행회수 </a:t>
            </a:r>
            <a:r>
              <a:rPr lang="en-US" altLang="ko-KR" sz="2000" dirty="0">
                <a:latin typeface="+mn-ea"/>
              </a:rPr>
              <a:t>X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5. </a:t>
            </a:r>
            <a:r>
              <a:rPr lang="ko-KR" altLang="en-US" dirty="0"/>
              <a:t>기하분포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9003" y="2249360"/>
            <a:ext cx="4752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(1) X</a:t>
            </a:r>
            <a:r>
              <a:rPr lang="ko-KR" altLang="en-US" dirty="0">
                <a:latin typeface="+mn-ea"/>
                <a:ea typeface="+mn-ea"/>
              </a:rPr>
              <a:t>의 확률분포함수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(2) X</a:t>
            </a:r>
            <a:r>
              <a:rPr lang="ko-KR" altLang="en-US" dirty="0">
                <a:latin typeface="+mn-ea"/>
                <a:ea typeface="+mn-ea"/>
              </a:rPr>
              <a:t>의 </a:t>
            </a:r>
            <a:r>
              <a:rPr lang="ko-KR" altLang="en-US" dirty="0" err="1">
                <a:latin typeface="+mn-ea"/>
                <a:ea typeface="+mn-ea"/>
              </a:rPr>
              <a:t>기댓값과</a:t>
            </a:r>
            <a:r>
              <a:rPr lang="ko-KR" altLang="en-US" dirty="0">
                <a:latin typeface="+mn-ea"/>
                <a:ea typeface="+mn-ea"/>
              </a:rPr>
              <a:t> 분산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(3) 3</a:t>
            </a:r>
            <a:r>
              <a:rPr lang="ko-KR" altLang="en-US" dirty="0">
                <a:latin typeface="+mn-ea"/>
                <a:ea typeface="+mn-ea"/>
              </a:rPr>
              <a:t>회의 시행 이내에 ‘</a:t>
            </a:r>
            <a:r>
              <a:rPr lang="en-US" altLang="ko-KR" dirty="0">
                <a:latin typeface="+mn-ea"/>
                <a:ea typeface="+mn-ea"/>
              </a:rPr>
              <a:t>6’</a:t>
            </a:r>
            <a:r>
              <a:rPr lang="ko-KR" altLang="en-US" dirty="0">
                <a:latin typeface="+mn-ea"/>
                <a:ea typeface="+mn-ea"/>
              </a:rPr>
              <a:t>이 나올 확률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46125" y="2079756"/>
            <a:ext cx="7696306" cy="2330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7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171" y="2134488"/>
            <a:ext cx="4204343" cy="145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989" y="3775934"/>
            <a:ext cx="3460059" cy="602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내용 개체 틀 9"/>
          <p:cNvSpPr txBox="1">
            <a:spLocks/>
          </p:cNvSpPr>
          <p:nvPr/>
        </p:nvSpPr>
        <p:spPr>
          <a:xfrm>
            <a:off x="633611" y="4594119"/>
            <a:ext cx="6400816" cy="5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400" dirty="0" err="1">
                <a:latin typeface="+mn-ea"/>
                <a:ea typeface="+mn-ea"/>
              </a:rPr>
              <a:t>비기억</a:t>
            </a:r>
            <a:r>
              <a:rPr lang="ko-KR" altLang="en-US" sz="2400" dirty="0">
                <a:latin typeface="+mn-ea"/>
                <a:ea typeface="+mn-ea"/>
              </a:rPr>
              <a:t> 특성 </a:t>
            </a:r>
            <a:r>
              <a:rPr lang="en-US" altLang="ko-KR" sz="2400" dirty="0">
                <a:latin typeface="+mn-ea"/>
                <a:ea typeface="+mn-ea"/>
              </a:rPr>
              <a:t>(memoryless property)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pic>
        <p:nvPicPr>
          <p:cNvPr id="9" name="Picture 76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87" y="5219969"/>
            <a:ext cx="5625625" cy="111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21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6-1] </a:t>
            </a:r>
            <a:r>
              <a:rPr lang="ko-KR" altLang="en-US" sz="2400" dirty="0"/>
              <a:t>이산균일분포</a:t>
            </a:r>
            <a:r>
              <a:rPr lang="en-US" altLang="ko-KR" sz="2400" dirty="0"/>
              <a:t>(discrete uniform distribution) </a:t>
            </a:r>
            <a:endParaRPr lang="en-US" altLang="ko-KR" sz="2000" dirty="0"/>
          </a:p>
          <a:p>
            <a:pPr marL="0" lvl="1" indent="0">
              <a:buNone/>
            </a:pPr>
            <a:r>
              <a:rPr lang="en-US" altLang="ko-KR" sz="2400" i="1" dirty="0">
                <a:latin typeface="Times New Roman" pitchFamily="18" charset="0"/>
                <a:cs typeface="Times New Roman" pitchFamily="18" charset="0"/>
              </a:rPr>
              <a:t>              n</a:t>
            </a:r>
            <a:r>
              <a:rPr lang="en-US" altLang="ko-KR" sz="2400" dirty="0"/>
              <a:t> </a:t>
            </a:r>
            <a:r>
              <a:rPr lang="ko-KR" altLang="en-US" sz="2400" dirty="0"/>
              <a:t>개의 결과값이 균일한 확률로 발생하는 확률분포</a:t>
            </a:r>
          </a:p>
          <a:p>
            <a:pPr marL="0" lvl="1" indent="0">
              <a:buNone/>
            </a:pPr>
            <a:endParaRPr lang="en-US" altLang="ko-KR" sz="24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이산균일분포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078269" y="2483895"/>
            <a:ext cx="1738536" cy="24482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fontAlgn="auto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en-US" altLang="ko-KR" sz="2000" dirty="0">
                <a:latin typeface="+mn-ea"/>
              </a:rPr>
              <a:t>pdf</a:t>
            </a:r>
          </a:p>
          <a:p>
            <a:pPr marL="342900" lvl="1" indent="-342900" fontAlgn="auto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kumimoji="0" lang="en-US" altLang="ko-KR" sz="2000" dirty="0">
              <a:latin typeface="+mn-ea"/>
            </a:endParaRPr>
          </a:p>
          <a:p>
            <a:pPr marL="342900" lvl="1" indent="-342900" fontAlgn="auto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ko-KR" altLang="en-US" sz="2000" dirty="0" err="1">
                <a:latin typeface="+mn-ea"/>
              </a:rPr>
              <a:t>기댓값</a:t>
            </a:r>
            <a:endParaRPr kumimoji="0" lang="en-US" altLang="ko-KR" sz="2000" dirty="0">
              <a:latin typeface="+mn-ea"/>
            </a:endParaRPr>
          </a:p>
          <a:p>
            <a:pPr marL="342900" lvl="1" indent="-342900" fontAlgn="auto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kumimoji="0" lang="en-US" altLang="ko-KR" sz="2000" dirty="0">
              <a:latin typeface="+mn-ea"/>
            </a:endParaRPr>
          </a:p>
          <a:p>
            <a:pPr marL="342900" lvl="1" indent="-342900" fontAlgn="auto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ko-KR" altLang="en-US" sz="2000" dirty="0">
                <a:latin typeface="+mn-ea"/>
              </a:rPr>
              <a:t>분산</a:t>
            </a:r>
          </a:p>
        </p:txBody>
      </p:sp>
      <p:pic>
        <p:nvPicPr>
          <p:cNvPr id="5" name="Picture 7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770" y="2436930"/>
            <a:ext cx="5415036" cy="3332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476545" y="1268760"/>
            <a:ext cx="8145905" cy="4725525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7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6-1] 1</a:t>
            </a:r>
            <a:r>
              <a:rPr lang="ko-KR" altLang="en-US" sz="2000" dirty="0">
                <a:latin typeface="+mn-ea"/>
              </a:rPr>
              <a:t>에서 </a:t>
            </a:r>
            <a:r>
              <a:rPr lang="en-US" altLang="ko-KR" sz="2000" dirty="0">
                <a:latin typeface="+mn-ea"/>
              </a:rPr>
              <a:t>20</a:t>
            </a:r>
            <a:r>
              <a:rPr lang="ko-KR" altLang="en-US" sz="2000" dirty="0">
                <a:latin typeface="+mn-ea"/>
              </a:rPr>
              <a:t>까지 번호가 적혀 있는 동일한 </a:t>
            </a:r>
            <a:r>
              <a:rPr lang="en-US" altLang="ko-KR" sz="2000" dirty="0">
                <a:latin typeface="+mn-ea"/>
              </a:rPr>
              <a:t>20</a:t>
            </a:r>
            <a:r>
              <a:rPr lang="ko-KR" altLang="en-US" sz="2000" dirty="0">
                <a:latin typeface="+mn-ea"/>
              </a:rPr>
              <a:t>개의 공이 들어 있는 상자에서 임의로 하나의 공을 꺼냈을 때 나온 번호 </a:t>
            </a:r>
            <a:r>
              <a:rPr lang="en-US" altLang="ko-KR" sz="2000" dirty="0">
                <a:latin typeface="+mn-ea"/>
              </a:rPr>
              <a:t>X 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이산균일분포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553" y="2366878"/>
            <a:ext cx="3960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  <a:ea typeface="+mn-ea"/>
              </a:rPr>
              <a:t>(1) X</a:t>
            </a:r>
            <a:r>
              <a:rPr lang="ko-KR" altLang="en-US" sz="2000" dirty="0">
                <a:latin typeface="+mn-ea"/>
                <a:ea typeface="+mn-ea"/>
              </a:rPr>
              <a:t>의 확률분포함수</a:t>
            </a:r>
            <a:endParaRPr lang="en-US" altLang="ko-KR" sz="2000" dirty="0">
              <a:latin typeface="+mn-ea"/>
              <a:ea typeface="+mn-ea"/>
            </a:endParaRPr>
          </a:p>
          <a:p>
            <a:endParaRPr lang="en-US" altLang="ko-KR" sz="2000" dirty="0">
              <a:latin typeface="+mn-ea"/>
              <a:ea typeface="+mn-ea"/>
            </a:endParaRPr>
          </a:p>
          <a:p>
            <a:endParaRPr lang="en-US" altLang="ko-KR" sz="2000" dirty="0">
              <a:latin typeface="+mn-ea"/>
              <a:ea typeface="+mn-ea"/>
            </a:endParaRPr>
          </a:p>
          <a:p>
            <a:endParaRPr lang="en-US" altLang="ko-KR" sz="2000" dirty="0">
              <a:latin typeface="+mn-ea"/>
              <a:ea typeface="+mn-ea"/>
            </a:endParaRPr>
          </a:p>
          <a:p>
            <a:r>
              <a:rPr lang="en-US" altLang="ko-KR" sz="2000" dirty="0">
                <a:latin typeface="+mn-ea"/>
                <a:ea typeface="+mn-ea"/>
              </a:rPr>
              <a:t>(2) X</a:t>
            </a:r>
            <a:r>
              <a:rPr lang="ko-KR" altLang="en-US" sz="2000" dirty="0">
                <a:latin typeface="+mn-ea"/>
                <a:ea typeface="+mn-ea"/>
              </a:rPr>
              <a:t>의 </a:t>
            </a:r>
            <a:r>
              <a:rPr lang="ko-KR" altLang="en-US" sz="2000" dirty="0" err="1">
                <a:latin typeface="+mn-ea"/>
                <a:ea typeface="+mn-ea"/>
              </a:rPr>
              <a:t>기댓값과</a:t>
            </a:r>
            <a:r>
              <a:rPr lang="ko-KR" altLang="en-US" sz="2000" dirty="0">
                <a:latin typeface="+mn-ea"/>
                <a:ea typeface="+mn-ea"/>
              </a:rPr>
              <a:t> 분산</a:t>
            </a:r>
            <a:endParaRPr lang="en-US" altLang="ko-KR" sz="2000" dirty="0">
              <a:latin typeface="+mn-ea"/>
              <a:ea typeface="+mn-ea"/>
            </a:endParaRPr>
          </a:p>
          <a:p>
            <a:endParaRPr lang="en-US" altLang="ko-KR" sz="2000" dirty="0">
              <a:latin typeface="+mn-ea"/>
              <a:ea typeface="+mn-ea"/>
            </a:endParaRPr>
          </a:p>
          <a:p>
            <a:endParaRPr lang="en-US" altLang="ko-KR" sz="2000" dirty="0">
              <a:latin typeface="+mn-ea"/>
              <a:ea typeface="+mn-ea"/>
            </a:endParaRPr>
          </a:p>
          <a:p>
            <a:endParaRPr lang="en-US" altLang="ko-KR" sz="2000" dirty="0">
              <a:latin typeface="+mn-ea"/>
              <a:ea typeface="+mn-ea"/>
            </a:endParaRPr>
          </a:p>
          <a:p>
            <a:r>
              <a:rPr lang="en-US" altLang="ko-KR" sz="2000" dirty="0">
                <a:latin typeface="+mn-ea"/>
                <a:ea typeface="+mn-ea"/>
              </a:rPr>
              <a:t>(3) 15 </a:t>
            </a:r>
            <a:r>
              <a:rPr lang="ko-KR" altLang="en-US" sz="2000" dirty="0">
                <a:latin typeface="+mn-ea"/>
                <a:ea typeface="+mn-ea"/>
              </a:rPr>
              <a:t>이상의 번호가 나올 확률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6545" y="2132856"/>
            <a:ext cx="8208912" cy="38884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455" y="2276872"/>
            <a:ext cx="375285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10" y="5234905"/>
            <a:ext cx="32956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6-2] </a:t>
            </a:r>
            <a:r>
              <a:rPr lang="ko-KR" altLang="en-US" sz="2400" dirty="0" err="1"/>
              <a:t>베르누이분포</a:t>
            </a:r>
            <a:r>
              <a:rPr lang="en-US" altLang="ko-KR" sz="2400" dirty="0"/>
              <a:t>(Bernoulli distribution)</a:t>
            </a:r>
          </a:p>
          <a:p>
            <a:pPr marL="0" lvl="1" indent="0">
              <a:buNone/>
            </a:pPr>
            <a:r>
              <a:rPr lang="en-US" altLang="ko-KR" sz="2000" dirty="0"/>
              <a:t> : </a:t>
            </a:r>
            <a:r>
              <a:rPr lang="ko-KR" altLang="en-US" sz="2000" dirty="0"/>
              <a:t>성공 확률이 일정한 </a:t>
            </a:r>
            <a:r>
              <a:rPr lang="en-US" altLang="ko-KR" sz="2000" dirty="0"/>
              <a:t>1</a:t>
            </a:r>
            <a:r>
              <a:rPr lang="ko-KR" altLang="en-US" sz="2000" dirty="0"/>
              <a:t>회의 시행에서 나오는 성공 횟수의 확률분포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이항분포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476545" y="1268760"/>
            <a:ext cx="8145905" cy="4725525"/>
          </a:xfrm>
          <a:prstGeom prst="roundRect">
            <a:avLst>
              <a:gd name="adj" fmla="val 51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151620" y="2285873"/>
            <a:ext cx="1738536" cy="24482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en-US" altLang="ko-KR" sz="2000" dirty="0">
                <a:latin typeface="+mn-ea"/>
              </a:rPr>
              <a:t>pdf</a:t>
            </a:r>
          </a:p>
          <a:p>
            <a:pPr marL="342900" lvl="1" indent="-3429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ko-KR" altLang="en-US" sz="2000" dirty="0" err="1">
                <a:latin typeface="+mn-ea"/>
              </a:rPr>
              <a:t>기댓값</a:t>
            </a:r>
            <a:endParaRPr kumimoji="0" lang="en-US" altLang="ko-KR" sz="2000" dirty="0">
              <a:latin typeface="+mn-ea"/>
            </a:endParaRPr>
          </a:p>
          <a:p>
            <a:pPr marL="342900" lvl="1" indent="-3429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ko-KR" altLang="en-US" sz="2000" dirty="0">
                <a:latin typeface="+mn-ea"/>
              </a:rPr>
              <a:t>분산</a:t>
            </a:r>
            <a:endParaRPr kumimoji="0" lang="en-US" altLang="ko-KR" sz="2000" dirty="0">
              <a:latin typeface="+mn-ea"/>
            </a:endParaRPr>
          </a:p>
          <a:p>
            <a:pPr marL="342900" lvl="1" indent="-3429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kumimoji="0" lang="en-US" altLang="ko-KR" sz="2000" dirty="0">
              <a:latin typeface="+mn-ea"/>
            </a:endParaRPr>
          </a:p>
          <a:p>
            <a:pPr marL="342900" lvl="1" indent="-3429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en-US" altLang="ko-KR" sz="2000" dirty="0">
                <a:latin typeface="+mn-ea"/>
              </a:rPr>
              <a:t>MGF</a:t>
            </a:r>
            <a:endParaRPr kumimoji="0" lang="ko-KR" altLang="en-US" sz="2000" dirty="0">
              <a:latin typeface="+mn-ea"/>
            </a:endParaRPr>
          </a:p>
        </p:txBody>
      </p:sp>
      <p:pic>
        <p:nvPicPr>
          <p:cNvPr id="6" name="Picture 12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65" y="2284080"/>
            <a:ext cx="5336607" cy="204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5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596409"/>
            <a:ext cx="5719539" cy="126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717456"/>
              </p:ext>
            </p:extLst>
          </p:nvPr>
        </p:nvGraphicFramePr>
        <p:xfrm>
          <a:off x="7047275" y="1420915"/>
          <a:ext cx="1435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5" imgW="1434960" imgH="342720" progId="Equation.DSMT4">
                  <p:embed/>
                </p:oleObj>
              </mc:Choice>
              <mc:Fallback>
                <p:oleObj name="Equation" r:id="rId5" imgW="1434960" imgH="34272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7275" y="1420915"/>
                        <a:ext cx="1435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554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이항분포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3765"/>
            <a:ext cx="8415338" cy="478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6-3] </a:t>
            </a:r>
            <a:r>
              <a:rPr lang="ko-KR" altLang="en-US" sz="2400" dirty="0"/>
              <a:t>이항분포</a:t>
            </a:r>
            <a:r>
              <a:rPr lang="en-US" altLang="ko-KR" sz="2400" dirty="0"/>
              <a:t>(binomial distribution)</a:t>
            </a:r>
          </a:p>
          <a:p>
            <a:pPr marL="0" lvl="1" indent="0" fontAlgn="auto">
              <a:spcAft>
                <a:spcPts val="0"/>
              </a:spcAft>
              <a:buNone/>
            </a:pPr>
            <a:r>
              <a:rPr kumimoji="0" lang="en-US" altLang="ko-KR" sz="2000" dirty="0"/>
              <a:t> : </a:t>
            </a:r>
            <a:r>
              <a:rPr lang="ko-KR" altLang="en-US" sz="2000" dirty="0"/>
              <a:t>성공 확률이 일정한 </a:t>
            </a:r>
            <a:r>
              <a:rPr lang="en-US" altLang="ko-KR" sz="2000" dirty="0"/>
              <a:t>n </a:t>
            </a:r>
            <a:r>
              <a:rPr lang="ko-KR" altLang="en-US" sz="2000" dirty="0"/>
              <a:t>회의 시행에서 나오는 성공 횟수의 확률분포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76545" y="1268760"/>
            <a:ext cx="8145905" cy="4725525"/>
          </a:xfrm>
          <a:prstGeom prst="roundRect">
            <a:avLst>
              <a:gd name="adj" fmla="val 51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151620" y="2078850"/>
            <a:ext cx="1738536" cy="24482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en-US" altLang="ko-KR" sz="2000" dirty="0">
                <a:latin typeface="+mn-ea"/>
              </a:rPr>
              <a:t>Pdf</a:t>
            </a:r>
          </a:p>
          <a:p>
            <a:pPr marL="342900" lvl="1" indent="-34290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kumimoji="0" lang="en-US" altLang="ko-KR" sz="2000" dirty="0">
              <a:latin typeface="+mn-ea"/>
            </a:endParaRPr>
          </a:p>
          <a:p>
            <a:pPr marL="342900" lvl="1" indent="-34290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ko-KR" altLang="en-US" sz="2000" dirty="0" err="1">
                <a:latin typeface="+mn-ea"/>
              </a:rPr>
              <a:t>기댓값</a:t>
            </a:r>
            <a:endParaRPr kumimoji="0" lang="en-US" altLang="ko-KR" sz="2000" dirty="0">
              <a:latin typeface="+mn-ea"/>
            </a:endParaRPr>
          </a:p>
          <a:p>
            <a:pPr marL="342900" lvl="1" indent="-34290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ko-KR" altLang="en-US" sz="2000" dirty="0">
                <a:latin typeface="+mn-ea"/>
              </a:rPr>
              <a:t>분산</a:t>
            </a:r>
            <a:endParaRPr kumimoji="0" lang="en-US" altLang="ko-KR" sz="2000" dirty="0">
              <a:latin typeface="+mn-ea"/>
            </a:endParaRPr>
          </a:p>
          <a:p>
            <a:pPr marL="342900" lvl="1" indent="-34290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en-US" altLang="ko-KR" sz="2000" dirty="0">
                <a:latin typeface="+mn-ea"/>
              </a:rPr>
              <a:t>MGF  </a:t>
            </a:r>
            <a:endParaRPr kumimoji="0" lang="ko-KR" altLang="en-US" sz="2000" dirty="0">
              <a:latin typeface="+mn-ea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745698"/>
              </p:ext>
            </p:extLst>
          </p:nvPr>
        </p:nvGraphicFramePr>
        <p:xfrm>
          <a:off x="6673394" y="1410282"/>
          <a:ext cx="1485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485720" imgH="342720" progId="Equation.DSMT4">
                  <p:embed/>
                </p:oleObj>
              </mc:Choice>
              <mc:Fallback>
                <p:oleObj name="Equation" r:id="rId3" imgW="1485720" imgH="34272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3394" y="1410282"/>
                        <a:ext cx="1485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8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2273740"/>
            <a:ext cx="5715635" cy="322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54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048" y="1133745"/>
            <a:ext cx="6412182" cy="5517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484721"/>
              </p:ext>
            </p:extLst>
          </p:nvPr>
        </p:nvGraphicFramePr>
        <p:xfrm>
          <a:off x="2130580" y="607844"/>
          <a:ext cx="1181280" cy="274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1473120" imgH="342720" progId="Equation.DSMT4">
                  <p:embed/>
                </p:oleObj>
              </mc:Choice>
              <mc:Fallback>
                <p:oleObj name="Equation" r:id="rId4" imgW="1473120" imgH="342720" progId="Equation.DSMT4">
                  <p:embed/>
                  <p:pic>
                    <p:nvPicPr>
                      <p:cNvPr id="5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580" y="607844"/>
                        <a:ext cx="1181280" cy="2749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7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413665"/>
            <a:ext cx="3555395" cy="599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541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49"/>
            <a:ext cx="8415338" cy="53099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000" b="1" dirty="0"/>
              <a:t># </a:t>
            </a:r>
            <a:r>
              <a:rPr lang="ko-KR" altLang="en-US" sz="2000" dirty="0"/>
              <a:t>이항분포 </a:t>
            </a:r>
            <a:r>
              <a:rPr lang="en-US" altLang="ko-KR" sz="2000" dirty="0"/>
              <a:t>R </a:t>
            </a:r>
            <a:r>
              <a:rPr lang="ko-KR" altLang="en-US" sz="2000" dirty="0"/>
              <a:t>함수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# </a:t>
            </a:r>
            <a:r>
              <a:rPr lang="ko-KR" altLang="en-US" sz="2000" dirty="0"/>
              <a:t>확률분포함수 </a:t>
            </a:r>
            <a:r>
              <a:rPr lang="en-US" altLang="ko-KR" sz="2000" dirty="0"/>
              <a:t>(size=n=</a:t>
            </a:r>
            <a:r>
              <a:rPr lang="ko-KR" altLang="en-US" sz="2000" dirty="0"/>
              <a:t>표본크기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prob</a:t>
            </a:r>
            <a:r>
              <a:rPr lang="en-US" altLang="ko-KR" sz="2000" dirty="0"/>
              <a:t>=p=</a:t>
            </a:r>
            <a:r>
              <a:rPr lang="ko-KR" altLang="en-US" sz="2000" dirty="0"/>
              <a:t>성공확률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</a:t>
            </a:r>
            <a:r>
              <a:rPr lang="en-US" altLang="ko-KR" sz="2000" dirty="0" err="1">
                <a:solidFill>
                  <a:srgbClr val="FF0000"/>
                </a:solidFill>
              </a:rPr>
              <a:t>dbinom</a:t>
            </a:r>
            <a:r>
              <a:rPr lang="en-US" altLang="ko-KR" sz="2000" dirty="0">
                <a:solidFill>
                  <a:srgbClr val="FF0000"/>
                </a:solidFill>
              </a:rPr>
              <a:t>(x, size, </a:t>
            </a:r>
            <a:r>
              <a:rPr lang="en-US" altLang="ko-KR" sz="2000" dirty="0" err="1">
                <a:solidFill>
                  <a:srgbClr val="FF0000"/>
                </a:solidFill>
              </a:rPr>
              <a:t>prob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</a:rPr>
              <a:t># </a:t>
            </a:r>
            <a:r>
              <a:rPr lang="en-US" altLang="ko-KR" sz="2000" dirty="0">
                <a:solidFill>
                  <a:srgbClr val="0000FF"/>
                </a:solidFill>
              </a:rPr>
              <a:t>Excel </a:t>
            </a:r>
            <a:r>
              <a:rPr lang="ko-KR" altLang="en-US" sz="2000" dirty="0">
                <a:solidFill>
                  <a:srgbClr val="0000FF"/>
                </a:solidFill>
              </a:rPr>
              <a:t>함수 </a:t>
            </a:r>
            <a:r>
              <a:rPr lang="en-US" altLang="ko-KR" sz="2000" dirty="0">
                <a:solidFill>
                  <a:srgbClr val="0000FF"/>
                </a:solidFill>
              </a:rPr>
              <a:t>= BINOM.DIST(x, size, </a:t>
            </a:r>
            <a:r>
              <a:rPr lang="en-US" altLang="ko-KR" sz="2000" dirty="0" err="1">
                <a:solidFill>
                  <a:srgbClr val="0000FF"/>
                </a:solidFill>
              </a:rPr>
              <a:t>prob</a:t>
            </a:r>
            <a:r>
              <a:rPr lang="en-US" altLang="ko-KR" sz="2000" dirty="0">
                <a:solidFill>
                  <a:srgbClr val="0000FF"/>
                </a:solidFill>
              </a:rPr>
              <a:t>, FALSE)</a:t>
            </a:r>
          </a:p>
          <a:p>
            <a:pPr marL="0" indent="0">
              <a:buNone/>
            </a:pPr>
            <a:endParaRPr lang="en-US" altLang="ko-KR" sz="9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2000" b="1" dirty="0"/>
              <a:t># </a:t>
            </a:r>
            <a:r>
              <a:rPr lang="ko-KR" altLang="en-US" sz="2000" dirty="0"/>
              <a:t>누적분포함수 </a:t>
            </a:r>
            <a:r>
              <a:rPr lang="en-US" altLang="ko-KR" sz="2000" dirty="0"/>
              <a:t>(q=</a:t>
            </a:r>
            <a:r>
              <a:rPr lang="ko-KR" altLang="en-US" sz="2000" dirty="0" err="1"/>
              <a:t>분위수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lower.tail</a:t>
            </a:r>
            <a:r>
              <a:rPr lang="en-US" altLang="ko-KR" sz="2000" dirty="0"/>
              <a:t>=TRUE=</a:t>
            </a:r>
            <a:r>
              <a:rPr lang="ko-KR" altLang="en-US" sz="2000" dirty="0"/>
              <a:t>아래로부터 누적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</a:t>
            </a:r>
            <a:r>
              <a:rPr lang="en-US" altLang="ko-KR" sz="2000" dirty="0" err="1">
                <a:solidFill>
                  <a:srgbClr val="FF0000"/>
                </a:solidFill>
              </a:rPr>
              <a:t>pbinom</a:t>
            </a:r>
            <a:r>
              <a:rPr lang="en-US" altLang="ko-KR" sz="2000" dirty="0">
                <a:solidFill>
                  <a:srgbClr val="FF0000"/>
                </a:solidFill>
              </a:rPr>
              <a:t>(q, size, </a:t>
            </a:r>
            <a:r>
              <a:rPr lang="en-US" altLang="ko-KR" sz="2000" dirty="0" err="1">
                <a:solidFill>
                  <a:srgbClr val="FF0000"/>
                </a:solidFill>
              </a:rPr>
              <a:t>prob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en-US" altLang="ko-KR" sz="2000" dirty="0" err="1">
                <a:solidFill>
                  <a:srgbClr val="FF0000"/>
                </a:solidFill>
              </a:rPr>
              <a:t>lower.tail</a:t>
            </a:r>
            <a:r>
              <a:rPr lang="en-US" altLang="ko-KR" sz="2000" dirty="0">
                <a:solidFill>
                  <a:srgbClr val="FF0000"/>
                </a:solidFill>
              </a:rPr>
              <a:t> = TRUE)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</a:rPr>
              <a:t># </a:t>
            </a:r>
            <a:r>
              <a:rPr lang="en-US" altLang="ko-KR" sz="2000" dirty="0">
                <a:solidFill>
                  <a:srgbClr val="0000FF"/>
                </a:solidFill>
              </a:rPr>
              <a:t>Excel </a:t>
            </a:r>
            <a:r>
              <a:rPr lang="ko-KR" altLang="en-US" sz="2000" dirty="0">
                <a:solidFill>
                  <a:srgbClr val="0000FF"/>
                </a:solidFill>
              </a:rPr>
              <a:t>함수 </a:t>
            </a:r>
            <a:r>
              <a:rPr lang="en-US" altLang="ko-KR" sz="2000" dirty="0">
                <a:solidFill>
                  <a:srgbClr val="0000FF"/>
                </a:solidFill>
              </a:rPr>
              <a:t>= BINOM.DIST(x, size, </a:t>
            </a:r>
            <a:r>
              <a:rPr lang="en-US" altLang="ko-KR" sz="2000" dirty="0" err="1">
                <a:solidFill>
                  <a:srgbClr val="0000FF"/>
                </a:solidFill>
              </a:rPr>
              <a:t>prob</a:t>
            </a:r>
            <a:r>
              <a:rPr lang="en-US" altLang="ko-KR" sz="2000" dirty="0">
                <a:solidFill>
                  <a:srgbClr val="0000FF"/>
                </a:solidFill>
              </a:rPr>
              <a:t>, TRUE)</a:t>
            </a:r>
          </a:p>
          <a:p>
            <a:pPr marL="0" indent="0">
              <a:buNone/>
            </a:pPr>
            <a:endParaRPr lang="en-US" altLang="ko-KR" sz="9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2000" b="1" dirty="0"/>
              <a:t># </a:t>
            </a:r>
            <a:r>
              <a:rPr lang="ko-KR" altLang="en-US" sz="2000" dirty="0" err="1"/>
              <a:t>분위수</a:t>
            </a:r>
            <a:r>
              <a:rPr lang="ko-KR" altLang="en-US" sz="2000" dirty="0"/>
              <a:t> </a:t>
            </a:r>
            <a:r>
              <a:rPr lang="en-US" altLang="ko-KR" sz="2000" dirty="0"/>
              <a:t>(p=</a:t>
            </a:r>
            <a:r>
              <a:rPr lang="ko-KR" altLang="en-US" sz="2000" dirty="0"/>
              <a:t>누적확률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</a:t>
            </a:r>
            <a:r>
              <a:rPr lang="en-US" altLang="ko-KR" sz="2000" dirty="0" err="1">
                <a:solidFill>
                  <a:srgbClr val="FF0000"/>
                </a:solidFill>
              </a:rPr>
              <a:t>qbinom</a:t>
            </a:r>
            <a:r>
              <a:rPr lang="en-US" altLang="ko-KR" sz="2000" dirty="0">
                <a:solidFill>
                  <a:srgbClr val="FF0000"/>
                </a:solidFill>
              </a:rPr>
              <a:t>(p, size, </a:t>
            </a:r>
            <a:r>
              <a:rPr lang="en-US" altLang="ko-KR" sz="2000" dirty="0" err="1">
                <a:solidFill>
                  <a:srgbClr val="FF0000"/>
                </a:solidFill>
              </a:rPr>
              <a:t>prob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en-US" altLang="ko-KR" sz="2000" dirty="0" err="1">
                <a:solidFill>
                  <a:srgbClr val="FF0000"/>
                </a:solidFill>
              </a:rPr>
              <a:t>lower.tail</a:t>
            </a:r>
            <a:r>
              <a:rPr lang="en-US" altLang="ko-KR" sz="2000" dirty="0">
                <a:solidFill>
                  <a:srgbClr val="FF0000"/>
                </a:solidFill>
              </a:rPr>
              <a:t> = TRUE)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</a:rPr>
              <a:t># </a:t>
            </a:r>
            <a:r>
              <a:rPr lang="en-US" altLang="ko-KR" sz="2000" dirty="0">
                <a:solidFill>
                  <a:srgbClr val="0000FF"/>
                </a:solidFill>
              </a:rPr>
              <a:t>Excel </a:t>
            </a:r>
            <a:r>
              <a:rPr lang="ko-KR" altLang="en-US" sz="2000" dirty="0">
                <a:solidFill>
                  <a:srgbClr val="0000FF"/>
                </a:solidFill>
              </a:rPr>
              <a:t>함수 </a:t>
            </a:r>
            <a:r>
              <a:rPr lang="en-US" altLang="ko-KR" sz="2000" dirty="0">
                <a:solidFill>
                  <a:srgbClr val="0000FF"/>
                </a:solidFill>
              </a:rPr>
              <a:t>= BINOM.INV(size, </a:t>
            </a:r>
            <a:r>
              <a:rPr lang="en-US" altLang="ko-KR" sz="2000" dirty="0" err="1">
                <a:solidFill>
                  <a:srgbClr val="0000FF"/>
                </a:solidFill>
              </a:rPr>
              <a:t>prob</a:t>
            </a:r>
            <a:r>
              <a:rPr lang="en-US" altLang="ko-KR" sz="2000" dirty="0">
                <a:solidFill>
                  <a:srgbClr val="0000FF"/>
                </a:solidFill>
              </a:rPr>
              <a:t>, p)</a:t>
            </a:r>
          </a:p>
          <a:p>
            <a:pPr marL="0" indent="0">
              <a:buNone/>
            </a:pPr>
            <a:endParaRPr lang="en-US" altLang="ko-KR" sz="9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2000" b="1" dirty="0"/>
              <a:t># </a:t>
            </a:r>
            <a:r>
              <a:rPr lang="ko-KR" altLang="en-US" sz="2000" dirty="0"/>
              <a:t>이항 확률변수</a:t>
            </a:r>
            <a:r>
              <a:rPr lang="en-US" altLang="ko-KR" sz="2000" dirty="0"/>
              <a:t>(n=</a:t>
            </a:r>
            <a:r>
              <a:rPr lang="ko-KR" altLang="en-US" sz="2000" dirty="0" err="1"/>
              <a:t>난수의</a:t>
            </a:r>
            <a:r>
              <a:rPr lang="ko-KR" altLang="en-US" sz="2000" dirty="0"/>
              <a:t> 개수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</a:t>
            </a:r>
            <a:r>
              <a:rPr lang="en-US" altLang="ko-KR" sz="2000" dirty="0" err="1">
                <a:solidFill>
                  <a:srgbClr val="FF0000"/>
                </a:solidFill>
              </a:rPr>
              <a:t>rbinom</a:t>
            </a:r>
            <a:r>
              <a:rPr lang="en-US" altLang="ko-KR" sz="2000" dirty="0">
                <a:solidFill>
                  <a:srgbClr val="FF0000"/>
                </a:solidFill>
              </a:rPr>
              <a:t>(n, size, </a:t>
            </a:r>
            <a:r>
              <a:rPr lang="en-US" altLang="ko-KR" sz="2000" dirty="0" err="1">
                <a:solidFill>
                  <a:srgbClr val="FF0000"/>
                </a:solidFill>
              </a:rPr>
              <a:t>prob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</a:rPr>
              <a:t># </a:t>
            </a:r>
            <a:r>
              <a:rPr lang="en-US" altLang="ko-KR" sz="2000" dirty="0">
                <a:solidFill>
                  <a:srgbClr val="0000FF"/>
                </a:solidFill>
              </a:rPr>
              <a:t>Excel </a:t>
            </a:r>
            <a:r>
              <a:rPr lang="ko-KR" altLang="en-US" sz="2000" dirty="0">
                <a:solidFill>
                  <a:srgbClr val="0000FF"/>
                </a:solidFill>
              </a:rPr>
              <a:t>함수는 없으나</a:t>
            </a:r>
            <a:r>
              <a:rPr lang="en-US" altLang="ko-KR" sz="2000" dirty="0">
                <a:solidFill>
                  <a:srgbClr val="0000FF"/>
                </a:solidFill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</a:rPr>
              <a:t>아래와 같이 한 개의 </a:t>
            </a:r>
            <a:r>
              <a:rPr lang="ko-KR" altLang="en-US" sz="2000" dirty="0" err="1">
                <a:solidFill>
                  <a:srgbClr val="0000FF"/>
                </a:solidFill>
              </a:rPr>
              <a:t>난수</a:t>
            </a:r>
            <a:r>
              <a:rPr lang="ko-KR" altLang="en-US" sz="2000" dirty="0">
                <a:solidFill>
                  <a:srgbClr val="0000FF"/>
                </a:solidFill>
              </a:rPr>
              <a:t> 생성</a:t>
            </a:r>
            <a:endParaRPr lang="en-US" altLang="ko-KR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FF"/>
                </a:solidFill>
              </a:rPr>
              <a:t>   = BINOM.INV(size, </a:t>
            </a:r>
            <a:r>
              <a:rPr lang="en-US" altLang="ko-KR" sz="2000" dirty="0" err="1">
                <a:solidFill>
                  <a:srgbClr val="0000FF"/>
                </a:solidFill>
              </a:rPr>
              <a:t>prob</a:t>
            </a:r>
            <a:r>
              <a:rPr lang="en-US" altLang="ko-KR" sz="2000" dirty="0">
                <a:solidFill>
                  <a:srgbClr val="0000FF"/>
                </a:solidFill>
              </a:rPr>
              <a:t>, RAND( ))</a:t>
            </a:r>
          </a:p>
          <a:p>
            <a:pPr marL="0" indent="0">
              <a:buNone/>
            </a:pPr>
            <a:endParaRPr lang="ko-KR" altLang="en-US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이항분포</a:t>
            </a:r>
          </a:p>
        </p:txBody>
      </p:sp>
    </p:spTree>
    <p:extLst>
      <p:ext uri="{BB962C8B-B14F-4D97-AF65-F5344CB8AC3E}">
        <p14:creationId xmlns:p14="http://schemas.microsoft.com/office/powerpoint/2010/main" val="283786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6-2] </a:t>
            </a:r>
            <a:r>
              <a:rPr lang="ko-KR" altLang="en-US" sz="2000" dirty="0">
                <a:latin typeface="+mn-ea"/>
              </a:rPr>
              <a:t>성공확률이 각각 </a:t>
            </a:r>
            <a:r>
              <a:rPr lang="en-US" altLang="ko-KR" sz="2000" dirty="0">
                <a:latin typeface="+mn-ea"/>
              </a:rPr>
              <a:t>0.2, 0.5, 0.8</a:t>
            </a:r>
            <a:r>
              <a:rPr lang="ko-KR" altLang="en-US" sz="2000" dirty="0">
                <a:latin typeface="+mn-ea"/>
              </a:rPr>
              <a:t>인 무한모집단에서 </a:t>
            </a:r>
            <a:r>
              <a:rPr lang="en-US" altLang="ko-KR" sz="2000" dirty="0">
                <a:latin typeface="+mn-ea"/>
              </a:rPr>
              <a:t>10</a:t>
            </a:r>
            <a:r>
              <a:rPr lang="ko-KR" altLang="en-US" sz="2000" dirty="0">
                <a:latin typeface="+mn-ea"/>
              </a:rPr>
              <a:t>개씩 표본을 취하였을 때 나타나는 성공회수의 확률분포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408269"/>
              </p:ext>
            </p:extLst>
          </p:nvPr>
        </p:nvGraphicFramePr>
        <p:xfrm>
          <a:off x="1241630" y="2519899"/>
          <a:ext cx="1516172" cy="292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777680" imgH="342720" progId="Equation.DSMT4">
                  <p:embed/>
                </p:oleObj>
              </mc:Choice>
              <mc:Fallback>
                <p:oleObj name="Equation" r:id="rId3" imgW="1777680" imgH="342720" progId="Equation.DSMT4">
                  <p:embed/>
                  <p:pic>
                    <p:nvPicPr>
                      <p:cNvPr id="4" name="개체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1630" y="2519899"/>
                        <a:ext cx="1516172" cy="292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164407"/>
              </p:ext>
            </p:extLst>
          </p:nvPr>
        </p:nvGraphicFramePr>
        <p:xfrm>
          <a:off x="1273630" y="3262609"/>
          <a:ext cx="1516172" cy="292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1777680" imgH="342720" progId="Equation.DSMT4">
                  <p:embed/>
                </p:oleObj>
              </mc:Choice>
              <mc:Fallback>
                <p:oleObj name="Equation" r:id="rId5" imgW="1777680" imgH="342720" progId="Equation.DSMT4">
                  <p:embed/>
                  <p:pic>
                    <p:nvPicPr>
                      <p:cNvPr id="5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630" y="3262609"/>
                        <a:ext cx="1516172" cy="292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974578"/>
              </p:ext>
            </p:extLst>
          </p:nvPr>
        </p:nvGraphicFramePr>
        <p:xfrm>
          <a:off x="1273630" y="3937684"/>
          <a:ext cx="1516172" cy="292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1777680" imgH="342720" progId="Equation.DSMT4">
                  <p:embed/>
                </p:oleObj>
              </mc:Choice>
              <mc:Fallback>
                <p:oleObj name="Equation" r:id="rId7" imgW="1777680" imgH="342720" progId="Equation.DSMT4">
                  <p:embed/>
                  <p:pic>
                    <p:nvPicPr>
                      <p:cNvPr id="6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630" y="3937684"/>
                        <a:ext cx="1516172" cy="292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3578" y="216886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(1) p=0.2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578" y="290256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(2) p=0.5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3578" y="361335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(3) p=0.8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1570" y="2132856"/>
            <a:ext cx="7992888" cy="21962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78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600" y="2164530"/>
            <a:ext cx="4136730" cy="2018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39" y="4303729"/>
            <a:ext cx="7133531" cy="237626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786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15259</TotalTime>
  <Words>986</Words>
  <Application>Microsoft Office PowerPoint</Application>
  <PresentationFormat>화면 슬라이드 쇼(4:3)</PresentationFormat>
  <Paragraphs>182</Paragraphs>
  <Slides>23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맑은 고딕</vt:lpstr>
      <vt:lpstr>한양해서</vt:lpstr>
      <vt:lpstr>Arial</vt:lpstr>
      <vt:lpstr>Times New Roman</vt:lpstr>
      <vt:lpstr>Wingdings</vt:lpstr>
      <vt:lpstr>Office 테마</vt:lpstr>
      <vt:lpstr>Equation</vt:lpstr>
      <vt:lpstr>이산형 확률분포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최영규</Manager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01장.자료구조와 알고리즘</dc:title>
  <dc:creator>최영규</dc:creator>
  <cp:lastModifiedBy>Kim Dae Ho</cp:lastModifiedBy>
  <cp:revision>263</cp:revision>
  <cp:lastPrinted>2016-03-01T13:56:08Z</cp:lastPrinted>
  <dcterms:created xsi:type="dcterms:W3CDTF">2004-02-19T02:52:38Z</dcterms:created>
  <dcterms:modified xsi:type="dcterms:W3CDTF">2020-01-07T23:39:22Z</dcterms:modified>
</cp:coreProperties>
</file>