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6" r:id="rId1"/>
  </p:sldMasterIdLst>
  <p:notesMasterIdLst>
    <p:notesMasterId r:id="rId30"/>
  </p:notesMasterIdLst>
  <p:handoutMasterIdLst>
    <p:handoutMasterId r:id="rId31"/>
  </p:handoutMasterIdLst>
  <p:sldIdLst>
    <p:sldId id="345" r:id="rId2"/>
    <p:sldId id="344" r:id="rId3"/>
    <p:sldId id="353" r:id="rId4"/>
    <p:sldId id="354" r:id="rId5"/>
    <p:sldId id="355" r:id="rId6"/>
    <p:sldId id="330" r:id="rId7"/>
    <p:sldId id="357" r:id="rId8"/>
    <p:sldId id="359" r:id="rId9"/>
    <p:sldId id="358" r:id="rId10"/>
    <p:sldId id="361" r:id="rId11"/>
    <p:sldId id="363" r:id="rId12"/>
    <p:sldId id="356" r:id="rId13"/>
    <p:sldId id="365" r:id="rId14"/>
    <p:sldId id="364" r:id="rId15"/>
    <p:sldId id="362" r:id="rId16"/>
    <p:sldId id="366" r:id="rId17"/>
    <p:sldId id="367" r:id="rId18"/>
    <p:sldId id="360" r:id="rId19"/>
    <p:sldId id="368" r:id="rId20"/>
    <p:sldId id="369" r:id="rId21"/>
    <p:sldId id="373" r:id="rId22"/>
    <p:sldId id="371" r:id="rId23"/>
    <p:sldId id="375" r:id="rId24"/>
    <p:sldId id="376" r:id="rId25"/>
    <p:sldId id="374" r:id="rId26"/>
    <p:sldId id="377" r:id="rId27"/>
    <p:sldId id="379" r:id="rId28"/>
    <p:sldId id="378" r:id="rId29"/>
  </p:sldIdLst>
  <p:sldSz cx="9144000" cy="6858000" type="screen4x3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8">
          <p15:clr>
            <a:srgbClr val="A4A3A4"/>
          </p15:clr>
        </p15:guide>
        <p15:guide id="4" pos="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AEEF"/>
    <a:srgbClr val="0000FF"/>
    <a:srgbClr val="000000"/>
    <a:srgbClr val="E1C48F"/>
    <a:srgbClr val="3366FF"/>
    <a:srgbClr val="FF9999"/>
    <a:srgbClr val="FF3300"/>
    <a:srgbClr val="33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B2C3B-D09D-4022-8A0C-6A451BBD3A57}" v="2" dt="2020-01-08T00:01:11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6" autoAdjust="0"/>
    <p:restoredTop sz="95775" autoAdjust="0"/>
  </p:normalViewPr>
  <p:slideViewPr>
    <p:cSldViewPr>
      <p:cViewPr varScale="1">
        <p:scale>
          <a:sx n="105" d="100"/>
          <a:sy n="105" d="100"/>
        </p:scale>
        <p:origin x="3030" y="102"/>
      </p:cViewPr>
      <p:guideLst>
        <p:guide orient="horz" pos="2160"/>
        <p:guide pos="2880"/>
        <p:guide orient="horz" pos="828"/>
        <p:guide pos="4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700"/>
    </p:cViewPr>
  </p:sorterViewPr>
  <p:notesViewPr>
    <p:cSldViewPr>
      <p:cViewPr varScale="1">
        <p:scale>
          <a:sx n="103" d="100"/>
          <a:sy n="103" d="100"/>
        </p:scale>
        <p:origin x="-2472" y="-84"/>
      </p:cViewPr>
      <p:guideLst>
        <p:guide orient="horz" pos="2238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1decf387-3a62-48e1-8264-95221a86067c" providerId="ADAL" clId="{75958C98-31FD-4268-B36C-4690D8804579}"/>
    <pc:docChg chg="modSld">
      <pc:chgData name=" " userId="1decf387-3a62-48e1-8264-95221a86067c" providerId="ADAL" clId="{75958C98-31FD-4268-B36C-4690D8804579}" dt="2020-01-08T00:02:15.310" v="100" actId="20577"/>
      <pc:docMkLst>
        <pc:docMk/>
      </pc:docMkLst>
      <pc:sldChg chg="modSp">
        <pc:chgData name=" " userId="1decf387-3a62-48e1-8264-95221a86067c" providerId="ADAL" clId="{75958C98-31FD-4268-B36C-4690D8804579}" dt="2020-01-07T23:59:45.947" v="33" actId="20577"/>
        <pc:sldMkLst>
          <pc:docMk/>
          <pc:sldMk cId="0" sldId="330"/>
        </pc:sldMkLst>
        <pc:spChg chg="mod">
          <ac:chgData name=" " userId="1decf387-3a62-48e1-8264-95221a86067c" providerId="ADAL" clId="{75958C98-31FD-4268-B36C-4690D8804579}" dt="2020-01-07T23:59:45.947" v="33" actId="20577"/>
          <ac:spMkLst>
            <pc:docMk/>
            <pc:sldMk cId="0" sldId="33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27.532" v="21" actId="20577"/>
        <pc:sldMkLst>
          <pc:docMk/>
          <pc:sldMk cId="548207019" sldId="344"/>
        </pc:sldMkLst>
        <pc:spChg chg="mod">
          <ac:chgData name=" " userId="1decf387-3a62-48e1-8264-95221a86067c" providerId="ADAL" clId="{75958C98-31FD-4268-B36C-4690D8804579}" dt="2020-01-07T23:59:02.291" v="3" actId="20577"/>
          <ac:spMkLst>
            <pc:docMk/>
            <pc:sldMk cId="548207019" sldId="344"/>
            <ac:spMk id="3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7T23:59:27.532" v="21" actId="20577"/>
          <ac:spMkLst>
            <pc:docMk/>
            <pc:sldMk cId="548207019" sldId="344"/>
            <ac:spMk id="1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8:58.259" v="1" actId="20577"/>
        <pc:sldMkLst>
          <pc:docMk/>
          <pc:sldMk cId="3079682105" sldId="345"/>
        </pc:sldMkLst>
        <pc:spChg chg="mod">
          <ac:chgData name=" " userId="1decf387-3a62-48e1-8264-95221a86067c" providerId="ADAL" clId="{75958C98-31FD-4268-B36C-4690D8804579}" dt="2020-01-07T23:58:58.259" v="1" actId="20577"/>
          <ac:spMkLst>
            <pc:docMk/>
            <pc:sldMk cId="3079682105" sldId="345"/>
            <ac:spMk id="4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33.939" v="24" actId="20577"/>
        <pc:sldMkLst>
          <pc:docMk/>
          <pc:sldMk cId="565770715" sldId="353"/>
        </pc:sldMkLst>
        <pc:spChg chg="mod">
          <ac:chgData name=" " userId="1decf387-3a62-48e1-8264-95221a86067c" providerId="ADAL" clId="{75958C98-31FD-4268-B36C-4690D8804579}" dt="2020-01-07T23:59:33.939" v="24" actId="20577"/>
          <ac:spMkLst>
            <pc:docMk/>
            <pc:sldMk cId="565770715" sldId="35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2:15.310" v="100" actId="20577"/>
        <pc:sldMkLst>
          <pc:docMk/>
          <pc:sldMk cId="1198912432" sldId="354"/>
        </pc:sldMkLst>
        <pc:spChg chg="mod">
          <ac:chgData name=" " userId="1decf387-3a62-48e1-8264-95221a86067c" providerId="ADAL" clId="{75958C98-31FD-4268-B36C-4690D8804579}" dt="2020-01-08T00:02:15.310" v="100" actId="20577"/>
          <ac:spMkLst>
            <pc:docMk/>
            <pc:sldMk cId="1198912432" sldId="354"/>
            <ac:spMk id="4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7T23:59:37.919" v="27" actId="20577"/>
          <ac:spMkLst>
            <pc:docMk/>
            <pc:sldMk cId="1198912432" sldId="35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41.299" v="30" actId="20577"/>
        <pc:sldMkLst>
          <pc:docMk/>
          <pc:sldMk cId="4038247133" sldId="355"/>
        </pc:sldMkLst>
        <pc:spChg chg="mod">
          <ac:chgData name=" " userId="1decf387-3a62-48e1-8264-95221a86067c" providerId="ADAL" clId="{75958C98-31FD-4268-B36C-4690D8804579}" dt="2020-01-07T23:59:41.299" v="30" actId="20577"/>
          <ac:spMkLst>
            <pc:docMk/>
            <pc:sldMk cId="4038247133" sldId="35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05.443" v="45" actId="20577"/>
        <pc:sldMkLst>
          <pc:docMk/>
          <pc:sldMk cId="3047745068" sldId="356"/>
        </pc:sldMkLst>
        <pc:spChg chg="mod">
          <ac:chgData name=" " userId="1decf387-3a62-48e1-8264-95221a86067c" providerId="ADAL" clId="{75958C98-31FD-4268-B36C-4690D8804579}" dt="2020-01-08T00:00:05.443" v="45" actId="20577"/>
          <ac:spMkLst>
            <pc:docMk/>
            <pc:sldMk cId="3047745068" sldId="35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53.613" v="39" actId="20577"/>
        <pc:sldMkLst>
          <pc:docMk/>
          <pc:sldMk cId="327178848" sldId="358"/>
        </pc:sldMkLst>
        <pc:spChg chg="mod">
          <ac:chgData name=" " userId="1decf387-3a62-48e1-8264-95221a86067c" providerId="ADAL" clId="{75958C98-31FD-4268-B36C-4690D8804579}" dt="2020-01-07T23:59:53.613" v="39" actId="20577"/>
          <ac:spMkLst>
            <pc:docMk/>
            <pc:sldMk cId="327178848" sldId="35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50.043" v="36" actId="20577"/>
        <pc:sldMkLst>
          <pc:docMk/>
          <pc:sldMk cId="2628851478" sldId="359"/>
        </pc:sldMkLst>
        <pc:spChg chg="mod">
          <ac:chgData name=" " userId="1decf387-3a62-48e1-8264-95221a86067c" providerId="ADAL" clId="{75958C98-31FD-4268-B36C-4690D8804579}" dt="2020-01-07T23:59:50.043" v="36" actId="20577"/>
          <ac:spMkLst>
            <pc:docMk/>
            <pc:sldMk cId="2628851478" sldId="359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51.619" v="65" actId="20577"/>
        <pc:sldMkLst>
          <pc:docMk/>
          <pc:sldMk cId="2361047007" sldId="360"/>
        </pc:sldMkLst>
        <pc:spChg chg="mod">
          <ac:chgData name=" " userId="1decf387-3a62-48e1-8264-95221a86067c" providerId="ADAL" clId="{75958C98-31FD-4268-B36C-4690D8804579}" dt="2020-01-08T00:00:51.619" v="65" actId="20577"/>
          <ac:spMkLst>
            <pc:docMk/>
            <pc:sldMk cId="2361047007" sldId="360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7T23:59:58.962" v="42" actId="20577"/>
        <pc:sldMkLst>
          <pc:docMk/>
          <pc:sldMk cId="1999717152" sldId="361"/>
        </pc:sldMkLst>
        <pc:spChg chg="mod">
          <ac:chgData name=" " userId="1decf387-3a62-48e1-8264-95221a86067c" providerId="ADAL" clId="{75958C98-31FD-4268-B36C-4690D8804579}" dt="2020-01-07T23:59:58.962" v="42" actId="20577"/>
          <ac:spMkLst>
            <pc:docMk/>
            <pc:sldMk cId="1999717152" sldId="36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24.157" v="59" actId="6549"/>
        <pc:sldMkLst>
          <pc:docMk/>
          <pc:sldMk cId="1875781294" sldId="364"/>
        </pc:sldMkLst>
        <pc:spChg chg="mod">
          <ac:chgData name=" " userId="1decf387-3a62-48e1-8264-95221a86067c" providerId="ADAL" clId="{75958C98-31FD-4268-B36C-4690D8804579}" dt="2020-01-08T00:00:24.157" v="59" actId="6549"/>
          <ac:spMkLst>
            <pc:docMk/>
            <pc:sldMk cId="1875781294" sldId="364"/>
            <ac:spMk id="10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8T00:00:16.203" v="51" actId="20577"/>
          <ac:spMkLst>
            <pc:docMk/>
            <pc:sldMk cId="1875781294" sldId="36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12.155" v="48" actId="20577"/>
        <pc:sldMkLst>
          <pc:docMk/>
          <pc:sldMk cId="2054621347" sldId="365"/>
        </pc:sldMkLst>
        <pc:spChg chg="mod">
          <ac:chgData name=" " userId="1decf387-3a62-48e1-8264-95221a86067c" providerId="ADAL" clId="{75958C98-31FD-4268-B36C-4690D8804579}" dt="2020-01-08T00:00:12.155" v="48" actId="20577"/>
          <ac:spMkLst>
            <pc:docMk/>
            <pc:sldMk cId="2054621347" sldId="36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39.539" v="62" actId="20577"/>
        <pc:sldMkLst>
          <pc:docMk/>
          <pc:sldMk cId="427794626" sldId="366"/>
        </pc:sldMkLst>
        <pc:spChg chg="mod">
          <ac:chgData name=" " userId="1decf387-3a62-48e1-8264-95221a86067c" providerId="ADAL" clId="{75958C98-31FD-4268-B36C-4690D8804579}" dt="2020-01-08T00:00:39.539" v="62" actId="20577"/>
          <ac:spMkLst>
            <pc:docMk/>
            <pc:sldMk cId="427794626" sldId="366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0:56.707" v="68" actId="20577"/>
        <pc:sldMkLst>
          <pc:docMk/>
          <pc:sldMk cId="1534175641" sldId="368"/>
        </pc:sldMkLst>
        <pc:spChg chg="mod">
          <ac:chgData name=" " userId="1decf387-3a62-48e1-8264-95221a86067c" providerId="ADAL" clId="{75958C98-31FD-4268-B36C-4690D8804579}" dt="2020-01-08T00:00:56.707" v="68" actId="20577"/>
          <ac:spMkLst>
            <pc:docMk/>
            <pc:sldMk cId="1534175641" sldId="36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19.603" v="78" actId="20577"/>
        <pc:sldMkLst>
          <pc:docMk/>
          <pc:sldMk cId="70869009" sldId="371"/>
        </pc:sldMkLst>
        <pc:spChg chg="mod">
          <ac:chgData name=" " userId="1decf387-3a62-48e1-8264-95221a86067c" providerId="ADAL" clId="{75958C98-31FD-4268-B36C-4690D8804579}" dt="2020-01-08T00:01:11.152" v="75" actId="6549"/>
          <ac:spMkLst>
            <pc:docMk/>
            <pc:sldMk cId="70869009" sldId="371"/>
            <ac:spMk id="4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8T00:01:19.603" v="78" actId="20577"/>
          <ac:spMkLst>
            <pc:docMk/>
            <pc:sldMk cId="70869009" sldId="371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03.947" v="71" actId="20577"/>
        <pc:sldMkLst>
          <pc:docMk/>
          <pc:sldMk cId="2109768710" sldId="373"/>
        </pc:sldMkLst>
        <pc:spChg chg="mod">
          <ac:chgData name=" " userId="1decf387-3a62-48e1-8264-95221a86067c" providerId="ADAL" clId="{75958C98-31FD-4268-B36C-4690D8804579}" dt="2020-01-08T00:01:03.947" v="71" actId="20577"/>
          <ac:spMkLst>
            <pc:docMk/>
            <pc:sldMk cId="2109768710" sldId="373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47.043" v="88" actId="20577"/>
        <pc:sldMkLst>
          <pc:docMk/>
          <pc:sldMk cId="934648560" sldId="374"/>
        </pc:sldMkLst>
        <pc:spChg chg="mod">
          <ac:chgData name=" " userId="1decf387-3a62-48e1-8264-95221a86067c" providerId="ADAL" clId="{75958C98-31FD-4268-B36C-4690D8804579}" dt="2020-01-08T00:01:47.043" v="88" actId="20577"/>
          <ac:spMkLst>
            <pc:docMk/>
            <pc:sldMk cId="934648560" sldId="374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25.963" v="81" actId="20577"/>
        <pc:sldMkLst>
          <pc:docMk/>
          <pc:sldMk cId="666587743" sldId="375"/>
        </pc:sldMkLst>
        <pc:spChg chg="mod">
          <ac:chgData name=" " userId="1decf387-3a62-48e1-8264-95221a86067c" providerId="ADAL" clId="{75958C98-31FD-4268-B36C-4690D8804579}" dt="2020-01-08T00:01:25.963" v="81" actId="20577"/>
          <ac:spMkLst>
            <pc:docMk/>
            <pc:sldMk cId="666587743" sldId="375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39.467" v="85" actId="20577"/>
        <pc:sldMkLst>
          <pc:docMk/>
          <pc:sldMk cId="350814420" sldId="376"/>
        </pc:sldMkLst>
        <pc:spChg chg="mod">
          <ac:chgData name=" " userId="1decf387-3a62-48e1-8264-95221a86067c" providerId="ADAL" clId="{75958C98-31FD-4268-B36C-4690D8804579}" dt="2020-01-08T00:01:30.683" v="84" actId="20577"/>
          <ac:spMkLst>
            <pc:docMk/>
            <pc:sldMk cId="350814420" sldId="376"/>
            <ac:spMk id="40" creationId="{00000000-0000-0000-0000-000000000000}"/>
          </ac:spMkLst>
        </pc:spChg>
        <pc:spChg chg="mod">
          <ac:chgData name=" " userId="1decf387-3a62-48e1-8264-95221a86067c" providerId="ADAL" clId="{75958C98-31FD-4268-B36C-4690D8804579}" dt="2020-01-08T00:01:39.467" v="85" actId="20577"/>
          <ac:spMkLst>
            <pc:docMk/>
            <pc:sldMk cId="350814420" sldId="376"/>
            <ac:spMk id="14339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51.907" v="91" actId="20577"/>
        <pc:sldMkLst>
          <pc:docMk/>
          <pc:sldMk cId="416023302" sldId="377"/>
        </pc:sldMkLst>
        <pc:spChg chg="mod">
          <ac:chgData name=" " userId="1decf387-3a62-48e1-8264-95221a86067c" providerId="ADAL" clId="{75958C98-31FD-4268-B36C-4690D8804579}" dt="2020-01-08T00:01:51.907" v="91" actId="20577"/>
          <ac:spMkLst>
            <pc:docMk/>
            <pc:sldMk cId="416023302" sldId="377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2:01.063" v="97" actId="20577"/>
        <pc:sldMkLst>
          <pc:docMk/>
          <pc:sldMk cId="2142061603" sldId="378"/>
        </pc:sldMkLst>
        <pc:spChg chg="mod">
          <ac:chgData name=" " userId="1decf387-3a62-48e1-8264-95221a86067c" providerId="ADAL" clId="{75958C98-31FD-4268-B36C-4690D8804579}" dt="2020-01-08T00:02:01.063" v="97" actId="20577"/>
          <ac:spMkLst>
            <pc:docMk/>
            <pc:sldMk cId="2142061603" sldId="378"/>
            <ac:spMk id="40" creationId="{00000000-0000-0000-0000-000000000000}"/>
          </ac:spMkLst>
        </pc:spChg>
      </pc:sldChg>
      <pc:sldChg chg="modSp">
        <pc:chgData name=" " userId="1decf387-3a62-48e1-8264-95221a86067c" providerId="ADAL" clId="{75958C98-31FD-4268-B36C-4690D8804579}" dt="2020-01-08T00:01:56.491" v="94" actId="20577"/>
        <pc:sldMkLst>
          <pc:docMk/>
          <pc:sldMk cId="535652813" sldId="379"/>
        </pc:sldMkLst>
        <pc:spChg chg="mod">
          <ac:chgData name=" " userId="1decf387-3a62-48e1-8264-95221a86067c" providerId="ADAL" clId="{75958C98-31FD-4268-B36C-4690D8804579}" dt="2020-01-08T00:01:56.491" v="94" actId="20577"/>
          <ac:spMkLst>
            <pc:docMk/>
            <pc:sldMk cId="535652813" sldId="379"/>
            <ac:spMk id="40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자료구조및실습</a:t>
            </a:r>
            <a:endParaRPr lang="ko-KR" altLang="en-US">
              <a:ea typeface="+mj-ea"/>
            </a:endParaRPr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10945" y="6737124"/>
            <a:ext cx="4753420" cy="370244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022" y="0"/>
            <a:ext cx="4435304" cy="355920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1813"/>
            <a:ext cx="3551237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005" y="3374073"/>
            <a:ext cx="8188606" cy="319776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022" y="6747041"/>
            <a:ext cx="4435304" cy="355919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5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0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4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52A7F-A327-4EE8-B104-E975F89B161A}" type="datetime1">
              <a:rPr lang="ko-KR" altLang="en-US" smtClean="0"/>
              <a:pPr/>
              <a:t>2020-01-08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83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4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Wednesday, January 8, 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85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Wednesday, January 8, 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397425" y="6489340"/>
            <a:ext cx="5693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r>
              <a:rPr lang="en-US" altLang="ko-KR" sz="1050" dirty="0">
                <a:latin typeface="+mn-ea"/>
                <a:ea typeface="+mn-ea"/>
              </a:rPr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245179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  <p:sldLayoutId id="2147484308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ko-KR" altLang="en-US" dirty="0"/>
              <a:t>표본의 분포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6555" y="2438890"/>
            <a:ext cx="333037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5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</a:rPr>
              <a:t>06</a:t>
            </a:r>
            <a:endParaRPr lang="ko-KR" altLang="en-US" sz="15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-4505545" y="19589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ko-KR" sz="1400" dirty="0"/>
              <a:t>CHAPTER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968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-90000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9-4]</a:t>
            </a:r>
            <a:r>
              <a:rPr lang="ko-KR" altLang="en-US" sz="2000" dirty="0"/>
              <a:t> 정규모집단에서 추출한 표본평균과 모평균과의 차이가 </a:t>
            </a:r>
            <a:r>
              <a:rPr lang="en-US" altLang="ko-KR" sz="2000" dirty="0"/>
              <a:t>k</a:t>
            </a:r>
            <a:r>
              <a:rPr lang="el-GR" altLang="ko-KR" sz="2000" dirty="0"/>
              <a:t>σ</a:t>
            </a:r>
            <a:r>
              <a:rPr lang="ko-KR" altLang="en-US" sz="2000" dirty="0"/>
              <a:t> 이내가 될 확률이 </a:t>
            </a:r>
            <a:r>
              <a:rPr lang="en-US" altLang="ko-KR" sz="2000" dirty="0"/>
              <a:t>1-</a:t>
            </a:r>
            <a:r>
              <a:rPr lang="el-GR" altLang="ko-KR" sz="2000" dirty="0"/>
              <a:t>α</a:t>
            </a:r>
            <a:r>
              <a:rPr lang="ko-KR" altLang="en-US" sz="2000" dirty="0"/>
              <a:t> 이상이 되기 위한 최소 표본개수의 식을 구하고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그래프를 작성하여 그 변화에 대해 분석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46575" y="2433082"/>
            <a:ext cx="7650850" cy="36062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8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2573905"/>
            <a:ext cx="5896911" cy="156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4239090"/>
            <a:ext cx="2919180" cy="165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71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174AF-FADA-4093-86AE-69958A02D9B7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8" y="157687"/>
            <a:ext cx="7688606" cy="65836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23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9-2] </a:t>
            </a:r>
            <a:r>
              <a:rPr lang="ko-KR" altLang="en-US" sz="2400" dirty="0"/>
              <a:t>정규모집단 표본평균의 분포</a:t>
            </a:r>
            <a:r>
              <a:rPr lang="en-US" altLang="ko-KR" sz="2400" dirty="0"/>
              <a:t>(</a:t>
            </a:r>
            <a:r>
              <a:rPr lang="el-GR" altLang="ko-KR" sz="2400" dirty="0"/>
              <a:t>σ</a:t>
            </a:r>
            <a:r>
              <a:rPr lang="ko-KR" altLang="en-US" sz="2400" dirty="0"/>
              <a:t>를 모르는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575175"/>
          </a:xfrm>
          <a:prstGeom prst="roundRect">
            <a:avLst>
              <a:gd name="adj" fmla="val 150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1853825"/>
            <a:ext cx="5157573" cy="76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3203975"/>
            <a:ext cx="5641289" cy="243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74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900000" indent="-90000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9-5]</a:t>
            </a:r>
            <a:r>
              <a:rPr lang="ko-KR" altLang="en-US" sz="2000" dirty="0"/>
              <a:t> 평균 </a:t>
            </a:r>
            <a:r>
              <a:rPr lang="en-US" altLang="ko-KR" sz="2000" dirty="0"/>
              <a:t>100, </a:t>
            </a:r>
            <a:r>
              <a:rPr lang="ko-KR" altLang="en-US" sz="2000" dirty="0"/>
              <a:t>분산 </a:t>
            </a:r>
            <a:r>
              <a:rPr lang="en-US" altLang="ko-KR" sz="2000" dirty="0"/>
              <a:t>100</a:t>
            </a:r>
            <a:r>
              <a:rPr lang="ko-KR" altLang="en-US" sz="2000" dirty="0"/>
              <a:t>인 정규분포 모집단에서 </a:t>
            </a:r>
            <a:r>
              <a:rPr lang="en-US" altLang="ko-KR" sz="2000" dirty="0"/>
              <a:t>10</a:t>
            </a:r>
            <a:r>
              <a:rPr lang="ko-KR" altLang="en-US" sz="2000" dirty="0"/>
              <a:t>개씩 표본을 랜덤 추출하여 표본평균과 표본분산 구하기 </a:t>
            </a:r>
            <a:r>
              <a:rPr lang="en-US" altLang="ko-KR" sz="2000" dirty="0"/>
              <a:t>10,000</a:t>
            </a:r>
            <a:r>
              <a:rPr lang="ko-KR" altLang="en-US" sz="2000" dirty="0"/>
              <a:t>회 반복</a:t>
            </a:r>
            <a:endParaRPr lang="en-US" altLang="ko-KR" sz="2000" dirty="0"/>
          </a:p>
          <a:p>
            <a:pPr marL="900000" indent="-900000">
              <a:buNone/>
            </a:pPr>
            <a:r>
              <a:rPr lang="en-US" altLang="ko-KR" sz="2000" dirty="0"/>
              <a:t>	(1) </a:t>
            </a:r>
            <a:r>
              <a:rPr lang="ko-KR" altLang="en-US" sz="2000" dirty="0" err="1"/>
              <a:t>모분산을</a:t>
            </a:r>
            <a:r>
              <a:rPr lang="ko-KR" altLang="en-US" sz="2000" dirty="0"/>
              <a:t> 모른다는 가정 하에서 표본평균들을 표준화하여 히스토그램을 그리고</a:t>
            </a:r>
            <a:r>
              <a:rPr lang="en-US" altLang="ko-KR" sz="2000" dirty="0"/>
              <a:t>, [</a:t>
            </a:r>
            <a:r>
              <a:rPr lang="ko-KR" altLang="en-US" sz="2000" dirty="0"/>
              <a:t>정리 </a:t>
            </a:r>
            <a:r>
              <a:rPr lang="en-US" altLang="ko-KR" sz="2000" dirty="0"/>
              <a:t>9-2]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 marL="900000" indent="-900000">
              <a:buNone/>
            </a:pPr>
            <a:r>
              <a:rPr lang="en-US" altLang="ko-KR" sz="2000" dirty="0"/>
              <a:t>	(2) </a:t>
            </a:r>
            <a:r>
              <a:rPr lang="ko-KR" altLang="en-US" sz="2000" dirty="0"/>
              <a:t>표준정규분포와 어떤 차이가 있는지 비교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33" y="3162370"/>
            <a:ext cx="4788532" cy="3416980"/>
          </a:xfrm>
          <a:prstGeom prst="rect">
            <a:avLst/>
          </a:prstGeom>
          <a:ln>
            <a:noFill/>
          </a:ln>
        </p:spPr>
      </p:pic>
      <p:pic>
        <p:nvPicPr>
          <p:cNvPr id="1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681" y="2529394"/>
            <a:ext cx="1431754" cy="71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621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	</a:t>
            </a:r>
            <a:r>
              <a:rPr lang="ko-KR" altLang="en-US" dirty="0"/>
              <a:t>정규모집단 표본분산의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8-3] </a:t>
            </a:r>
            <a:r>
              <a:rPr lang="ko-KR" altLang="en-US" sz="2400" dirty="0" err="1"/>
              <a:t>카이제곱분포</a:t>
            </a:r>
            <a:r>
              <a:rPr lang="en-US" altLang="ko-KR" sz="2400" dirty="0"/>
              <a:t>(chi-square </a:t>
            </a:r>
            <a:r>
              <a:rPr lang="en-US" altLang="ko-KR" sz="2400" dirty="0" err="1"/>
              <a:t>distributiion</a:t>
            </a:r>
            <a:r>
              <a:rPr lang="en-US" altLang="ko-KR" sz="2400" dirty="0"/>
              <a:t>)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260140"/>
          </a:xfrm>
          <a:prstGeom prst="roundRect">
            <a:avLst>
              <a:gd name="adj" fmla="val 1623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1807621"/>
            <a:ext cx="4691075" cy="56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76545" y="3879735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9-3] </a:t>
            </a:r>
            <a:r>
              <a:rPr lang="ko-KR" altLang="en-US" sz="2400" dirty="0"/>
              <a:t>표준정규 확률표본 제곱합의 분포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76545" y="3834045"/>
            <a:ext cx="8145905" cy="1530170"/>
          </a:xfrm>
          <a:prstGeom prst="roundRect">
            <a:avLst>
              <a:gd name="adj" fmla="val 16235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3686" y="2603639"/>
            <a:ext cx="2479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 err="1">
                <a:latin typeface="+mn-ea"/>
                <a:ea typeface="+mn-ea"/>
              </a:rPr>
              <a:t>기대값</a:t>
            </a:r>
            <a:endParaRPr lang="en-US" altLang="ko-KR" dirty="0">
              <a:latin typeface="+mn-ea"/>
              <a:ea typeface="+mn-ea"/>
            </a:endParaRPr>
          </a:p>
          <a:p>
            <a:pPr marL="252000" indent="-252000"/>
            <a:endParaRPr lang="en-US" altLang="ko-KR" dirty="0">
              <a:latin typeface="+mn-ea"/>
              <a:ea typeface="+mn-ea"/>
            </a:endParaRPr>
          </a:p>
          <a:p>
            <a:pPr marL="252000" indent="-252000"/>
            <a:r>
              <a:rPr lang="ko-KR" altLang="en-US" dirty="0">
                <a:latin typeface="+mn-ea"/>
                <a:ea typeface="+mn-ea"/>
              </a:rPr>
              <a:t>분산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11" name="Picture 10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95" y="2598415"/>
            <a:ext cx="1710190" cy="113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4419110"/>
            <a:ext cx="6849262" cy="77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78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539" y="476672"/>
            <a:ext cx="8424936" cy="760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9-7] N(100,10</a:t>
            </a:r>
            <a:r>
              <a:rPr lang="en-US" altLang="ko-KR" b="0" baseline="30000" dirty="0">
                <a:latin typeface="+mn-ea"/>
                <a:ea typeface="+mn-ea"/>
              </a:rPr>
              <a:t>2</a:t>
            </a:r>
            <a:r>
              <a:rPr lang="en-US" altLang="ko-KR" b="0" dirty="0">
                <a:latin typeface="+mn-ea"/>
                <a:ea typeface="+mn-ea"/>
              </a:rPr>
              <a:t>)</a:t>
            </a:r>
            <a:r>
              <a:rPr lang="ko-KR" altLang="en-US" b="0" dirty="0">
                <a:latin typeface="+mn-ea"/>
                <a:ea typeface="+mn-ea"/>
              </a:rPr>
              <a:t>에서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개씩 표본 랜덤 추출</a:t>
            </a:r>
            <a:r>
              <a:rPr lang="en-US" altLang="ko-KR" b="0" dirty="0">
                <a:latin typeface="+mn-ea"/>
                <a:ea typeface="+mn-ea"/>
              </a:rPr>
              <a:t>,</a:t>
            </a:r>
            <a:r>
              <a:rPr lang="ko-KR" altLang="en-US" b="0" dirty="0">
                <a:latin typeface="+mn-ea"/>
                <a:ea typeface="+mn-ea"/>
              </a:rPr>
              <a:t> 표준화 </a:t>
            </a:r>
            <a:r>
              <a:rPr lang="ko-KR" altLang="en-US" b="0" dirty="0" err="1">
                <a:latin typeface="+mn-ea"/>
                <a:ea typeface="+mn-ea"/>
              </a:rPr>
              <a:t>제곱합</a:t>
            </a:r>
            <a:r>
              <a:rPr lang="ko-KR" altLang="en-US" b="0" dirty="0">
                <a:latin typeface="+mn-ea"/>
                <a:ea typeface="+mn-ea"/>
              </a:rPr>
              <a:t> 통계량 계산 </a:t>
            </a:r>
            <a:r>
              <a:rPr lang="en-US" altLang="ko-KR" b="0" dirty="0">
                <a:latin typeface="+mn-ea"/>
                <a:ea typeface="+mn-ea"/>
              </a:rPr>
              <a:t>10,000</a:t>
            </a:r>
            <a:r>
              <a:rPr lang="ko-KR" altLang="en-US" b="0" dirty="0">
                <a:latin typeface="+mn-ea"/>
                <a:ea typeface="+mn-ea"/>
              </a:rPr>
              <a:t>회 반복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latin typeface="+mn-ea"/>
                <a:ea typeface="+mn-ea"/>
              </a:rPr>
              <a:t>히스토그램 작성 및</a:t>
            </a:r>
            <a:r>
              <a:rPr lang="en-US" altLang="ko-KR" b="0" dirty="0">
                <a:latin typeface="+mn-ea"/>
                <a:ea typeface="+mn-ea"/>
              </a:rPr>
              <a:t> [</a:t>
            </a:r>
            <a:r>
              <a:rPr lang="ko-KR" altLang="en-US" b="0" dirty="0">
                <a:latin typeface="+mn-ea"/>
                <a:ea typeface="+mn-ea"/>
              </a:rPr>
              <a:t>정리 </a:t>
            </a:r>
            <a:r>
              <a:rPr lang="en-US" altLang="ko-KR" b="0" dirty="0">
                <a:latin typeface="+mn-ea"/>
                <a:ea typeface="+mn-ea"/>
              </a:rPr>
              <a:t>9-3] </a:t>
            </a:r>
            <a:r>
              <a:rPr lang="ko-KR" altLang="en-US" b="0" dirty="0">
                <a:latin typeface="+mn-ea"/>
                <a:ea typeface="+mn-ea"/>
              </a:rPr>
              <a:t>확인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27" y="1522529"/>
            <a:ext cx="6834316" cy="4876801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56" y="2406064"/>
            <a:ext cx="2772124" cy="797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508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	</a:t>
            </a:r>
            <a:r>
              <a:rPr lang="ko-KR" altLang="en-US" dirty="0"/>
              <a:t>정규모집단 표본분산의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9-4] </a:t>
            </a:r>
            <a:r>
              <a:rPr lang="ko-KR" altLang="en-US" sz="2400" dirty="0"/>
              <a:t>정규모집단 표본분산의 분포</a:t>
            </a:r>
            <a:endParaRPr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530170"/>
          </a:xfrm>
          <a:prstGeom prst="roundRect">
            <a:avLst>
              <a:gd name="adj" fmla="val 11817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31589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Picture 12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917477"/>
            <a:ext cx="6646525" cy="61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68317"/>
            <a:ext cx="5890860" cy="193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710" y="4977109"/>
            <a:ext cx="4187205" cy="128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539" y="458670"/>
            <a:ext cx="8424936" cy="1008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00000" indent="-900000">
              <a:spcBef>
                <a:spcPct val="20000"/>
              </a:spcBef>
              <a:buFont typeface="Arial" pitchFamily="34" charset="0"/>
              <a:buNone/>
              <a:defRPr sz="2000" b="1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9-7] </a:t>
            </a:r>
            <a:r>
              <a:rPr lang="ko-KR" altLang="en-US" b="0" dirty="0">
                <a:latin typeface="+mn-ea"/>
                <a:ea typeface="+mn-ea"/>
              </a:rPr>
              <a:t>평균 </a:t>
            </a:r>
            <a:r>
              <a:rPr lang="en-US" altLang="ko-KR" b="0" dirty="0">
                <a:latin typeface="+mn-ea"/>
                <a:ea typeface="+mn-ea"/>
              </a:rPr>
              <a:t>100, </a:t>
            </a:r>
            <a:r>
              <a:rPr lang="ko-KR" altLang="en-US" b="0" dirty="0">
                <a:latin typeface="+mn-ea"/>
                <a:ea typeface="+mn-ea"/>
              </a:rPr>
              <a:t>분산 </a:t>
            </a:r>
            <a:r>
              <a:rPr lang="en-US" altLang="ko-KR" b="0" dirty="0">
                <a:latin typeface="+mn-ea"/>
                <a:ea typeface="+mn-ea"/>
              </a:rPr>
              <a:t>100</a:t>
            </a:r>
            <a:r>
              <a:rPr lang="ko-KR" altLang="en-US" b="0" dirty="0">
                <a:latin typeface="+mn-ea"/>
                <a:ea typeface="+mn-ea"/>
              </a:rPr>
              <a:t>인 정규분포 모집단에서 </a:t>
            </a:r>
            <a:r>
              <a:rPr lang="en-US" altLang="ko-KR" b="0" dirty="0">
                <a:latin typeface="+mn-ea"/>
                <a:ea typeface="+mn-ea"/>
              </a:rPr>
              <a:t>10</a:t>
            </a:r>
            <a:r>
              <a:rPr lang="ko-KR" altLang="en-US" b="0" dirty="0">
                <a:latin typeface="+mn-ea"/>
                <a:ea typeface="+mn-ea"/>
              </a:rPr>
              <a:t>개씩 표본 랜덤 추출 </a:t>
            </a:r>
            <a:r>
              <a:rPr lang="en-US" altLang="ko-KR" b="0" dirty="0">
                <a:latin typeface="+mn-ea"/>
                <a:ea typeface="+mn-ea"/>
              </a:rPr>
              <a:t>(10-1)S</a:t>
            </a:r>
            <a:r>
              <a:rPr lang="en-US" altLang="ko-KR" b="0" baseline="30000" dirty="0">
                <a:latin typeface="+mn-ea"/>
                <a:ea typeface="+mn-ea"/>
              </a:rPr>
              <a:t>2</a:t>
            </a:r>
            <a:r>
              <a:rPr lang="en-US" altLang="ko-KR" b="0" dirty="0">
                <a:latin typeface="+mn-ea"/>
                <a:ea typeface="+mn-ea"/>
              </a:rPr>
              <a:t>/100</a:t>
            </a:r>
            <a:r>
              <a:rPr lang="ko-KR" altLang="en-US" b="0" dirty="0">
                <a:latin typeface="+mn-ea"/>
                <a:ea typeface="+mn-ea"/>
              </a:rPr>
              <a:t> 계산 </a:t>
            </a:r>
            <a:r>
              <a:rPr lang="en-US" altLang="ko-KR" b="0" dirty="0">
                <a:latin typeface="+mn-ea"/>
                <a:ea typeface="+mn-ea"/>
              </a:rPr>
              <a:t>10,000</a:t>
            </a:r>
            <a:r>
              <a:rPr lang="ko-KR" altLang="en-US" b="0" dirty="0">
                <a:latin typeface="+mn-ea"/>
                <a:ea typeface="+mn-ea"/>
              </a:rPr>
              <a:t>회 반복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en-US" altLang="ko-KR" b="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latin typeface="+mn-ea"/>
                <a:ea typeface="+mn-ea"/>
              </a:rPr>
              <a:t>히스토그램 작성 및</a:t>
            </a:r>
            <a:r>
              <a:rPr lang="en-US" altLang="ko-KR" b="0" dirty="0">
                <a:latin typeface="+mn-ea"/>
                <a:ea typeface="+mn-ea"/>
              </a:rPr>
              <a:t> [</a:t>
            </a:r>
            <a:r>
              <a:rPr lang="ko-KR" altLang="en-US" b="0" dirty="0">
                <a:latin typeface="+mn-ea"/>
                <a:ea typeface="+mn-ea"/>
              </a:rPr>
              <a:t>정리 </a:t>
            </a:r>
            <a:r>
              <a:rPr lang="en-US" altLang="ko-KR" b="0" dirty="0">
                <a:latin typeface="+mn-ea"/>
                <a:ea typeface="+mn-ea"/>
              </a:rPr>
              <a:t>9-4] </a:t>
            </a:r>
            <a:r>
              <a:rPr lang="ko-KR" altLang="en-US" b="0" dirty="0">
                <a:latin typeface="+mn-ea"/>
                <a:ea typeface="+mn-ea"/>
              </a:rPr>
              <a:t>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55" y="1782324"/>
            <a:ext cx="6407171" cy="4572001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78" y="3469128"/>
            <a:ext cx="2043227" cy="63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02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9-8] </a:t>
            </a:r>
            <a:r>
              <a:rPr lang="ko-KR" altLang="en-US" sz="2000" dirty="0"/>
              <a:t>정규분포 모집단으로부터 </a:t>
            </a:r>
            <a:r>
              <a:rPr lang="en-US" altLang="ko-KR" sz="2000" dirty="0"/>
              <a:t>n=5, 10, 30, 100</a:t>
            </a:r>
            <a:r>
              <a:rPr lang="ko-KR" altLang="en-US" sz="2000" dirty="0"/>
              <a:t>개의 확률표본을 추출하여 표본분산 계산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	</a:t>
            </a:r>
            <a:r>
              <a:rPr lang="ko-KR" altLang="en-US" dirty="0"/>
              <a:t>정규모집단 표본분산의 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575" y="4017546"/>
            <a:ext cx="769585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자유도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누적확률 입력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nu &lt;- c(5, 10, 30, 100)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p &lt;- 0.95</a:t>
            </a:r>
          </a:p>
          <a:p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 err="1">
                <a:latin typeface="+mn-ea"/>
                <a:ea typeface="+mn-ea"/>
              </a:rPr>
              <a:t>분위수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>
                <a:latin typeface="+mn-ea"/>
                <a:ea typeface="+mn-ea"/>
              </a:rPr>
              <a:t>자유도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상수 </a:t>
            </a:r>
            <a:r>
              <a:rPr lang="en-US" altLang="ko-KR" dirty="0">
                <a:latin typeface="+mn-ea"/>
                <a:ea typeface="+mn-ea"/>
              </a:rPr>
              <a:t>c)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qchisq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(p, nu-1) / (nu-1)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2.371932 1.879886 1.467482 1.244699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5" name="Picture 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75" y="1673805"/>
            <a:ext cx="2138654" cy="319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2284916"/>
            <a:ext cx="5112568" cy="14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04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	</a:t>
            </a:r>
            <a:r>
              <a:rPr lang="ko-KR" altLang="en-US" dirty="0"/>
              <a:t>두 정규모집단 </a:t>
            </a:r>
            <a:r>
              <a:rPr lang="ko-KR" altLang="en-US" dirty="0" err="1"/>
              <a:t>표본분산비의</a:t>
            </a:r>
            <a:r>
              <a:rPr lang="ko-KR" altLang="en-US" dirty="0"/>
              <a:t>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1"/>
            <a:ext cx="8415338" cy="13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8-5] F-</a:t>
            </a:r>
            <a:r>
              <a:rPr lang="ko-KR" altLang="en-US" sz="2400" dirty="0"/>
              <a:t>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350151"/>
          </a:xfrm>
          <a:prstGeom prst="roundRect">
            <a:avLst>
              <a:gd name="adj" fmla="val 1482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2754610"/>
            <a:ext cx="8415338" cy="13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9-5] </a:t>
            </a:r>
            <a:r>
              <a:rPr lang="ko-KR" altLang="en-US" sz="2400" dirty="0"/>
              <a:t>두 정규모집단 </a:t>
            </a:r>
            <a:r>
              <a:rPr lang="ko-KR" altLang="en-US" sz="2400" dirty="0" err="1"/>
              <a:t>표본분산비의</a:t>
            </a:r>
            <a:r>
              <a:rPr lang="ko-KR" altLang="en-US" sz="2400" dirty="0"/>
              <a:t> 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2708919"/>
            <a:ext cx="8145905" cy="1350151"/>
          </a:xfrm>
          <a:prstGeom prst="roundRect">
            <a:avLst>
              <a:gd name="adj" fmla="val 1482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5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159014"/>
            <a:ext cx="4352695" cy="137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11560" y="4194085"/>
            <a:ext cx="95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" name="Picture 5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65" y="1927171"/>
            <a:ext cx="2745624" cy="36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1763815"/>
            <a:ext cx="2485335" cy="73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69" y="3266785"/>
            <a:ext cx="4173012" cy="74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4278306"/>
            <a:ext cx="7123088" cy="72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17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685800" y="642918"/>
            <a:ext cx="7772400" cy="147002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dirty="0"/>
              <a:t>제</a:t>
            </a:r>
            <a:r>
              <a:rPr kumimoji="0" lang="en-US" altLang="ko-KR" dirty="0"/>
              <a:t>6</a:t>
            </a:r>
            <a:r>
              <a:rPr kumimoji="0" lang="ko-KR" altLang="en-US" dirty="0"/>
              <a:t>장</a:t>
            </a:r>
            <a:br>
              <a:rPr kumimoji="0" lang="en-US" altLang="ko-KR" dirty="0"/>
            </a:br>
            <a:r>
              <a:rPr kumimoji="0" lang="ko-KR" altLang="en-US" dirty="0"/>
              <a:t>표본의 분포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00681" y="2358095"/>
            <a:ext cx="70567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1. </a:t>
            </a:r>
            <a:r>
              <a:rPr lang="ko-KR" altLang="en-US" sz="2400" b="1" dirty="0">
                <a:latin typeface="+mn-ea"/>
                <a:ea typeface="+mn-ea"/>
              </a:rPr>
              <a:t>통계량과 </a:t>
            </a:r>
            <a:r>
              <a:rPr lang="ko-KR" altLang="en-US" sz="2400" b="1" dirty="0" err="1">
                <a:latin typeface="+mn-ea"/>
                <a:ea typeface="+mn-ea"/>
              </a:rPr>
              <a:t>추정량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2. </a:t>
            </a:r>
            <a:r>
              <a:rPr lang="ko-KR" altLang="en-US" sz="2400" b="1" dirty="0">
                <a:latin typeface="+mn-ea"/>
                <a:ea typeface="+mn-ea"/>
              </a:rPr>
              <a:t>정규모집단 표본평균의 분포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3. </a:t>
            </a:r>
            <a:r>
              <a:rPr lang="ko-KR" altLang="en-US" sz="2400" b="1" dirty="0">
                <a:latin typeface="+mn-ea"/>
                <a:ea typeface="+mn-ea"/>
              </a:rPr>
              <a:t>정규모집단 표본분산의 분포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4. </a:t>
            </a:r>
            <a:r>
              <a:rPr lang="ko-KR" altLang="en-US" sz="2400" b="1" dirty="0">
                <a:latin typeface="+mn-ea"/>
                <a:ea typeface="+mn-ea"/>
              </a:rPr>
              <a:t>두 정규모집단 </a:t>
            </a:r>
            <a:r>
              <a:rPr lang="ko-KR" altLang="en-US" sz="2400" b="1" dirty="0" err="1">
                <a:latin typeface="+mn-ea"/>
                <a:ea typeface="+mn-ea"/>
              </a:rPr>
              <a:t>표본분산비의</a:t>
            </a:r>
            <a:r>
              <a:rPr lang="ko-KR" altLang="en-US" sz="2400" b="1" dirty="0">
                <a:latin typeface="+mn-ea"/>
                <a:ea typeface="+mn-ea"/>
              </a:rPr>
              <a:t> 분포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5. </a:t>
            </a:r>
            <a:r>
              <a:rPr lang="ko-KR" altLang="en-US" sz="2400" b="1" dirty="0">
                <a:latin typeface="+mn-ea"/>
                <a:ea typeface="+mn-ea"/>
              </a:rPr>
              <a:t>중심극한정리</a:t>
            </a:r>
            <a:endParaRPr lang="en-US" altLang="ko-KR" sz="2400" b="1" dirty="0">
              <a:latin typeface="+mn-ea"/>
              <a:ea typeface="+mn-ea"/>
            </a:endParaRPr>
          </a:p>
          <a:p>
            <a:endParaRPr lang="ko-KR" altLang="en-US" sz="2400" b="1" dirty="0">
              <a:latin typeface="+mn-ea"/>
              <a:ea typeface="+mn-ea"/>
            </a:endParaRPr>
          </a:p>
          <a:p>
            <a:r>
              <a:rPr lang="en-US" altLang="ko-KR" sz="2400" b="1" dirty="0">
                <a:latin typeface="+mn-ea"/>
                <a:ea typeface="+mn-ea"/>
              </a:rPr>
              <a:t>6. </a:t>
            </a:r>
            <a:r>
              <a:rPr lang="ko-KR" altLang="en-US" sz="2400" b="1" dirty="0">
                <a:latin typeface="+mn-ea"/>
                <a:ea typeface="+mn-ea"/>
              </a:rPr>
              <a:t>정규모집단이 아닌 경우의 표본분포</a:t>
            </a:r>
          </a:p>
        </p:txBody>
      </p:sp>
    </p:spTree>
    <p:extLst>
      <p:ext uri="{BB962C8B-B14F-4D97-AF65-F5344CB8AC3E}">
        <p14:creationId xmlns:p14="http://schemas.microsoft.com/office/powerpoint/2010/main" val="548207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540" y="469303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900000" indent="-900000">
              <a:defRPr sz="2000" b="1"/>
            </a:lvl1pPr>
          </a:lstStyle>
          <a:p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예 </a:t>
            </a:r>
            <a:r>
              <a:rPr lang="en-US" altLang="ko-KR" b="0" dirty="0">
                <a:latin typeface="+mn-ea"/>
                <a:ea typeface="+mn-ea"/>
              </a:rPr>
              <a:t>9-9] </a:t>
            </a:r>
            <a:r>
              <a:rPr lang="ko-KR" altLang="en-US" b="0" dirty="0">
                <a:latin typeface="+mn-ea"/>
                <a:ea typeface="+mn-ea"/>
              </a:rPr>
              <a:t>분산이 각각 </a:t>
            </a:r>
            <a:r>
              <a:rPr lang="en-US" altLang="ko-KR" b="0" dirty="0">
                <a:latin typeface="+mn-ea"/>
                <a:ea typeface="+mn-ea"/>
              </a:rPr>
              <a:t>4</a:t>
            </a:r>
            <a:r>
              <a:rPr lang="ko-KR" altLang="en-US" b="0" dirty="0">
                <a:latin typeface="+mn-ea"/>
                <a:ea typeface="+mn-ea"/>
              </a:rPr>
              <a:t>와 </a:t>
            </a:r>
            <a:r>
              <a:rPr lang="en-US" altLang="ko-KR" b="0" dirty="0">
                <a:latin typeface="+mn-ea"/>
                <a:ea typeface="+mn-ea"/>
              </a:rPr>
              <a:t>49</a:t>
            </a:r>
            <a:r>
              <a:rPr lang="ko-KR" altLang="en-US" b="0" dirty="0">
                <a:latin typeface="+mn-ea"/>
                <a:ea typeface="+mn-ea"/>
              </a:rPr>
              <a:t>인 독립적인 정규분포 모집단에서 각각 </a:t>
            </a:r>
            <a:r>
              <a:rPr lang="en-US" altLang="ko-KR" b="0" dirty="0">
                <a:latin typeface="+mn-ea"/>
                <a:ea typeface="+mn-ea"/>
              </a:rPr>
              <a:t>8</a:t>
            </a:r>
            <a:r>
              <a:rPr lang="ko-KR" altLang="en-US" b="0" dirty="0">
                <a:latin typeface="+mn-ea"/>
                <a:ea typeface="+mn-ea"/>
              </a:rPr>
              <a:t>개</a:t>
            </a:r>
            <a:r>
              <a:rPr lang="en-US" altLang="ko-KR" b="0" dirty="0">
                <a:latin typeface="+mn-ea"/>
                <a:ea typeface="+mn-ea"/>
              </a:rPr>
              <a:t>, 5</a:t>
            </a:r>
            <a:r>
              <a:rPr lang="ko-KR" altLang="en-US" b="0" dirty="0">
                <a:latin typeface="+mn-ea"/>
                <a:ea typeface="+mn-ea"/>
              </a:rPr>
              <a:t>개씩 표본을 랜덤 추출하여 </a:t>
            </a:r>
            <a:r>
              <a:rPr lang="ko-KR" altLang="en-US" b="0" dirty="0" err="1">
                <a:latin typeface="+mn-ea"/>
                <a:ea typeface="+mn-ea"/>
              </a:rPr>
              <a:t>표본분산비</a:t>
            </a:r>
            <a:r>
              <a:rPr lang="ko-KR" altLang="en-US" b="0" dirty="0">
                <a:latin typeface="+mn-ea"/>
                <a:ea typeface="+mn-ea"/>
              </a:rPr>
              <a:t> 계산 </a:t>
            </a:r>
            <a:r>
              <a:rPr lang="en-US" altLang="ko-KR" b="0" dirty="0">
                <a:latin typeface="+mn-ea"/>
                <a:ea typeface="+mn-ea"/>
              </a:rPr>
              <a:t>10,000</a:t>
            </a:r>
            <a:r>
              <a:rPr lang="ko-KR" altLang="en-US" b="0" dirty="0">
                <a:latin typeface="+mn-ea"/>
                <a:ea typeface="+mn-ea"/>
              </a:rPr>
              <a:t>회 반복</a:t>
            </a:r>
            <a:r>
              <a:rPr lang="en-US" altLang="ko-KR" b="0" dirty="0">
                <a:latin typeface="+mn-ea"/>
                <a:ea typeface="+mn-ea"/>
              </a:rPr>
              <a:t>. </a:t>
            </a:r>
            <a:r>
              <a:rPr lang="ko-KR" altLang="en-US" b="0" dirty="0">
                <a:latin typeface="+mn-ea"/>
                <a:ea typeface="+mn-ea"/>
              </a:rPr>
              <a:t>히스토그램 작성 및 </a:t>
            </a:r>
            <a:r>
              <a:rPr lang="en-US" altLang="ko-KR" b="0" dirty="0">
                <a:latin typeface="+mn-ea"/>
                <a:ea typeface="+mn-ea"/>
              </a:rPr>
              <a:t>[</a:t>
            </a:r>
            <a:r>
              <a:rPr lang="ko-KR" altLang="en-US" b="0" dirty="0">
                <a:latin typeface="+mn-ea"/>
                <a:ea typeface="+mn-ea"/>
              </a:rPr>
              <a:t>정리 </a:t>
            </a:r>
            <a:r>
              <a:rPr lang="en-US" altLang="ko-KR" b="0" dirty="0">
                <a:latin typeface="+mn-ea"/>
                <a:ea typeface="+mn-ea"/>
              </a:rPr>
              <a:t>9-5] </a:t>
            </a:r>
            <a:r>
              <a:rPr lang="ko-KR" altLang="en-US" b="0" dirty="0">
                <a:latin typeface="+mn-ea"/>
                <a:ea typeface="+mn-ea"/>
              </a:rPr>
              <a:t>확인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1657544"/>
            <a:ext cx="6834316" cy="4876801"/>
          </a:xfrm>
          <a:prstGeom prst="rect">
            <a:avLst/>
          </a:prstGeom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796775"/>
            <a:ext cx="1935215" cy="75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56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9-10] </a:t>
            </a:r>
            <a:r>
              <a:rPr lang="ko-KR" altLang="en-US" sz="2000" dirty="0" err="1"/>
              <a:t>모분산이</a:t>
            </a:r>
            <a:r>
              <a:rPr lang="ko-KR" altLang="en-US" sz="2000" dirty="0"/>
              <a:t> 같다고 알려져 있는 독립적인 두 정규모집단으로부터 각각 </a:t>
            </a:r>
            <a:r>
              <a:rPr lang="en-US" altLang="ko-KR" sz="2000" dirty="0"/>
              <a:t>n1=12, n2=16</a:t>
            </a:r>
            <a:r>
              <a:rPr lang="ko-KR" altLang="en-US" sz="2000" dirty="0"/>
              <a:t>인 두 확률표본 추출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	</a:t>
            </a:r>
            <a:r>
              <a:rPr lang="ko-KR" altLang="en-US" dirty="0"/>
              <a:t>두 정규모집단 </a:t>
            </a:r>
            <a:r>
              <a:rPr lang="ko-KR" altLang="en-US" dirty="0" err="1"/>
              <a:t>표본분산비의</a:t>
            </a:r>
            <a:r>
              <a:rPr lang="ko-KR" altLang="en-US" dirty="0"/>
              <a:t> 분포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3457894"/>
            <a:ext cx="720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qf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(0.05, 11, 15,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lower.tail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=FALSE)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2.506806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579" y="435392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(2) </a:t>
            </a:r>
            <a:r>
              <a:rPr lang="ko-KR" altLang="en-US" dirty="0">
                <a:latin typeface="+mn-ea"/>
                <a:ea typeface="+mn-ea"/>
              </a:rPr>
              <a:t>표본분산의 비율이 </a:t>
            </a:r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배 이상 차이 날 확률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5486312"/>
            <a:ext cx="7200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ko-KR" dirty="0">
                <a:solidFill>
                  <a:srgbClr val="FF0000"/>
                </a:solidFill>
                <a:latin typeface="+mn-ea"/>
                <a:ea typeface="+mn-ea"/>
              </a:rPr>
              <a:t>pf(0.5, 11, 15) + 1-pf(2, 11, 15)</a:t>
            </a:r>
          </a:p>
          <a:p>
            <a:r>
              <a:rPr lang="de-DE" altLang="ko-KR" dirty="0">
                <a:solidFill>
                  <a:srgbClr val="0000FF"/>
                </a:solidFill>
                <a:latin typeface="+mn-ea"/>
                <a:ea typeface="+mn-ea"/>
              </a:rPr>
              <a:t>[1] 0.2307009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6575" y="2114854"/>
            <a:ext cx="7650850" cy="423947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2249148"/>
            <a:ext cx="5165093" cy="112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4843980"/>
            <a:ext cx="2484276" cy="38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82579" y="2213865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(1)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976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	</a:t>
            </a:r>
            <a:r>
              <a:rPr lang="ko-KR" altLang="en-US" dirty="0"/>
              <a:t>중심극한정리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521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9-6] </a:t>
            </a:r>
            <a:r>
              <a:rPr lang="ko-KR" altLang="en-US" sz="2400" dirty="0"/>
              <a:t>중심극한정리</a:t>
            </a:r>
            <a:r>
              <a:rPr lang="en-US" altLang="ko-KR" sz="2400" dirty="0"/>
              <a:t>(central limit theorem)</a:t>
            </a:r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기대값과</a:t>
            </a:r>
            <a:r>
              <a:rPr lang="ko-KR" altLang="en-US" sz="2000" dirty="0"/>
              <a:t> 분산이 일정한 확률표본에 대하여</a:t>
            </a: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endParaRPr lang="en-US" altLang="ko-KR" sz="20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9-11]* </a:t>
            </a:r>
            <a:r>
              <a:rPr lang="ko-KR" altLang="en-US" sz="2000" dirty="0"/>
              <a:t>다음의 분포에 대해 중심극한정리를 적용하여 표준화 통계량의 히스토그램과 </a:t>
            </a:r>
            <a:r>
              <a:rPr lang="ko-KR" altLang="en-US" sz="2000" dirty="0" err="1"/>
              <a:t>정규확률도를</a:t>
            </a:r>
            <a:r>
              <a:rPr lang="ko-KR" altLang="en-US" sz="2000" dirty="0"/>
              <a:t>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수렴결과를 비교</a:t>
            </a:r>
          </a:p>
          <a:p>
            <a:pPr marL="0" lvl="1" indent="0" fontAlgn="auto">
              <a:spcAft>
                <a:spcPts val="0"/>
              </a:spcAft>
              <a:buNone/>
            </a:pP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3330370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62643" y="3644733"/>
            <a:ext cx="150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표준화</a:t>
            </a:r>
          </a:p>
        </p:txBody>
      </p:sp>
      <p:pic>
        <p:nvPicPr>
          <p:cNvPr id="6" name="Picture 3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59" y="2168860"/>
            <a:ext cx="4102666" cy="129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57" y="3654025"/>
            <a:ext cx="3007023" cy="67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9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5" y="5544235"/>
            <a:ext cx="5814110" cy="43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9-12] </a:t>
            </a:r>
            <a:r>
              <a:rPr lang="ko-KR" altLang="en-US" sz="2000" dirty="0"/>
              <a:t>게임 기능사 자격시험 점수가 </a:t>
            </a:r>
            <a:r>
              <a:rPr lang="en-US" altLang="ko-KR" sz="2000" dirty="0"/>
              <a:t>B(100, 0.7)</a:t>
            </a:r>
            <a:r>
              <a:rPr lang="ko-KR" altLang="en-US" sz="2000" dirty="0"/>
              <a:t>을 따른다고 할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추출된 </a:t>
            </a:r>
            <a:r>
              <a:rPr lang="en-US" altLang="ko-KR" sz="2000" dirty="0"/>
              <a:t>40</a:t>
            </a:r>
            <a:r>
              <a:rPr lang="ko-KR" altLang="en-US" sz="2000" dirty="0"/>
              <a:t>명의 표본평균이 </a:t>
            </a:r>
            <a:r>
              <a:rPr lang="en-US" altLang="ko-KR" sz="2000" dirty="0"/>
              <a:t>69</a:t>
            </a:r>
            <a:r>
              <a:rPr lang="ko-KR" altLang="en-US" sz="2000" dirty="0"/>
              <a:t>점 이하일 확률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9-13] [</a:t>
            </a:r>
            <a:r>
              <a:rPr lang="ko-KR" altLang="en-US" sz="2000" dirty="0"/>
              <a:t>예 </a:t>
            </a:r>
            <a:r>
              <a:rPr lang="en-US" altLang="ko-KR" sz="2000" dirty="0"/>
              <a:t>9-12]</a:t>
            </a:r>
            <a:r>
              <a:rPr lang="ko-KR" altLang="en-US" sz="2000" dirty="0"/>
              <a:t>의 확률을 정확하게 구하시오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	</a:t>
            </a:r>
            <a:r>
              <a:rPr lang="ko-KR" altLang="en-US" dirty="0"/>
              <a:t>중심극한정리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329989"/>
            <a:ext cx="72008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(69, 70,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(21/40))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0.08377314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707994"/>
            <a:ext cx="72008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dirty="0">
                <a:solidFill>
                  <a:srgbClr val="FF0000"/>
                </a:solidFill>
                <a:latin typeface="+mn-ea"/>
                <a:ea typeface="+mn-ea"/>
              </a:rPr>
              <a:t>pbinom(2760, 4000, 0.7)</a:t>
            </a:r>
          </a:p>
          <a:p>
            <a:r>
              <a:rPr lang="sv-SE" altLang="ko-KR" dirty="0">
                <a:solidFill>
                  <a:srgbClr val="0000FF"/>
                </a:solidFill>
                <a:latin typeface="+mn-ea"/>
                <a:ea typeface="+mn-ea"/>
              </a:rPr>
              <a:t>[1] 0.08676363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6575" y="2087851"/>
            <a:ext cx="7650850" cy="20162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46575" y="4689140"/>
            <a:ext cx="7650850" cy="18452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5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175651"/>
            <a:ext cx="6827275" cy="9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775" y="4902120"/>
            <a:ext cx="4039309" cy="7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87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9-14] </a:t>
            </a:r>
            <a:r>
              <a:rPr lang="ko-KR" altLang="en-US" sz="2000" dirty="0"/>
              <a:t>어느 커피가게의 대기시간은 평균이 </a:t>
            </a:r>
            <a:r>
              <a:rPr lang="en-US" altLang="ko-KR" sz="2000" dirty="0"/>
              <a:t>10</a:t>
            </a:r>
            <a:r>
              <a:rPr lang="ko-KR" altLang="en-US" sz="2000" dirty="0"/>
              <a:t>분인 지수분포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 err="1"/>
              <a:t>랜덤하게</a:t>
            </a:r>
            <a:r>
              <a:rPr lang="ko-KR" altLang="en-US" sz="2000" dirty="0"/>
              <a:t> 선택된 고객 </a:t>
            </a:r>
            <a:r>
              <a:rPr lang="en-US" altLang="ko-KR" sz="2000" dirty="0"/>
              <a:t>40</a:t>
            </a:r>
            <a:r>
              <a:rPr lang="ko-KR" altLang="en-US" sz="2000" dirty="0"/>
              <a:t>명의 평균 대기시간이 </a:t>
            </a:r>
            <a:r>
              <a:rPr lang="en-US" altLang="ko-KR" sz="2000" dirty="0"/>
              <a:t>9</a:t>
            </a:r>
            <a:r>
              <a:rPr lang="ko-KR" altLang="en-US" sz="2000" dirty="0"/>
              <a:t>분 이내일 확률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9-15]* [</a:t>
            </a:r>
            <a:r>
              <a:rPr lang="ko-KR" altLang="en-US" sz="2000" dirty="0"/>
              <a:t>예 </a:t>
            </a:r>
            <a:r>
              <a:rPr lang="en-US" altLang="ko-KR" sz="2000" dirty="0"/>
              <a:t>9-14]</a:t>
            </a:r>
            <a:r>
              <a:rPr lang="ko-KR" altLang="en-US" sz="2000" dirty="0"/>
              <a:t>의 확률을 정확하게 구하시오</a:t>
            </a:r>
            <a:r>
              <a:rPr lang="en-US" altLang="ko-KR" sz="2000" dirty="0"/>
              <a:t>. ([</a:t>
            </a:r>
            <a:r>
              <a:rPr lang="ko-KR" altLang="en-US" sz="2000" dirty="0"/>
              <a:t>정리 </a:t>
            </a:r>
            <a:r>
              <a:rPr lang="en-US" altLang="ko-KR" sz="2000" dirty="0"/>
              <a:t>7-2])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5.	</a:t>
            </a:r>
            <a:r>
              <a:rPr lang="ko-KR" altLang="en-US" dirty="0"/>
              <a:t>중심극한정리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6605" y="3218781"/>
            <a:ext cx="7200800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(9, 10,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(100/40))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0.2635446</a:t>
            </a: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(9.5, 10,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(100/40))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0.3759148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6605" y="5752999"/>
            <a:ext cx="72008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it-IT" altLang="ko-KR" dirty="0">
                <a:solidFill>
                  <a:srgbClr val="FF0000"/>
                </a:solidFill>
                <a:latin typeface="+mn-ea"/>
                <a:ea typeface="+mn-ea"/>
              </a:rPr>
              <a:t>pgamma(360, 40, scale=10)</a:t>
            </a:r>
          </a:p>
          <a:p>
            <a:r>
              <a:rPr lang="it-IT" altLang="ko-KR" dirty="0">
                <a:solidFill>
                  <a:srgbClr val="0000FF"/>
                </a:solidFill>
                <a:latin typeface="+mn-ea"/>
                <a:ea typeface="+mn-ea"/>
              </a:rPr>
              <a:t>[1] 0.2736964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46575" y="2156663"/>
            <a:ext cx="7740860" cy="23524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46575" y="5094185"/>
            <a:ext cx="7740860" cy="14401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2261502"/>
            <a:ext cx="4362940" cy="90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5300426"/>
            <a:ext cx="5139264" cy="33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1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	</a:t>
            </a:r>
            <a:r>
              <a:rPr lang="ko-KR" altLang="en-US" dirty="0"/>
              <a:t>정규모집단이 아닌 경우의 표본분포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4814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9-7] </a:t>
            </a:r>
            <a:r>
              <a:rPr lang="ko-KR" altLang="en-US" sz="2400" dirty="0"/>
              <a:t>표본평균의 분포</a:t>
            </a:r>
            <a:r>
              <a:rPr lang="en-US" altLang="ko-KR" sz="2400" dirty="0"/>
              <a:t>(</a:t>
            </a:r>
            <a:r>
              <a:rPr lang="ko-KR" altLang="en-US" sz="2400" dirty="0"/>
              <a:t>표본이 매우 큰 경우</a:t>
            </a:r>
            <a:r>
              <a:rPr lang="en-US" altLang="ko-KR" sz="2400" dirty="0"/>
              <a:t>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일정한 </a:t>
            </a:r>
            <a:r>
              <a:rPr lang="ko-KR" altLang="en-US" sz="2000" dirty="0" err="1"/>
              <a:t>기댓값과</a:t>
            </a:r>
            <a:r>
              <a:rPr lang="ko-KR" altLang="en-US" sz="2000" dirty="0"/>
              <a:t> 분산을 갖는 확률표본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9-16] </a:t>
            </a:r>
            <a:r>
              <a:rPr lang="ko-KR" altLang="en-US" sz="2000" dirty="0"/>
              <a:t>주사위를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</a:t>
            </a:r>
            <a:r>
              <a:rPr lang="en-US" altLang="ko-KR" sz="2000" dirty="0"/>
              <a:t>40</a:t>
            </a:r>
            <a:r>
              <a:rPr lang="ko-KR" altLang="en-US" sz="2000" dirty="0"/>
              <a:t>번 굴렸을 때 나온 눈의 평균이 </a:t>
            </a:r>
            <a:r>
              <a:rPr lang="en-US" altLang="ko-KR" sz="2000" dirty="0"/>
              <a:t>3</a:t>
            </a:r>
            <a:r>
              <a:rPr lang="ko-KR" altLang="en-US" sz="2000" dirty="0"/>
              <a:t>과 </a:t>
            </a:r>
            <a:r>
              <a:rPr lang="en-US" altLang="ko-KR" sz="2000" dirty="0"/>
              <a:t>4 </a:t>
            </a:r>
            <a:r>
              <a:rPr lang="ko-KR" altLang="en-US" sz="2000" dirty="0"/>
              <a:t>사이에 들어갈 확률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800200"/>
          </a:xfrm>
          <a:prstGeom prst="roundRect">
            <a:avLst>
              <a:gd name="adj" fmla="val 9700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2216997"/>
            <a:ext cx="5265585" cy="71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16605" y="5888014"/>
            <a:ext cx="7200800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(4, 3.5,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(35/480)) 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(3, 3.5,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(35/480))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0.9359225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46575" y="3924054"/>
            <a:ext cx="7650850" cy="27453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4149080"/>
            <a:ext cx="6156256" cy="152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64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	</a:t>
            </a:r>
            <a:r>
              <a:rPr lang="ko-KR" altLang="en-US" dirty="0"/>
              <a:t>정규모집단이 아닌 경우의 표본분포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286909"/>
            <a:ext cx="8415338" cy="4572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 err="1"/>
              <a:t>따름정리</a:t>
            </a:r>
            <a:r>
              <a:rPr lang="ko-KR" altLang="en-US" sz="2400" dirty="0"/>
              <a:t> </a:t>
            </a:r>
            <a:r>
              <a:rPr lang="en-US" altLang="ko-KR" sz="2400" dirty="0"/>
              <a:t>9-7] </a:t>
            </a:r>
            <a:r>
              <a:rPr lang="ko-KR" altLang="en-US" sz="2400" dirty="0"/>
              <a:t>표본비율의 분포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ko-KR" altLang="en-US" sz="2000" dirty="0"/>
              <a:t>  </a:t>
            </a:r>
            <a:r>
              <a:rPr lang="en-US" altLang="ko-KR" sz="2000" dirty="0"/>
              <a:t>: </a:t>
            </a:r>
            <a:r>
              <a:rPr lang="ko-KR" altLang="en-US" sz="2000" dirty="0"/>
              <a:t>성공확률이 </a:t>
            </a:r>
            <a:r>
              <a:rPr lang="en-US" altLang="ko-KR" sz="2000" dirty="0"/>
              <a:t>p</a:t>
            </a:r>
            <a:r>
              <a:rPr lang="ko-KR" altLang="en-US" sz="2000" dirty="0"/>
              <a:t>인 </a:t>
            </a:r>
            <a:r>
              <a:rPr lang="en-US" altLang="ko-KR" sz="2000" dirty="0"/>
              <a:t>n</a:t>
            </a:r>
            <a:r>
              <a:rPr lang="ko-KR" altLang="en-US" sz="2000" dirty="0"/>
              <a:t>회의 시행에서 추출된 확률표본</a:t>
            </a: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000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9-17]* </a:t>
            </a:r>
            <a:r>
              <a:rPr lang="ko-KR" altLang="en-US" sz="2000" dirty="0"/>
              <a:t>다음의 이항분포에서 구한 성공 횟수 표준화 통계량의 히스토그램과 </a:t>
            </a:r>
            <a:r>
              <a:rPr lang="ko-KR" altLang="en-US" sz="2000" dirty="0" err="1"/>
              <a:t>정규확률도를</a:t>
            </a:r>
            <a:r>
              <a:rPr lang="ko-KR" altLang="en-US" sz="2000" dirty="0"/>
              <a:t>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수렴결과 비교</a:t>
            </a:r>
          </a:p>
          <a:p>
            <a:pPr marL="0" indent="0">
              <a:buClr>
                <a:srgbClr val="FF0000"/>
              </a:buClr>
              <a:buNone/>
            </a:pPr>
            <a:endParaRPr lang="ko-KR" altLang="en-US" sz="20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2115235"/>
          </a:xfrm>
          <a:prstGeom prst="roundRect">
            <a:avLst>
              <a:gd name="adj" fmla="val 6953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6" y="2266862"/>
            <a:ext cx="6570729" cy="80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22" y="4464115"/>
            <a:ext cx="4705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2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9-18] </a:t>
            </a:r>
            <a:r>
              <a:rPr lang="ko-KR" altLang="en-US" sz="2000" dirty="0"/>
              <a:t>주사위를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</a:t>
            </a:r>
            <a:r>
              <a:rPr lang="en-US" altLang="ko-KR" sz="2000" dirty="0"/>
              <a:t>40</a:t>
            </a:r>
            <a:r>
              <a:rPr lang="ko-KR" altLang="en-US" sz="2000" dirty="0"/>
              <a:t>번 굴렸을 때</a:t>
            </a:r>
            <a:r>
              <a:rPr lang="en-US" altLang="ko-KR" sz="2000" dirty="0"/>
              <a:t>, 3</a:t>
            </a:r>
            <a:r>
              <a:rPr lang="ko-KR" altLang="en-US" sz="2000" dirty="0"/>
              <a:t>이나 </a:t>
            </a:r>
            <a:r>
              <a:rPr lang="en-US" altLang="ko-KR" sz="2000" dirty="0"/>
              <a:t>4</a:t>
            </a:r>
            <a:r>
              <a:rPr lang="ko-KR" altLang="en-US" sz="2000" dirty="0"/>
              <a:t>가 나온 회수가 </a:t>
            </a:r>
            <a:r>
              <a:rPr lang="en-US" altLang="ko-KR" sz="2000" dirty="0"/>
              <a:t>10</a:t>
            </a:r>
            <a:r>
              <a:rPr lang="ko-KR" altLang="en-US" sz="2000" dirty="0"/>
              <a:t>이상 </a:t>
            </a:r>
            <a:r>
              <a:rPr lang="en-US" altLang="ko-KR" sz="2000" dirty="0"/>
              <a:t>15</a:t>
            </a:r>
            <a:r>
              <a:rPr lang="ko-KR" altLang="en-US" sz="2000" dirty="0"/>
              <a:t>이하일 확률을 구하시오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	</a:t>
            </a:r>
            <a:r>
              <a:rPr lang="ko-KR" altLang="en-US" dirty="0"/>
              <a:t>정규모집단이 아닌 경우의 표본분포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6625" y="3023955"/>
            <a:ext cx="716788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altLang="ko-KR" sz="1600" dirty="0">
                <a:solidFill>
                  <a:srgbClr val="FF0000"/>
                </a:solidFill>
                <a:latin typeface="+mn-ea"/>
                <a:ea typeface="+mn-ea"/>
              </a:rPr>
              <a:t>pbinom(15, 40, 1/3) - pbinom(9, 40, 1/3)</a:t>
            </a:r>
          </a:p>
          <a:p>
            <a:r>
              <a:rPr lang="sv-SE" altLang="ko-KR" sz="1600" dirty="0">
                <a:solidFill>
                  <a:srgbClr val="0000FF"/>
                </a:solidFill>
                <a:latin typeface="+mn-ea"/>
                <a:ea typeface="+mn-ea"/>
              </a:rPr>
              <a:t>[1] 0.6722687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6635" y="3698781"/>
            <a:ext cx="1466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ea typeface="+mn-ea"/>
              </a:rPr>
              <a:t>근사적 계산</a:t>
            </a:r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연속성 보정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6625" y="5395568"/>
            <a:ext cx="716788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(15.5, 40/3,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(80/9)) 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(9.5, 40/3,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(80/9))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0.6670348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46125" y="2213864"/>
            <a:ext cx="8047344" cy="44554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96625" y="6028947"/>
            <a:ext cx="716788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(15, 40/3,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(80/9)) -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(10, 40/3,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(80/9))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+mn-ea"/>
                <a:ea typeface="+mn-ea"/>
              </a:rPr>
              <a:t>[1] 0.5801487</a:t>
            </a:r>
            <a:endParaRPr lang="ko-KR" altLang="en-US" sz="16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9" name="Picture 3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54" y="2303875"/>
            <a:ext cx="5856146" cy="57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609" y="3682548"/>
            <a:ext cx="4178215" cy="55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7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4322419"/>
            <a:ext cx="4909195" cy="99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652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6.	</a:t>
            </a:r>
            <a:r>
              <a:rPr lang="ko-KR" altLang="en-US" dirty="0"/>
              <a:t>정규모집단이 아닌 경우의 표본분포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45905" cy="458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9-8] </a:t>
            </a:r>
            <a:r>
              <a:rPr lang="ko-KR" altLang="en-US" sz="2400" dirty="0"/>
              <a:t>표본평균의 분포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모분산을</a:t>
            </a:r>
            <a:r>
              <a:rPr lang="ko-KR" altLang="en-US" sz="2400" dirty="0"/>
              <a:t> 모르지만 표본이 매우 큰 경우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9-19]* </a:t>
            </a:r>
            <a:r>
              <a:rPr lang="ko-KR" altLang="en-US" sz="2000" dirty="0"/>
              <a:t>다음의 분포에 대해 </a:t>
            </a:r>
            <a:r>
              <a:rPr lang="en-US" altLang="ko-KR" sz="2000" dirty="0"/>
              <a:t>[</a:t>
            </a:r>
            <a:r>
              <a:rPr lang="ko-KR" altLang="en-US" sz="2000" dirty="0"/>
              <a:t>정리 </a:t>
            </a:r>
            <a:r>
              <a:rPr lang="en-US" altLang="ko-KR" sz="2000" dirty="0"/>
              <a:t>9-8]</a:t>
            </a:r>
            <a:r>
              <a:rPr lang="ko-KR" altLang="en-US" sz="2000" dirty="0"/>
              <a:t>을 적용하여 비교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665185"/>
          </a:xfrm>
          <a:prstGeom prst="roundRect">
            <a:avLst>
              <a:gd name="adj" fmla="val 10784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0" y="1934351"/>
            <a:ext cx="1942390" cy="81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355" y="3984676"/>
            <a:ext cx="39147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06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통계량과 </a:t>
            </a:r>
            <a:r>
              <a:rPr lang="ko-KR" altLang="en-US" dirty="0" err="1"/>
              <a:t>추정량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9-1] </a:t>
            </a:r>
            <a:r>
              <a:rPr lang="ko-KR" altLang="en-US" sz="2400" dirty="0"/>
              <a:t>확률표본</a:t>
            </a:r>
            <a:r>
              <a:rPr lang="en-US" altLang="ko-KR" sz="2400" dirty="0"/>
              <a:t>(random sample)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독립적이며 동일한 분포를 따르는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iid</a:t>
            </a:r>
            <a:r>
              <a:rPr lang="en-US" altLang="ko-KR" sz="2000" dirty="0"/>
              <a:t>: independent and identically distributed) </a:t>
            </a:r>
            <a:r>
              <a:rPr lang="ko-KR" altLang="en-US" sz="2000" dirty="0"/>
              <a:t>확률변수들의 집합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395155"/>
          </a:xfrm>
          <a:prstGeom prst="roundRect">
            <a:avLst>
              <a:gd name="adj" fmla="val 1228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76545" y="2844620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9-2] </a:t>
            </a:r>
            <a:r>
              <a:rPr lang="ko-KR" altLang="en-US" sz="2400" dirty="0"/>
              <a:t>통계량</a:t>
            </a:r>
            <a:r>
              <a:rPr lang="en-US" altLang="ko-KR" sz="2400" dirty="0"/>
              <a:t>(statistic)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미지의</a:t>
            </a:r>
            <a:r>
              <a:rPr lang="en-US" altLang="ko-KR" sz="2000" dirty="0"/>
              <a:t>(unknown) </a:t>
            </a:r>
            <a:r>
              <a:rPr lang="ko-KR" altLang="en-US" sz="2000" dirty="0" err="1"/>
              <a:t>모수를</a:t>
            </a:r>
            <a:r>
              <a:rPr lang="ko-KR" altLang="en-US" sz="2000" dirty="0"/>
              <a:t> 포함하지 않는 확률표본의 함수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76545" y="2798931"/>
            <a:ext cx="8145905" cy="1080120"/>
          </a:xfrm>
          <a:prstGeom prst="roundRect">
            <a:avLst>
              <a:gd name="adj" fmla="val 13844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76545" y="4049122"/>
            <a:ext cx="8415338" cy="1259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9-3] </a:t>
            </a:r>
            <a:r>
              <a:rPr lang="ko-KR" altLang="en-US" sz="2400" dirty="0" err="1"/>
              <a:t>추정량</a:t>
            </a:r>
            <a:r>
              <a:rPr lang="en-US" altLang="ko-KR" sz="2400" dirty="0"/>
              <a:t>(estimator)</a:t>
            </a:r>
            <a:endParaRPr lang="ko-KR" altLang="en-US" sz="2400" dirty="0"/>
          </a:p>
          <a:p>
            <a:pPr marL="0" lvl="1" indent="0" fontAlgn="auto">
              <a:spcAft>
                <a:spcPts val="0"/>
              </a:spcAft>
              <a:buNone/>
            </a:pPr>
            <a:r>
              <a:rPr lang="ko-KR" altLang="en-US" sz="2000" dirty="0"/>
              <a:t>미지의 </a:t>
            </a:r>
            <a:r>
              <a:rPr lang="ko-KR" altLang="en-US" sz="2000" dirty="0" err="1"/>
              <a:t>모수를</a:t>
            </a:r>
            <a:r>
              <a:rPr lang="ko-KR" altLang="en-US" sz="2000" dirty="0"/>
              <a:t> 추정하기 위한 통계량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476545" y="4003433"/>
            <a:ext cx="8145905" cy="1080120"/>
          </a:xfrm>
          <a:prstGeom prst="roundRect">
            <a:avLst>
              <a:gd name="adj" fmla="val 13844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5227941"/>
            <a:ext cx="201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>
                <a:latin typeface="+mn-ea"/>
                <a:ea typeface="+mn-ea"/>
              </a:rPr>
              <a:t>표본평균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672" y="5907951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>
                <a:latin typeface="+mn-ea"/>
                <a:ea typeface="+mn-ea"/>
              </a:rPr>
              <a:t>표본분산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12" name="Picture 2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854" y="5173936"/>
            <a:ext cx="2381146" cy="140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77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통계량과 </a:t>
            </a:r>
            <a:r>
              <a:rPr lang="ko-KR" altLang="en-US" dirty="0" err="1"/>
              <a:t>추정량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145905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정의 </a:t>
            </a:r>
            <a:r>
              <a:rPr lang="en-US" altLang="ko-KR" sz="2400" dirty="0"/>
              <a:t>9-4] </a:t>
            </a:r>
            <a:r>
              <a:rPr lang="ko-KR" altLang="en-US" sz="2400" dirty="0" err="1"/>
              <a:t>불편성</a:t>
            </a:r>
            <a:r>
              <a:rPr lang="en-US" altLang="ko-KR" sz="2400" dirty="0"/>
              <a:t>(unbiasedness)</a:t>
            </a:r>
            <a:endParaRPr lang="ko-KR" altLang="en-US" sz="2400" dirty="0"/>
          </a:p>
          <a:p>
            <a:pPr marL="180000" lvl="1" indent="0" fontAlgn="auto">
              <a:spcAft>
                <a:spcPts val="0"/>
              </a:spcAft>
              <a:buNone/>
            </a:pPr>
            <a:r>
              <a:rPr lang="en-US" altLang="ko-KR" sz="2000" dirty="0"/>
              <a:t>: </a:t>
            </a:r>
            <a:r>
              <a:rPr lang="ko-KR" altLang="en-US" sz="2000" err="1"/>
              <a:t>추정량의</a:t>
            </a:r>
            <a:r>
              <a:rPr lang="ko-KR" altLang="en-US" sz="2000"/>
              <a:t> 기대값이 </a:t>
            </a:r>
            <a:r>
              <a:rPr lang="ko-KR" altLang="en-US" sz="2000" dirty="0"/>
              <a:t>추정하고자 하는 </a:t>
            </a:r>
            <a:r>
              <a:rPr lang="ko-KR" altLang="en-US" sz="2000" dirty="0" err="1"/>
              <a:t>모수와</a:t>
            </a:r>
            <a:r>
              <a:rPr lang="ko-KR" altLang="en-US" sz="2000" dirty="0"/>
              <a:t> 같아지는 특성으로서</a:t>
            </a:r>
            <a:r>
              <a:rPr lang="en-US" altLang="ko-KR" sz="2000" dirty="0"/>
              <a:t>, </a:t>
            </a:r>
            <a:r>
              <a:rPr lang="ko-KR" altLang="en-US" sz="2000" dirty="0"/>
              <a:t>좋은 </a:t>
            </a:r>
            <a:r>
              <a:rPr lang="ko-KR" altLang="en-US" sz="2000" dirty="0" err="1"/>
              <a:t>추정량이</a:t>
            </a:r>
            <a:r>
              <a:rPr lang="ko-KR" altLang="en-US" sz="2000" dirty="0"/>
              <a:t> 되기 위한 첫 번째 요건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1"/>
            <a:ext cx="8145905" cy="1416350"/>
          </a:xfrm>
          <a:prstGeom prst="roundRect">
            <a:avLst>
              <a:gd name="adj" fmla="val 12959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816" y="2825933"/>
            <a:ext cx="319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>
                <a:latin typeface="+mn-ea"/>
                <a:ea typeface="+mn-ea"/>
              </a:rPr>
              <a:t>표본평균의 </a:t>
            </a:r>
            <a:r>
              <a:rPr lang="ko-KR" altLang="en-US" dirty="0" err="1">
                <a:latin typeface="+mn-ea"/>
                <a:ea typeface="+mn-ea"/>
              </a:rPr>
              <a:t>불편성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816" y="4154015"/>
            <a:ext cx="319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</a:lstStyle>
          <a:p>
            <a:pPr marL="252000" indent="-252000"/>
            <a:r>
              <a:rPr lang="ko-KR" altLang="en-US" dirty="0">
                <a:latin typeface="+mn-ea"/>
                <a:ea typeface="+mn-ea"/>
              </a:rPr>
              <a:t>표본평균의 분산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585" y="5752999"/>
            <a:ext cx="769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n-ea"/>
                <a:ea typeface="+mn-ea"/>
              </a:rPr>
              <a:t>정규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모집단에서 일정한 개수의 확률표본으로 만들 수 있는 모평균에 대한 </a:t>
            </a:r>
            <a:r>
              <a:rPr lang="ko-KR" altLang="en-US" dirty="0" err="1">
                <a:latin typeface="+mn-ea"/>
                <a:ea typeface="+mn-ea"/>
              </a:rPr>
              <a:t>불편추정량</a:t>
            </a:r>
            <a:r>
              <a:rPr lang="ko-KR" altLang="en-US" dirty="0">
                <a:latin typeface="+mn-ea"/>
                <a:ea typeface="+mn-ea"/>
              </a:rPr>
              <a:t> 중 표본평균의 분산이 최소</a:t>
            </a:r>
            <a:r>
              <a:rPr lang="en-US" altLang="ko-KR" dirty="0">
                <a:latin typeface="+mn-ea"/>
                <a:ea typeface="+mn-ea"/>
              </a:rPr>
              <a:t>(UMVUE)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76795"/>
              </p:ext>
            </p:extLst>
          </p:nvPr>
        </p:nvGraphicFramePr>
        <p:xfrm>
          <a:off x="5202070" y="1324398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117440" imgH="431640" progId="Equation.DSMT4">
                  <p:embed/>
                </p:oleObj>
              </mc:Choice>
              <mc:Fallback>
                <p:oleObj name="Equation" r:id="rId3" imgW="1117440" imgH="431640" progId="Equation.DSMT4">
                  <p:embed/>
                  <p:pic>
                    <p:nvPicPr>
                      <p:cNvPr id="9" name="개체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02070" y="1324398"/>
                        <a:ext cx="1117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74" y="3321030"/>
            <a:ext cx="4605609" cy="70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7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07" y="4689182"/>
            <a:ext cx="5562618" cy="67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91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76545" y="131445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정리 </a:t>
            </a:r>
            <a:r>
              <a:rPr lang="en-US" altLang="ko-KR" sz="2400" dirty="0"/>
              <a:t>9-1] </a:t>
            </a:r>
            <a:r>
              <a:rPr lang="ko-KR" altLang="en-US" sz="2400" dirty="0"/>
              <a:t>정규모집단 표본평균의 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76545" y="1268760"/>
            <a:ext cx="8145905" cy="1395155"/>
          </a:xfrm>
          <a:prstGeom prst="roundRect">
            <a:avLst>
              <a:gd name="adj" fmla="val 1228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13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887725"/>
            <a:ext cx="5402328" cy="59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>
          <a:xfrm>
            <a:off x="477142" y="3834730"/>
            <a:ext cx="8415338" cy="18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/>
              <a:t>[</a:t>
            </a:r>
            <a:r>
              <a:rPr lang="ko-KR" altLang="en-US" sz="2400" dirty="0" err="1"/>
              <a:t>따름정리</a:t>
            </a:r>
            <a:r>
              <a:rPr lang="ko-KR" altLang="en-US" sz="2400" dirty="0"/>
              <a:t> </a:t>
            </a:r>
            <a:r>
              <a:rPr lang="en-US" altLang="ko-KR" sz="2400" dirty="0"/>
              <a:t>9-1] </a:t>
            </a:r>
            <a:r>
              <a:rPr lang="ko-KR" altLang="en-US" sz="2400" dirty="0"/>
              <a:t>정규모집단 표준화된 표본평균의 분포</a:t>
            </a:r>
          </a:p>
          <a:p>
            <a:pPr marL="0" lvl="1" indent="0" fontAlgn="auto">
              <a:spcAft>
                <a:spcPts val="0"/>
              </a:spcAft>
              <a:buFont typeface="Arial" pitchFamily="34" charset="0"/>
              <a:buNone/>
            </a:pPr>
            <a:endParaRPr kumimoji="0" lang="en-US" altLang="ko-KR" sz="2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7142" y="3789040"/>
            <a:ext cx="8145905" cy="1395155"/>
          </a:xfrm>
          <a:prstGeom prst="roundRect">
            <a:avLst>
              <a:gd name="adj" fmla="val 12288"/>
            </a:avLst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5299" y="280107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299" y="530991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증명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4" name="Picture 13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776" y="2897265"/>
            <a:ext cx="5238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74105"/>
            <a:ext cx="4437493" cy="644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3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207" y="5419853"/>
            <a:ext cx="40100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24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9-1]</a:t>
            </a:r>
            <a:r>
              <a:rPr lang="ko-KR" altLang="en-US" sz="2000" dirty="0"/>
              <a:t> 평균 </a:t>
            </a:r>
            <a:r>
              <a:rPr lang="en-US" altLang="ko-KR" sz="2000" dirty="0"/>
              <a:t>100, </a:t>
            </a:r>
            <a:r>
              <a:rPr lang="ko-KR" altLang="en-US" sz="2000" dirty="0"/>
              <a:t>분산 </a:t>
            </a:r>
            <a:r>
              <a:rPr lang="en-US" altLang="ko-KR" sz="2000" dirty="0"/>
              <a:t>100</a:t>
            </a:r>
            <a:r>
              <a:rPr lang="ko-KR" altLang="en-US" sz="2000" dirty="0"/>
              <a:t>인 정규분포 모집단에서 </a:t>
            </a:r>
            <a:r>
              <a:rPr lang="en-US" altLang="ko-KR" sz="2000" dirty="0"/>
              <a:t>10</a:t>
            </a:r>
            <a:r>
              <a:rPr lang="ko-KR" altLang="en-US" sz="2000" dirty="0"/>
              <a:t>개씩 표본을 랜덤 추출하여 표본평균을 구하는 작업 </a:t>
            </a:r>
            <a:r>
              <a:rPr lang="en-US" altLang="ko-KR" sz="2000" dirty="0"/>
              <a:t>10,000</a:t>
            </a:r>
            <a:r>
              <a:rPr lang="ko-KR" altLang="en-US" sz="2000" dirty="0"/>
              <a:t>회 반복</a:t>
            </a:r>
            <a:r>
              <a:rPr lang="en-US" altLang="ko-KR" sz="2000" dirty="0"/>
              <a:t>	</a:t>
            </a:r>
          </a:p>
          <a:p>
            <a:pPr marL="0" indent="0">
              <a:buNone/>
            </a:pPr>
            <a:r>
              <a:rPr lang="ko-KR" altLang="en-US" sz="2000" dirty="0"/>
              <a:t>          </a:t>
            </a:r>
            <a:r>
              <a:rPr lang="en-US" altLang="ko-KR" sz="2000" dirty="0"/>
              <a:t>(1) </a:t>
            </a:r>
            <a:r>
              <a:rPr lang="ko-KR" altLang="en-US" sz="2000" dirty="0"/>
              <a:t>표본평균 히스토그램</a:t>
            </a:r>
            <a:r>
              <a:rPr lang="en-US" altLang="ko-KR" sz="2000" dirty="0"/>
              <a:t>, [</a:t>
            </a:r>
            <a:r>
              <a:rPr lang="ko-KR" altLang="en-US" sz="2000" dirty="0"/>
              <a:t>정리 </a:t>
            </a:r>
            <a:r>
              <a:rPr lang="en-US" altLang="ko-KR" sz="2000" dirty="0"/>
              <a:t>9-1]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 marL="457200" indent="-457200">
              <a:buAutoNum type="arabicParenBoth"/>
            </a:pPr>
            <a:endParaRPr lang="en-US" altLang="ko-KR" sz="2000" dirty="0"/>
          </a:p>
          <a:p>
            <a:pPr marL="457200" indent="-457200">
              <a:buAutoNum type="arabicParenBoth"/>
            </a:pPr>
            <a:endParaRPr lang="en-US" altLang="ko-KR" sz="2000" dirty="0"/>
          </a:p>
          <a:p>
            <a:pPr marL="457200" indent="-457200">
              <a:buAutoNum type="arabicParenBoth"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         </a:t>
            </a:r>
            <a:r>
              <a:rPr lang="en-US" altLang="ko-KR" sz="2000" dirty="0"/>
              <a:t>(2) </a:t>
            </a:r>
            <a:r>
              <a:rPr lang="ko-KR" altLang="en-US" sz="2000" dirty="0"/>
              <a:t>표본평균 표준화 히스토그램</a:t>
            </a:r>
            <a:r>
              <a:rPr lang="en-US" altLang="ko-KR" sz="2000" dirty="0"/>
              <a:t>, [</a:t>
            </a:r>
            <a:r>
              <a:rPr lang="ko-KR" altLang="en-US" sz="2000" dirty="0" err="1"/>
              <a:t>따름정리</a:t>
            </a:r>
            <a:r>
              <a:rPr lang="ko-KR" altLang="en-US" sz="2000" dirty="0"/>
              <a:t> </a:t>
            </a:r>
            <a:r>
              <a:rPr lang="en-US" altLang="ko-KR" sz="2000" dirty="0"/>
              <a:t>9-1]</a:t>
            </a:r>
            <a:r>
              <a:rPr lang="ko-KR" altLang="en-US" sz="2000" dirty="0"/>
              <a:t> 확인</a:t>
            </a:r>
            <a:endParaRPr lang="en-US" altLang="ko-KR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pic>
        <p:nvPicPr>
          <p:cNvPr id="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35442"/>
            <a:ext cx="3191448" cy="66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80251"/>
            <a:ext cx="2260278" cy="77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8" y="183215"/>
            <a:ext cx="6492600" cy="64861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39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[</a:t>
            </a:r>
            <a:r>
              <a:rPr lang="ko-KR" altLang="en-US" sz="2000" dirty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9-2] </a:t>
            </a:r>
            <a:r>
              <a:rPr lang="ko-KR" altLang="en-US" sz="2000" dirty="0">
                <a:latin typeface="+mn-ea"/>
              </a:rPr>
              <a:t>초콜릿 한 개의 무게는 모평균 </a:t>
            </a:r>
            <a:r>
              <a:rPr lang="el-GR" altLang="ko-KR" sz="2000" dirty="0">
                <a:latin typeface="+mn-ea"/>
              </a:rPr>
              <a:t>μ</a:t>
            </a:r>
            <a:r>
              <a:rPr lang="en-US" altLang="ko-KR" sz="2000" dirty="0">
                <a:latin typeface="+mn-ea"/>
              </a:rPr>
              <a:t>(g), </a:t>
            </a:r>
            <a:r>
              <a:rPr lang="ko-KR" altLang="en-US" sz="2000" dirty="0" err="1">
                <a:latin typeface="+mn-ea"/>
              </a:rPr>
              <a:t>모표준편차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5(g)</a:t>
            </a:r>
            <a:r>
              <a:rPr lang="ko-KR" altLang="en-US" sz="2000" dirty="0">
                <a:latin typeface="+mn-ea"/>
              </a:rPr>
              <a:t>인 정규분포를 따름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초콜릿 </a:t>
            </a:r>
            <a:r>
              <a:rPr lang="en-US" altLang="ko-KR" sz="2000" dirty="0">
                <a:latin typeface="+mn-ea"/>
              </a:rPr>
              <a:t>16</a:t>
            </a:r>
            <a:r>
              <a:rPr lang="ko-KR" altLang="en-US" sz="2000" dirty="0">
                <a:latin typeface="+mn-ea"/>
              </a:rPr>
              <a:t>개를 </a:t>
            </a:r>
            <a:r>
              <a:rPr lang="ko-KR" altLang="en-US" sz="2000" dirty="0" err="1">
                <a:latin typeface="+mn-ea"/>
              </a:rPr>
              <a:t>랜덤하게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샘플링하여</a:t>
            </a:r>
            <a:r>
              <a:rPr lang="ko-KR" altLang="en-US" sz="2000" dirty="0">
                <a:latin typeface="+mn-ea"/>
              </a:rPr>
              <a:t> 무게를 측정했을 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표본평균과 모평균과의 차이가 </a:t>
            </a:r>
            <a:r>
              <a:rPr lang="en-US" altLang="ko-KR" sz="2000" dirty="0">
                <a:latin typeface="+mn-ea"/>
              </a:rPr>
              <a:t>2(g) </a:t>
            </a:r>
            <a:r>
              <a:rPr lang="ko-KR" altLang="en-US" sz="2000" dirty="0">
                <a:latin typeface="+mn-ea"/>
              </a:rPr>
              <a:t>이내일 확률</a:t>
            </a:r>
            <a:r>
              <a:rPr lang="en-US" altLang="ko-KR" sz="2000" dirty="0">
                <a:latin typeface="+mn-ea"/>
              </a:rPr>
              <a:t>?</a:t>
            </a:r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575" y="4638035"/>
            <a:ext cx="765085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n &lt;- 16</a:t>
            </a: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방법 </a:t>
            </a:r>
            <a:r>
              <a:rPr lang="en-US" altLang="ko-KR" dirty="0">
                <a:latin typeface="+mn-ea"/>
                <a:ea typeface="+mn-ea"/>
              </a:rPr>
              <a:t>1 (</a:t>
            </a:r>
            <a:r>
              <a:rPr lang="ko-KR" altLang="en-US" dirty="0">
                <a:latin typeface="+mn-ea"/>
                <a:ea typeface="+mn-ea"/>
              </a:rPr>
              <a:t>직접계산</a:t>
            </a:r>
            <a:r>
              <a:rPr lang="en-US" altLang="ko-KR" dirty="0">
                <a:latin typeface="+mn-ea"/>
                <a:ea typeface="+mn-ea"/>
              </a:rPr>
              <a:t>), mu=200 (</a:t>
            </a:r>
            <a:r>
              <a:rPr lang="ko-KR" altLang="en-US" dirty="0">
                <a:latin typeface="+mn-ea"/>
                <a:ea typeface="+mn-ea"/>
              </a:rPr>
              <a:t>임의의 수 입력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(200+2, 200, 5/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(n)) 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(200-2, 200, 5/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(n))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0.8904014</a:t>
            </a: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방법 </a:t>
            </a:r>
            <a:r>
              <a:rPr lang="en-US" altLang="ko-KR" dirty="0">
                <a:latin typeface="+mn-ea"/>
                <a:ea typeface="+mn-ea"/>
              </a:rPr>
              <a:t>2 (</a:t>
            </a:r>
            <a:r>
              <a:rPr lang="ko-KR" altLang="en-US" dirty="0">
                <a:latin typeface="+mn-ea"/>
                <a:ea typeface="+mn-ea"/>
              </a:rPr>
              <a:t>표준화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(2/(5/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(n))) - 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pnorm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(-2/(5/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sqrt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(n)))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0.8904014</a:t>
            </a:r>
            <a:endParaRPr lang="ko-KR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575" y="2451321"/>
            <a:ext cx="7650850" cy="210280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7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1732"/>
            <a:ext cx="4001589" cy="57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45853"/>
            <a:ext cx="4391608" cy="131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85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476545" y="1314450"/>
            <a:ext cx="8415338" cy="47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예 </a:t>
            </a:r>
            <a:r>
              <a:rPr lang="en-US" altLang="ko-KR" sz="2000" dirty="0"/>
              <a:t>9-3] [</a:t>
            </a:r>
            <a:r>
              <a:rPr lang="ko-KR" altLang="en-US" sz="2000" dirty="0"/>
              <a:t>예 </a:t>
            </a:r>
            <a:r>
              <a:rPr lang="en-US" altLang="ko-KR" sz="2000" dirty="0"/>
              <a:t>9-2]</a:t>
            </a:r>
            <a:r>
              <a:rPr lang="ko-KR" altLang="en-US" sz="2000" dirty="0"/>
              <a:t>에서 표본평균과 모평균과의 차이가 </a:t>
            </a:r>
            <a:r>
              <a:rPr lang="en-US" altLang="ko-KR" sz="2000" dirty="0"/>
              <a:t>2(g) </a:t>
            </a:r>
            <a:r>
              <a:rPr lang="ko-KR" altLang="en-US" sz="2000" dirty="0"/>
              <a:t>이내가 될 확률이 </a:t>
            </a:r>
            <a:r>
              <a:rPr lang="en-US" altLang="ko-KR" sz="2000" dirty="0"/>
              <a:t>0.95 </a:t>
            </a:r>
            <a:r>
              <a:rPr lang="ko-KR" altLang="en-US" sz="2000" dirty="0"/>
              <a:t>이상이 되려면 최소 몇 개의 표본이 필요한가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정규모집단 표본평균의 분포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575" y="4599130"/>
            <a:ext cx="765085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36000" rIns="0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직접 계산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ceiling((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(0.975)/0.4)^2)</a:t>
            </a:r>
          </a:p>
          <a:p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[1] 25</a:t>
            </a:r>
          </a:p>
          <a:p>
            <a:r>
              <a:rPr lang="en-US" altLang="ko-KR" dirty="0">
                <a:latin typeface="+mn-ea"/>
                <a:ea typeface="+mn-ea"/>
              </a:rPr>
              <a:t># </a:t>
            </a:r>
            <a:r>
              <a:rPr lang="ko-KR" altLang="en-US" dirty="0">
                <a:latin typeface="+mn-ea"/>
                <a:ea typeface="+mn-ea"/>
              </a:rPr>
              <a:t>간단한 함수 정의 </a:t>
            </a:r>
            <a:r>
              <a:rPr lang="en-US" altLang="ko-KR" dirty="0">
                <a:latin typeface="+mn-ea"/>
                <a:ea typeface="+mn-ea"/>
              </a:rPr>
              <a:t>(p=</a:t>
            </a:r>
            <a:r>
              <a:rPr lang="ko-KR" altLang="en-US" dirty="0">
                <a:latin typeface="+mn-ea"/>
                <a:ea typeface="+mn-ea"/>
              </a:rPr>
              <a:t>신뢰수준</a:t>
            </a:r>
            <a:r>
              <a:rPr lang="en-US" altLang="ko-KR" dirty="0">
                <a:latin typeface="+mn-ea"/>
                <a:ea typeface="+mn-ea"/>
              </a:rPr>
              <a:t>, sigma=</a:t>
            </a:r>
            <a:r>
              <a:rPr lang="ko-KR" altLang="en-US" dirty="0">
                <a:latin typeface="+mn-ea"/>
                <a:ea typeface="+mn-ea"/>
              </a:rPr>
              <a:t>오차한계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표준편차의 배수</a:t>
            </a:r>
            <a:r>
              <a:rPr lang="en-US" altLang="ko-KR" dirty="0">
                <a:latin typeface="+mn-ea"/>
                <a:ea typeface="+mn-ea"/>
              </a:rPr>
              <a:t>))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findsn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 &lt;- function(p, sigma) ceiling((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qnorm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(1-(1-p)/2)/sigma)^2)</a:t>
            </a:r>
          </a:p>
          <a:p>
            <a:r>
              <a:rPr lang="en-US" altLang="ko-KR" dirty="0" err="1">
                <a:solidFill>
                  <a:srgbClr val="FF0000"/>
                </a:solidFill>
                <a:latin typeface="+mn-ea"/>
                <a:ea typeface="+mn-ea"/>
              </a:rPr>
              <a:t>findsn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(0.95, 0.4)</a:t>
            </a:r>
            <a:r>
              <a:rPr lang="da-DK" altLang="ko-KR" dirty="0">
                <a:solidFill>
                  <a:srgbClr val="FF0000"/>
                </a:solidFill>
                <a:latin typeface="+mn-ea"/>
                <a:ea typeface="+mn-ea"/>
              </a:rPr>
              <a:t>; findsn(0.99, 0.4); findsn(0.95, 0.2); findsn(0.99, 0.2)</a:t>
            </a:r>
          </a:p>
          <a:p>
            <a:r>
              <a:rPr lang="da-DK" altLang="ko-KR" dirty="0">
                <a:solidFill>
                  <a:srgbClr val="0000FF"/>
                </a:solidFill>
                <a:latin typeface="+mn-ea"/>
                <a:ea typeface="+mn-ea"/>
              </a:rPr>
              <a:t>[1] 25	[1] 42	[1] 97	[1] 166</a:t>
            </a:r>
            <a:endParaRPr lang="en-US" altLang="ko-KR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575" y="2181054"/>
            <a:ext cx="7650850" cy="232806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2258870"/>
            <a:ext cx="59203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7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15101</TotalTime>
  <Words>1357</Words>
  <Application>Microsoft Office PowerPoint</Application>
  <PresentationFormat>화면 슬라이드 쇼(4:3)</PresentationFormat>
  <Paragraphs>176</Paragraphs>
  <Slides>28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한양해서</vt:lpstr>
      <vt:lpstr>Arial</vt:lpstr>
      <vt:lpstr>Wingdings</vt:lpstr>
      <vt:lpstr>Office 테마</vt:lpstr>
      <vt:lpstr>Equation</vt:lpstr>
      <vt:lpstr>표본의 분포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최영규</Manager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01장.자료구조와 알고리즘</dc:title>
  <dc:creator>최영규</dc:creator>
  <cp:lastModifiedBy>Kim Dae Ho</cp:lastModifiedBy>
  <cp:revision>241</cp:revision>
  <cp:lastPrinted>2016-03-01T13:56:08Z</cp:lastPrinted>
  <dcterms:created xsi:type="dcterms:W3CDTF">2004-02-19T02:52:38Z</dcterms:created>
  <dcterms:modified xsi:type="dcterms:W3CDTF">2020-01-08T00:02:23Z</dcterms:modified>
</cp:coreProperties>
</file>