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54"/>
  </p:notesMasterIdLst>
  <p:handoutMasterIdLst>
    <p:handoutMasterId r:id="rId55"/>
  </p:handoutMasterIdLst>
  <p:sldIdLst>
    <p:sldId id="345" r:id="rId2"/>
    <p:sldId id="344" r:id="rId3"/>
    <p:sldId id="330" r:id="rId4"/>
    <p:sldId id="352" r:id="rId5"/>
    <p:sldId id="356" r:id="rId6"/>
    <p:sldId id="357" r:id="rId7"/>
    <p:sldId id="358" r:id="rId8"/>
    <p:sldId id="355" r:id="rId9"/>
    <p:sldId id="360" r:id="rId10"/>
    <p:sldId id="361" r:id="rId11"/>
    <p:sldId id="362" r:id="rId12"/>
    <p:sldId id="363" r:id="rId13"/>
    <p:sldId id="364" r:id="rId14"/>
    <p:sldId id="354" r:id="rId15"/>
    <p:sldId id="366" r:id="rId16"/>
    <p:sldId id="367" r:id="rId17"/>
    <p:sldId id="368" r:id="rId18"/>
    <p:sldId id="365" r:id="rId19"/>
    <p:sldId id="369" r:id="rId20"/>
    <p:sldId id="359" r:id="rId21"/>
    <p:sldId id="371" r:id="rId22"/>
    <p:sldId id="372" r:id="rId23"/>
    <p:sldId id="373" r:id="rId24"/>
    <p:sldId id="370" r:id="rId25"/>
    <p:sldId id="346" r:id="rId26"/>
    <p:sldId id="374" r:id="rId27"/>
    <p:sldId id="379" r:id="rId28"/>
    <p:sldId id="376" r:id="rId29"/>
    <p:sldId id="377" r:id="rId30"/>
    <p:sldId id="378" r:id="rId31"/>
    <p:sldId id="375" r:id="rId32"/>
    <p:sldId id="380" r:id="rId33"/>
    <p:sldId id="353" r:id="rId34"/>
    <p:sldId id="383" r:id="rId35"/>
    <p:sldId id="381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84" r:id="rId44"/>
    <p:sldId id="393" r:id="rId45"/>
    <p:sldId id="394" r:id="rId46"/>
    <p:sldId id="395" r:id="rId47"/>
    <p:sldId id="392" r:id="rId48"/>
    <p:sldId id="397" r:id="rId49"/>
    <p:sldId id="399" r:id="rId50"/>
    <p:sldId id="400" r:id="rId51"/>
    <p:sldId id="401" r:id="rId52"/>
    <p:sldId id="402" r:id="rId53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2" autoAdjust="0"/>
    <p:restoredTop sz="95775" autoAdjust="0"/>
  </p:normalViewPr>
  <p:slideViewPr>
    <p:cSldViewPr>
      <p:cViewPr varScale="1">
        <p:scale>
          <a:sx n="91" d="100"/>
          <a:sy n="91" d="100"/>
        </p:scale>
        <p:origin x="1059" y="65"/>
      </p:cViewPr>
      <p:guideLst>
        <p:guide orient="horz" pos="2160"/>
        <p:guide pos="2880"/>
        <p:guide orient="horz" pos="828"/>
        <p:guide pos="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81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8.wmf"/><Relationship Id="rId1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4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83.png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7.wmf"/><Relationship Id="rId4" Type="http://schemas.openxmlformats.org/officeDocument/2006/relationships/image" Target="../media/image8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8.png"/><Relationship Id="rId7" Type="http://schemas.openxmlformats.org/officeDocument/2006/relationships/image" Target="../media/image87.wmf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2.png"/><Relationship Id="rId5" Type="http://schemas.openxmlformats.org/officeDocument/2006/relationships/image" Target="../media/image86.wmf"/><Relationship Id="rId10" Type="http://schemas.openxmlformats.org/officeDocument/2006/relationships/image" Target="../media/image91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1.png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3.png"/><Relationship Id="rId10" Type="http://schemas.openxmlformats.org/officeDocument/2006/relationships/image" Target="../media/image116.png"/><Relationship Id="rId4" Type="http://schemas.openxmlformats.org/officeDocument/2006/relationships/image" Target="../media/image112.png"/><Relationship Id="rId9" Type="http://schemas.openxmlformats.org/officeDocument/2006/relationships/image" Target="../media/image11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9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2.png"/><Relationship Id="rId4" Type="http://schemas.openxmlformats.org/officeDocument/2006/relationships/image" Target="../media/image120.png"/><Relationship Id="rId9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smtClean="0"/>
              <a:t>상관분석과 회귀분석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10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76545" y="458670"/>
            <a:ext cx="8415338" cy="139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14-3] </a:t>
            </a:r>
            <a:r>
              <a:rPr lang="ko-KR" altLang="en-US" sz="1800" dirty="0"/>
              <a:t>한 수출기업에서 원</a:t>
            </a:r>
            <a:r>
              <a:rPr lang="en-US" altLang="ko-KR" sz="1800" dirty="0"/>
              <a:t>-</a:t>
            </a:r>
            <a:r>
              <a:rPr lang="ko-KR" altLang="en-US" sz="1800" dirty="0"/>
              <a:t>달러 환율과 수출액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억원</a:t>
            </a:r>
            <a:r>
              <a:rPr lang="en-US" altLang="ko-KR" sz="1800" dirty="0"/>
              <a:t>) </a:t>
            </a:r>
            <a:r>
              <a:rPr lang="ko-KR" altLang="en-US" sz="1800" dirty="0"/>
              <a:t>간의 관계를 분석하기 위하여 한 지점의 최근 </a:t>
            </a:r>
            <a:r>
              <a:rPr lang="en-US" altLang="ko-KR" sz="1800" dirty="0"/>
              <a:t>10</a:t>
            </a:r>
            <a:r>
              <a:rPr lang="ko-KR" altLang="en-US" sz="1800" dirty="0"/>
              <a:t>개월간의 데이터 수집</a:t>
            </a:r>
            <a:endParaRPr lang="en-US" altLang="ko-KR" sz="1800" dirty="0"/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1800" dirty="0" smtClean="0"/>
              <a:t>유의수준 </a:t>
            </a:r>
            <a:r>
              <a:rPr lang="en-US" altLang="ko-KR" sz="1800" dirty="0"/>
              <a:t>5%</a:t>
            </a:r>
            <a:r>
              <a:rPr lang="ko-KR" altLang="en-US" sz="1800" dirty="0"/>
              <a:t>에서 원</a:t>
            </a:r>
            <a:r>
              <a:rPr lang="en-US" altLang="ko-KR" sz="1800" dirty="0"/>
              <a:t>-</a:t>
            </a:r>
            <a:r>
              <a:rPr lang="ko-KR" altLang="en-US" sz="1800" dirty="0"/>
              <a:t>달러 환율과 수출액 간에 상관관계가 있다고 할 수 있는지 검정하시오</a:t>
            </a:r>
            <a:r>
              <a:rPr lang="en-US" altLang="ko-KR" sz="1800" dirty="0"/>
              <a:t>.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93992"/>
              </p:ext>
            </p:extLst>
          </p:nvPr>
        </p:nvGraphicFramePr>
        <p:xfrm>
          <a:off x="971600" y="1808820"/>
          <a:ext cx="7200798" cy="894588"/>
        </p:xfrm>
        <a:graphic>
          <a:graphicData uri="http://schemas.openxmlformats.org/drawingml/2006/table">
            <a:tbl>
              <a:tblPr/>
              <a:tblGrid>
                <a:gridCol w="65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6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월</a:t>
                      </a: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환율</a:t>
                      </a:r>
                      <a:endParaRPr lang="ko-KR" alt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1095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1110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1086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1074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1098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1105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1163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1124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1088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1064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수출액</a:t>
                      </a:r>
                      <a:endParaRPr lang="ko-KR" alt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49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52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48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49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50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51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50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51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49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48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70867"/>
            <a:ext cx="4790365" cy="35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92080" y="626867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귀무가설</a:t>
            </a:r>
            <a:r>
              <a:rPr lang="ko-KR" altLang="en-US" sz="2000" dirty="0" smtClean="0">
                <a:sym typeface="Wingdings" panose="05000000000000000000" pitchFamily="2" charset="2"/>
              </a:rPr>
              <a:t> 채택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521550" y="2852936"/>
            <a:ext cx="8280920" cy="3816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3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3437"/>
            <a:ext cx="7611622" cy="283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1. </a:t>
            </a:r>
            <a:r>
              <a:rPr lang="ko-KR" altLang="en-US" dirty="0" smtClean="0"/>
              <a:t>상관분석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3519695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14-4] </a:t>
            </a:r>
            <a:r>
              <a:rPr lang="ko-KR" altLang="en-US" sz="2400" dirty="0"/>
              <a:t>상관계수에 대한 </a:t>
            </a:r>
            <a:r>
              <a:rPr lang="ko-KR" altLang="en-US" sz="2400" dirty="0" smtClean="0"/>
              <a:t>검정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3474005"/>
            <a:ext cx="8145905" cy="319535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63" y="2063009"/>
            <a:ext cx="6612632" cy="127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50" y="4037804"/>
            <a:ext cx="6324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76545" y="1313765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b="1" dirty="0" smtClean="0">
                <a:latin typeface="+mn-ea"/>
              </a:rPr>
              <a:t>1.3  </a:t>
            </a:r>
            <a:r>
              <a:rPr lang="ko-KR" altLang="en-US" sz="2400" b="1" dirty="0">
                <a:latin typeface="+mn-ea"/>
              </a:rPr>
              <a:t>상관계수에 대한 검정</a:t>
            </a:r>
            <a:endParaRPr lang="en-US" altLang="ko-KR" sz="2400" b="1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2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[</a:t>
            </a:r>
            <a:r>
              <a:rPr lang="ko-KR" altLang="en-US" sz="1600" dirty="0">
                <a:latin typeface="+mn-ea"/>
              </a:rPr>
              <a:t>예 </a:t>
            </a:r>
            <a:r>
              <a:rPr lang="en-US" altLang="ko-KR" sz="1600" dirty="0">
                <a:latin typeface="+mn-ea"/>
              </a:rPr>
              <a:t>14-4] [</a:t>
            </a:r>
            <a:r>
              <a:rPr lang="ko-KR" altLang="en-US" sz="1600" dirty="0">
                <a:latin typeface="+mn-ea"/>
              </a:rPr>
              <a:t>예 </a:t>
            </a:r>
            <a:r>
              <a:rPr lang="en-US" altLang="ko-KR" sz="1600" dirty="0">
                <a:latin typeface="+mn-ea"/>
              </a:rPr>
              <a:t>14-3]</a:t>
            </a:r>
            <a:r>
              <a:rPr lang="ko-KR" altLang="en-US" sz="1600" dirty="0">
                <a:latin typeface="+mn-ea"/>
              </a:rPr>
              <a:t>에서 환차손익을 배제하기 위해 수출액 단위를 ‘</a:t>
            </a:r>
            <a:r>
              <a:rPr lang="ko-KR" altLang="en-US" sz="1600" dirty="0" err="1">
                <a:latin typeface="+mn-ea"/>
              </a:rPr>
              <a:t>억원</a:t>
            </a:r>
            <a:r>
              <a:rPr lang="ko-KR" altLang="en-US" sz="1600" dirty="0">
                <a:latin typeface="+mn-ea"/>
              </a:rPr>
              <a:t>’이 아닌 ‘</a:t>
            </a:r>
            <a:r>
              <a:rPr lang="en-US" altLang="ko-KR" sz="1600" dirty="0">
                <a:latin typeface="+mn-ea"/>
              </a:rPr>
              <a:t>10</a:t>
            </a:r>
            <a:r>
              <a:rPr lang="ko-KR" altLang="en-US" sz="1600" dirty="0">
                <a:latin typeface="+mn-ea"/>
              </a:rPr>
              <a:t>만</a:t>
            </a:r>
            <a:r>
              <a:rPr lang="en-US" altLang="ko-KR" sz="1600" dirty="0">
                <a:latin typeface="+mn-ea"/>
              </a:rPr>
              <a:t>USD'</a:t>
            </a:r>
            <a:r>
              <a:rPr lang="ko-KR" altLang="en-US" sz="1600" dirty="0">
                <a:latin typeface="+mn-ea"/>
              </a:rPr>
              <a:t>로 바꾸어  데이터를 분석하기로 하였다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(1) </a:t>
            </a:r>
            <a:r>
              <a:rPr lang="ko-KR" altLang="en-US" sz="1600" dirty="0">
                <a:latin typeface="+mn-ea"/>
              </a:rPr>
              <a:t>유의수준 </a:t>
            </a:r>
            <a:r>
              <a:rPr lang="en-US" altLang="ko-KR" sz="1600" dirty="0">
                <a:latin typeface="+mn-ea"/>
              </a:rPr>
              <a:t>5%</a:t>
            </a:r>
            <a:r>
              <a:rPr lang="ko-KR" altLang="en-US" sz="1600" dirty="0">
                <a:latin typeface="+mn-ea"/>
              </a:rPr>
              <a:t>에서 원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달러 환율과 수출액 간에 상관관계가 있다고 할 수 있는지 검정하시오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(2) </a:t>
            </a:r>
            <a:r>
              <a:rPr lang="ko-KR" altLang="en-US" sz="1600" dirty="0">
                <a:latin typeface="+mn-ea"/>
              </a:rPr>
              <a:t>유의수준 </a:t>
            </a:r>
            <a:r>
              <a:rPr lang="en-US" altLang="ko-KR" sz="1600" dirty="0">
                <a:latin typeface="+mn-ea"/>
              </a:rPr>
              <a:t>5%</a:t>
            </a:r>
            <a:r>
              <a:rPr lang="ko-KR" altLang="en-US" sz="1600" dirty="0">
                <a:latin typeface="+mn-ea"/>
              </a:rPr>
              <a:t>에서 원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달러 환율과 수출액 간의 상관계수가 </a:t>
            </a:r>
            <a:r>
              <a:rPr lang="en-US" altLang="ko-KR" sz="1600" dirty="0">
                <a:latin typeface="+mn-ea"/>
              </a:rPr>
              <a:t>0.9</a:t>
            </a:r>
            <a:r>
              <a:rPr lang="ko-KR" altLang="en-US" sz="1600" dirty="0">
                <a:latin typeface="+mn-ea"/>
              </a:rPr>
              <a:t>라고 할 수 있는지 검정하시오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상관분석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58982"/>
              </p:ext>
            </p:extLst>
          </p:nvPr>
        </p:nvGraphicFramePr>
        <p:xfrm>
          <a:off x="1043612" y="3140968"/>
          <a:ext cx="7344810" cy="894588"/>
        </p:xfrm>
        <a:graphic>
          <a:graphicData uri="http://schemas.openxmlformats.org/drawingml/2006/table">
            <a:tbl>
              <a:tblPr/>
              <a:tblGrid>
                <a:gridCol w="66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월</a:t>
                      </a: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환율</a:t>
                      </a:r>
                      <a:endParaRPr lang="ko-KR" alt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1095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1110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1086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1074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1098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1105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1163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1124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1088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1064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수출액</a:t>
                      </a:r>
                      <a:endParaRPr lang="ko-KR" alt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53.655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57.72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52.128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52.626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54.9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56.355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58.15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57.324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53.312</a:t>
                      </a:r>
                      <a:endParaRPr lang="en-US" sz="16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51.072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19761"/>
            <a:ext cx="5610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60" y="4221088"/>
            <a:ext cx="8280920" cy="2088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13312"/>
            <a:ext cx="4381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86" y="570224"/>
            <a:ext cx="2362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548680"/>
            <a:ext cx="5610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4" y="4006805"/>
            <a:ext cx="59245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59098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유의수준 </a:t>
            </a:r>
            <a:r>
              <a:rPr lang="en-US" altLang="ko-KR" b="1" dirty="0">
                <a:sym typeface="Wingdings" panose="05000000000000000000" pitchFamily="2" charset="2"/>
              </a:rPr>
              <a:t>5%</a:t>
            </a:r>
            <a:r>
              <a:rPr lang="ko-KR" altLang="en-US" b="1" dirty="0">
                <a:sym typeface="Wingdings" panose="05000000000000000000" pitchFamily="2" charset="2"/>
              </a:rPr>
              <a:t>에서 원</a:t>
            </a:r>
            <a:r>
              <a:rPr lang="en-US" altLang="ko-KR" b="1" dirty="0">
                <a:sym typeface="Wingdings" panose="05000000000000000000" pitchFamily="2" charset="2"/>
              </a:rPr>
              <a:t>-</a:t>
            </a:r>
            <a:r>
              <a:rPr lang="ko-KR" altLang="en-US" b="1" dirty="0">
                <a:sym typeface="Wingdings" panose="05000000000000000000" pitchFamily="2" charset="2"/>
              </a:rPr>
              <a:t>달러 환율과 수출액 간의 상관계수가 </a:t>
            </a:r>
            <a:r>
              <a:rPr lang="en-US" altLang="ko-KR" b="1" dirty="0">
                <a:sym typeface="Wingdings" panose="05000000000000000000" pitchFamily="2" charset="2"/>
              </a:rPr>
              <a:t>0.9</a:t>
            </a:r>
            <a:r>
              <a:rPr lang="ko-KR" altLang="en-US" b="1" dirty="0">
                <a:sym typeface="Wingdings" panose="05000000000000000000" pitchFamily="2" charset="2"/>
              </a:rPr>
              <a:t>와 다르다는 충분한 증거가 없다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ko-KR" altLang="en-US" b="1" dirty="0"/>
          </a:p>
        </p:txBody>
      </p:sp>
      <p:pic>
        <p:nvPicPr>
          <p:cNvPr id="7" name="Picture 16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908720"/>
            <a:ext cx="71913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5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2" y="4365104"/>
            <a:ext cx="81724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46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+mn-ea"/>
              </a:rPr>
              <a:t>단순회귀분석</a:t>
            </a:r>
            <a:r>
              <a:rPr lang="en-US" altLang="ko-KR" sz="2400" dirty="0">
                <a:latin typeface="+mn-ea"/>
              </a:rPr>
              <a:t>(simple regression analysis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ko-KR" altLang="en-US" sz="2000" dirty="0">
                <a:latin typeface="+mn-ea"/>
              </a:rPr>
              <a:t>하나의 독립변수로 하나의 종속변수를 설명하는 모형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예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아버지의 키로 한 자녀의 키를 설명하는 경우에 </a:t>
            </a:r>
            <a:r>
              <a:rPr lang="ko-KR" altLang="en-US" sz="2000" dirty="0" smtClean="0">
                <a:latin typeface="+mn-ea"/>
              </a:rPr>
              <a:t>해당</a:t>
            </a:r>
            <a:endParaRPr lang="en-US" altLang="ko-KR" sz="20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900" dirty="0" smtClean="0">
                <a:latin typeface="+mn-ea"/>
              </a:rPr>
              <a:t> </a:t>
            </a:r>
          </a:p>
          <a:p>
            <a:r>
              <a:rPr lang="ko-KR" altLang="en-US" sz="2400" dirty="0">
                <a:latin typeface="+mn-ea"/>
              </a:rPr>
              <a:t>다중회귀분석</a:t>
            </a:r>
            <a:r>
              <a:rPr lang="en-US" altLang="ko-KR" sz="2400" dirty="0">
                <a:latin typeface="+mn-ea"/>
              </a:rPr>
              <a:t>(multiple regression analysis</a:t>
            </a:r>
            <a:r>
              <a:rPr lang="en-US" altLang="ko-KR" sz="2400" dirty="0" smtClean="0">
                <a:latin typeface="+mn-ea"/>
              </a:rPr>
              <a:t>)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두 개 이상의 독립변수로 하나의 종속변수를 설명하는 모형</a:t>
            </a:r>
            <a:r>
              <a:rPr lang="en-US" altLang="ko-KR" sz="2000" dirty="0">
                <a:latin typeface="+mn-ea"/>
              </a:rPr>
              <a:t>. 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예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아버지와 어머니의 키로 한 자녀의 키를 </a:t>
            </a:r>
            <a:r>
              <a:rPr lang="ko-KR" altLang="en-US" sz="2000" dirty="0" smtClean="0">
                <a:latin typeface="+mn-ea"/>
              </a:rPr>
              <a:t>설명</a:t>
            </a:r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9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곡선회귀분석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dirty="0" err="1">
                <a:latin typeface="+mn-ea"/>
              </a:rPr>
              <a:t>cuvilinear</a:t>
            </a:r>
            <a:r>
              <a:rPr lang="en-US" altLang="ko-KR" sz="2400" dirty="0">
                <a:latin typeface="+mn-ea"/>
              </a:rPr>
              <a:t> regression analysis</a:t>
            </a:r>
            <a:r>
              <a:rPr lang="en-US" altLang="ko-KR" sz="2400" dirty="0" smtClean="0">
                <a:latin typeface="+mn-ea"/>
              </a:rPr>
              <a:t>)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독립변수와 종속변수의 관계를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차 이상의 함수로 </a:t>
            </a:r>
            <a:r>
              <a:rPr lang="ko-KR" altLang="en-US" sz="2000" dirty="0" smtClean="0">
                <a:latin typeface="+mn-ea"/>
              </a:rPr>
              <a:t>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예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2000" dirty="0">
                <a:latin typeface="+mn-ea"/>
              </a:rPr>
              <a:t> 2</a:t>
            </a:r>
            <a:r>
              <a:rPr lang="ko-KR" altLang="en-US" sz="2000" dirty="0">
                <a:latin typeface="+mn-ea"/>
              </a:rPr>
              <a:t>차 함수관계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+mn-ea"/>
              </a:rPr>
              <a:t> 독립변수</a:t>
            </a:r>
            <a:r>
              <a:rPr lang="en-US" altLang="ko-KR" sz="2000" dirty="0">
                <a:latin typeface="+mn-ea"/>
              </a:rPr>
              <a:t>=(x, x</a:t>
            </a:r>
            <a:r>
              <a:rPr lang="en-US" altLang="ko-KR" sz="2000" baseline="30000" dirty="0">
                <a:latin typeface="+mn-ea"/>
              </a:rPr>
              <a:t>2</a:t>
            </a:r>
            <a:r>
              <a:rPr lang="en-US" altLang="ko-KR" sz="2000" dirty="0">
                <a:latin typeface="+mn-ea"/>
              </a:rPr>
              <a:t>)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+mn-ea"/>
              </a:rPr>
              <a:t>다중회귀분석 기법 사용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+mn-ea"/>
              </a:rPr>
              <a:t>독립변수 간의 종속성에 주의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/>
            <a:endParaRPr lang="en-US" altLang="ko-KR" sz="900" dirty="0">
              <a:latin typeface="+mn-ea"/>
            </a:endParaRPr>
          </a:p>
          <a:p>
            <a:r>
              <a:rPr lang="ko-KR" altLang="en-US" sz="2400" dirty="0" err="1">
                <a:latin typeface="+mn-ea"/>
              </a:rPr>
              <a:t>다변량회귀분석</a:t>
            </a:r>
            <a:r>
              <a:rPr lang="en-US" altLang="ko-KR" sz="2400" dirty="0">
                <a:latin typeface="+mn-ea"/>
              </a:rPr>
              <a:t>(multivariate regression analysis</a:t>
            </a:r>
            <a:r>
              <a:rPr lang="en-US" altLang="ko-KR" sz="2400" dirty="0" smtClean="0">
                <a:latin typeface="+mn-ea"/>
              </a:rPr>
              <a:t>)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두 개 이상의 종속변수를 사용하는 모형</a:t>
            </a:r>
            <a:r>
              <a:rPr lang="en-US" altLang="ko-KR" sz="2000" dirty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예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아버지와 어머니의 키로 두 자녀의 키를 설명하는 </a:t>
            </a:r>
            <a:r>
              <a:rPr lang="ko-KR" altLang="en-US" sz="2000" dirty="0" smtClean="0">
                <a:latin typeface="+mn-ea"/>
              </a:rPr>
              <a:t>경우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endParaRPr lang="ko-KR" altLang="en-US" sz="2400" dirty="0" smtClean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회귀분석의 </a:t>
            </a:r>
            <a:r>
              <a:rPr lang="ko-KR" altLang="en-US" dirty="0"/>
              <a:t>개념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76545" y="458671"/>
            <a:ext cx="8415338" cy="85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14-5] </a:t>
            </a:r>
            <a:r>
              <a:rPr lang="ko-KR" altLang="en-US" sz="1800" dirty="0"/>
              <a:t>앞의 </a:t>
            </a: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14-4]</a:t>
            </a:r>
            <a:r>
              <a:rPr lang="ko-KR" altLang="en-US" sz="1800" dirty="0"/>
              <a:t>의 데이터를 사용하여 </a:t>
            </a:r>
            <a:r>
              <a:rPr lang="ko-KR" altLang="en-US" sz="1800" dirty="0" err="1"/>
              <a:t>산점도를</a:t>
            </a:r>
            <a:r>
              <a:rPr lang="ko-KR" altLang="en-US" sz="1800" dirty="0"/>
              <a:t> 작성하고</a:t>
            </a:r>
            <a:r>
              <a:rPr lang="en-US" altLang="ko-KR" sz="1800" dirty="0"/>
              <a:t>, </a:t>
            </a:r>
            <a:r>
              <a:rPr lang="ko-KR" altLang="en-US" sz="1800" dirty="0"/>
              <a:t>직선 </a:t>
            </a:r>
            <a:r>
              <a:rPr lang="ko-KR" altLang="en-US" sz="1800" dirty="0" err="1"/>
              <a:t>회귀식을</a:t>
            </a:r>
            <a:r>
              <a:rPr lang="ko-KR" altLang="en-US" sz="1800" dirty="0"/>
              <a:t> 표시하시오</a:t>
            </a:r>
            <a:r>
              <a:rPr lang="en-US" altLang="ko-KR" sz="1800" dirty="0"/>
              <a:t>.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1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9" y="1199727"/>
            <a:ext cx="7531491" cy="537428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8037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49"/>
            <a:ext cx="8415338" cy="512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2000" dirty="0" smtClean="0"/>
              <a:t>단순선형회귀 모형</a:t>
            </a: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2000" dirty="0" smtClean="0"/>
              <a:t>회귀계수</a:t>
            </a: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2000" dirty="0" err="1" smtClean="0"/>
              <a:t>오차항</a:t>
            </a: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2000" dirty="0" smtClean="0"/>
              <a:t>단순선형회귀 모형의 특성</a:t>
            </a: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2000" dirty="0"/>
          </a:p>
          <a:p>
            <a:pPr fontAlgn="auto">
              <a:spcAft>
                <a:spcPts val="0"/>
              </a:spcAft>
            </a:pP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2000" dirty="0"/>
          </a:p>
          <a:p>
            <a:pPr fontAlgn="auto">
              <a:spcAft>
                <a:spcPts val="0"/>
              </a:spcAft>
            </a:pP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24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2000" dirty="0" smtClean="0"/>
              <a:t>단순선형회귀 추정모형</a:t>
            </a:r>
            <a:endParaRPr kumimoji="0" lang="en-US" altLang="ko-KR" sz="2000" dirty="0" smtClean="0"/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ko-KR" sz="2000" dirty="0" smtClean="0"/>
          </a:p>
          <a:p>
            <a:pPr marL="457200" lvl="1" indent="0" fontAlgn="auto">
              <a:spcAft>
                <a:spcPts val="0"/>
              </a:spcAft>
              <a:buNone/>
            </a:pPr>
            <a:endParaRPr kumimoji="0" lang="en-US" altLang="ko-KR" sz="20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ko-KR" alt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3648" y="558924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e</a:t>
            </a:r>
            <a:r>
              <a:rPr lang="en-US" altLang="ko-KR" baseline="-25000" dirty="0" err="1" smtClean="0">
                <a:latin typeface="+mn-ea"/>
                <a:ea typeface="+mn-ea"/>
              </a:rPr>
              <a:t>i</a:t>
            </a:r>
            <a:r>
              <a:rPr lang="en-US" altLang="ko-KR" dirty="0" smtClean="0">
                <a:latin typeface="+mn-ea"/>
                <a:ea typeface="+mn-ea"/>
              </a:rPr>
              <a:t> =</a:t>
            </a:r>
            <a:r>
              <a:rPr lang="ko-KR" altLang="en-US" dirty="0" err="1" smtClean="0">
                <a:latin typeface="+mn-ea"/>
                <a:ea typeface="+mn-ea"/>
              </a:rPr>
              <a:t>잔차</a:t>
            </a:r>
            <a:r>
              <a:rPr lang="en-US" altLang="ko-KR" dirty="0" smtClean="0">
                <a:latin typeface="+mn-ea"/>
                <a:ea typeface="+mn-ea"/>
              </a:rPr>
              <a:t>(residual) </a:t>
            </a:r>
            <a:r>
              <a:rPr lang="en-US" altLang="ko-KR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n-ea"/>
                <a:ea typeface="+mn-ea"/>
                <a:sym typeface="Wingdings" panose="05000000000000000000" pitchFamily="2" charset="2"/>
              </a:rPr>
              <a:t>오차의 관측치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1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155" y="1268760"/>
            <a:ext cx="3426090" cy="43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31" y="1888197"/>
            <a:ext cx="2273079" cy="8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315251"/>
            <a:ext cx="4755938" cy="170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51" y="5094185"/>
            <a:ext cx="42005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0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95152" y="744278"/>
            <a:ext cx="6982047" cy="5263117"/>
            <a:chOff x="1095152" y="744278"/>
            <a:chExt cx="6982047" cy="5263117"/>
          </a:xfrm>
        </p:grpSpPr>
        <p:pic>
          <p:nvPicPr>
            <p:cNvPr id="3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7" t="2227" b="2886"/>
            <a:stretch/>
          </p:blipFill>
          <p:spPr bwMode="auto">
            <a:xfrm>
              <a:off x="1095152" y="744278"/>
              <a:ext cx="6982047" cy="52631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7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793" y="1196752"/>
              <a:ext cx="6505575" cy="435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350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898830"/>
            <a:ext cx="8415338" cy="4147936"/>
          </a:xfrm>
        </p:spPr>
        <p:txBody>
          <a:bodyPr/>
          <a:lstStyle/>
          <a:p>
            <a:r>
              <a:rPr lang="ko-KR" altLang="en-US" sz="2000" dirty="0" err="1"/>
              <a:t>최소제곱법</a:t>
            </a:r>
            <a:r>
              <a:rPr lang="en-US" altLang="ko-KR" sz="2000" dirty="0"/>
              <a:t>(least square estimation; LSE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/>
              <a:t>오차의 </a:t>
            </a:r>
            <a:r>
              <a:rPr lang="ko-KR" altLang="en-US" sz="2000" dirty="0" err="1"/>
              <a:t>제곱합을</a:t>
            </a:r>
            <a:r>
              <a:rPr lang="ko-KR" altLang="en-US" sz="2000" dirty="0"/>
              <a:t> 최소화하는 회귀계수의 값을 구하는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정규방정식</a:t>
            </a:r>
            <a:r>
              <a:rPr lang="en-US" altLang="ko-KR" sz="2000" dirty="0"/>
              <a:t>(normal equation </a:t>
            </a:r>
            <a:r>
              <a:rPr lang="en-US" altLang="ko-KR" sz="2000" dirty="0" smtClean="0"/>
              <a:t>)</a:t>
            </a:r>
            <a:endParaRPr lang="en-US" altLang="ko-KR" sz="1800" dirty="0">
              <a:latin typeface="+mn-ea"/>
            </a:endParaRP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 </a:t>
            </a:r>
            <a:r>
              <a:rPr lang="ko-KR" altLang="en-US" dirty="0" smtClean="0"/>
              <a:t>단순회귀분석</a:t>
            </a:r>
            <a:endParaRPr lang="en-US" altLang="ko-KR" dirty="0"/>
          </a:p>
        </p:txBody>
      </p:sp>
      <p:pic>
        <p:nvPicPr>
          <p:cNvPr id="4" name="Picture 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753925"/>
            <a:ext cx="4657577" cy="198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5319210"/>
            <a:ext cx="2340260" cy="112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76545" y="1268760"/>
            <a:ext cx="8415338" cy="414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2400" b="1" dirty="0" smtClean="0">
                <a:latin typeface="+mn-ea"/>
              </a:rPr>
              <a:t>3.1  </a:t>
            </a:r>
            <a:r>
              <a:rPr lang="ko-KR" altLang="en-US" sz="2400" b="1" dirty="0">
                <a:latin typeface="+mn-ea"/>
              </a:rPr>
              <a:t>회귀계수의 추정</a:t>
            </a:r>
            <a:endParaRPr lang="en-US" altLang="ko-KR" sz="2400" b="1" dirty="0">
              <a:latin typeface="+mn-ea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ko-KR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86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정규방정식</a:t>
            </a:r>
            <a:r>
              <a:rPr lang="en-US" altLang="ko-KR" sz="2400" dirty="0"/>
              <a:t>(normal equation</a:t>
            </a:r>
            <a:r>
              <a:rPr lang="en-US" altLang="ko-KR" sz="2400" dirty="0" smtClean="0"/>
              <a:t>)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pic>
        <p:nvPicPr>
          <p:cNvPr id="4" name="Picture 1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45" y="1987463"/>
            <a:ext cx="5562375" cy="153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06" y="3609020"/>
            <a:ext cx="6361809" cy="291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제</a:t>
            </a:r>
            <a:r>
              <a:rPr kumimoji="0" lang="en-US" altLang="ko-KR" dirty="0" smtClean="0"/>
              <a:t>10</a:t>
            </a:r>
            <a:r>
              <a:rPr kumimoji="0" lang="ko-KR" altLang="en-US" dirty="0" smtClean="0"/>
              <a:t>장</a:t>
            </a:r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r>
              <a:rPr kumimoji="0" lang="ko-KR" altLang="en-US" dirty="0" smtClean="0"/>
              <a:t>상관분석과 회귀분석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528900"/>
            <a:ext cx="56166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en-US" altLang="ko-KR" sz="2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</a:t>
            </a:r>
            <a:r>
              <a:rPr kumimoji="0" lang="en-US" altLang="ko-KR" sz="2400" b="1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2400" b="1" dirty="0">
                <a:solidFill>
                  <a:prstClr val="black"/>
                </a:solidFill>
                <a:latin typeface="맑은 고딕"/>
                <a:ea typeface="맑은 고딕"/>
              </a:rPr>
              <a:t>상관분석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en-US" altLang="ko-KR" sz="2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</a:t>
            </a:r>
            <a:r>
              <a:rPr kumimoji="0" lang="en-US" altLang="ko-KR" sz="2400" b="1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2400" b="1" dirty="0">
                <a:solidFill>
                  <a:prstClr val="black"/>
                </a:solidFill>
                <a:latin typeface="맑은 고딕"/>
                <a:ea typeface="맑은 고딕"/>
              </a:rPr>
              <a:t>회귀분석의 개념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en-US" altLang="ko-KR" sz="2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</a:t>
            </a:r>
            <a:r>
              <a:rPr kumimoji="0" lang="en-US" altLang="ko-KR" sz="2400" b="1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2400" b="1" dirty="0">
                <a:solidFill>
                  <a:prstClr val="black"/>
                </a:solidFill>
                <a:latin typeface="맑은 고딕"/>
                <a:ea typeface="맑은 고딕"/>
              </a:rPr>
              <a:t>단순회귀분석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4.</a:t>
            </a:r>
            <a:r>
              <a:rPr kumimoji="0" lang="en-US" altLang="ko-KR" sz="2400" b="1" dirty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다중회귀분석</a:t>
            </a:r>
            <a:r>
              <a:rPr kumimoji="0"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*</a:t>
            </a:r>
            <a:endParaRPr kumimoji="0" lang="ko-KR" altLang="en-US" sz="2400" b="1" dirty="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5.</a:t>
            </a:r>
            <a:r>
              <a:rPr kumimoji="0" lang="en-US" altLang="ko-KR" sz="2400" b="1" dirty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2400" b="1" dirty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회귀모형 </a:t>
            </a:r>
            <a:r>
              <a:rPr kumimoji="0"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진단</a:t>
            </a:r>
            <a:r>
              <a:rPr kumimoji="0"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*</a:t>
            </a:r>
            <a:endParaRPr kumimoji="0" lang="ko-KR" altLang="en-US" sz="2400" b="1" dirty="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14-5] </a:t>
            </a:r>
            <a:r>
              <a:rPr lang="ko-KR" altLang="en-US" sz="2400" dirty="0"/>
              <a:t>단순선형회귀 모형의 최소제곱추정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 smtClean="0"/>
              <a:t> </a:t>
            </a:r>
            <a:endParaRPr kumimoji="0" lang="ko-KR" altLang="en-US" sz="2400" dirty="0" smtClean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1268760"/>
            <a:ext cx="8145905" cy="238881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5442790"/>
            <a:ext cx="6456387" cy="3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7801" y="3838980"/>
            <a:ext cx="181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err="1" smtClean="0">
                <a:latin typeface="+mn-ea"/>
                <a:ea typeface="+mn-ea"/>
              </a:rPr>
              <a:t>잔차의</a:t>
            </a:r>
            <a:r>
              <a:rPr lang="ko-KR" altLang="en-US" sz="2000" dirty="0" smtClean="0">
                <a:latin typeface="+mn-ea"/>
                <a:ea typeface="+mn-ea"/>
              </a:rPr>
              <a:t> 특성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8" name="Picture 13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853825"/>
            <a:ext cx="5170097" cy="170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850111"/>
            <a:ext cx="4514140" cy="146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32" y="5824002"/>
            <a:ext cx="4807960" cy="89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14-6] </a:t>
            </a:r>
            <a:r>
              <a:rPr lang="ko-KR" altLang="en-US" sz="1800" dirty="0"/>
              <a:t>앞의 </a:t>
            </a: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14-4]</a:t>
            </a:r>
            <a:r>
              <a:rPr lang="ko-KR" altLang="en-US" sz="1800" dirty="0"/>
              <a:t>에서 환율을 독립변수</a:t>
            </a:r>
            <a:r>
              <a:rPr lang="en-US" altLang="ko-KR" sz="1800" dirty="0"/>
              <a:t>, </a:t>
            </a:r>
            <a:r>
              <a:rPr lang="ko-KR" altLang="en-US" sz="1800" dirty="0"/>
              <a:t>수출액을 종속변수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ko-KR" altLang="en-US" sz="1800" dirty="0" smtClean="0"/>
              <a:t>단순선형회귀 </a:t>
            </a:r>
            <a:r>
              <a:rPr lang="ko-KR" altLang="en-US" sz="1800" dirty="0"/>
              <a:t>모형에서 회귀계수의 최소제곱 추정치</a:t>
            </a:r>
            <a:r>
              <a:rPr lang="en-US" altLang="ko-KR" sz="18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50" y="4419110"/>
            <a:ext cx="8280920" cy="20621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sz="1600" kern="0" dirty="0">
                <a:solidFill>
                  <a:srgbClr val="FF0000"/>
                </a:solidFill>
                <a:latin typeface="+mn-ea"/>
                <a:ea typeface="+mn-ea"/>
              </a:rPr>
              <a:t>x &lt;- c(1095, 1110, 1086, 1074, 1098, 1105, 1163, 1124, 1088, 1064)</a:t>
            </a:r>
            <a:endParaRPr lang="ko-KR" altLang="en-US" sz="160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sz="1600" kern="0" dirty="0">
                <a:solidFill>
                  <a:srgbClr val="FF0000"/>
                </a:solidFill>
                <a:latin typeface="+mn-ea"/>
                <a:ea typeface="+mn-ea"/>
              </a:rPr>
              <a:t>y2 &lt;- c(53.655,57.72,52.128,52.626,54.9,56.355,58.15,57.324,53.312,51.072)</a:t>
            </a:r>
            <a:endParaRPr lang="ko-KR" altLang="en-US" sz="160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sz="1600" kern="0" dirty="0">
                <a:solidFill>
                  <a:srgbClr val="FF0000"/>
                </a:solidFill>
                <a:latin typeface="+mn-ea"/>
                <a:ea typeface="+mn-ea"/>
              </a:rPr>
              <a:t>rg1 &lt;- lm(y2 ~ x)</a:t>
            </a:r>
            <a:endParaRPr lang="ko-KR" altLang="en-US" sz="160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sz="1600" kern="0" dirty="0">
                <a:solidFill>
                  <a:srgbClr val="FF0000"/>
                </a:solidFill>
                <a:latin typeface="+mn-ea"/>
                <a:ea typeface="+mn-ea"/>
              </a:rPr>
              <a:t>rg1$coef</a:t>
            </a:r>
            <a:endParaRPr lang="ko-KR" altLang="en-US" sz="160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(Intercept) x </a:t>
            </a:r>
            <a:endParaRPr lang="ko-KR" altLang="en-US" sz="1600" kern="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-33.35765964 0.08002349 </a:t>
            </a:r>
            <a:endParaRPr lang="ko-KR" altLang="en-US" sz="1600" kern="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☞ 앞에서 계산한 식과 비교하면 회귀계수 추정치의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  <a:ea typeface="+mn-ea"/>
              </a:rPr>
              <a:t>반올림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  <a:ea typeface="+mn-ea"/>
              </a:rPr>
              <a:t>오차로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인하여 절편 추정치에서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  <a:ea typeface="+mn-ea"/>
              </a:rPr>
              <a:t>다소의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차이가 발생하였음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550" y="2123855"/>
            <a:ext cx="8280920" cy="2192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1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206244"/>
            <a:ext cx="6781573" cy="203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7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3.2 </a:t>
            </a:r>
            <a:r>
              <a:rPr lang="ko-KR" altLang="en-US" dirty="0" smtClean="0"/>
              <a:t>모형의 </a:t>
            </a:r>
            <a:r>
              <a:rPr lang="ko-KR" altLang="en-US" dirty="0"/>
              <a:t>적합성 검정 </a:t>
            </a:r>
            <a:r>
              <a:rPr lang="en-US" altLang="ko-KR" dirty="0"/>
              <a:t>(</a:t>
            </a:r>
            <a:r>
              <a:rPr lang="ko-KR" altLang="en-US" dirty="0"/>
              <a:t>분산분석</a:t>
            </a:r>
            <a:r>
              <a:rPr lang="en-US" altLang="ko-KR" dirty="0"/>
              <a:t>)</a:t>
            </a:r>
          </a:p>
        </p:txBody>
      </p:sp>
      <p:pic>
        <p:nvPicPr>
          <p:cNvPr id="4" name="Picture 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41" y="1764730"/>
            <a:ext cx="5642274" cy="481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00470" y="1318700"/>
            <a:ext cx="399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dirty="0" err="1">
                <a:latin typeface="+mn-ea"/>
                <a:ea typeface="+mn-ea"/>
              </a:rPr>
              <a:t>총편차</a:t>
            </a:r>
            <a:r>
              <a:rPr lang="en-US" altLang="ko-KR" dirty="0">
                <a:latin typeface="+mn-ea"/>
                <a:ea typeface="+mn-ea"/>
              </a:rPr>
              <a:t>(total </a:t>
            </a:r>
            <a:r>
              <a:rPr lang="en-US" altLang="ko-KR" dirty="0" smtClean="0">
                <a:latin typeface="+mn-ea"/>
                <a:ea typeface="+mn-ea"/>
              </a:rPr>
              <a:t>deviation)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" name="Picture 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1385435"/>
            <a:ext cx="2905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49"/>
            <a:ext cx="8415338" cy="485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2400" dirty="0" err="1"/>
              <a:t>총변동</a:t>
            </a:r>
            <a:r>
              <a:rPr lang="en-US" altLang="ko-KR" sz="2400" dirty="0"/>
              <a:t>(total variation), </a:t>
            </a:r>
            <a:r>
              <a:rPr lang="ko-KR" altLang="en-US" sz="2400" dirty="0" err="1"/>
              <a:t>총제곱합</a:t>
            </a:r>
            <a:r>
              <a:rPr lang="en-US" altLang="ko-KR" sz="2400" dirty="0"/>
              <a:t>(total sum of squares</a:t>
            </a:r>
            <a:r>
              <a:rPr lang="en-US" altLang="ko-KR" sz="2400" dirty="0" smtClean="0"/>
              <a:t>)</a:t>
            </a:r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sz="2400" dirty="0" smtClean="0"/>
          </a:p>
          <a:p>
            <a:pPr fontAlgn="auto">
              <a:spcAft>
                <a:spcPts val="0"/>
              </a:spcAft>
            </a:pPr>
            <a:endParaRPr lang="en-US" altLang="ko-KR" sz="2400" dirty="0"/>
          </a:p>
          <a:p>
            <a:pPr fontAlgn="auto">
              <a:spcAft>
                <a:spcPts val="0"/>
              </a:spcAft>
            </a:pPr>
            <a:endParaRPr lang="en-US" altLang="ko-KR" sz="2400" dirty="0" smtClean="0"/>
          </a:p>
          <a:p>
            <a:pPr fontAlgn="auto">
              <a:spcAft>
                <a:spcPts val="0"/>
              </a:spcAft>
            </a:pPr>
            <a:endParaRPr lang="en-US" altLang="ko-KR" sz="2400" dirty="0"/>
          </a:p>
          <a:p>
            <a:pPr fontAlgn="auto">
              <a:spcAft>
                <a:spcPts val="0"/>
              </a:spcAft>
            </a:pPr>
            <a:endParaRPr lang="en-US" altLang="ko-KR" sz="900" dirty="0"/>
          </a:p>
          <a:p>
            <a:pPr fontAlgn="auto">
              <a:spcAft>
                <a:spcPts val="0"/>
              </a:spcAft>
            </a:pPr>
            <a:r>
              <a:rPr lang="ko-KR" altLang="en-US" sz="2400" dirty="0" err="1"/>
              <a:t>회귀제곱합</a:t>
            </a:r>
            <a:r>
              <a:rPr lang="en-US" altLang="ko-KR" sz="2400" dirty="0"/>
              <a:t>(regression sum of squares</a:t>
            </a:r>
            <a:r>
              <a:rPr lang="en-US" altLang="ko-KR" sz="2400" dirty="0" smtClean="0"/>
              <a:t>)</a:t>
            </a:r>
          </a:p>
          <a:p>
            <a:pPr fontAlgn="auto">
              <a:spcAft>
                <a:spcPts val="0"/>
              </a:spcAft>
            </a:pPr>
            <a:endParaRPr lang="en-US" altLang="ko-KR" sz="2000" dirty="0"/>
          </a:p>
          <a:p>
            <a:pPr fontAlgn="auto">
              <a:spcAft>
                <a:spcPts val="0"/>
              </a:spcAft>
            </a:pPr>
            <a:endParaRPr lang="en-US" altLang="ko-KR" sz="2400" dirty="0"/>
          </a:p>
          <a:p>
            <a:pPr fontAlgn="auto">
              <a:spcAft>
                <a:spcPts val="0"/>
              </a:spcAft>
            </a:pPr>
            <a:r>
              <a:rPr lang="ko-KR" altLang="en-US" sz="2400" dirty="0" err="1"/>
              <a:t>오차제곱합</a:t>
            </a:r>
            <a:r>
              <a:rPr lang="en-US" altLang="ko-KR" sz="2400" dirty="0"/>
              <a:t>(error sum of squares</a:t>
            </a:r>
            <a:r>
              <a:rPr lang="en-US" altLang="ko-KR" sz="2400" dirty="0" smtClean="0"/>
              <a:t>)</a:t>
            </a:r>
            <a:endParaRPr kumimoji="0" lang="en-US" altLang="ko-KR" sz="2400" dirty="0"/>
          </a:p>
          <a:p>
            <a:pPr fontAlgn="auto">
              <a:spcAft>
                <a:spcPts val="0"/>
              </a:spcAft>
            </a:pPr>
            <a:endParaRPr kumimoji="0" lang="en-US" altLang="ko-KR" sz="20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ko-KR" altLang="en-US" sz="2400" dirty="0" smtClean="0"/>
          </a:p>
        </p:txBody>
      </p:sp>
      <p:pic>
        <p:nvPicPr>
          <p:cNvPr id="5" name="Picture 1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95421"/>
            <a:ext cx="6426714" cy="229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26071"/>
            <a:ext cx="5368851" cy="49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039290"/>
            <a:ext cx="3038372" cy="4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3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14-6] </a:t>
            </a:r>
            <a:r>
              <a:rPr lang="ko-KR" altLang="en-US" sz="2400" dirty="0"/>
              <a:t>단순선형회귀 모형의 </a:t>
            </a:r>
            <a:r>
              <a:rPr lang="ko-KR" altLang="en-US" sz="2400" dirty="0" err="1"/>
              <a:t>제곱합</a:t>
            </a:r>
            <a:r>
              <a:rPr lang="ko-KR" altLang="en-US" sz="2400" dirty="0"/>
              <a:t> 분해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1268760"/>
            <a:ext cx="8145905" cy="270030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3936394"/>
            <a:ext cx="5562618" cy="2779783"/>
          </a:xfrm>
          <a:prstGeom prst="rect">
            <a:avLst/>
          </a:prstGeom>
          <a:ln>
            <a:noFill/>
          </a:ln>
        </p:spPr>
      </p:pic>
      <p:pic>
        <p:nvPicPr>
          <p:cNvPr id="6" name="Picture 7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3825"/>
            <a:ext cx="6930770" cy="126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187063"/>
            <a:ext cx="6407783" cy="6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표 </a:t>
            </a:r>
            <a:r>
              <a:rPr lang="en-US" altLang="ko-KR" sz="2000" dirty="0"/>
              <a:t>14-1] </a:t>
            </a:r>
            <a:r>
              <a:rPr lang="ko-KR" altLang="en-US" sz="2000" dirty="0"/>
              <a:t>단순회귀분석의 분산분석표</a:t>
            </a:r>
            <a:endParaRPr lang="en-US" altLang="ko-KR" sz="2000" dirty="0"/>
          </a:p>
          <a:p>
            <a:pPr marL="0" lvl="1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585" y="373121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sz="1800" dirty="0">
                <a:latin typeface="+mn-ea"/>
                <a:ea typeface="+mn-ea"/>
              </a:rPr>
              <a:t>평균제곱</a:t>
            </a:r>
            <a:r>
              <a:rPr lang="en-US" altLang="ko-KR" sz="1800" dirty="0">
                <a:latin typeface="+mn-ea"/>
                <a:ea typeface="+mn-ea"/>
              </a:rPr>
              <a:t>(mean square) </a:t>
            </a:r>
            <a:r>
              <a:rPr lang="en-US" altLang="ko-KR" sz="1800" dirty="0" smtClean="0">
                <a:latin typeface="+mn-ea"/>
                <a:ea typeface="+mn-ea"/>
              </a:rPr>
              <a:t>: </a:t>
            </a:r>
            <a:r>
              <a:rPr lang="ko-KR" altLang="en-US" sz="1800" dirty="0" err="1" smtClean="0">
                <a:latin typeface="+mn-ea"/>
                <a:ea typeface="+mn-ea"/>
              </a:rPr>
              <a:t>제곱합을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자유도로 나눈 </a:t>
            </a:r>
            <a:r>
              <a:rPr lang="ko-KR" altLang="en-US" sz="1800" dirty="0" smtClean="0">
                <a:latin typeface="+mn-ea"/>
                <a:ea typeface="+mn-ea"/>
              </a:rPr>
              <a:t>값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585" y="423527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sz="1800" dirty="0" err="1" smtClean="0">
                <a:latin typeface="+mn-ea"/>
                <a:ea typeface="+mn-ea"/>
              </a:rPr>
              <a:t>회귀식의</a:t>
            </a:r>
            <a:r>
              <a:rPr lang="ko-KR" altLang="en-US" sz="1800" dirty="0" smtClean="0">
                <a:latin typeface="+mn-ea"/>
                <a:ea typeface="+mn-ea"/>
              </a:rPr>
              <a:t> 유의성 검정 </a:t>
            </a:r>
            <a:r>
              <a:rPr lang="en-US" altLang="ko-KR" sz="1800" dirty="0" smtClean="0">
                <a:latin typeface="+mn-ea"/>
                <a:ea typeface="+mn-ea"/>
              </a:rPr>
              <a:t>(F-</a:t>
            </a:r>
            <a:r>
              <a:rPr lang="ko-KR" altLang="en-US" sz="1800" dirty="0" smtClean="0">
                <a:latin typeface="+mn-ea"/>
                <a:ea typeface="+mn-ea"/>
              </a:rPr>
              <a:t>검정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54092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sz="1800" dirty="0" smtClean="0">
                <a:latin typeface="+mn-ea"/>
                <a:ea typeface="+mn-ea"/>
              </a:rPr>
              <a:t>결정계수</a:t>
            </a:r>
            <a:r>
              <a:rPr lang="en-US" altLang="ko-KR" sz="1800" dirty="0">
                <a:latin typeface="+mn-ea"/>
                <a:ea typeface="+mn-ea"/>
              </a:rPr>
              <a:t>(coefficient of determination</a:t>
            </a:r>
            <a:r>
              <a:rPr lang="en-US" altLang="ko-KR" sz="1800" dirty="0" smtClean="0">
                <a:latin typeface="+mn-ea"/>
                <a:ea typeface="+mn-ea"/>
              </a:rPr>
              <a:t>) : </a:t>
            </a:r>
            <a:r>
              <a:rPr lang="ko-KR" altLang="en-US" sz="1800" dirty="0">
                <a:latin typeface="+mn-ea"/>
                <a:ea typeface="+mn-ea"/>
              </a:rPr>
              <a:t>추정된 회귀직선이 </a:t>
            </a:r>
            <a:r>
              <a:rPr lang="ko-KR" altLang="en-US" sz="1800" dirty="0" smtClean="0">
                <a:latin typeface="+mn-ea"/>
                <a:ea typeface="+mn-ea"/>
              </a:rPr>
              <a:t>종속변수의 </a:t>
            </a:r>
            <a:r>
              <a:rPr lang="ko-KR" altLang="en-US" sz="1800" dirty="0">
                <a:latin typeface="+mn-ea"/>
                <a:ea typeface="+mn-ea"/>
              </a:rPr>
              <a:t>변동을 어느 정도로 잘 설명해주는가를 나타내는 </a:t>
            </a:r>
            <a:r>
              <a:rPr lang="ko-KR" altLang="en-US" sz="1800" dirty="0" smtClean="0">
                <a:latin typeface="+mn-ea"/>
                <a:ea typeface="+mn-ea"/>
              </a:rPr>
              <a:t>척도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18810"/>
            <a:ext cx="81153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73" y="4687940"/>
            <a:ext cx="4819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73" y="6035470"/>
            <a:ext cx="2171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14-7] </a:t>
            </a:r>
            <a:r>
              <a:rPr lang="ko-KR" altLang="en-US" sz="2400" dirty="0"/>
              <a:t>표본상관계수와 결정계수의 관계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1268761"/>
            <a:ext cx="8145905" cy="1170130"/>
          </a:xfrm>
          <a:prstGeom prst="roundRect">
            <a:avLst>
              <a:gd name="adj" fmla="val 13314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853825"/>
            <a:ext cx="1095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1540" y="2713307"/>
            <a:ext cx="12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dirty="0" smtClean="0">
                <a:latin typeface="+mn-ea"/>
                <a:ea typeface="+mn-ea"/>
              </a:rPr>
              <a:t>증명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" name="Picture 7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573905"/>
            <a:ext cx="36861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14-7] </a:t>
            </a:r>
            <a:r>
              <a:rPr lang="ko-KR" altLang="en-US" sz="2000" dirty="0">
                <a:latin typeface="+mn-ea"/>
              </a:rPr>
              <a:t>앞의 </a:t>
            </a: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14-6]</a:t>
            </a:r>
            <a:r>
              <a:rPr lang="ko-KR" altLang="en-US" sz="2000" dirty="0">
                <a:latin typeface="+mn-ea"/>
              </a:rPr>
              <a:t>에서 환율을 독립변수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수출액을 종속변수로 놓고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단순선형회귀 모형의 적합성 검정을 위한 분산분석을 수행하고 결정계수를 구하시오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lvl="1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42" y="5777970"/>
            <a:ext cx="3248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83045" y="6210018"/>
            <a:ext cx="326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귀무가설</a:t>
            </a:r>
            <a:r>
              <a:rPr lang="ko-KR" altLang="en-US" dirty="0" smtClean="0">
                <a:sym typeface="Wingdings" panose="05000000000000000000" pitchFamily="2" charset="2"/>
              </a:rPr>
              <a:t> 기각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32638"/>
              </p:ext>
            </p:extLst>
          </p:nvPr>
        </p:nvGraphicFramePr>
        <p:xfrm>
          <a:off x="701570" y="4429232"/>
          <a:ext cx="7920879" cy="1155954"/>
        </p:xfrm>
        <a:graphic>
          <a:graphicData uri="http://schemas.openxmlformats.org/drawingml/2006/table">
            <a:tbl>
              <a:tblPr/>
              <a:tblGrid>
                <a:gridCol w="870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2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요인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제곱합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평균제곱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검정통계량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기각역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회귀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잔차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44.865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12.914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44.865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1.614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27.797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5.318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57.779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08" y="2465602"/>
            <a:ext cx="6486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113674"/>
            <a:ext cx="61626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02" y="3618102"/>
            <a:ext cx="4324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26" y="5849978"/>
            <a:ext cx="2933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21550" y="2465602"/>
            <a:ext cx="8280920" cy="41137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400" b="1" dirty="0"/>
              <a:t>14.3.3  </a:t>
            </a:r>
            <a:r>
              <a:rPr lang="ko-KR" altLang="en-US" sz="2400" b="1" dirty="0"/>
              <a:t>회귀계수에 대한 추론</a:t>
            </a:r>
            <a:endParaRPr lang="en-US" altLang="ko-KR" sz="2400" b="1" dirty="0"/>
          </a:p>
          <a:p>
            <a:pPr marL="0" lvl="1" indent="0">
              <a:buNone/>
            </a:pPr>
            <a:r>
              <a:rPr lang="en-US" altLang="ko-KR" sz="2000" dirty="0">
                <a:latin typeface="+mn-ea"/>
              </a:rPr>
              <a:t>(1) </a:t>
            </a:r>
            <a:r>
              <a:rPr lang="ko-KR" altLang="en-US" sz="2000" dirty="0">
                <a:latin typeface="+mn-ea"/>
              </a:rPr>
              <a:t>기울기 </a:t>
            </a:r>
            <a:r>
              <a:rPr lang="el-GR" altLang="ko-KR" sz="2000" dirty="0">
                <a:latin typeface="+mn-ea"/>
              </a:rPr>
              <a:t>β</a:t>
            </a:r>
            <a:r>
              <a:rPr lang="en-US" altLang="ko-KR" sz="2000" baseline="-25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에 관한 검정과 신뢰구간</a:t>
            </a:r>
            <a:endParaRPr lang="en-US" altLang="ko-KR" sz="2000" dirty="0">
              <a:latin typeface="+mn-ea"/>
            </a:endParaRPr>
          </a:p>
          <a:p>
            <a:pPr marL="0" lvl="1" indent="0">
              <a:buNone/>
            </a:pPr>
            <a:endParaRPr lang="en-US" altLang="ko-KR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pic>
        <p:nvPicPr>
          <p:cNvPr id="22" name="Picture 7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78" y="2328825"/>
            <a:ext cx="7302827" cy="348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>
                <a:latin typeface="+mn-ea"/>
              </a:rPr>
              <a:t>1) </a:t>
            </a:r>
            <a:r>
              <a:rPr lang="ko-KR" altLang="en-US" sz="2000" dirty="0">
                <a:latin typeface="+mn-ea"/>
              </a:rPr>
              <a:t>기울기 </a:t>
            </a:r>
            <a:r>
              <a:rPr lang="el-GR" altLang="ko-KR" sz="2000" dirty="0">
                <a:latin typeface="+mn-ea"/>
              </a:rPr>
              <a:t>β</a:t>
            </a:r>
            <a:r>
              <a:rPr lang="en-US" altLang="ko-KR" sz="2000" baseline="-25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에 관한 검정과 </a:t>
            </a:r>
            <a:r>
              <a:rPr lang="ko-KR" altLang="en-US" sz="2000" dirty="0" smtClean="0">
                <a:latin typeface="+mn-ea"/>
              </a:rPr>
              <a:t>신뢰구간 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계속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  <a:p>
            <a:pPr marL="0" lvl="1" indent="0">
              <a:buNone/>
            </a:pPr>
            <a:endParaRPr lang="en-US" altLang="ko-KR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pic>
        <p:nvPicPr>
          <p:cNvPr id="5" name="Picture 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988840"/>
            <a:ext cx="4671519" cy="373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4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인과관계 예측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좋은 </a:t>
            </a:r>
            <a:r>
              <a:rPr lang="ko-KR" altLang="en-US" sz="2400" dirty="0" smtClean="0">
                <a:sym typeface="Wingdings" panose="05000000000000000000" pitchFamily="2" charset="2"/>
              </a:rPr>
              <a:t>의사결정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endParaRPr lang="ko-KR" altLang="en-US" sz="1000" dirty="0"/>
          </a:p>
          <a:p>
            <a:r>
              <a:rPr lang="ko-KR" altLang="en-US" sz="2400" dirty="0"/>
              <a:t>상관분석과 회귀분석 </a:t>
            </a:r>
            <a:r>
              <a:rPr lang="en-US" altLang="ko-KR" sz="2400" dirty="0"/>
              <a:t>: </a:t>
            </a:r>
            <a:r>
              <a:rPr lang="ko-KR" altLang="en-US" sz="2400" dirty="0"/>
              <a:t>변수간의 관련성 </a:t>
            </a:r>
            <a:r>
              <a:rPr lang="ko-KR" altLang="en-US" sz="2400" dirty="0" smtClean="0"/>
              <a:t>분석</a:t>
            </a:r>
            <a:endParaRPr lang="en-US" altLang="ko-KR" sz="2400" dirty="0" smtClean="0"/>
          </a:p>
          <a:p>
            <a:endParaRPr lang="ko-KR" altLang="en-US" sz="1000" dirty="0"/>
          </a:p>
          <a:p>
            <a:r>
              <a:rPr lang="ko-KR" altLang="en-US" sz="2400" dirty="0" smtClean="0"/>
              <a:t>상관분</a:t>
            </a:r>
            <a:r>
              <a:rPr lang="ko-KR" altLang="en-US" sz="2400" dirty="0"/>
              <a:t>석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두 변수간의 </a:t>
            </a:r>
            <a:r>
              <a:rPr lang="ko-KR" altLang="en-US" sz="2000" dirty="0">
                <a:solidFill>
                  <a:srgbClr val="0000FF"/>
                </a:solidFill>
              </a:rPr>
              <a:t>선형관계</a:t>
            </a:r>
            <a:r>
              <a:rPr lang="ko-KR" altLang="en-US" sz="2000" dirty="0"/>
              <a:t>를 계량적으로 </a:t>
            </a:r>
            <a:r>
              <a:rPr lang="ko-KR" altLang="en-US" sz="2000" dirty="0" smtClean="0"/>
              <a:t>분석</a:t>
            </a:r>
            <a:endParaRPr lang="en-US" altLang="ko-KR" sz="2000" dirty="0" smtClean="0"/>
          </a:p>
          <a:p>
            <a:pPr lvl="1"/>
            <a:endParaRPr lang="en-US" altLang="ko-KR" sz="1000" dirty="0" smtClean="0">
              <a:latin typeface="+mn-ea"/>
            </a:endParaRPr>
          </a:p>
          <a:p>
            <a:r>
              <a:rPr lang="ko-KR" altLang="en-US" sz="2400" dirty="0" smtClean="0"/>
              <a:t>회귀분</a:t>
            </a:r>
            <a:r>
              <a:rPr lang="ko-KR" altLang="en-US" sz="2400" dirty="0"/>
              <a:t>석</a:t>
            </a:r>
            <a:endParaRPr lang="en-US" altLang="ko-KR" sz="2400" dirty="0"/>
          </a:p>
          <a:p>
            <a:pPr lvl="1"/>
            <a:r>
              <a:rPr lang="ko-KR" altLang="en-US" sz="2000" dirty="0"/>
              <a:t>변수를 설명변수와 종속변수로 구분하여</a:t>
            </a:r>
            <a:r>
              <a:rPr lang="en-US" altLang="ko-KR" sz="2000" dirty="0"/>
              <a:t>, </a:t>
            </a:r>
            <a:r>
              <a:rPr lang="ko-KR" altLang="en-US" sz="2000" dirty="0"/>
              <a:t>종속변수를 설명변수의 특정한 </a:t>
            </a:r>
            <a:r>
              <a:rPr lang="ko-KR" altLang="en-US" sz="2000" dirty="0">
                <a:solidFill>
                  <a:srgbClr val="0000FF"/>
                </a:solidFill>
              </a:rPr>
              <a:t>함수 형태</a:t>
            </a:r>
            <a:r>
              <a:rPr lang="ko-KR" altLang="en-US" sz="2000" dirty="0"/>
              <a:t>로 설명할 수 있는지를 </a:t>
            </a:r>
            <a:r>
              <a:rPr lang="ko-KR" altLang="en-US" sz="2000" dirty="0" smtClean="0"/>
              <a:t>분석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상관분석과 회귀분석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ko-KR" sz="2000" dirty="0"/>
              <a:t>(2) </a:t>
            </a:r>
            <a:r>
              <a:rPr lang="ko-KR" altLang="en-US" sz="2000" dirty="0"/>
              <a:t>절편 </a:t>
            </a:r>
            <a:r>
              <a:rPr lang="el-GR" altLang="ko-KR" sz="2000" dirty="0"/>
              <a:t>β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에 관한 검정과 신뢰구간</a:t>
            </a:r>
            <a:endParaRPr lang="en-US" altLang="ko-KR" sz="2000" dirty="0"/>
          </a:p>
          <a:p>
            <a:pPr marL="0" lvl="1" indent="0">
              <a:buNone/>
            </a:pPr>
            <a:endParaRPr lang="en-US" altLang="ko-KR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pic>
        <p:nvPicPr>
          <p:cNvPr id="6" name="Picture 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95" y="1898830"/>
            <a:ext cx="5815930" cy="41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4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14-8] </a:t>
            </a:r>
            <a:r>
              <a:rPr lang="ko-KR" altLang="en-US" sz="2400" dirty="0"/>
              <a:t>회귀계수에 대한 검정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1268760"/>
            <a:ext cx="8145905" cy="414046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4144491"/>
            <a:ext cx="6402898" cy="112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42056"/>
            <a:ext cx="5767828" cy="202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3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[</a:t>
            </a:r>
            <a:r>
              <a:rPr lang="ko-KR" altLang="en-US" sz="1800" dirty="0">
                <a:solidFill>
                  <a:prstClr val="black"/>
                </a:solidFill>
              </a:rPr>
              <a:t>예 </a:t>
            </a:r>
            <a:r>
              <a:rPr lang="en-US" altLang="ko-KR" sz="1800" dirty="0">
                <a:solidFill>
                  <a:prstClr val="black"/>
                </a:solidFill>
              </a:rPr>
              <a:t>14-8] </a:t>
            </a:r>
            <a:r>
              <a:rPr lang="ko-KR" altLang="en-US" sz="1800" dirty="0">
                <a:solidFill>
                  <a:prstClr val="black"/>
                </a:solidFill>
              </a:rPr>
              <a:t>앞의 </a:t>
            </a:r>
            <a:r>
              <a:rPr lang="en-US" altLang="ko-KR" sz="1800" dirty="0">
                <a:solidFill>
                  <a:prstClr val="black"/>
                </a:solidFill>
              </a:rPr>
              <a:t>[</a:t>
            </a:r>
            <a:r>
              <a:rPr lang="ko-KR" altLang="en-US" sz="1800" dirty="0">
                <a:solidFill>
                  <a:prstClr val="black"/>
                </a:solidFill>
              </a:rPr>
              <a:t>예 </a:t>
            </a:r>
            <a:r>
              <a:rPr lang="en-US" altLang="ko-KR" sz="1800" dirty="0">
                <a:solidFill>
                  <a:prstClr val="black"/>
                </a:solidFill>
              </a:rPr>
              <a:t>14-7]</a:t>
            </a:r>
            <a:r>
              <a:rPr lang="ko-KR" altLang="en-US" sz="1800" dirty="0">
                <a:solidFill>
                  <a:prstClr val="black"/>
                </a:solidFill>
              </a:rPr>
              <a:t>에서 환율을 독립변수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  <a:r>
              <a:rPr lang="ko-KR" altLang="en-US" sz="1800" dirty="0">
                <a:solidFill>
                  <a:prstClr val="black"/>
                </a:solidFill>
              </a:rPr>
              <a:t>수출액을 종속변수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	</a:t>
            </a:r>
            <a:r>
              <a:rPr lang="ko-KR" altLang="en-US" sz="1800" dirty="0">
                <a:solidFill>
                  <a:prstClr val="black"/>
                </a:solidFill>
              </a:rPr>
              <a:t>단순선형회귀 모형의 기울기와 절편에 대한 </a:t>
            </a:r>
            <a:r>
              <a:rPr lang="en-US" altLang="ko-KR" sz="1800" dirty="0">
                <a:solidFill>
                  <a:prstClr val="black"/>
                </a:solidFill>
              </a:rPr>
              <a:t>95% </a:t>
            </a:r>
            <a:r>
              <a:rPr lang="ko-KR" altLang="en-US" sz="1800" dirty="0">
                <a:solidFill>
                  <a:prstClr val="black"/>
                </a:solidFill>
              </a:rPr>
              <a:t>신뢰구간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	</a:t>
            </a:r>
            <a:r>
              <a:rPr lang="ko-KR" altLang="en-US" sz="1800" dirty="0">
                <a:solidFill>
                  <a:prstClr val="black"/>
                </a:solidFill>
              </a:rPr>
              <a:t>기울기와 절편이 </a:t>
            </a:r>
            <a:r>
              <a:rPr lang="en-US" altLang="ko-KR" sz="1800" dirty="0">
                <a:solidFill>
                  <a:prstClr val="black"/>
                </a:solidFill>
              </a:rPr>
              <a:t>0</a:t>
            </a:r>
            <a:r>
              <a:rPr lang="ko-KR" altLang="en-US" sz="1800" dirty="0">
                <a:solidFill>
                  <a:prstClr val="black"/>
                </a:solidFill>
              </a:rPr>
              <a:t>과 다른지 유의수준 </a:t>
            </a:r>
            <a:r>
              <a:rPr lang="en-US" altLang="ko-KR" sz="1800" dirty="0">
                <a:solidFill>
                  <a:prstClr val="black"/>
                </a:solidFill>
              </a:rPr>
              <a:t>5%</a:t>
            </a:r>
            <a:r>
              <a:rPr lang="ko-KR" altLang="en-US" sz="1800" dirty="0">
                <a:solidFill>
                  <a:prstClr val="black"/>
                </a:solidFill>
              </a:rPr>
              <a:t>에서 검정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0" lvl="1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lvl="1" indent="0">
              <a:buNone/>
            </a:pPr>
            <a:endParaRPr lang="en-US" altLang="ko-KR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2393885"/>
            <a:ext cx="8127903" cy="42304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082" y="2545394"/>
            <a:ext cx="6421273" cy="227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4935223"/>
            <a:ext cx="6579730" cy="150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7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ko-KR" sz="2400" b="1" dirty="0" smtClean="0">
                <a:solidFill>
                  <a:prstClr val="black"/>
                </a:solidFill>
              </a:rPr>
              <a:t>3.4  </a:t>
            </a:r>
            <a:r>
              <a:rPr lang="ko-KR" altLang="en-US" sz="2400" b="1" dirty="0" err="1">
                <a:solidFill>
                  <a:prstClr val="black"/>
                </a:solidFill>
              </a:rPr>
              <a:t>회귀식의</a:t>
            </a:r>
            <a:r>
              <a:rPr lang="ko-KR" altLang="en-US" sz="2400" b="1" dirty="0">
                <a:solidFill>
                  <a:prstClr val="black"/>
                </a:solidFill>
              </a:rPr>
              <a:t> 활용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  <a:latin typeface="+mn-ea"/>
              </a:rPr>
              <a:t>(1) </a:t>
            </a:r>
            <a:r>
              <a:rPr lang="ko-KR" altLang="en-US" sz="2000" dirty="0">
                <a:solidFill>
                  <a:prstClr val="black"/>
                </a:solidFill>
                <a:latin typeface="+mn-ea"/>
              </a:rPr>
              <a:t>독립변수의 특정한 값에서 종속변수 </a:t>
            </a:r>
            <a:r>
              <a:rPr lang="ko-KR" altLang="en-US" sz="2000" dirty="0" err="1">
                <a:solidFill>
                  <a:prstClr val="black"/>
                </a:solidFill>
                <a:latin typeface="+mn-ea"/>
              </a:rPr>
              <a:t>기댓값의</a:t>
            </a:r>
            <a:r>
              <a:rPr lang="ko-KR" altLang="en-US" sz="2000" dirty="0">
                <a:solidFill>
                  <a:prstClr val="black"/>
                </a:solidFill>
                <a:latin typeface="+mn-ea"/>
              </a:rPr>
              <a:t> 신뢰구간</a:t>
            </a:r>
            <a:endParaRPr lang="en-US" altLang="ko-KR" sz="2000" dirty="0">
              <a:solidFill>
                <a:prstClr val="black"/>
              </a:solidFill>
              <a:latin typeface="+mn-ea"/>
            </a:endParaRP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pic>
        <p:nvPicPr>
          <p:cNvPr id="4" name="Picture 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2695961"/>
            <a:ext cx="5908530" cy="22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5138153"/>
            <a:ext cx="5260665" cy="126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</a:rPr>
              <a:t>(2) </a:t>
            </a:r>
            <a:r>
              <a:rPr lang="ko-KR" altLang="en-US" sz="2000" dirty="0">
                <a:solidFill>
                  <a:prstClr val="black"/>
                </a:solidFill>
              </a:rPr>
              <a:t>미래 </a:t>
            </a:r>
            <a:r>
              <a:rPr lang="ko-KR" altLang="en-US" sz="2000" dirty="0" err="1">
                <a:solidFill>
                  <a:prstClr val="black"/>
                </a:solidFill>
              </a:rPr>
              <a:t>반응치에</a:t>
            </a:r>
            <a:r>
              <a:rPr lang="ko-KR" altLang="en-US" sz="2000" dirty="0">
                <a:solidFill>
                  <a:prstClr val="black"/>
                </a:solidFill>
              </a:rPr>
              <a:t> 대한 예측구간</a:t>
            </a:r>
            <a:endParaRPr lang="en-US" altLang="ko-KR" sz="2000" dirty="0">
              <a:solidFill>
                <a:prstClr val="black"/>
              </a:solidFill>
            </a:endParaRP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pic>
        <p:nvPicPr>
          <p:cNvPr id="6" name="Picture 9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14" y="1853825"/>
            <a:ext cx="5539774" cy="166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74" y="3648250"/>
            <a:ext cx="5149416" cy="122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14-9] </a:t>
            </a:r>
            <a:r>
              <a:rPr lang="ko-KR" altLang="en-US" sz="2000" dirty="0"/>
              <a:t>앞의 </a:t>
            </a: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14-8]</a:t>
            </a:r>
            <a:r>
              <a:rPr lang="ko-KR" altLang="en-US" sz="2000" dirty="0"/>
              <a:t>에서 환율이 </a:t>
            </a:r>
            <a:r>
              <a:rPr lang="en-US" altLang="ko-KR" sz="2000" dirty="0"/>
              <a:t>1200</a:t>
            </a:r>
            <a:r>
              <a:rPr lang="ko-KR" altLang="en-US" sz="2000" dirty="0"/>
              <a:t>일 때</a:t>
            </a:r>
            <a:r>
              <a:rPr lang="en-US" altLang="ko-KR" sz="2000" dirty="0"/>
              <a:t>, </a:t>
            </a:r>
            <a:r>
              <a:rPr lang="ko-KR" altLang="en-US" sz="2000" dirty="0"/>
              <a:t>예상되는 수출액에 대한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신뢰구간과 </a:t>
            </a:r>
            <a:r>
              <a:rPr lang="en-US" altLang="ko-KR" sz="2000" dirty="0"/>
              <a:t>95% </a:t>
            </a:r>
            <a:r>
              <a:rPr lang="ko-KR" altLang="en-US" sz="2000" dirty="0"/>
              <a:t>예측구간을 구하시오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단순선형회귀 모형에 대한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신뢰구간과 예측구간을 도시하시오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단순회귀분석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1550" y="2402886"/>
            <a:ext cx="8280920" cy="41764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9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0" y="2498883"/>
            <a:ext cx="7790974" cy="228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0" y="4824274"/>
            <a:ext cx="6288881" cy="168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9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451439"/>
            <a:ext cx="7261461" cy="62179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361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49"/>
            <a:ext cx="8415338" cy="512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2000" dirty="0" smtClean="0"/>
              <a:t>다</a:t>
            </a:r>
            <a:r>
              <a:rPr kumimoji="0" lang="ko-KR" altLang="en-US" sz="2000" dirty="0"/>
              <a:t>중</a:t>
            </a:r>
            <a:r>
              <a:rPr kumimoji="0" lang="ko-KR" altLang="en-US" sz="2000" dirty="0" smtClean="0"/>
              <a:t>회귀 모형</a:t>
            </a: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2000" dirty="0" smtClean="0"/>
              <a:t>회귀계수</a:t>
            </a: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2000" dirty="0" err="1" smtClean="0"/>
              <a:t>오차항</a:t>
            </a: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2000" dirty="0" smtClean="0"/>
              <a:t>다</a:t>
            </a:r>
            <a:r>
              <a:rPr kumimoji="0" lang="ko-KR" altLang="en-US" sz="2000" dirty="0"/>
              <a:t>중</a:t>
            </a:r>
            <a:r>
              <a:rPr kumimoji="0" lang="ko-KR" altLang="en-US" sz="2000" dirty="0" smtClean="0"/>
              <a:t>회귀 모형의 특성</a:t>
            </a: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2000" dirty="0"/>
          </a:p>
          <a:p>
            <a:pPr fontAlgn="auto">
              <a:spcAft>
                <a:spcPts val="0"/>
              </a:spcAft>
            </a:pP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2000" dirty="0"/>
          </a:p>
          <a:p>
            <a:pPr fontAlgn="auto">
              <a:spcAft>
                <a:spcPts val="0"/>
              </a:spcAft>
            </a:pP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en-US" altLang="ko-KR" sz="24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2000" dirty="0" smtClean="0"/>
              <a:t>다</a:t>
            </a:r>
            <a:r>
              <a:rPr kumimoji="0" lang="ko-KR" altLang="en-US" sz="2000" dirty="0"/>
              <a:t>중</a:t>
            </a:r>
            <a:r>
              <a:rPr kumimoji="0" lang="ko-KR" altLang="en-US" sz="2000" dirty="0" smtClean="0"/>
              <a:t>회귀 추정모형</a:t>
            </a:r>
            <a:endParaRPr kumimoji="0" lang="en-US" altLang="ko-KR" sz="2000" dirty="0" smtClean="0"/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ko-KR" sz="2000" dirty="0" smtClean="0"/>
          </a:p>
          <a:p>
            <a:pPr marL="457200" lvl="1" indent="0" fontAlgn="auto">
              <a:spcAft>
                <a:spcPts val="0"/>
              </a:spcAft>
              <a:buNone/>
            </a:pPr>
            <a:endParaRPr kumimoji="0" lang="en-US" altLang="ko-KR" sz="20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ko-KR" alt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691680" y="6165013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e</a:t>
            </a:r>
            <a:r>
              <a:rPr lang="en-US" altLang="ko-KR" b="1" baseline="-25000" dirty="0" err="1" smtClean="0">
                <a:latin typeface="+mn-ea"/>
                <a:ea typeface="+mn-ea"/>
              </a:rPr>
              <a:t>i</a:t>
            </a:r>
            <a:r>
              <a:rPr lang="en-US" altLang="ko-KR" b="1" dirty="0" smtClean="0">
                <a:latin typeface="+mn-ea"/>
                <a:ea typeface="+mn-ea"/>
              </a:rPr>
              <a:t> =</a:t>
            </a:r>
            <a:r>
              <a:rPr lang="ko-KR" altLang="en-US" b="1" dirty="0" err="1" smtClean="0">
                <a:latin typeface="+mn-ea"/>
                <a:ea typeface="+mn-ea"/>
              </a:rPr>
              <a:t>잔차</a:t>
            </a:r>
            <a:r>
              <a:rPr lang="en-US" altLang="ko-KR" b="1" dirty="0" smtClean="0">
                <a:latin typeface="+mn-ea"/>
                <a:ea typeface="+mn-ea"/>
              </a:rPr>
              <a:t>(residual) </a:t>
            </a:r>
            <a:r>
              <a:rPr lang="en-US" altLang="ko-KR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latin typeface="+mn-ea"/>
                <a:ea typeface="+mn-ea"/>
                <a:sym typeface="Wingdings" panose="05000000000000000000" pitchFamily="2" charset="2"/>
              </a:rPr>
              <a:t>오차의 관측치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11" name="Picture 1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51" y="1371876"/>
            <a:ext cx="5695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03021"/>
            <a:ext cx="5409490" cy="170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589240"/>
            <a:ext cx="6400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1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ko-KR" sz="2400" b="1" dirty="0" smtClean="0">
                <a:solidFill>
                  <a:prstClr val="black"/>
                </a:solidFill>
              </a:rPr>
              <a:t>4.1 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회귀계수의 추정</a:t>
            </a:r>
            <a:endParaRPr lang="en-US" altLang="ko-KR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/>
              <a:t>k</a:t>
            </a:r>
            <a:r>
              <a:rPr lang="ko-KR" altLang="en-US" sz="2000" dirty="0"/>
              <a:t>개의 독립변수를 갖는 다중회귀 </a:t>
            </a:r>
            <a:r>
              <a:rPr lang="ko-KR" altLang="en-US" sz="2000" dirty="0" smtClean="0"/>
              <a:t>모형</a:t>
            </a:r>
            <a:endParaRPr lang="en-US" altLang="ko-KR" sz="2000" dirty="0" smtClean="0"/>
          </a:p>
          <a:p>
            <a:pPr>
              <a:spcBef>
                <a:spcPts val="0"/>
              </a:spcBef>
            </a:pPr>
            <a:endParaRPr lang="en-US" altLang="ko-KR" sz="20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r>
              <a:rPr lang="ko-KR" altLang="en-US" sz="2000" dirty="0"/>
              <a:t>행렬</a:t>
            </a:r>
            <a:r>
              <a:rPr lang="en-US" altLang="ko-KR" sz="2000" dirty="0"/>
              <a:t>,</a:t>
            </a:r>
            <a:r>
              <a:rPr lang="ko-KR" altLang="en-US" sz="2000" dirty="0"/>
              <a:t> 벡터로 표시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/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+mn-ea"/>
            </a:endParaRP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196404"/>
              </p:ext>
            </p:extLst>
          </p:nvPr>
        </p:nvGraphicFramePr>
        <p:xfrm>
          <a:off x="3086835" y="3000577"/>
          <a:ext cx="1278449" cy="3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295280" imgH="342720" progId="Equation.DSMT4">
                  <p:embed/>
                </p:oleObj>
              </mc:Choice>
              <mc:Fallback>
                <p:oleObj name="Equation" r:id="rId3" imgW="1295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835" y="3000577"/>
                        <a:ext cx="1278449" cy="3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55" y="2408405"/>
            <a:ext cx="5467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9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3338990"/>
            <a:ext cx="5513658" cy="33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ko-KR" sz="2400" b="1" dirty="0" smtClean="0">
                <a:solidFill>
                  <a:prstClr val="black"/>
                </a:solidFill>
              </a:rPr>
              <a:t>4.1 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회귀계수의 추정</a:t>
            </a:r>
            <a:endParaRPr lang="en-US" altLang="ko-KR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2000" dirty="0" err="1"/>
              <a:t>최소제곱법</a:t>
            </a:r>
            <a:r>
              <a:rPr lang="en-US" altLang="ko-KR" sz="2000" dirty="0"/>
              <a:t>(method of least squares; MSE</a:t>
            </a:r>
            <a:r>
              <a:rPr lang="en-US" altLang="ko-KR" sz="2000" dirty="0" smtClean="0"/>
              <a:t>)</a:t>
            </a:r>
          </a:p>
          <a:p>
            <a:pPr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endParaRPr lang="en-US" altLang="ko-KR" sz="20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 smtClean="0"/>
          </a:p>
          <a:p>
            <a:r>
              <a:rPr lang="ko-KR" altLang="en-US" sz="2000" dirty="0"/>
              <a:t>정규방정식</a:t>
            </a:r>
            <a:r>
              <a:rPr lang="en-US" altLang="ko-KR" sz="2000" dirty="0"/>
              <a:t>(normal equation)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/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+mn-ea"/>
            </a:endParaRP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pic>
        <p:nvPicPr>
          <p:cNvPr id="9" name="Picture 1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14" y="2393885"/>
            <a:ext cx="7065271" cy="183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31850"/>
            <a:ext cx="5643330" cy="145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957582"/>
              </p:ext>
            </p:extLst>
          </p:nvPr>
        </p:nvGraphicFramePr>
        <p:xfrm>
          <a:off x="4707015" y="1583795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1295280" imgH="342720" progId="Equation.DSMT4">
                  <p:embed/>
                </p:oleObj>
              </mc:Choice>
              <mc:Fallback>
                <p:oleObj name="Equation" r:id="rId5" imgW="1295280" imgH="34272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015" y="1583795"/>
                        <a:ext cx="129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상관분석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3339675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14-1] </a:t>
            </a:r>
            <a:r>
              <a:rPr lang="ko-KR" altLang="en-US" sz="2400" dirty="0"/>
              <a:t>상관계수의 특성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3293985"/>
            <a:ext cx="8145905" cy="288032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1314450"/>
            <a:ext cx="8145905" cy="116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2400" dirty="0"/>
              <a:t>상관계수</a:t>
            </a:r>
            <a:r>
              <a:rPr lang="en-US" altLang="ko-KR" sz="2400" dirty="0"/>
              <a:t>(correlation coefficient) </a:t>
            </a:r>
            <a:endParaRPr kumimoji="0" lang="en-US" altLang="ko-KR" sz="240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sz="2000" dirty="0"/>
              <a:t>두 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의 상관관계</a:t>
            </a:r>
            <a:r>
              <a:rPr lang="en-US" altLang="ko-KR" sz="2000" dirty="0"/>
              <a:t>(</a:t>
            </a:r>
            <a:r>
              <a:rPr lang="ko-KR" altLang="en-US" sz="2000" dirty="0"/>
              <a:t>선형관계</a:t>
            </a:r>
            <a:r>
              <a:rPr lang="en-US" altLang="ko-KR" sz="2000" dirty="0"/>
              <a:t>)</a:t>
            </a:r>
            <a:r>
              <a:rPr lang="ko-KR" altLang="en-US" sz="2000" dirty="0"/>
              <a:t>의 부호와 강약을 나타내는 척도</a:t>
            </a:r>
            <a:endParaRPr lang="en-US" altLang="ko-KR" sz="2000" dirty="0"/>
          </a:p>
          <a:p>
            <a:pPr marL="457200" lvl="1" indent="0" fontAlgn="auto">
              <a:spcAft>
                <a:spcPts val="0"/>
              </a:spcAft>
              <a:buNone/>
            </a:pPr>
            <a:endParaRPr kumimoji="0" lang="en-US" altLang="ko-KR" sz="20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ko-KR" altLang="en-US" sz="2400" dirty="0" smtClean="0"/>
          </a:p>
        </p:txBody>
      </p:sp>
      <p:pic>
        <p:nvPicPr>
          <p:cNvPr id="6" name="Picture 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1" y="2438890"/>
            <a:ext cx="4140460" cy="6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3824753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① </a:t>
            </a:r>
            <a:r>
              <a:rPr lang="el-GR" altLang="ko-KR" dirty="0" smtClean="0">
                <a:latin typeface="+mn-ea"/>
                <a:ea typeface="+mn-ea"/>
              </a:rPr>
              <a:t>ρ</a:t>
            </a:r>
            <a:r>
              <a:rPr lang="en-US" altLang="ko-KR" baseline="-25000" dirty="0" smtClean="0">
                <a:latin typeface="+mn-ea"/>
                <a:ea typeface="+mn-ea"/>
              </a:rPr>
              <a:t>XY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>
                <a:latin typeface="+mn-ea"/>
                <a:ea typeface="+mn-ea"/>
              </a:rPr>
              <a:t>범위는 </a:t>
            </a:r>
            <a:r>
              <a:rPr lang="en-US" altLang="ko-KR" dirty="0" smtClean="0">
                <a:latin typeface="+mn-ea"/>
                <a:ea typeface="+mn-ea"/>
              </a:rPr>
              <a:t>-1≤</a:t>
            </a:r>
            <a:r>
              <a:rPr lang="el-GR" altLang="ko-KR" dirty="0" smtClean="0">
                <a:latin typeface="+mn-ea"/>
                <a:ea typeface="+mn-ea"/>
              </a:rPr>
              <a:t>ρ</a:t>
            </a:r>
            <a:r>
              <a:rPr lang="en-US" altLang="ko-KR" baseline="-25000" dirty="0" smtClean="0">
                <a:latin typeface="+mn-ea"/>
                <a:ea typeface="+mn-ea"/>
              </a:rPr>
              <a:t>XY</a:t>
            </a:r>
            <a:r>
              <a:rPr lang="ko-KR" altLang="en-US" dirty="0" smtClean="0">
                <a:latin typeface="+mn-ea"/>
                <a:ea typeface="+mn-ea"/>
              </a:rPr>
              <a:t>≤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99" y="4240154"/>
            <a:ext cx="75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/>
            <a:r>
              <a:rPr lang="ko-KR" altLang="en-US" dirty="0" smtClean="0">
                <a:latin typeface="+mn-ea"/>
                <a:ea typeface="+mn-ea"/>
              </a:rPr>
              <a:t>② 두 </a:t>
            </a:r>
            <a:r>
              <a:rPr lang="ko-KR" altLang="en-US" dirty="0">
                <a:latin typeface="+mn-ea"/>
                <a:ea typeface="+mn-ea"/>
              </a:rPr>
              <a:t>변수가 서로 독립이면 두 변수 간에 상관관계가 없으며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l-GR" altLang="ko-KR" dirty="0">
                <a:latin typeface="+mn-ea"/>
                <a:ea typeface="+mn-ea"/>
              </a:rPr>
              <a:t>ρ</a:t>
            </a:r>
            <a:r>
              <a:rPr lang="en-US" altLang="ko-KR" baseline="-25000" dirty="0" smtClean="0">
                <a:latin typeface="+mn-ea"/>
                <a:ea typeface="+mn-ea"/>
              </a:rPr>
              <a:t>XY</a:t>
            </a:r>
            <a:r>
              <a:rPr lang="en-US" altLang="ko-KR" dirty="0" smtClean="0">
                <a:latin typeface="+mn-ea"/>
                <a:ea typeface="+mn-ea"/>
              </a:rPr>
              <a:t> =0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4655555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32000" indent="-432000">
              <a:defRPr sz="2000" b="1"/>
            </a:lvl1pPr>
          </a:lstStyle>
          <a:p>
            <a:r>
              <a:rPr lang="ko-KR" altLang="en-US" sz="1800" b="0" dirty="0">
                <a:latin typeface="+mn-ea"/>
                <a:ea typeface="+mn-ea"/>
              </a:rPr>
              <a:t>③ </a:t>
            </a:r>
            <a:r>
              <a:rPr lang="el-GR" altLang="ko-KR" sz="1800" b="0" dirty="0">
                <a:latin typeface="+mn-ea"/>
                <a:ea typeface="+mn-ea"/>
              </a:rPr>
              <a:t>ρ</a:t>
            </a:r>
            <a:r>
              <a:rPr lang="en-US" altLang="ko-KR" sz="1800" b="0" baseline="-25000" dirty="0">
                <a:latin typeface="+mn-ea"/>
                <a:ea typeface="+mn-ea"/>
              </a:rPr>
              <a:t>XY</a:t>
            </a:r>
            <a:r>
              <a:rPr lang="en-US" altLang="ko-KR" sz="1800" b="0" dirty="0">
                <a:latin typeface="+mn-ea"/>
                <a:ea typeface="+mn-ea"/>
              </a:rPr>
              <a:t> =0 </a:t>
            </a:r>
            <a:r>
              <a:rPr lang="ko-KR" altLang="en-US" sz="1800" b="0" dirty="0">
                <a:latin typeface="+mn-ea"/>
                <a:ea typeface="+mn-ea"/>
              </a:rPr>
              <a:t>이면 두 변수 간에 상관관계</a:t>
            </a:r>
            <a:r>
              <a:rPr lang="en-US" altLang="ko-KR" sz="1800" b="0" dirty="0">
                <a:latin typeface="+mn-ea"/>
                <a:ea typeface="+mn-ea"/>
              </a:rPr>
              <a:t>(</a:t>
            </a:r>
            <a:r>
              <a:rPr lang="ko-KR" altLang="en-US" sz="1800" b="0" dirty="0">
                <a:latin typeface="+mn-ea"/>
                <a:ea typeface="+mn-ea"/>
              </a:rPr>
              <a:t>선형관계</a:t>
            </a:r>
            <a:r>
              <a:rPr lang="en-US" altLang="ko-KR" sz="1800" b="0" dirty="0">
                <a:latin typeface="+mn-ea"/>
                <a:ea typeface="+mn-ea"/>
              </a:rPr>
              <a:t>)</a:t>
            </a:r>
            <a:r>
              <a:rPr lang="ko-KR" altLang="en-US" sz="1800" b="0" dirty="0">
                <a:latin typeface="+mn-ea"/>
                <a:ea typeface="+mn-ea"/>
              </a:rPr>
              <a:t>가 없다</a:t>
            </a:r>
            <a:r>
              <a:rPr lang="en-US" altLang="ko-KR" sz="1800" b="0" dirty="0">
                <a:latin typeface="+mn-ea"/>
                <a:ea typeface="+mn-ea"/>
              </a:rPr>
              <a:t>. </a:t>
            </a:r>
            <a:endParaRPr lang="en-US" altLang="ko-KR" sz="1800" b="0" dirty="0" smtClean="0">
              <a:latin typeface="+mn-ea"/>
              <a:ea typeface="+mn-ea"/>
            </a:endParaRPr>
          </a:p>
          <a:p>
            <a:r>
              <a:rPr lang="en-US" altLang="ko-KR" sz="1800" b="0" dirty="0">
                <a:latin typeface="+mn-ea"/>
                <a:ea typeface="+mn-ea"/>
              </a:rPr>
              <a:t>	</a:t>
            </a:r>
            <a:r>
              <a:rPr lang="ko-KR" altLang="en-US" sz="1800" b="0" dirty="0" smtClean="0">
                <a:latin typeface="+mn-ea"/>
                <a:ea typeface="+mn-ea"/>
              </a:rPr>
              <a:t>그러나 </a:t>
            </a:r>
            <a:r>
              <a:rPr lang="ko-KR" altLang="en-US" sz="1800" b="0" dirty="0">
                <a:latin typeface="+mn-ea"/>
                <a:ea typeface="+mn-ea"/>
              </a:rPr>
              <a:t>비선형관계는 있을 수 있기 때문에 두 변수가 서로 독립이라는 보장은 없다</a:t>
            </a:r>
            <a:r>
              <a:rPr lang="en-US" altLang="ko-KR" sz="1800" b="0" dirty="0">
                <a:latin typeface="+mn-ea"/>
                <a:ea typeface="+mn-ea"/>
              </a:rPr>
              <a:t>.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5624953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32000" indent="-432000">
              <a:defRPr sz="2000" b="1"/>
            </a:lvl1pPr>
          </a:lstStyle>
          <a:p>
            <a:r>
              <a:rPr lang="ko-KR" altLang="en-US" sz="1800" b="0" dirty="0">
                <a:latin typeface="+mn-ea"/>
                <a:ea typeface="+mn-ea"/>
              </a:rPr>
              <a:t>④ </a:t>
            </a:r>
            <a:r>
              <a:rPr lang="en-US" altLang="ko-KR" sz="1800" b="0" dirty="0">
                <a:latin typeface="+mn-ea"/>
                <a:ea typeface="+mn-ea"/>
              </a:rPr>
              <a:t>X</a:t>
            </a:r>
            <a:r>
              <a:rPr lang="ko-KR" altLang="en-US" sz="1800" b="0" dirty="0">
                <a:latin typeface="+mn-ea"/>
                <a:ea typeface="+mn-ea"/>
              </a:rPr>
              <a:t>와 </a:t>
            </a:r>
            <a:r>
              <a:rPr lang="en-US" altLang="ko-KR" sz="1800" b="0" dirty="0">
                <a:latin typeface="+mn-ea"/>
                <a:ea typeface="+mn-ea"/>
              </a:rPr>
              <a:t>Y</a:t>
            </a:r>
            <a:r>
              <a:rPr lang="ko-KR" altLang="en-US" sz="1800" b="0" dirty="0">
                <a:latin typeface="+mn-ea"/>
                <a:ea typeface="+mn-ea"/>
              </a:rPr>
              <a:t>가 정규분포를 따르는 경우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el-GR" altLang="ko-KR" sz="1800" b="0" dirty="0">
                <a:latin typeface="+mn-ea"/>
                <a:ea typeface="+mn-ea"/>
              </a:rPr>
              <a:t>ρ</a:t>
            </a:r>
            <a:r>
              <a:rPr lang="en-US" altLang="ko-KR" sz="1800" b="0" baseline="-25000" dirty="0">
                <a:latin typeface="+mn-ea"/>
                <a:ea typeface="+mn-ea"/>
              </a:rPr>
              <a:t>XY</a:t>
            </a:r>
            <a:r>
              <a:rPr lang="en-US" altLang="ko-KR" sz="1800" b="0" dirty="0">
                <a:latin typeface="+mn-ea"/>
                <a:ea typeface="+mn-ea"/>
              </a:rPr>
              <a:t> =0 </a:t>
            </a:r>
            <a:r>
              <a:rPr lang="ko-KR" altLang="en-US" sz="1800" b="0" dirty="0">
                <a:latin typeface="+mn-ea"/>
                <a:ea typeface="+mn-ea"/>
              </a:rPr>
              <a:t>이면 </a:t>
            </a:r>
            <a:r>
              <a:rPr lang="en-US" altLang="ko-KR" sz="1800" b="0" dirty="0">
                <a:latin typeface="+mn-ea"/>
                <a:ea typeface="+mn-ea"/>
              </a:rPr>
              <a:t>X</a:t>
            </a:r>
            <a:r>
              <a:rPr lang="ko-KR" altLang="en-US" sz="1800" b="0" dirty="0">
                <a:latin typeface="+mn-ea"/>
                <a:ea typeface="+mn-ea"/>
              </a:rPr>
              <a:t>와 </a:t>
            </a:r>
            <a:r>
              <a:rPr lang="en-US" altLang="ko-KR" sz="1800" b="0" dirty="0">
                <a:latin typeface="+mn-ea"/>
                <a:ea typeface="+mn-ea"/>
              </a:rPr>
              <a:t>Y</a:t>
            </a:r>
            <a:r>
              <a:rPr lang="ko-KR" altLang="en-US" sz="1800" b="0" dirty="0">
                <a:latin typeface="+mn-ea"/>
                <a:ea typeface="+mn-ea"/>
              </a:rPr>
              <a:t>는 </a:t>
            </a:r>
            <a:r>
              <a:rPr lang="ko-KR" altLang="en-US" sz="1800" b="0" dirty="0" smtClean="0">
                <a:latin typeface="+mn-ea"/>
                <a:ea typeface="+mn-ea"/>
              </a:rPr>
              <a:t>독립</a:t>
            </a:r>
            <a:endParaRPr lang="ko-KR" altLang="en-US" sz="18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2000" dirty="0" smtClean="0"/>
              <a:t>벡터의 미분</a:t>
            </a:r>
            <a:endParaRPr lang="en-US" altLang="ko-KR" sz="2000" dirty="0"/>
          </a:p>
          <a:p>
            <a:pPr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endParaRPr lang="en-US" altLang="ko-KR" sz="2000" dirty="0"/>
          </a:p>
          <a:p>
            <a:pPr marL="0" indent="0"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/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+mn-ea"/>
            </a:endParaRP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99" y="2367105"/>
            <a:ext cx="30956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35257"/>
            <a:ext cx="672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91041"/>
            <a:ext cx="4953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55337"/>
            <a:ext cx="4619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90124"/>
              </p:ext>
            </p:extLst>
          </p:nvPr>
        </p:nvGraphicFramePr>
        <p:xfrm>
          <a:off x="5194300" y="2727765"/>
          <a:ext cx="1460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1460160" imgH="647640" progId="Equation.DSMT4">
                  <p:embed/>
                </p:oleObj>
              </mc:Choice>
              <mc:Fallback>
                <p:oleObj name="Equation" r:id="rId7" imgW="14601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4300" y="2727765"/>
                        <a:ext cx="1460500" cy="647700"/>
                      </a:xfrm>
                      <a:prstGeom prst="rect">
                        <a:avLst/>
                      </a:prstGeom>
                      <a:ln w="28575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623095"/>
              </p:ext>
            </p:extLst>
          </p:nvPr>
        </p:nvGraphicFramePr>
        <p:xfrm>
          <a:off x="2236788" y="5391590"/>
          <a:ext cx="2006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9" imgW="2006280" imgH="647640" progId="Equation.DSMT4">
                  <p:embed/>
                </p:oleObj>
              </mc:Choice>
              <mc:Fallback>
                <p:oleObj name="Equation" r:id="rId9" imgW="20062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5391590"/>
                        <a:ext cx="2006600" cy="6477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B0F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43206"/>
              </p:ext>
            </p:extLst>
          </p:nvPr>
        </p:nvGraphicFramePr>
        <p:xfrm>
          <a:off x="6043613" y="1978465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1" imgW="609480" imgH="291960" progId="Equation.DSMT4">
                  <p:embed/>
                </p:oleObj>
              </mc:Choice>
              <mc:Fallback>
                <p:oleObj name="Equation" r:id="rId11" imgW="6094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43613" y="1978465"/>
                        <a:ext cx="609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694164"/>
              </p:ext>
            </p:extLst>
          </p:nvPr>
        </p:nvGraphicFramePr>
        <p:xfrm>
          <a:off x="7863656" y="3945378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3" imgW="812520" imgH="342720" progId="Equation.DSMT4">
                  <p:embed/>
                </p:oleObj>
              </mc:Choice>
              <mc:Fallback>
                <p:oleObj name="Equation" r:id="rId13" imgW="812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656" y="3945378"/>
                        <a:ext cx="81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015999"/>
              </p:ext>
            </p:extLst>
          </p:nvPr>
        </p:nvGraphicFramePr>
        <p:xfrm>
          <a:off x="6573838" y="4675628"/>
          <a:ext cx="698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5" imgW="698400" imgH="291960" progId="Equation.DSMT4">
                  <p:embed/>
                </p:oleObj>
              </mc:Choice>
              <mc:Fallback>
                <p:oleObj name="Equation" r:id="rId15" imgW="698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4675628"/>
                        <a:ext cx="698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36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04" y="1343191"/>
            <a:ext cx="14382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7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2000" dirty="0" smtClean="0"/>
              <a:t>정규방정식</a:t>
            </a:r>
            <a:endParaRPr lang="en-US" altLang="ko-KR" sz="2000" dirty="0" smtClean="0"/>
          </a:p>
          <a:p>
            <a:pPr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r>
              <a:rPr lang="ko-KR" altLang="en-US" sz="2000" dirty="0" err="1" smtClean="0"/>
              <a:t>최소제곱추정량</a:t>
            </a:r>
            <a:r>
              <a:rPr lang="en-US" altLang="ko-KR" sz="2000" dirty="0" smtClean="0"/>
              <a:t>(LSE)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단순성형회귀</a:t>
            </a:r>
            <a:endParaRPr lang="en-US" altLang="ko-KR" sz="1800" dirty="0"/>
          </a:p>
          <a:p>
            <a:pPr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endParaRPr lang="en-US" altLang="ko-KR" sz="2000" dirty="0"/>
          </a:p>
          <a:p>
            <a:pPr marL="0" indent="0"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/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+mn-ea"/>
            </a:endParaRP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15905"/>
            <a:ext cx="3838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15265"/>
              </p:ext>
            </p:extLst>
          </p:nvPr>
        </p:nvGraphicFramePr>
        <p:xfrm>
          <a:off x="5630863" y="2686729"/>
          <a:ext cx="168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1688760" imgH="368280" progId="Equation.DSMT4">
                  <p:embed/>
                </p:oleObj>
              </mc:Choice>
              <mc:Fallback>
                <p:oleObj name="Equation" r:id="rId4" imgW="1688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2686729"/>
                        <a:ext cx="1689100" cy="368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005658"/>
              </p:ext>
            </p:extLst>
          </p:nvPr>
        </p:nvGraphicFramePr>
        <p:xfrm>
          <a:off x="3536885" y="3397560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6" imgW="2463480" imgH="571320" progId="Equation.DSMT4">
                  <p:embed/>
                </p:oleObj>
              </mc:Choice>
              <mc:Fallback>
                <p:oleObj name="Equation" r:id="rId6" imgW="24634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885" y="3397560"/>
                        <a:ext cx="2463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58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75" y="1817821"/>
            <a:ext cx="70580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8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37901"/>
            <a:ext cx="3810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8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4149080"/>
            <a:ext cx="72199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0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40" y="1307019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28" y="5309875"/>
            <a:ext cx="2796064" cy="133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1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14-9] </a:t>
            </a:r>
            <a:r>
              <a:rPr lang="ko-KR" altLang="en-US" sz="2400" dirty="0"/>
              <a:t>다중회귀 모형의 최소제곱추정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1268761"/>
            <a:ext cx="8145905" cy="270030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535528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  <a:ea typeface="+mn-ea"/>
              </a:rPr>
              <a:t>독립변수들 </a:t>
            </a:r>
            <a:r>
              <a:rPr lang="ko-KR" altLang="en-US" dirty="0">
                <a:latin typeface="+mn-ea"/>
                <a:ea typeface="+mn-ea"/>
              </a:rPr>
              <a:t>간에 강한 상관관계가 있는 </a:t>
            </a:r>
            <a:r>
              <a:rPr lang="ko-KR" altLang="en-US" dirty="0" smtClean="0">
                <a:latin typeface="+mn-ea"/>
                <a:ea typeface="+mn-ea"/>
              </a:rPr>
              <a:t>경우</a:t>
            </a:r>
            <a:endParaRPr lang="en-US" altLang="ko-KR" dirty="0" smtClean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  <a:ea typeface="+mn-ea"/>
              </a:rPr>
              <a:t>추정된 </a:t>
            </a:r>
            <a:r>
              <a:rPr lang="ko-KR" altLang="en-US" dirty="0" smtClean="0">
                <a:latin typeface="+mn-ea"/>
                <a:ea typeface="+mn-ea"/>
              </a:rPr>
              <a:t>회귀계수의 </a:t>
            </a:r>
            <a:r>
              <a:rPr lang="ko-KR" altLang="en-US" dirty="0">
                <a:latin typeface="+mn-ea"/>
                <a:ea typeface="+mn-ea"/>
              </a:rPr>
              <a:t>분산이 매우 커져서 정확한 </a:t>
            </a:r>
            <a:r>
              <a:rPr lang="ko-KR" altLang="en-US" dirty="0" err="1">
                <a:latin typeface="+mn-ea"/>
                <a:ea typeface="+mn-ea"/>
              </a:rPr>
              <a:t>모수추정</a:t>
            </a:r>
            <a:r>
              <a:rPr lang="ko-KR" altLang="en-US" dirty="0">
                <a:latin typeface="+mn-ea"/>
                <a:ea typeface="+mn-ea"/>
              </a:rPr>
              <a:t> 및 검정에 어려움이 있고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추정된 </a:t>
            </a:r>
            <a:r>
              <a:rPr lang="ko-KR" altLang="en-US" dirty="0">
                <a:latin typeface="+mn-ea"/>
                <a:ea typeface="+mn-ea"/>
              </a:rPr>
              <a:t>회귀모형의 신빙성이 </a:t>
            </a:r>
            <a:r>
              <a:rPr lang="ko-KR" altLang="en-US" dirty="0" smtClean="0">
                <a:latin typeface="+mn-ea"/>
                <a:ea typeface="+mn-ea"/>
              </a:rPr>
              <a:t>떨어짐</a:t>
            </a:r>
            <a:endParaRPr lang="en-US" altLang="ko-KR" dirty="0" smtClean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  <a:ea typeface="+mn-ea"/>
              </a:rPr>
              <a:t>독립변수들 간의 상관계수를 </a:t>
            </a:r>
            <a:r>
              <a:rPr lang="ko-KR" altLang="en-US" dirty="0" smtClean="0">
                <a:latin typeface="+mn-ea"/>
                <a:ea typeface="+mn-ea"/>
              </a:rPr>
              <a:t>사전에 조사할 필요가 있음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907" y="49398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sz="1800" b="0" dirty="0" err="1">
                <a:latin typeface="+mn-ea"/>
                <a:ea typeface="+mn-ea"/>
              </a:rPr>
              <a:t>다중공선성</a:t>
            </a:r>
            <a:r>
              <a:rPr lang="en-US" altLang="ko-KR" sz="1800" b="0" dirty="0">
                <a:latin typeface="+mn-ea"/>
                <a:ea typeface="+mn-ea"/>
              </a:rPr>
              <a:t>(multicollinearity)</a:t>
            </a:r>
          </a:p>
        </p:txBody>
      </p:sp>
      <p:pic>
        <p:nvPicPr>
          <p:cNvPr id="10" name="Picture 8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832920"/>
            <a:ext cx="7078985" cy="203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95875"/>
            <a:ext cx="5078735" cy="8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6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[</a:t>
            </a:r>
            <a:r>
              <a:rPr lang="ko-KR" altLang="en-US" sz="1800" dirty="0">
                <a:solidFill>
                  <a:prstClr val="black"/>
                </a:solidFill>
              </a:rPr>
              <a:t>예 </a:t>
            </a:r>
            <a:r>
              <a:rPr lang="en-US" altLang="ko-KR" sz="1800" dirty="0">
                <a:solidFill>
                  <a:prstClr val="black"/>
                </a:solidFill>
              </a:rPr>
              <a:t>14-10] </a:t>
            </a:r>
            <a:r>
              <a:rPr lang="ko-KR" altLang="en-US" sz="1800" dirty="0">
                <a:solidFill>
                  <a:prstClr val="black"/>
                </a:solidFill>
              </a:rPr>
              <a:t>한 고등학교에서 국어성적에 영향을 주는 요인 분석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	16</a:t>
            </a:r>
            <a:r>
              <a:rPr lang="ko-KR" altLang="en-US" sz="1800" dirty="0">
                <a:solidFill>
                  <a:prstClr val="black"/>
                </a:solidFill>
              </a:rPr>
              <a:t>명의 학생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  <a:r>
              <a:rPr lang="ko-KR" altLang="en-US" sz="1800" dirty="0">
                <a:solidFill>
                  <a:prstClr val="black"/>
                </a:solidFill>
              </a:rPr>
              <a:t>일주일 평균 국어 학습시간과 독서시간 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	</a:t>
            </a:r>
            <a:r>
              <a:rPr lang="ko-KR" altLang="en-US" sz="1800" dirty="0">
                <a:solidFill>
                  <a:prstClr val="black"/>
                </a:solidFill>
              </a:rPr>
              <a:t>기말 국어성적을 산출 결과</a:t>
            </a: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lang="ko-KR" altLang="en-US" sz="1800" dirty="0">
                <a:solidFill>
                  <a:prstClr val="black"/>
                </a:solidFill>
              </a:rPr>
              <a:t>다중회귀모형 회귀계수 </a:t>
            </a:r>
            <a:r>
              <a:rPr lang="ko-KR" altLang="en-US" sz="1800" dirty="0" smtClean="0">
                <a:solidFill>
                  <a:prstClr val="black"/>
                </a:solidFill>
              </a:rPr>
              <a:t>추정</a:t>
            </a: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58243"/>
              </p:ext>
            </p:extLst>
          </p:nvPr>
        </p:nvGraphicFramePr>
        <p:xfrm>
          <a:off x="665566" y="2393885"/>
          <a:ext cx="7920879" cy="1341120"/>
        </p:xfrm>
        <a:graphic>
          <a:graphicData uri="http://schemas.openxmlformats.org/drawingml/2006/table">
            <a:tbl>
              <a:tblPr/>
              <a:tblGrid>
                <a:gridCol w="97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0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표본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학습시간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독서시간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기말성적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78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5566" y="4004773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기말 </a:t>
            </a:r>
            <a:r>
              <a:rPr lang="ko-KR" altLang="en-US" dirty="0" smtClean="0">
                <a:latin typeface="+mn-ea"/>
                <a:ea typeface="+mn-ea"/>
              </a:rPr>
              <a:t>성적</a:t>
            </a:r>
            <a:r>
              <a:rPr lang="en-US" altLang="ko-KR" dirty="0" smtClean="0">
                <a:latin typeface="+mn-ea"/>
                <a:ea typeface="+mn-ea"/>
              </a:rPr>
              <a:t>=y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주 평균 </a:t>
            </a:r>
            <a:r>
              <a:rPr lang="ko-KR" altLang="en-US" dirty="0" smtClean="0">
                <a:latin typeface="+mn-ea"/>
                <a:ea typeface="+mn-ea"/>
              </a:rPr>
              <a:t>학습시간</a:t>
            </a:r>
            <a:r>
              <a:rPr lang="en-US" altLang="ko-KR" dirty="0" smtClean="0">
                <a:latin typeface="+mn-ea"/>
                <a:ea typeface="+mn-ea"/>
              </a:rPr>
              <a:t>=x</a:t>
            </a:r>
            <a:r>
              <a:rPr lang="en-US" altLang="ko-KR" baseline="-25000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주 평균 </a:t>
            </a:r>
            <a:r>
              <a:rPr lang="ko-KR" altLang="en-US" dirty="0" smtClean="0">
                <a:latin typeface="+mn-ea"/>
                <a:ea typeface="+mn-ea"/>
              </a:rPr>
              <a:t>독서시간</a:t>
            </a:r>
            <a:r>
              <a:rPr lang="en-US" altLang="ko-KR" dirty="0" smtClean="0">
                <a:latin typeface="+mn-ea"/>
                <a:ea typeface="+mn-ea"/>
              </a:rPr>
              <a:t>=x</a:t>
            </a:r>
            <a:r>
              <a:rPr lang="en-US" altLang="ko-KR" baseline="-25000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941" y="4437151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>
                <a:latin typeface="+mn-ea"/>
                <a:ea typeface="+mn-ea"/>
              </a:rPr>
              <a:t>다중회귀모형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948196"/>
              </p:ext>
            </p:extLst>
          </p:nvPr>
        </p:nvGraphicFramePr>
        <p:xfrm>
          <a:off x="2503395" y="4921405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460160" imgH="291960" progId="Equation.DSMT4">
                  <p:embed/>
                </p:oleObj>
              </mc:Choice>
              <mc:Fallback>
                <p:oleObj name="Equation" r:id="rId3" imgW="14601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395" y="4921405"/>
                        <a:ext cx="1460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21550" y="3915054"/>
            <a:ext cx="8208912" cy="26642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9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48" y="5282809"/>
            <a:ext cx="37909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06" y="4419110"/>
            <a:ext cx="421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7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59" y="4253027"/>
            <a:ext cx="45434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6243"/>
            <a:ext cx="579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61624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비교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223755"/>
            <a:ext cx="8082898" cy="5400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95763"/>
            <a:ext cx="52292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19899"/>
            <a:ext cx="37052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99833"/>
            <a:ext cx="3762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3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76545" y="582665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lvl="0" indent="-254000" algn="just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ko-KR" altLang="en-US" sz="2000" kern="0" dirty="0">
                <a:solidFill>
                  <a:srgbClr val="000000"/>
                </a:solidFill>
                <a:latin typeface="+mn-ea"/>
              </a:rPr>
              <a:t>☞ </a:t>
            </a:r>
            <a:r>
              <a:rPr kumimoji="0" lang="en-US" altLang="ko-KR" sz="2000" kern="0" dirty="0">
                <a:solidFill>
                  <a:srgbClr val="000000"/>
                </a:solidFill>
                <a:latin typeface="+mn-ea"/>
              </a:rPr>
              <a:t>x1</a:t>
            </a:r>
            <a:r>
              <a:rPr kumimoji="0" lang="ko-KR" altLang="en-US" sz="2000" kern="0" dirty="0">
                <a:solidFill>
                  <a:srgbClr val="000000"/>
                </a:solidFill>
                <a:latin typeface="+mn-ea"/>
              </a:rPr>
              <a:t>과 </a:t>
            </a:r>
            <a:r>
              <a:rPr kumimoji="0" lang="en-US" altLang="ko-KR" sz="2000" kern="0" dirty="0">
                <a:solidFill>
                  <a:srgbClr val="000000"/>
                </a:solidFill>
                <a:latin typeface="+mn-ea"/>
              </a:rPr>
              <a:t>x2</a:t>
            </a:r>
            <a:r>
              <a:rPr kumimoji="0" lang="ko-KR" altLang="en-US" sz="2000" kern="0" dirty="0">
                <a:solidFill>
                  <a:srgbClr val="000000"/>
                </a:solidFill>
                <a:latin typeface="+mn-ea"/>
              </a:rPr>
              <a:t>는 상관관계가 약하므로 </a:t>
            </a:r>
            <a:r>
              <a:rPr kumimoji="0" lang="ko-KR" altLang="en-US" sz="2000" kern="0" dirty="0" err="1">
                <a:solidFill>
                  <a:srgbClr val="000000"/>
                </a:solidFill>
                <a:latin typeface="+mn-ea"/>
              </a:rPr>
              <a:t>다중공선성</a:t>
            </a:r>
            <a:r>
              <a:rPr kumimoji="0" lang="ko-KR" altLang="en-US" sz="2000" kern="0" dirty="0">
                <a:solidFill>
                  <a:srgbClr val="000000"/>
                </a:solidFill>
                <a:latin typeface="+mn-ea"/>
              </a:rPr>
              <a:t> 문제가 없을 것으로 보임</a:t>
            </a:r>
          </a:p>
          <a:p>
            <a:pPr marL="254000" lvl="0" indent="-254000" algn="just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ko-KR" altLang="en-US" sz="2000" kern="0" dirty="0">
                <a:solidFill>
                  <a:srgbClr val="000000"/>
                </a:solidFill>
                <a:latin typeface="+mn-ea"/>
              </a:rPr>
              <a:t>☞ </a:t>
            </a:r>
            <a:r>
              <a:rPr kumimoji="0" lang="en-US" altLang="ko-KR" sz="2000" kern="0" dirty="0">
                <a:solidFill>
                  <a:srgbClr val="000000"/>
                </a:solidFill>
                <a:latin typeface="+mn-ea"/>
              </a:rPr>
              <a:t>y</a:t>
            </a:r>
            <a:r>
              <a:rPr kumimoji="0" lang="ko-KR" altLang="en-US" sz="2000" kern="0" dirty="0">
                <a:solidFill>
                  <a:srgbClr val="000000"/>
                </a:solidFill>
                <a:latin typeface="+mn-ea"/>
              </a:rPr>
              <a:t>에 대한 설명력은 </a:t>
            </a:r>
            <a:r>
              <a:rPr kumimoji="0" lang="en-US" altLang="ko-KR" sz="2000" kern="0" dirty="0">
                <a:solidFill>
                  <a:srgbClr val="000000"/>
                </a:solidFill>
                <a:latin typeface="+mn-ea"/>
              </a:rPr>
              <a:t>x2</a:t>
            </a:r>
            <a:r>
              <a:rPr kumimoji="0" lang="ko-KR" altLang="en-US" sz="2000" kern="0" dirty="0">
                <a:solidFill>
                  <a:srgbClr val="000000"/>
                </a:solidFill>
                <a:latin typeface="+mn-ea"/>
              </a:rPr>
              <a:t>가 </a:t>
            </a:r>
            <a:r>
              <a:rPr kumimoji="0" lang="en-US" altLang="ko-KR" sz="2000" kern="0" dirty="0">
                <a:solidFill>
                  <a:srgbClr val="000000"/>
                </a:solidFill>
                <a:latin typeface="+mn-ea"/>
              </a:rPr>
              <a:t>x1</a:t>
            </a:r>
            <a:r>
              <a:rPr kumimoji="0" lang="ko-KR" altLang="en-US" sz="2000" kern="0" dirty="0">
                <a:solidFill>
                  <a:srgbClr val="000000"/>
                </a:solidFill>
                <a:latin typeface="+mn-ea"/>
              </a:rPr>
              <a:t>보다 높을 것으로 예상됨</a:t>
            </a: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ko-KR" sz="2000" dirty="0" smtClean="0">
              <a:latin typeface="+mn-ea"/>
            </a:endParaRPr>
          </a:p>
          <a:p>
            <a:pPr fontAlgn="auto">
              <a:spcAft>
                <a:spcPts val="0"/>
              </a:spcAft>
            </a:pPr>
            <a:endParaRPr kumimoji="0" lang="ko-KR" altLang="en-US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97" y="1182959"/>
            <a:ext cx="6407171" cy="54864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4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ko-KR" sz="2400" b="1" dirty="0" smtClean="0">
                <a:solidFill>
                  <a:prstClr val="black"/>
                </a:solidFill>
              </a:rPr>
              <a:t>4.2 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모형의 적합성 검정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분산분석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  <a:endParaRPr lang="ko-KR" altLang="en-US" sz="2000" b="1" dirty="0"/>
          </a:p>
          <a:p>
            <a:pPr mar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/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+mn-ea"/>
            </a:endParaRP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2213865"/>
            <a:ext cx="6115050" cy="723900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7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2" y="3163881"/>
            <a:ext cx="80581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6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 smtClean="0"/>
              <a:t>14-10] </a:t>
            </a:r>
            <a:r>
              <a:rPr lang="ko-KR" altLang="en-US" sz="2400" dirty="0" smtClean="0"/>
              <a:t>다중회귀 모형의 </a:t>
            </a:r>
            <a:r>
              <a:rPr lang="ko-KR" altLang="en-US" sz="2400" dirty="0" err="1" smtClean="0"/>
              <a:t>제곱합</a:t>
            </a:r>
            <a:r>
              <a:rPr lang="ko-KR" altLang="en-US" sz="2400" dirty="0" smtClean="0"/>
              <a:t> 분해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1268760"/>
            <a:ext cx="8145905" cy="1980220"/>
          </a:xfrm>
          <a:prstGeom prst="roundRect">
            <a:avLst>
              <a:gd name="adj" fmla="val 1167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45422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결정계수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545422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수정결정계수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" name="Picture 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396139"/>
            <a:ext cx="6915710" cy="196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45" y="1817862"/>
            <a:ext cx="6845145" cy="136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45" y="5859270"/>
            <a:ext cx="7115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5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[</a:t>
            </a:r>
            <a:r>
              <a:rPr lang="ko-KR" altLang="en-US" sz="1800" dirty="0">
                <a:solidFill>
                  <a:prstClr val="black"/>
                </a:solidFill>
              </a:rPr>
              <a:t>예 </a:t>
            </a:r>
            <a:r>
              <a:rPr lang="en-US" altLang="ko-KR" sz="1800" dirty="0">
                <a:solidFill>
                  <a:prstClr val="black"/>
                </a:solidFill>
              </a:rPr>
              <a:t>14-11] </a:t>
            </a:r>
            <a:r>
              <a:rPr lang="ko-KR" altLang="en-US" sz="1800" dirty="0">
                <a:solidFill>
                  <a:prstClr val="black"/>
                </a:solidFill>
              </a:rPr>
              <a:t>앞의 </a:t>
            </a:r>
            <a:r>
              <a:rPr lang="en-US" altLang="ko-KR" sz="1800" dirty="0">
                <a:solidFill>
                  <a:prstClr val="black"/>
                </a:solidFill>
              </a:rPr>
              <a:t>[</a:t>
            </a:r>
            <a:r>
              <a:rPr lang="ko-KR" altLang="en-US" sz="1800" dirty="0">
                <a:solidFill>
                  <a:prstClr val="black"/>
                </a:solidFill>
              </a:rPr>
              <a:t>예 </a:t>
            </a:r>
            <a:r>
              <a:rPr lang="en-US" altLang="ko-KR" sz="1800" dirty="0">
                <a:solidFill>
                  <a:prstClr val="black"/>
                </a:solidFill>
              </a:rPr>
              <a:t>14-10]</a:t>
            </a:r>
            <a:r>
              <a:rPr lang="ko-KR" altLang="en-US" sz="1800" dirty="0">
                <a:solidFill>
                  <a:prstClr val="black"/>
                </a:solidFill>
              </a:rPr>
              <a:t>의 다중회귀모형에 대하여 분산분석을 수행하여 적합성을 검정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  <a:r>
              <a:rPr lang="ko-KR" altLang="en-US" sz="1800" dirty="0">
                <a:solidFill>
                  <a:prstClr val="black"/>
                </a:solidFill>
              </a:rPr>
              <a:t>결정계수와 수정결정계수를 구하시오</a:t>
            </a:r>
            <a:r>
              <a:rPr lang="en-US" altLang="ko-KR" sz="1800" dirty="0">
                <a:solidFill>
                  <a:prstClr val="black"/>
                </a:solidFill>
              </a:rPr>
              <a:t>.</a:t>
            </a:r>
            <a:endParaRPr lang="ko-KR" alt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pic>
        <p:nvPicPr>
          <p:cNvPr id="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642710"/>
            <a:ext cx="72675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285550"/>
            <a:ext cx="7308812" cy="142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95147" y="500417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기각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78850"/>
            <a:ext cx="61722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68873"/>
              </p:ext>
            </p:extLst>
          </p:nvPr>
        </p:nvGraphicFramePr>
        <p:xfrm>
          <a:off x="4840684" y="5834735"/>
          <a:ext cx="318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3187440" imgH="609480" progId="Equation.DSMT4">
                  <p:embed/>
                </p:oleObj>
              </mc:Choice>
              <mc:Fallback>
                <p:oleObj name="Equation" r:id="rId6" imgW="3187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0684" y="5834735"/>
                        <a:ext cx="31877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47002"/>
            <a:ext cx="4229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24255"/>
            <a:ext cx="3438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39552" y="2006842"/>
            <a:ext cx="8082898" cy="45275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6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40" y="3807042"/>
            <a:ext cx="5791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1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ko-KR" sz="2400" b="1" dirty="0" smtClean="0">
                <a:solidFill>
                  <a:prstClr val="black"/>
                </a:solidFill>
              </a:rPr>
              <a:t>4.3 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회귀계수에 대한 추론</a:t>
            </a:r>
            <a:endParaRPr lang="ko-KR" altLang="en-US" sz="2000" b="1" dirty="0"/>
          </a:p>
          <a:p>
            <a:pPr mar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/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+mn-ea"/>
            </a:endParaRP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590" y="256490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검정통계량 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50" y="3429000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86" y="3429000"/>
            <a:ext cx="2247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1550" y="1988840"/>
            <a:ext cx="8145905" cy="18722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305788"/>
              </p:ext>
            </p:extLst>
          </p:nvPr>
        </p:nvGraphicFramePr>
        <p:xfrm>
          <a:off x="881590" y="2132856"/>
          <a:ext cx="1130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5" imgW="1130040" imgH="355320" progId="Equation.DSMT4">
                  <p:embed/>
                </p:oleObj>
              </mc:Choice>
              <mc:Fallback>
                <p:oleObj name="Equation" r:id="rId5" imgW="1130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590" y="2132856"/>
                        <a:ext cx="11303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503618"/>
              </p:ext>
            </p:extLst>
          </p:nvPr>
        </p:nvGraphicFramePr>
        <p:xfrm>
          <a:off x="2278540" y="2132261"/>
          <a:ext cx="1117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7" imgW="1117440" imgH="355320" progId="Equation.DSMT4">
                  <p:embed/>
                </p:oleObj>
              </mc:Choice>
              <mc:Fallback>
                <p:oleObj name="Equation" r:id="rId7" imgW="1117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540" y="2132261"/>
                        <a:ext cx="1117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6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87" y="2446784"/>
            <a:ext cx="43719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6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4021410"/>
            <a:ext cx="6087008" cy="243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5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상관분석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4239775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14-2] </a:t>
            </a:r>
            <a:r>
              <a:rPr lang="ko-KR" altLang="en-US" sz="2400" dirty="0"/>
              <a:t>표본상관계수의 특성</a:t>
            </a:r>
          </a:p>
          <a:p>
            <a:pPr marL="0" indent="0">
              <a:buNone/>
            </a:pP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4194085"/>
            <a:ext cx="8145905" cy="238526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1314451"/>
            <a:ext cx="8145905" cy="94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2400" dirty="0">
                <a:latin typeface="+mn-ea"/>
              </a:rPr>
              <a:t>표본상관계수</a:t>
            </a:r>
            <a:r>
              <a:rPr lang="en-US" altLang="ko-KR" sz="2400" dirty="0">
                <a:latin typeface="+mn-ea"/>
              </a:rPr>
              <a:t>(sample correlation coefficient</a:t>
            </a:r>
            <a:r>
              <a:rPr lang="en-US" altLang="ko-KR" sz="2400" dirty="0" smtClean="0">
                <a:latin typeface="+mn-ea"/>
              </a:rPr>
              <a:t>) </a:t>
            </a:r>
            <a:endParaRPr kumimoji="0" lang="en-US" altLang="ko-KR" sz="2400" dirty="0" smtClean="0">
              <a:latin typeface="+mn-ea"/>
            </a:endParaRPr>
          </a:p>
          <a:p>
            <a:pPr lvl="1" fontAlgn="auto">
              <a:spcAft>
                <a:spcPts val="0"/>
              </a:spcAft>
            </a:pPr>
            <a:r>
              <a:rPr lang="ko-KR" altLang="en-US" sz="2000" dirty="0">
                <a:latin typeface="+mn-ea"/>
              </a:rPr>
              <a:t>표본을 통하여 상관계수를 추정하는 </a:t>
            </a:r>
            <a:r>
              <a:rPr lang="ko-KR" altLang="en-US" sz="2000" dirty="0" smtClean="0">
                <a:latin typeface="+mn-ea"/>
              </a:rPr>
              <a:t>통계량</a:t>
            </a:r>
            <a:endParaRPr lang="en-US" altLang="ko-KR" sz="2000" dirty="0" smtClean="0">
              <a:latin typeface="+mn-ea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kumimoji="0" lang="en-US" altLang="ko-KR" sz="2000" dirty="0" smtClean="0"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 smtClean="0">
              <a:latin typeface="+mn-ea"/>
            </a:endParaRPr>
          </a:p>
          <a:p>
            <a:pPr fontAlgn="auto">
              <a:spcAft>
                <a:spcPts val="0"/>
              </a:spcAft>
            </a:pPr>
            <a:endParaRPr kumimoji="0" lang="ko-KR" altLang="en-US" sz="2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471062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① </a:t>
            </a:r>
            <a:r>
              <a:rPr lang="en-US" altLang="ko-KR" dirty="0" err="1" smtClean="0">
                <a:latin typeface="+mn-ea"/>
                <a:ea typeface="+mn-ea"/>
              </a:rPr>
              <a:t>r</a:t>
            </a:r>
            <a:r>
              <a:rPr lang="en-US" altLang="ko-KR" baseline="-25000" dirty="0" err="1" smtClean="0">
                <a:latin typeface="+mn-ea"/>
                <a:ea typeface="+mn-ea"/>
              </a:rPr>
              <a:t>XY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>
                <a:latin typeface="+mn-ea"/>
                <a:ea typeface="+mn-ea"/>
              </a:rPr>
              <a:t>범위는 </a:t>
            </a:r>
            <a:r>
              <a:rPr lang="en-US" altLang="ko-KR" dirty="0" smtClean="0">
                <a:latin typeface="+mn-ea"/>
                <a:ea typeface="+mn-ea"/>
              </a:rPr>
              <a:t>-1≤r</a:t>
            </a:r>
            <a:r>
              <a:rPr lang="en-US" altLang="ko-KR" baseline="-25000" dirty="0" smtClean="0">
                <a:latin typeface="+mn-ea"/>
                <a:ea typeface="+mn-ea"/>
              </a:rPr>
              <a:t>XY</a:t>
            </a:r>
            <a:r>
              <a:rPr lang="ko-KR" altLang="en-US" dirty="0" smtClean="0">
                <a:latin typeface="+mn-ea"/>
                <a:ea typeface="+mn-ea"/>
              </a:rPr>
              <a:t>≤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512292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/>
            <a:r>
              <a:rPr lang="ko-KR" altLang="en-US" dirty="0" smtClean="0">
                <a:latin typeface="+mn-ea"/>
                <a:ea typeface="+mn-ea"/>
              </a:rPr>
              <a:t>② </a:t>
            </a:r>
            <a:r>
              <a:rPr lang="en-US" altLang="ko-KR" dirty="0" err="1">
                <a:latin typeface="+mn-ea"/>
                <a:ea typeface="+mn-ea"/>
              </a:rPr>
              <a:t>r</a:t>
            </a:r>
            <a:r>
              <a:rPr lang="en-US" altLang="ko-KR" baseline="-25000" dirty="0" err="1">
                <a:latin typeface="+mn-ea"/>
                <a:ea typeface="+mn-ea"/>
              </a:rPr>
              <a:t>XY</a:t>
            </a:r>
            <a:r>
              <a:rPr lang="en-US" altLang="ko-KR" baseline="-25000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>
                <a:latin typeface="+mn-ea"/>
                <a:ea typeface="+mn-ea"/>
              </a:rPr>
              <a:t>값이 </a:t>
            </a:r>
            <a:r>
              <a:rPr lang="en-US" altLang="ko-KR" dirty="0" smtClean="0">
                <a:latin typeface="+mn-ea"/>
                <a:ea typeface="+mn-ea"/>
              </a:rPr>
              <a:t>+1 </a:t>
            </a:r>
            <a:r>
              <a:rPr lang="ko-KR" altLang="en-US" dirty="0" smtClean="0">
                <a:latin typeface="+mn-ea"/>
                <a:ea typeface="+mn-ea"/>
              </a:rPr>
              <a:t>또는 </a:t>
            </a:r>
            <a:r>
              <a:rPr lang="en-US" altLang="ko-KR" dirty="0" smtClean="0">
                <a:latin typeface="+mn-ea"/>
                <a:ea typeface="+mn-ea"/>
              </a:rPr>
              <a:t>-1</a:t>
            </a:r>
            <a:r>
              <a:rPr lang="ko-KR" altLang="en-US" dirty="0" smtClean="0">
                <a:latin typeface="+mn-ea"/>
                <a:ea typeface="+mn-ea"/>
              </a:rPr>
              <a:t>에 </a:t>
            </a:r>
            <a:r>
              <a:rPr lang="ko-KR" altLang="en-US" dirty="0">
                <a:latin typeface="+mn-ea"/>
                <a:ea typeface="+mn-ea"/>
              </a:rPr>
              <a:t>가까울수록 </a:t>
            </a:r>
            <a:r>
              <a:rPr lang="ko-KR" altLang="en-US" dirty="0" err="1">
                <a:latin typeface="+mn-ea"/>
                <a:ea typeface="+mn-ea"/>
              </a:rPr>
              <a:t>산점도</a:t>
            </a:r>
            <a:r>
              <a:rPr lang="ko-KR" altLang="en-US" dirty="0">
                <a:latin typeface="+mn-ea"/>
                <a:ea typeface="+mn-ea"/>
              </a:rPr>
              <a:t> 상의 점들이 직선에 가깝게 </a:t>
            </a:r>
            <a:r>
              <a:rPr lang="ko-KR" altLang="en-US" dirty="0" smtClean="0">
                <a:latin typeface="+mn-ea"/>
                <a:ea typeface="+mn-ea"/>
              </a:rPr>
              <a:t>위치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599" y="5843009"/>
            <a:ext cx="742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/>
            <a:r>
              <a:rPr lang="ko-KR" altLang="en-US" dirty="0" smtClean="0">
                <a:latin typeface="+mn-ea"/>
                <a:ea typeface="+mn-ea"/>
              </a:rPr>
              <a:t>③ </a:t>
            </a:r>
            <a:r>
              <a:rPr lang="en-US" altLang="ko-KR" dirty="0" err="1">
                <a:latin typeface="+mn-ea"/>
                <a:ea typeface="+mn-ea"/>
              </a:rPr>
              <a:t>r</a:t>
            </a:r>
            <a:r>
              <a:rPr lang="en-US" altLang="ko-KR" baseline="-25000" dirty="0" err="1">
                <a:latin typeface="+mn-ea"/>
                <a:ea typeface="+mn-ea"/>
              </a:rPr>
              <a:t>XY</a:t>
            </a:r>
            <a:r>
              <a:rPr lang="en-US" altLang="ko-KR" baseline="-25000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의 값이 </a:t>
            </a:r>
            <a:r>
              <a:rPr lang="en-US" altLang="ko-KR" dirty="0">
                <a:latin typeface="+mn-ea"/>
                <a:ea typeface="+mn-ea"/>
              </a:rPr>
              <a:t>+1 </a:t>
            </a:r>
            <a:r>
              <a:rPr lang="ko-KR" altLang="en-US" dirty="0">
                <a:latin typeface="+mn-ea"/>
                <a:ea typeface="+mn-ea"/>
              </a:rPr>
              <a:t>또는 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인 경우에는 </a:t>
            </a:r>
            <a:r>
              <a:rPr lang="ko-KR" altLang="en-US" dirty="0" err="1">
                <a:latin typeface="+mn-ea"/>
                <a:ea typeface="+mn-ea"/>
              </a:rPr>
              <a:t>산점도</a:t>
            </a:r>
            <a:r>
              <a:rPr lang="ko-KR" altLang="en-US" dirty="0">
                <a:latin typeface="+mn-ea"/>
                <a:ea typeface="+mn-ea"/>
              </a:rPr>
              <a:t> 상의 모든 점이 직선상에 </a:t>
            </a:r>
            <a:r>
              <a:rPr lang="ko-KR" altLang="en-US" dirty="0" smtClean="0">
                <a:latin typeface="+mn-ea"/>
                <a:ea typeface="+mn-ea"/>
              </a:rPr>
              <a:t>위</a:t>
            </a:r>
            <a:r>
              <a:rPr lang="ko-KR" altLang="en-US" dirty="0">
                <a:latin typeface="+mn-ea"/>
                <a:ea typeface="+mn-ea"/>
              </a:rPr>
              <a:t>치</a:t>
            </a:r>
          </a:p>
        </p:txBody>
      </p:sp>
      <p:pic>
        <p:nvPicPr>
          <p:cNvPr id="15" name="Picture 7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89" y="2136058"/>
            <a:ext cx="6737286" cy="196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[</a:t>
            </a:r>
            <a:r>
              <a:rPr lang="ko-KR" altLang="en-US" sz="1800" dirty="0">
                <a:solidFill>
                  <a:prstClr val="black"/>
                </a:solidFill>
              </a:rPr>
              <a:t>예 </a:t>
            </a:r>
            <a:r>
              <a:rPr lang="en-US" altLang="ko-KR" sz="1800" dirty="0">
                <a:solidFill>
                  <a:prstClr val="black"/>
                </a:solidFill>
              </a:rPr>
              <a:t>14-12] </a:t>
            </a:r>
            <a:r>
              <a:rPr lang="ko-KR" altLang="en-US" sz="1800" dirty="0">
                <a:solidFill>
                  <a:prstClr val="black"/>
                </a:solidFill>
              </a:rPr>
              <a:t>앞의 </a:t>
            </a:r>
            <a:r>
              <a:rPr lang="en-US" altLang="ko-KR" sz="1800" dirty="0">
                <a:solidFill>
                  <a:prstClr val="black"/>
                </a:solidFill>
              </a:rPr>
              <a:t>[</a:t>
            </a:r>
            <a:r>
              <a:rPr lang="ko-KR" altLang="en-US" sz="1800" dirty="0">
                <a:solidFill>
                  <a:prstClr val="black"/>
                </a:solidFill>
              </a:rPr>
              <a:t>예 </a:t>
            </a:r>
            <a:r>
              <a:rPr lang="en-US" altLang="ko-KR" sz="1800" dirty="0">
                <a:solidFill>
                  <a:prstClr val="black"/>
                </a:solidFill>
              </a:rPr>
              <a:t>14-10]</a:t>
            </a:r>
            <a:r>
              <a:rPr lang="ko-KR" altLang="en-US" sz="1800" dirty="0">
                <a:solidFill>
                  <a:prstClr val="black"/>
                </a:solidFill>
              </a:rPr>
              <a:t>의 다중회귀모형에 대하여 각 회귀계수의 유의성을 검정하시오</a:t>
            </a:r>
            <a:r>
              <a:rPr lang="en-US" altLang="ko-KR" sz="1800" dirty="0">
                <a:solidFill>
                  <a:prstClr val="black"/>
                </a:solidFill>
              </a:rPr>
              <a:t>. </a:t>
            </a:r>
            <a:endParaRPr lang="ko-KR" alt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다중회귀분석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55" y="3383995"/>
            <a:ext cx="6905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7" y="6174305"/>
            <a:ext cx="2752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42" y="6246313"/>
            <a:ext cx="4533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33" y="3789040"/>
            <a:ext cx="6486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29" y="4581128"/>
            <a:ext cx="6838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14" y="5373216"/>
            <a:ext cx="6838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21549" y="1988840"/>
            <a:ext cx="8145905" cy="46355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25" y="2438890"/>
            <a:ext cx="4863945" cy="89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12" y="2060848"/>
            <a:ext cx="5251978" cy="39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8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[</a:t>
            </a:r>
            <a:r>
              <a:rPr lang="ko-KR" altLang="en-US" sz="1800" dirty="0">
                <a:solidFill>
                  <a:prstClr val="black"/>
                </a:solidFill>
              </a:rPr>
              <a:t>예 </a:t>
            </a:r>
            <a:r>
              <a:rPr lang="en-US" altLang="ko-KR" sz="1800" dirty="0">
                <a:solidFill>
                  <a:prstClr val="black"/>
                </a:solidFill>
              </a:rPr>
              <a:t>14-13]</a:t>
            </a:r>
            <a:r>
              <a:rPr lang="ko-KR" altLang="en-US" sz="1800" dirty="0">
                <a:solidFill>
                  <a:prstClr val="black"/>
                </a:solidFill>
              </a:rPr>
              <a:t> 앞의 </a:t>
            </a:r>
            <a:r>
              <a:rPr lang="en-US" altLang="ko-KR" sz="1800" dirty="0">
                <a:solidFill>
                  <a:prstClr val="black"/>
                </a:solidFill>
              </a:rPr>
              <a:t>[</a:t>
            </a:r>
            <a:r>
              <a:rPr lang="ko-KR" altLang="en-US" sz="1800" dirty="0">
                <a:solidFill>
                  <a:prstClr val="black"/>
                </a:solidFill>
              </a:rPr>
              <a:t>예 </a:t>
            </a:r>
            <a:r>
              <a:rPr lang="en-US" altLang="ko-KR" sz="1800" dirty="0">
                <a:solidFill>
                  <a:prstClr val="black"/>
                </a:solidFill>
              </a:rPr>
              <a:t>14-10]</a:t>
            </a:r>
            <a:r>
              <a:rPr lang="ko-KR" altLang="en-US" sz="1800" dirty="0">
                <a:solidFill>
                  <a:prstClr val="black"/>
                </a:solidFill>
              </a:rPr>
              <a:t>의 데이터를 사용하여 다음의 다중회귀모형을 비교하고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  <a:r>
              <a:rPr lang="ko-KR" altLang="en-US" sz="1800" dirty="0">
                <a:solidFill>
                  <a:prstClr val="black"/>
                </a:solidFill>
              </a:rPr>
              <a:t>선택된 모형에 대하여 진단하시오</a:t>
            </a:r>
            <a:r>
              <a:rPr lang="en-US" altLang="ko-KR" sz="1800" dirty="0">
                <a:solidFill>
                  <a:prstClr val="black"/>
                </a:solidFill>
              </a:rPr>
              <a:t>.</a:t>
            </a:r>
            <a:endParaRPr lang="ko-KR" alt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회귀모형 진단</a:t>
            </a:r>
          </a:p>
        </p:txBody>
      </p:sp>
      <p:pic>
        <p:nvPicPr>
          <p:cNvPr id="22" name="Picture 1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6" y="2249063"/>
            <a:ext cx="6227464" cy="73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4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97" y="196551"/>
            <a:ext cx="6407171" cy="6400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1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14-1] </a:t>
            </a:r>
            <a:r>
              <a:rPr lang="ko-KR" altLang="en-US" sz="2000" dirty="0"/>
              <a:t>학생 </a:t>
            </a:r>
            <a:r>
              <a:rPr lang="en-US" altLang="ko-KR" sz="2000" dirty="0"/>
              <a:t>20</a:t>
            </a:r>
            <a:r>
              <a:rPr lang="ko-KR" altLang="en-US" sz="2000" dirty="0"/>
              <a:t>명의 </a:t>
            </a:r>
            <a:r>
              <a:rPr lang="en-US" altLang="ko-KR" sz="2000" dirty="0"/>
              <a:t>1, 2 </a:t>
            </a:r>
            <a:r>
              <a:rPr lang="ko-KR" altLang="en-US" sz="2000" dirty="0"/>
              <a:t>학기 과목별 성적이 다음과 같을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여섯 가지 데이터 쌍의 </a:t>
            </a:r>
            <a:r>
              <a:rPr lang="ko-KR" altLang="en-US" sz="2000" dirty="0" err="1"/>
              <a:t>산점도를</a:t>
            </a:r>
            <a:r>
              <a:rPr lang="ko-KR" altLang="en-US" sz="2000" dirty="0"/>
              <a:t> 작성하고 상관계수를 구하여 비교</a:t>
            </a:r>
            <a:endParaRPr lang="en-US" altLang="ko-KR" sz="2000" dirty="0"/>
          </a:p>
          <a:p>
            <a:pPr marL="0" lvl="1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상관분석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54970"/>
              </p:ext>
            </p:extLst>
          </p:nvPr>
        </p:nvGraphicFramePr>
        <p:xfrm>
          <a:off x="1241630" y="2209985"/>
          <a:ext cx="6624732" cy="4324360"/>
        </p:xfrm>
        <a:graphic>
          <a:graphicData uri="http://schemas.openxmlformats.org/drawingml/2006/table">
            <a:tbl>
              <a:tblPr/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340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(a)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국어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(b)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영어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(c)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수학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(d)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사회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(e)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과학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(f)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예체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75.5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75.5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77.3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79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75.5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75.5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80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77.6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30.8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77.4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74.2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93.7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82.1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78.3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93.2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76.3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01" marR="48301" marT="24150" marB="2415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" y="653056"/>
            <a:ext cx="8219827" cy="54762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42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1. </a:t>
            </a:r>
            <a:r>
              <a:rPr lang="ko-KR" altLang="en-US" dirty="0" smtClean="0"/>
              <a:t>상관분석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338468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14-3] </a:t>
            </a:r>
            <a:r>
              <a:rPr lang="ko-KR" altLang="en-US" sz="2400" dirty="0"/>
              <a:t>상관관계 유무에 대한 검정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3384679"/>
            <a:ext cx="8145905" cy="314966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90" y="2122000"/>
            <a:ext cx="3871925" cy="108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04" y="4379406"/>
            <a:ext cx="6076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65" y="5191871"/>
            <a:ext cx="6553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9741" y="3891024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귀무가설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“두 변수 간에 상관관계가 없다</a:t>
            </a:r>
            <a:r>
              <a:rPr lang="ko-KR" altLang="en-US" sz="2000" dirty="0" smtClean="0"/>
              <a:t>”</a:t>
            </a:r>
            <a:endParaRPr lang="en-US" altLang="ko-KR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6545" y="126876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b="1" dirty="0" smtClean="0">
                <a:latin typeface="+mn-ea"/>
              </a:rPr>
              <a:t>1.2  </a:t>
            </a:r>
            <a:r>
              <a:rPr lang="ko-KR" altLang="en-US" sz="2400" b="1" dirty="0">
                <a:latin typeface="+mn-ea"/>
              </a:rPr>
              <a:t>상관관계 유무에 대한 검정</a:t>
            </a:r>
            <a:endParaRPr lang="en-US" altLang="ko-KR" sz="2400" b="1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8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76545" y="458670"/>
            <a:ext cx="8415338" cy="139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14-2] </a:t>
            </a:r>
            <a:r>
              <a:rPr lang="ko-KR" altLang="en-US" sz="2000" dirty="0"/>
              <a:t>학생 </a:t>
            </a:r>
            <a:r>
              <a:rPr lang="en-US" altLang="ko-KR" sz="2000" dirty="0"/>
              <a:t>20</a:t>
            </a:r>
            <a:r>
              <a:rPr lang="ko-KR" altLang="en-US" sz="2000" dirty="0"/>
              <a:t>명의 </a:t>
            </a:r>
            <a:r>
              <a:rPr lang="en-US" altLang="ko-KR" sz="2000" dirty="0"/>
              <a:t>1, 2 </a:t>
            </a:r>
            <a:r>
              <a:rPr lang="ko-KR" altLang="en-US" sz="2000" dirty="0"/>
              <a:t>학기 과목별 성적이 </a:t>
            </a: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14-1]</a:t>
            </a:r>
            <a:r>
              <a:rPr lang="ko-KR" altLang="en-US" sz="2000" dirty="0"/>
              <a:t>과 같을 때</a:t>
            </a:r>
            <a:r>
              <a:rPr lang="en-US" altLang="ko-KR" sz="2000" dirty="0"/>
              <a:t>, </a:t>
            </a:r>
            <a:r>
              <a:rPr lang="ko-KR" altLang="en-US" sz="2000" dirty="0"/>
              <a:t>각 과목별로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</a:t>
            </a:r>
            <a:r>
              <a:rPr lang="en-US" altLang="ko-KR" sz="2000" dirty="0"/>
              <a:t>1</a:t>
            </a:r>
            <a:r>
              <a:rPr lang="ko-KR" altLang="en-US" sz="2000" dirty="0"/>
              <a:t>학기 성적과 </a:t>
            </a:r>
            <a:r>
              <a:rPr lang="en-US" altLang="ko-KR" sz="2000" dirty="0"/>
              <a:t>2</a:t>
            </a:r>
            <a:r>
              <a:rPr lang="ko-KR" altLang="en-US" sz="2000" dirty="0"/>
              <a:t>학기 성적 간에 상관관계가 있다고 할 수 있는지 </a:t>
            </a:r>
            <a:r>
              <a:rPr lang="ko-KR" altLang="en-US" sz="2000" dirty="0" smtClean="0"/>
              <a:t>검정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518153"/>
            <a:ext cx="7596843" cy="50611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09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15175</TotalTime>
  <Words>1716</Words>
  <Application>Microsoft Office PowerPoint</Application>
  <PresentationFormat>화면 슬라이드 쇼(4:3)</PresentationFormat>
  <Paragraphs>673</Paragraphs>
  <Slides>52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맑은 고딕</vt:lpstr>
      <vt:lpstr>한양해서</vt:lpstr>
      <vt:lpstr>Arial</vt:lpstr>
      <vt:lpstr>Wingdings</vt:lpstr>
      <vt:lpstr>Office 테마</vt:lpstr>
      <vt:lpstr>Equation</vt:lpstr>
      <vt:lpstr>상관분석과 회귀분석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254</cp:revision>
  <cp:lastPrinted>2016-03-01T13:56:08Z</cp:lastPrinted>
  <dcterms:created xsi:type="dcterms:W3CDTF">2004-02-19T02:52:38Z</dcterms:created>
  <dcterms:modified xsi:type="dcterms:W3CDTF">2020-01-12T10:33:01Z</dcterms:modified>
</cp:coreProperties>
</file>