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9"/>
  </p:notesMasterIdLst>
  <p:handoutMasterIdLst>
    <p:handoutMasterId r:id="rId30"/>
  </p:handoutMasterIdLst>
  <p:sldIdLst>
    <p:sldId id="345" r:id="rId2"/>
    <p:sldId id="344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30" r:id="rId12"/>
    <p:sldId id="362" r:id="rId13"/>
    <p:sldId id="363" r:id="rId14"/>
    <p:sldId id="364" r:id="rId15"/>
    <p:sldId id="365" r:id="rId16"/>
    <p:sldId id="346" r:id="rId17"/>
    <p:sldId id="366" r:id="rId18"/>
    <p:sldId id="367" r:id="rId19"/>
    <p:sldId id="370" r:id="rId20"/>
    <p:sldId id="371" r:id="rId21"/>
    <p:sldId id="372" r:id="rId22"/>
    <p:sldId id="374" r:id="rId23"/>
    <p:sldId id="375" r:id="rId24"/>
    <p:sldId id="373" r:id="rId25"/>
    <p:sldId id="368" r:id="rId26"/>
    <p:sldId id="376" r:id="rId27"/>
    <p:sldId id="369" r:id="rId28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81CD3-2C51-4CAF-9CC6-A4BB75173024}" v="2" dt="2020-01-02T23:44:41.522"/>
    <p1510:client id="{A9765C44-DB84-4307-A38E-BE528475359B}" v="1" dt="2020-01-02T23:41:5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2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938" y="114"/>
      </p:cViewPr>
      <p:guideLst>
        <p:guide orient="horz" pos="2160"/>
        <p:guide pos="2880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04F81CD3-2C51-4CAF-9CC6-A4BB75173024}"/>
    <pc:docChg chg="modSld">
      <pc:chgData name=" " userId="1decf387-3a62-48e1-8264-95221a86067c" providerId="ADAL" clId="{04F81CD3-2C51-4CAF-9CC6-A4BB75173024}" dt="2020-01-02T23:44:41.522" v="8" actId="1076"/>
      <pc:docMkLst>
        <pc:docMk/>
      </pc:docMkLst>
      <pc:sldChg chg="modSp">
        <pc:chgData name=" " userId="1decf387-3a62-48e1-8264-95221a86067c" providerId="ADAL" clId="{04F81CD3-2C51-4CAF-9CC6-A4BB75173024}" dt="2020-01-02T23:44:32.126" v="7"/>
        <pc:sldMkLst>
          <pc:docMk/>
          <pc:sldMk cId="4110633522" sldId="354"/>
        </pc:sldMkLst>
        <pc:spChg chg="mod">
          <ac:chgData name=" " userId="1decf387-3a62-48e1-8264-95221a86067c" providerId="ADAL" clId="{04F81CD3-2C51-4CAF-9CC6-A4BB75173024}" dt="2020-01-02T23:44:32.126" v="7"/>
          <ac:spMkLst>
            <pc:docMk/>
            <pc:sldMk cId="4110633522" sldId="354"/>
            <ac:spMk id="4" creationId="{00000000-0000-0000-0000-000000000000}"/>
          </ac:spMkLst>
        </pc:spChg>
      </pc:sldChg>
      <pc:sldChg chg="modSp">
        <pc:chgData name=" " userId="1decf387-3a62-48e1-8264-95221a86067c" providerId="ADAL" clId="{04F81CD3-2C51-4CAF-9CC6-A4BB75173024}" dt="2020-01-02T23:44:41.522" v="8" actId="1076"/>
        <pc:sldMkLst>
          <pc:docMk/>
          <pc:sldMk cId="4110633522" sldId="356"/>
        </pc:sldMkLst>
        <pc:picChg chg="mod">
          <ac:chgData name=" " userId="1decf387-3a62-48e1-8264-95221a86067c" providerId="ADAL" clId="{04F81CD3-2C51-4CAF-9CC6-A4BB75173024}" dt="2020-01-02T23:44:41.522" v="8" actId="1076"/>
          <ac:picMkLst>
            <pc:docMk/>
            <pc:sldMk cId="4110633522" sldId="356"/>
            <ac:picMk id="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January 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January 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January 3,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January 3,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January 3,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January 3,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데이터의 정리와 요약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02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2-4] R </a:t>
            </a:r>
            <a:r>
              <a:rPr lang="ko-KR" altLang="en-US" sz="2400" dirty="0">
                <a:latin typeface="+mn-ea"/>
              </a:rPr>
              <a:t>기본 패키지에 있는 ‘</a:t>
            </a:r>
            <a:r>
              <a:rPr lang="en-US" altLang="ko-KR" sz="2400" dirty="0">
                <a:latin typeface="+mn-ea"/>
              </a:rPr>
              <a:t>iris’ </a:t>
            </a:r>
            <a:r>
              <a:rPr lang="ko-KR" altLang="en-US" sz="2400" dirty="0">
                <a:latin typeface="+mn-ea"/>
              </a:rPr>
              <a:t>데이터의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열에서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열까지 변수의 히스토그램을 한 화면에 작성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6" y="2276939"/>
            <a:ext cx="4261642" cy="4257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25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2-5]*  </a:t>
            </a:r>
            <a:r>
              <a:rPr lang="ko-KR" altLang="en-US" sz="2400" dirty="0">
                <a:latin typeface="+mn-ea"/>
              </a:rPr>
              <a:t>안정된 프로세스 </a:t>
            </a:r>
            <a:r>
              <a:rPr lang="en-US" altLang="ko-KR" sz="2400" dirty="0">
                <a:latin typeface="+mn-ea"/>
              </a:rPr>
              <a:t>N(10,1)</a:t>
            </a:r>
            <a:r>
              <a:rPr lang="ko-KR" altLang="en-US" sz="2400" dirty="0">
                <a:latin typeface="+mn-ea"/>
              </a:rPr>
              <a:t>의 분포 형태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11" y="1877240"/>
            <a:ext cx="4706788" cy="470211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불안정</a:t>
            </a:r>
            <a:r>
              <a:rPr lang="en-US" altLang="ko-KR" sz="2400" dirty="0"/>
              <a:t>(</a:t>
            </a:r>
            <a:r>
              <a:rPr lang="ko-KR" altLang="en-US" sz="2400" dirty="0"/>
              <a:t>이상</a:t>
            </a:r>
            <a:r>
              <a:rPr lang="en-US" altLang="ko-KR" sz="2400" dirty="0"/>
              <a:t>) </a:t>
            </a:r>
            <a:r>
              <a:rPr lang="ko-KR" altLang="en-US" sz="2400" dirty="0"/>
              <a:t>프로세스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590" y="194383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1. </a:t>
            </a:r>
            <a:r>
              <a:rPr lang="ko-KR" altLang="en-US" sz="2000" dirty="0" err="1">
                <a:latin typeface="+mn-ea"/>
                <a:ea typeface="+mn-ea"/>
              </a:rPr>
              <a:t>낙도형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590" y="295194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2. </a:t>
            </a:r>
            <a:r>
              <a:rPr lang="ko-KR" altLang="en-US" sz="2000" dirty="0" err="1">
                <a:latin typeface="+mn-ea"/>
                <a:ea typeface="+mn-ea"/>
              </a:rPr>
              <a:t>쌍봉우리형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590" y="400245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3. </a:t>
            </a:r>
            <a:r>
              <a:rPr lang="ko-KR" altLang="en-US" sz="2000" dirty="0" err="1">
                <a:latin typeface="+mn-ea"/>
                <a:ea typeface="+mn-ea"/>
              </a:rPr>
              <a:t>이빠진형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590" y="508257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4. </a:t>
            </a:r>
            <a:r>
              <a:rPr lang="ko-KR" altLang="en-US" sz="2000" dirty="0" err="1">
                <a:latin typeface="+mn-ea"/>
                <a:ea typeface="+mn-ea"/>
              </a:rPr>
              <a:t>절벽형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1670" y="2407821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프로세스가 불안정하여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오염된 분포</a:t>
            </a:r>
            <a:r>
              <a:rPr lang="ko-KR" altLang="en-US" sz="2000" dirty="0">
                <a:latin typeface="+mn-ea"/>
                <a:ea typeface="+mn-ea"/>
              </a:rPr>
              <a:t>가 소량 혼합된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1670" y="3415933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프로세스가 두 가지 특성을 갖는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하부프로세스</a:t>
            </a:r>
            <a:r>
              <a:rPr lang="ko-KR" altLang="en-US" sz="2000" dirty="0">
                <a:latin typeface="+mn-ea"/>
                <a:ea typeface="+mn-ea"/>
              </a:rPr>
              <a:t>로 분리된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1670" y="449605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계측기에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 문제</a:t>
            </a:r>
            <a:r>
              <a:rPr lang="ko-KR" altLang="en-US" sz="2000" dirty="0">
                <a:latin typeface="+mn-ea"/>
                <a:ea typeface="+mn-ea"/>
              </a:rPr>
              <a:t>가 있어 특정 영역의 값이 측정되지 않는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1670" y="5576173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전수검사 후 어떤 경계치 이하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이상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의 제품을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제외</a:t>
            </a:r>
            <a:r>
              <a:rPr lang="ko-KR" altLang="en-US" sz="2000" dirty="0">
                <a:latin typeface="+mn-ea"/>
                <a:ea typeface="+mn-ea"/>
              </a:rPr>
              <a:t>한 경우</a:t>
            </a:r>
          </a:p>
        </p:txBody>
      </p:sp>
    </p:spTree>
    <p:extLst>
      <p:ext uri="{BB962C8B-B14F-4D97-AF65-F5344CB8AC3E}">
        <p14:creationId xmlns:p14="http://schemas.microsoft.com/office/powerpoint/2010/main" val="103830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sz="2200" dirty="0">
                <a:latin typeface="+mn-ea"/>
              </a:rPr>
              <a:t>[</a:t>
            </a:r>
            <a:r>
              <a:rPr lang="ko-KR" altLang="en-US" sz="2200" dirty="0">
                <a:latin typeface="+mn-ea"/>
              </a:rPr>
              <a:t>예 </a:t>
            </a:r>
            <a:r>
              <a:rPr lang="en-US" altLang="ko-KR" sz="2200" dirty="0">
                <a:latin typeface="+mn-ea"/>
              </a:rPr>
              <a:t>2-6]* </a:t>
            </a:r>
            <a:r>
              <a:rPr lang="ko-KR" altLang="en-US" sz="2200" dirty="0">
                <a:latin typeface="+mn-ea"/>
              </a:rPr>
              <a:t>불안정 프로세스의 히스토그램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정상 프로세스 </a:t>
            </a:r>
            <a:r>
              <a:rPr lang="en-US" altLang="ko-KR" sz="2200" dirty="0">
                <a:solidFill>
                  <a:srgbClr val="0000FF"/>
                </a:solidFill>
                <a:latin typeface="+mn-ea"/>
              </a:rPr>
              <a:t>N(10, 1)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1" y="198884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(a) </a:t>
            </a:r>
            <a:r>
              <a:rPr lang="ko-KR" altLang="en-US" sz="2000" dirty="0" err="1">
                <a:latin typeface="+mn-ea"/>
                <a:ea typeface="+mn-ea"/>
              </a:rPr>
              <a:t>낙도형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: 90%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N(10, 1)</a:t>
            </a:r>
            <a:r>
              <a:rPr lang="ko-KR" altLang="en-US" sz="2000" dirty="0">
                <a:latin typeface="+mn-ea"/>
                <a:ea typeface="+mn-ea"/>
              </a:rPr>
              <a:t>과 </a:t>
            </a:r>
            <a:r>
              <a:rPr lang="en-US" altLang="ko-KR" sz="2000" dirty="0">
                <a:latin typeface="+mn-ea"/>
                <a:ea typeface="+mn-ea"/>
              </a:rPr>
              <a:t>10%</a:t>
            </a:r>
            <a:r>
              <a:rPr lang="ko-KR" altLang="en-US" sz="2000" dirty="0">
                <a:latin typeface="+mn-ea"/>
                <a:ea typeface="+mn-ea"/>
              </a:rPr>
              <a:t>의 오염된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N(6, 0.5</a:t>
            </a:r>
            <a:r>
              <a:rPr lang="en-US" altLang="ko-KR" sz="20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51" y="252483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(b)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쌍봉우리형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: 50%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N(10, 1)</a:t>
            </a:r>
            <a:r>
              <a:rPr lang="ko-KR" altLang="en-US" sz="2000" dirty="0">
                <a:latin typeface="+mn-ea"/>
                <a:ea typeface="+mn-ea"/>
              </a:rPr>
              <a:t>과 </a:t>
            </a:r>
            <a:r>
              <a:rPr lang="en-US" altLang="ko-KR" sz="2000" dirty="0">
                <a:latin typeface="+mn-ea"/>
                <a:ea typeface="+mn-ea"/>
              </a:rPr>
              <a:t>50%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N(6, 1)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49" y="3100898"/>
            <a:ext cx="850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(c)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이빠진형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 err="1">
                <a:latin typeface="+mn-ea"/>
                <a:ea typeface="+mn-ea"/>
              </a:rPr>
              <a:t>계측기에</a:t>
            </a:r>
            <a:r>
              <a:rPr lang="ko-KR" altLang="en-US" sz="2000" dirty="0">
                <a:latin typeface="+mn-ea"/>
                <a:ea typeface="+mn-ea"/>
              </a:rPr>
              <a:t> 문제가 있어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[8,9]</a:t>
            </a:r>
            <a:r>
              <a:rPr lang="ko-KR" altLang="en-US" sz="2000" dirty="0">
                <a:latin typeface="+mn-ea"/>
                <a:ea typeface="+mn-ea"/>
              </a:rPr>
              <a:t>영역의 값이 측정되지 않는 경우 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51" y="369903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(d) </a:t>
            </a:r>
            <a:r>
              <a:rPr lang="ko-KR" altLang="en-US" sz="2000" dirty="0" err="1">
                <a:latin typeface="+mn-ea"/>
                <a:ea typeface="+mn-ea"/>
              </a:rPr>
              <a:t>절벽형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전수검사 후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9.0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미만</a:t>
            </a:r>
            <a:r>
              <a:rPr lang="ko-KR" altLang="en-US" sz="2000" dirty="0">
                <a:latin typeface="+mn-ea"/>
                <a:ea typeface="+mn-ea"/>
              </a:rPr>
              <a:t>의 데이터를 제외한 경우</a:t>
            </a:r>
          </a:p>
        </p:txBody>
      </p:sp>
    </p:spTree>
    <p:extLst>
      <p:ext uri="{BB962C8B-B14F-4D97-AF65-F5344CB8AC3E}">
        <p14:creationId xmlns:p14="http://schemas.microsoft.com/office/powerpoint/2010/main" val="103830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2-6]*  </a:t>
            </a:r>
            <a:r>
              <a:rPr lang="ko-KR" altLang="en-US" sz="2000" dirty="0">
                <a:latin typeface="+mn-ea"/>
              </a:rPr>
              <a:t>불안정 프로세스의 분포 형태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77" y="1848751"/>
            <a:ext cx="4690256" cy="468559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3830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+mn-ea"/>
              </a:rPr>
              <a:t>층화</a:t>
            </a:r>
            <a:r>
              <a:rPr lang="en-US" altLang="ko-KR" sz="2400" dirty="0">
                <a:latin typeface="+mn-ea"/>
              </a:rPr>
              <a:t>(stratified)</a:t>
            </a:r>
            <a:r>
              <a:rPr lang="ko-KR" altLang="en-US" sz="2400" dirty="0">
                <a:latin typeface="+mn-ea"/>
              </a:rPr>
              <a:t> 히스토그램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6" y="2017059"/>
            <a:ext cx="7986560" cy="40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30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 2-7] </a:t>
            </a:r>
            <a:r>
              <a:rPr lang="ko-KR" altLang="en-US" sz="2000" dirty="0">
                <a:latin typeface="+mn-ea"/>
              </a:rPr>
              <a:t>저항 데이터 히스토그램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46" y="1933166"/>
            <a:ext cx="6433158" cy="459054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2-8]  [</a:t>
            </a:r>
            <a:r>
              <a:rPr lang="ko-KR" altLang="en-US" sz="2400" dirty="0">
                <a:latin typeface="+mn-ea"/>
              </a:rPr>
              <a:t>표 </a:t>
            </a:r>
            <a:r>
              <a:rPr lang="en-US" altLang="ko-KR" sz="2400" dirty="0">
                <a:latin typeface="+mn-ea"/>
              </a:rPr>
              <a:t>2-1]</a:t>
            </a:r>
            <a:r>
              <a:rPr lang="ko-KR" altLang="en-US" sz="2400" dirty="0">
                <a:latin typeface="+mn-ea"/>
              </a:rPr>
              <a:t>의 저항 데이터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latin typeface="+mn-ea"/>
              </a:rPr>
              <a:t> 줄기</a:t>
            </a:r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잎 그림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2.4.1 </a:t>
            </a:r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 </a:t>
            </a:r>
            <a:r>
              <a:rPr lang="en-US" altLang="ko-KR" dirty="0"/>
              <a:t>(stem-and-leaf plot)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585" y="2078850"/>
            <a:ext cx="7488832" cy="31700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# </a:t>
            </a:r>
            <a:r>
              <a:rPr lang="ko-KR" altLang="en-US" sz="2000" b="1" dirty="0">
                <a:latin typeface="+mn-ea"/>
                <a:ea typeface="+mn-ea"/>
              </a:rPr>
              <a:t>저항 데이터 줄기</a:t>
            </a:r>
            <a:r>
              <a:rPr lang="en-US" altLang="ko-KR" sz="2000" b="1" dirty="0">
                <a:latin typeface="+mn-ea"/>
                <a:ea typeface="+mn-ea"/>
              </a:rPr>
              <a:t>-</a:t>
            </a:r>
            <a:r>
              <a:rPr lang="ko-KR" altLang="en-US" sz="2000" b="1" dirty="0">
                <a:latin typeface="+mn-ea"/>
                <a:ea typeface="+mn-ea"/>
              </a:rPr>
              <a:t>잎 그림 ⇒ </a:t>
            </a:r>
            <a:r>
              <a:rPr lang="en-US" altLang="ko-KR" sz="2000" b="1" dirty="0">
                <a:latin typeface="+mn-ea"/>
                <a:ea typeface="+mn-ea"/>
              </a:rPr>
              <a:t>stem( ) </a:t>
            </a:r>
            <a:r>
              <a:rPr lang="ko-KR" altLang="en-US" sz="2000" b="1" dirty="0">
                <a:latin typeface="+mn-ea"/>
                <a:ea typeface="+mn-ea"/>
              </a:rPr>
              <a:t>함수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stem(x)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45  99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46  55699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47  44556777789999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48  13457788899999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49  11233444555555677788999999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50  11112334555777777888899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51  011477899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 52  1335789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6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2-9] </a:t>
            </a:r>
            <a:r>
              <a:rPr lang="ko-KR" altLang="en-US" sz="2400" dirty="0">
                <a:latin typeface="+mn-ea"/>
              </a:rPr>
              <a:t>저항 데이터 상자그림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0" y="1878957"/>
            <a:ext cx="7603177" cy="434035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866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2-10] </a:t>
            </a:r>
            <a:r>
              <a:rPr lang="ko-KR" altLang="en-US" sz="2400" dirty="0">
                <a:latin typeface="+mn-ea"/>
              </a:rPr>
              <a:t>저항 데이터 </a:t>
            </a:r>
            <a:r>
              <a:rPr lang="ko-KR" altLang="en-US" sz="2400" dirty="0" err="1">
                <a:latin typeface="+mn-ea"/>
              </a:rPr>
              <a:t>열별</a:t>
            </a:r>
            <a:r>
              <a:rPr lang="ko-KR" altLang="en-US" sz="2400" dirty="0">
                <a:latin typeface="+mn-ea"/>
              </a:rPr>
              <a:t> 상자그림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342900" lvl="1" indent="-342900"/>
            <a:endParaRPr lang="en-US" altLang="ko-KR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9" y="1895854"/>
            <a:ext cx="6437278" cy="459348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607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/>
              <a:t>제</a:t>
            </a:r>
            <a:r>
              <a:rPr kumimoji="0" lang="en-US" altLang="ko-KR"/>
              <a:t>2</a:t>
            </a:r>
            <a:r>
              <a:rPr kumimoji="0" lang="ko-KR" altLang="en-US"/>
              <a:t>장</a:t>
            </a:r>
            <a:br>
              <a:rPr kumimoji="0" lang="en-US" altLang="ko-KR"/>
            </a:br>
            <a:r>
              <a:rPr kumimoji="0" lang="ko-KR" altLang="en-US"/>
              <a:t>데이터의 정리와 요약</a:t>
            </a: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2504509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2.1 </a:t>
            </a:r>
            <a:r>
              <a:rPr lang="ko-KR" altLang="en-US" sz="2400" b="1" dirty="0">
                <a:latin typeface="+mn-ea"/>
                <a:ea typeface="+mn-ea"/>
              </a:rPr>
              <a:t>도수분포표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080573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2.2 </a:t>
            </a:r>
            <a:r>
              <a:rPr lang="ko-KR" altLang="en-US" sz="2400" b="1" dirty="0">
                <a:latin typeface="+mn-ea"/>
                <a:ea typeface="+mn-ea"/>
              </a:rPr>
              <a:t>체크시트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3656637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2.3 </a:t>
            </a:r>
            <a:r>
              <a:rPr lang="ko-KR" altLang="en-US" sz="2400" b="1" dirty="0">
                <a:latin typeface="+mn-ea"/>
                <a:ea typeface="+mn-ea"/>
              </a:rPr>
              <a:t>히스토그램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4251865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2.4 </a:t>
            </a:r>
            <a:r>
              <a:rPr lang="ko-KR" altLang="en-US" sz="2400" b="1" dirty="0">
                <a:latin typeface="+mn-ea"/>
                <a:ea typeface="+mn-ea"/>
              </a:rPr>
              <a:t>각종 그래프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4880773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2.5 </a:t>
            </a:r>
            <a:r>
              <a:rPr lang="ko-KR" altLang="en-US" sz="2400" b="1" dirty="0">
                <a:latin typeface="+mn-ea"/>
                <a:ea typeface="+mn-ea"/>
              </a:rPr>
              <a:t>중심위치의 척도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5456837"/>
            <a:ext cx="4154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2.6 </a:t>
            </a:r>
            <a:r>
              <a:rPr lang="ko-KR" altLang="en-US" sz="2400" b="1" dirty="0">
                <a:latin typeface="+mn-ea"/>
                <a:ea typeface="+mn-ea"/>
              </a:rPr>
              <a:t>산포의 척도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2.4.3 </a:t>
            </a:r>
            <a:r>
              <a:rPr lang="ko-KR" altLang="en-US" dirty="0" err="1"/>
              <a:t>산점도</a:t>
            </a:r>
            <a:r>
              <a:rPr lang="en-US" altLang="ko-KR" dirty="0"/>
              <a:t>(scatter diagram)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1231178"/>
            <a:ext cx="8235072" cy="548640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6076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 2-11] ‘</a:t>
            </a:r>
            <a:r>
              <a:rPr lang="en-US" altLang="ko-KR" sz="2400" dirty="0" err="1">
                <a:latin typeface="+mn-ea"/>
              </a:rPr>
              <a:t>mtcars</a:t>
            </a:r>
            <a:r>
              <a:rPr lang="en-US" altLang="ko-KR" sz="2400" dirty="0">
                <a:latin typeface="+mn-ea"/>
              </a:rPr>
              <a:t>’ </a:t>
            </a:r>
            <a:r>
              <a:rPr lang="ko-KR" altLang="en-US" sz="2400" dirty="0">
                <a:latin typeface="+mn-ea"/>
              </a:rPr>
              <a:t>데이터의 중량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wt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대 연비</a:t>
            </a:r>
            <a:r>
              <a:rPr lang="en-US" altLang="ko-KR" sz="2400" dirty="0">
                <a:latin typeface="+mn-ea"/>
              </a:rPr>
              <a:t>(mpg)</a:t>
            </a:r>
            <a:r>
              <a:rPr lang="ko-KR" altLang="en-US" sz="2400" dirty="0" err="1">
                <a:latin typeface="+mn-ea"/>
              </a:rPr>
              <a:t>산점도</a:t>
            </a:r>
            <a:endParaRPr lang="ko-KR" altLang="en-US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342900" lvl="1" indent="-342900"/>
            <a:endParaRPr lang="en-US" altLang="ko-KR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1837564"/>
            <a:ext cx="6834316" cy="487680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6076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 2-12] ‘</a:t>
            </a:r>
            <a:r>
              <a:rPr lang="en-US" altLang="ko-KR" sz="2000" dirty="0" err="1">
                <a:latin typeface="+mn-ea"/>
              </a:rPr>
              <a:t>mtcars</a:t>
            </a:r>
            <a:r>
              <a:rPr lang="en-US" altLang="ko-KR" sz="2000" dirty="0">
                <a:latin typeface="+mn-ea"/>
              </a:rPr>
              <a:t>’ </a:t>
            </a:r>
            <a:r>
              <a:rPr lang="ko-KR" altLang="en-US" sz="2000" dirty="0">
                <a:latin typeface="+mn-ea"/>
              </a:rPr>
              <a:t>데이터의 </a:t>
            </a:r>
            <a:r>
              <a:rPr lang="ko-KR" altLang="en-US" sz="2000" dirty="0" err="1">
                <a:latin typeface="+mn-ea"/>
              </a:rPr>
              <a:t>산점행렬도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62" y="1955610"/>
            <a:ext cx="5399732" cy="46237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58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223755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2-13] 10</a:t>
            </a:r>
            <a:r>
              <a:rPr lang="ko-KR" altLang="en-US" sz="2000" dirty="0">
                <a:latin typeface="+mn-ea"/>
              </a:rPr>
              <a:t>개의 표본 데이터에 대한 중심위치의 척도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2.5 </a:t>
            </a:r>
            <a:r>
              <a:rPr lang="ko-KR" altLang="en-US" dirty="0"/>
              <a:t>중심위치의 척도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55173"/>
              </p:ext>
            </p:extLst>
          </p:nvPr>
        </p:nvGraphicFramePr>
        <p:xfrm>
          <a:off x="1403648" y="1713583"/>
          <a:ext cx="6120680" cy="315214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54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898830"/>
            <a:ext cx="17281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>
                <a:latin typeface="+mn-ea"/>
                <a:ea typeface="+mn-ea"/>
              </a:rPr>
              <a:t>평균</a:t>
            </a:r>
            <a:endParaRPr lang="en-US" altLang="ko-KR" sz="2000" b="1" dirty="0">
              <a:latin typeface="+mn-ea"/>
              <a:ea typeface="+mn-ea"/>
            </a:endParaRP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>
                <a:latin typeface="+mn-ea"/>
                <a:ea typeface="+mn-ea"/>
              </a:rPr>
              <a:t>중앙값</a:t>
            </a:r>
            <a:endParaRPr lang="en-US" altLang="ko-KR" sz="2000" b="1" dirty="0">
              <a:latin typeface="+mn-ea"/>
              <a:ea typeface="+mn-ea"/>
            </a:endParaRP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 err="1">
                <a:latin typeface="+mn-ea"/>
                <a:ea typeface="+mn-ea"/>
              </a:rPr>
              <a:t>최빈값</a:t>
            </a:r>
            <a:endParaRPr lang="en-US" altLang="ko-KR" sz="2000" b="1" dirty="0">
              <a:latin typeface="+mn-ea"/>
              <a:ea typeface="+mn-ea"/>
            </a:endParaRP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>
                <a:latin typeface="+mn-ea"/>
                <a:ea typeface="+mn-ea"/>
              </a:rPr>
              <a:t>기하평균</a:t>
            </a:r>
            <a:endParaRPr lang="en-US" altLang="ko-KR" sz="2000" b="1" dirty="0">
              <a:latin typeface="+mn-ea"/>
              <a:ea typeface="+mn-ea"/>
            </a:endParaRP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>
                <a:latin typeface="+mn-ea"/>
                <a:ea typeface="+mn-ea"/>
              </a:rPr>
              <a:t>조화평균</a:t>
            </a:r>
            <a:endParaRPr lang="en-US" altLang="ko-KR" sz="2000" b="1" dirty="0">
              <a:latin typeface="+mn-ea"/>
              <a:ea typeface="+mn-ea"/>
            </a:endParaRP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 err="1">
                <a:latin typeface="+mn-ea"/>
                <a:ea typeface="+mn-ea"/>
              </a:rPr>
              <a:t>절사평균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8487"/>
              </p:ext>
            </p:extLst>
          </p:nvPr>
        </p:nvGraphicFramePr>
        <p:xfrm>
          <a:off x="2267744" y="3050187"/>
          <a:ext cx="3816424" cy="315214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5	6	9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97295"/>
              </p:ext>
            </p:extLst>
          </p:nvPr>
        </p:nvGraphicFramePr>
        <p:xfrm>
          <a:off x="2619251" y="2116745"/>
          <a:ext cx="223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234880" imgH="685800" progId="Equation.DSMT4">
                  <p:embed/>
                </p:oleObj>
              </mc:Choice>
              <mc:Fallback>
                <p:oleObj name="Equation" r:id="rId3" imgW="2234880" imgH="68580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251" y="2116745"/>
                        <a:ext cx="2235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8298"/>
              </p:ext>
            </p:extLst>
          </p:nvPr>
        </p:nvGraphicFramePr>
        <p:xfrm>
          <a:off x="6300192" y="2874553"/>
          <a:ext cx="120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06360" imgH="609480" progId="Equation.DSMT4">
                  <p:embed/>
                </p:oleObj>
              </mc:Choice>
              <mc:Fallback>
                <p:oleObj name="Equation" r:id="rId5" imgW="1206360" imgH="6094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2874553"/>
                        <a:ext cx="1206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85522"/>
              </p:ext>
            </p:extLst>
          </p:nvPr>
        </p:nvGraphicFramePr>
        <p:xfrm>
          <a:off x="2267744" y="3783475"/>
          <a:ext cx="3816424" cy="315214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6	9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45932"/>
              </p:ext>
            </p:extLst>
          </p:nvPr>
        </p:nvGraphicFramePr>
        <p:xfrm>
          <a:off x="6300192" y="3817330"/>
          <a:ext cx="457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817330"/>
                        <a:ext cx="457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55447"/>
              </p:ext>
            </p:extLst>
          </p:nvPr>
        </p:nvGraphicFramePr>
        <p:xfrm>
          <a:off x="2411760" y="4204977"/>
          <a:ext cx="410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4101840" imgH="761760" progId="Equation.DSMT4">
                  <p:embed/>
                </p:oleObj>
              </mc:Choice>
              <mc:Fallback>
                <p:oleObj name="Equation" r:id="rId9" imgW="4101840" imgH="76176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04977"/>
                        <a:ext cx="4102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21619"/>
              </p:ext>
            </p:extLst>
          </p:nvPr>
        </p:nvGraphicFramePr>
        <p:xfrm>
          <a:off x="2411760" y="5069073"/>
          <a:ext cx="2908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2908080" imgH="1015920" progId="Equation.DSMT4">
                  <p:embed/>
                </p:oleObj>
              </mc:Choice>
              <mc:Fallback>
                <p:oleObj name="Equation" r:id="rId11" imgW="2908080" imgH="1015920" progId="Equation.DSMT4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069073"/>
                        <a:ext cx="2908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80090"/>
              </p:ext>
            </p:extLst>
          </p:nvPr>
        </p:nvGraphicFramePr>
        <p:xfrm>
          <a:off x="2267744" y="6149193"/>
          <a:ext cx="3024336" cy="315214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5	6	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51079"/>
              </p:ext>
            </p:extLst>
          </p:nvPr>
        </p:nvGraphicFramePr>
        <p:xfrm>
          <a:off x="5519614" y="5895441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2933640" imgH="685800" progId="Equation.DSMT4">
                  <p:embed/>
                </p:oleObj>
              </mc:Choice>
              <mc:Fallback>
                <p:oleObj name="Equation" r:id="rId13" imgW="2933640" imgH="685800" progId="Equation.DSMT4">
                  <p:embed/>
                  <p:pic>
                    <p:nvPicPr>
                      <p:cNvPr id="15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614" y="5895441"/>
                        <a:ext cx="293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11560" y="2116745"/>
            <a:ext cx="8064896" cy="45365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58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j-lt"/>
              </a:rPr>
              <a:t>중심위치의 </a:t>
            </a:r>
            <a:r>
              <a:rPr lang="ko-KR" altLang="en-US" sz="2400">
                <a:latin typeface="+mj-lt"/>
              </a:rPr>
              <a:t>대표값을</a:t>
            </a:r>
            <a:r>
              <a:rPr lang="ko-KR" altLang="en-US" sz="2400" dirty="0">
                <a:latin typeface="+mj-lt"/>
              </a:rPr>
              <a:t> 선정하는 기준</a:t>
            </a:r>
            <a:endParaRPr lang="en-US" altLang="ko-KR" sz="2400" dirty="0">
              <a:latin typeface="+mj-lt"/>
            </a:endParaRPr>
          </a:p>
          <a:p>
            <a:pPr lvl="1"/>
            <a:endParaRPr lang="en-US" altLang="ko-KR" sz="2400" dirty="0">
              <a:latin typeface="+mj-lt"/>
            </a:endParaRPr>
          </a:p>
          <a:p>
            <a:pPr marL="342900" lvl="1" indent="-342900"/>
            <a:endParaRPr lang="en-US" altLang="ko-KR" sz="2400" dirty="0">
              <a:latin typeface="+mj-lt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2.5 </a:t>
            </a:r>
            <a:r>
              <a:rPr lang="ko-KR" altLang="en-US" dirty="0"/>
              <a:t>중심위치의 척도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325" y="200949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① 명목척도로 측정된 데이터는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최빈값</a:t>
            </a:r>
            <a:r>
              <a:rPr lang="ko-KR" altLang="en-US" sz="2000" dirty="0">
                <a:latin typeface="+mn-ea"/>
                <a:ea typeface="+mn-ea"/>
              </a:rPr>
              <a:t>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325" y="2617497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② 분포가 대칭이고 </a:t>
            </a:r>
            <a:r>
              <a:rPr lang="ko-KR" altLang="en-US" sz="2000" dirty="0" err="1">
                <a:latin typeface="+mn-ea"/>
                <a:ea typeface="+mn-ea"/>
              </a:rPr>
              <a:t>이상점이</a:t>
            </a:r>
            <a:r>
              <a:rPr lang="ko-KR" altLang="en-US" sz="2000" dirty="0">
                <a:latin typeface="+mn-ea"/>
                <a:ea typeface="+mn-ea"/>
              </a:rPr>
              <a:t> 존재하지 않으면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표본평균</a:t>
            </a:r>
            <a:r>
              <a:rPr lang="ko-KR" altLang="en-US" sz="2000" dirty="0">
                <a:latin typeface="+mn-ea"/>
                <a:ea typeface="+mn-ea"/>
              </a:rPr>
              <a:t>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325" y="32489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③ 비대칭이거나 이상치가 존재하면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중앙값</a:t>
            </a:r>
            <a:r>
              <a:rPr lang="ko-KR" altLang="en-US" sz="2000" dirty="0">
                <a:latin typeface="+mn-ea"/>
                <a:ea typeface="+mn-ea"/>
              </a:rPr>
              <a:t>을 사용하고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표본평균</a:t>
            </a:r>
            <a:r>
              <a:rPr lang="ko-KR" altLang="en-US" sz="2000" dirty="0">
                <a:latin typeface="+mn-ea"/>
                <a:ea typeface="+mn-ea"/>
              </a:rPr>
              <a:t>을 참고 값으로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325" y="410407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④ 순위 척도로 측정된 데이터는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중앙값</a:t>
            </a:r>
            <a:r>
              <a:rPr lang="ko-KR" altLang="en-US" sz="2000" dirty="0">
                <a:latin typeface="+mn-ea"/>
                <a:ea typeface="+mn-ea"/>
              </a:rPr>
              <a:t>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589" y="5234135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[</a:t>
            </a:r>
            <a:r>
              <a:rPr lang="ko-KR" altLang="en-US" sz="2000" dirty="0">
                <a:latin typeface="+mn-ea"/>
                <a:ea typeface="+mn-ea"/>
              </a:rPr>
              <a:t>예 </a:t>
            </a:r>
            <a:r>
              <a:rPr lang="en-US" altLang="ko-KR" sz="2000" dirty="0">
                <a:latin typeface="+mn-ea"/>
                <a:ea typeface="+mn-ea"/>
              </a:rPr>
              <a:t>2-14] </a:t>
            </a:r>
            <a:r>
              <a:rPr lang="ko-KR" altLang="en-US" sz="2000" dirty="0">
                <a:latin typeface="+mn-ea"/>
                <a:ea typeface="+mn-ea"/>
              </a:rPr>
              <a:t>저항 데이터의 중심위치 척도 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076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2.6 </a:t>
            </a:r>
            <a:r>
              <a:rPr lang="ko-KR" altLang="en-US" dirty="0"/>
              <a:t>산포의 척도</a:t>
            </a:r>
          </a:p>
        </p:txBody>
      </p:sp>
      <p:sp>
        <p:nvSpPr>
          <p:cNvPr id="5" name="내용 개체 틀 9"/>
          <p:cNvSpPr txBox="1">
            <a:spLocks/>
          </p:cNvSpPr>
          <p:nvPr/>
        </p:nvSpPr>
        <p:spPr>
          <a:xfrm>
            <a:off x="457200" y="1474806"/>
            <a:ext cx="2818656" cy="42325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b="1"/>
              <a:t>① 표본분산</a:t>
            </a:r>
            <a:endParaRPr kumimoji="0" lang="en-US" altLang="ko-KR" sz="2400" b="1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b="1"/>
              <a:t>② 표본표준편차</a:t>
            </a:r>
            <a:endParaRPr kumimoji="0" lang="en-US" altLang="ko-KR" sz="2400" b="1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b="1"/>
              <a:t>③ 데이터의 범위</a:t>
            </a:r>
            <a:endParaRPr kumimoji="0" lang="en-US" altLang="ko-KR" sz="2400" b="1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b="1"/>
              <a:t>④ 사분위수 범위</a:t>
            </a:r>
            <a:endParaRPr kumimoji="0" lang="en-US" altLang="ko-KR" sz="2400" b="1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b="1"/>
              <a:t>⑤ 변동계수</a:t>
            </a:r>
            <a:endParaRPr kumimoji="0" lang="ko-KR" altLang="en-US" sz="2400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32097"/>
              </p:ext>
            </p:extLst>
          </p:nvPr>
        </p:nvGraphicFramePr>
        <p:xfrm>
          <a:off x="3131840" y="1589120"/>
          <a:ext cx="530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308560" imgH="876240" progId="Equation.DSMT4">
                  <p:embed/>
                </p:oleObj>
              </mc:Choice>
              <mc:Fallback>
                <p:oleObj name="Equation" r:id="rId3" imgW="5308560" imgH="8762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589120"/>
                        <a:ext cx="53086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93252"/>
              </p:ext>
            </p:extLst>
          </p:nvPr>
        </p:nvGraphicFramePr>
        <p:xfrm>
          <a:off x="3131840" y="253844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2538445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463555"/>
              </p:ext>
            </p:extLst>
          </p:nvPr>
        </p:nvGraphicFramePr>
        <p:xfrm>
          <a:off x="3131840" y="3382102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739880" imgH="380880" progId="Equation.DSMT4">
                  <p:embed/>
                </p:oleObj>
              </mc:Choice>
              <mc:Fallback>
                <p:oleObj name="Equation" r:id="rId7" imgW="1739880" imgH="3808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3382102"/>
                        <a:ext cx="1739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01503"/>
              </p:ext>
            </p:extLst>
          </p:nvPr>
        </p:nvGraphicFramePr>
        <p:xfrm>
          <a:off x="3131840" y="4195150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701720" imgH="380880" progId="Equation.DSMT4">
                  <p:embed/>
                </p:oleObj>
              </mc:Choice>
              <mc:Fallback>
                <p:oleObj name="Equation" r:id="rId9" imgW="1701720" imgH="3808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40" y="4195150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01666"/>
              </p:ext>
            </p:extLst>
          </p:nvPr>
        </p:nvGraphicFramePr>
        <p:xfrm>
          <a:off x="3157538" y="5059395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282680" imgH="279360" progId="Equation.DSMT4">
                  <p:embed/>
                </p:oleObj>
              </mc:Choice>
              <mc:Fallback>
                <p:oleObj name="Equation" r:id="rId11" imgW="1282680" imgH="27936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7538" y="5059395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1520" y="1530853"/>
            <a:ext cx="8640960" cy="39604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2-15] 10</a:t>
            </a:r>
            <a:r>
              <a:rPr lang="ko-KR" altLang="en-US" sz="2000" dirty="0">
                <a:latin typeface="+mn-ea"/>
              </a:rPr>
              <a:t>개의 표본 데이터에 대한 산포의 척도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2.6 </a:t>
            </a:r>
            <a:r>
              <a:rPr lang="ko-KR" altLang="en-US" dirty="0"/>
              <a:t>산포의 척도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5604"/>
              </p:ext>
            </p:extLst>
          </p:nvPr>
        </p:nvGraphicFramePr>
        <p:xfrm>
          <a:off x="1619672" y="1591114"/>
          <a:ext cx="6120680" cy="315214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54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69434"/>
              </p:ext>
            </p:extLst>
          </p:nvPr>
        </p:nvGraphicFramePr>
        <p:xfrm>
          <a:off x="3131840" y="4399426"/>
          <a:ext cx="3816424" cy="315214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</a:rPr>
                        <a:t>3	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4	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</a:rPr>
                        <a:t>	5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</a:rPr>
                        <a:t>6	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23911"/>
              </p:ext>
            </p:extLst>
          </p:nvPr>
        </p:nvGraphicFramePr>
        <p:xfrm>
          <a:off x="2699792" y="2044668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019560" imgH="914400" progId="Equation.DSMT4">
                  <p:embed/>
                </p:oleObj>
              </mc:Choice>
              <mc:Fallback>
                <p:oleObj name="Equation" r:id="rId3" imgW="6019560" imgH="9144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044668"/>
                        <a:ext cx="6019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94767"/>
              </p:ext>
            </p:extLst>
          </p:nvPr>
        </p:nvGraphicFramePr>
        <p:xfrm>
          <a:off x="3203848" y="3098768"/>
          <a:ext cx="217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171520" imgH="330120" progId="Equation.DSMT4">
                  <p:embed/>
                </p:oleObj>
              </mc:Choice>
              <mc:Fallback>
                <p:oleObj name="Equation" r:id="rId5" imgW="2171520" imgH="33012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3098768"/>
                        <a:ext cx="2171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2444"/>
              </p:ext>
            </p:extLst>
          </p:nvPr>
        </p:nvGraphicFramePr>
        <p:xfrm>
          <a:off x="3188444" y="3823362"/>
          <a:ext cx="267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679480" imgH="330120" progId="Equation.DSMT4">
                  <p:embed/>
                </p:oleObj>
              </mc:Choice>
              <mc:Fallback>
                <p:oleObj name="Equation" r:id="rId7" imgW="2679480" imgH="33012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44" y="3823362"/>
                        <a:ext cx="267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73585"/>
              </p:ext>
            </p:extLst>
          </p:nvPr>
        </p:nvGraphicFramePr>
        <p:xfrm>
          <a:off x="2581275" y="5806050"/>
          <a:ext cx="378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3784320" imgH="609480" progId="Equation.DSMT4">
                  <p:embed/>
                </p:oleObj>
              </mc:Choice>
              <mc:Fallback>
                <p:oleObj name="Equation" r:id="rId9" imgW="3784320" imgH="60948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5806050"/>
                        <a:ext cx="3784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내용 개체 틀 9"/>
          <p:cNvSpPr txBox="1">
            <a:spLocks/>
          </p:cNvSpPr>
          <p:nvPr/>
        </p:nvSpPr>
        <p:spPr>
          <a:xfrm>
            <a:off x="457200" y="1967114"/>
            <a:ext cx="2818656" cy="42325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① 표본분산</a:t>
            </a:r>
            <a:endParaRPr kumimoji="0" lang="en-US" altLang="ko-KR" sz="2400" dirty="0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② 표본표준편차</a:t>
            </a:r>
            <a:endParaRPr kumimoji="0" lang="en-US" altLang="ko-KR" sz="2400" dirty="0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③ 데이터의 범위</a:t>
            </a:r>
            <a:endParaRPr kumimoji="0" lang="en-US" altLang="ko-KR" sz="2400" dirty="0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④ 사분위수 범위</a:t>
            </a:r>
            <a:endParaRPr kumimoji="0" lang="en-US" altLang="ko-KR" sz="2400" dirty="0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⑤ 변동계수</a:t>
            </a: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42569"/>
              </p:ext>
            </p:extLst>
          </p:nvPr>
        </p:nvGraphicFramePr>
        <p:xfrm>
          <a:off x="3131840" y="4903755"/>
          <a:ext cx="339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3390840" imgH="330120" progId="Equation.DSMT4">
                  <p:embed/>
                </p:oleObj>
              </mc:Choice>
              <mc:Fallback>
                <p:oleObj name="Equation" r:id="rId11" imgW="3390840" imgH="33012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1840" y="4903755"/>
                        <a:ext cx="339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11088"/>
              </p:ext>
            </p:extLst>
          </p:nvPr>
        </p:nvGraphicFramePr>
        <p:xfrm>
          <a:off x="2016472" y="5292693"/>
          <a:ext cx="500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5003640" imgH="330120" progId="Equation.DSMT4">
                  <p:embed/>
                </p:oleObj>
              </mc:Choice>
              <mc:Fallback>
                <p:oleObj name="Equation" r:id="rId13" imgW="5003640" imgH="33012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72" y="5292693"/>
                        <a:ext cx="5003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73834"/>
              </p:ext>
            </p:extLst>
          </p:nvPr>
        </p:nvGraphicFramePr>
        <p:xfrm>
          <a:off x="7092280" y="5048218"/>
          <a:ext cx="173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739880" imgH="330120" progId="Equation.DSMT4">
                  <p:embed/>
                </p:oleObj>
              </mc:Choice>
              <mc:Fallback>
                <p:oleObj name="Equation" r:id="rId15" imgW="1739880" imgH="33012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92280" y="5048218"/>
                        <a:ext cx="1739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023162"/>
            <a:ext cx="8640960" cy="4464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2-16] </a:t>
            </a:r>
            <a:r>
              <a:rPr lang="ko-KR" altLang="en-US" sz="2000" dirty="0">
                <a:latin typeface="+mn-ea"/>
              </a:rPr>
              <a:t>저항 데이터 산포의 척도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2.6 </a:t>
            </a:r>
            <a:r>
              <a:rPr lang="ko-KR" altLang="en-US" dirty="0"/>
              <a:t>산포의 척도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37397"/>
              </p:ext>
            </p:extLst>
          </p:nvPr>
        </p:nvGraphicFramePr>
        <p:xfrm>
          <a:off x="971600" y="2076808"/>
          <a:ext cx="359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593880" imgH="914400" progId="Equation.DSMT4">
                  <p:embed/>
                </p:oleObj>
              </mc:Choice>
              <mc:Fallback>
                <p:oleObj name="Equation" r:id="rId3" imgW="3593880" imgH="9144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076808"/>
                        <a:ext cx="3594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776021"/>
              </p:ext>
            </p:extLst>
          </p:nvPr>
        </p:nvGraphicFramePr>
        <p:xfrm>
          <a:off x="3059832" y="3012912"/>
          <a:ext cx="207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070000" imgH="368280" progId="Equation.DSMT4">
                  <p:embed/>
                </p:oleObj>
              </mc:Choice>
              <mc:Fallback>
                <p:oleObj name="Equation" r:id="rId5" imgW="2070000" imgH="3682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3012912"/>
                        <a:ext cx="2070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63665"/>
              </p:ext>
            </p:extLst>
          </p:nvPr>
        </p:nvGraphicFramePr>
        <p:xfrm>
          <a:off x="3203848" y="3660984"/>
          <a:ext cx="354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543120" imgH="330120" progId="Equation.DSMT4">
                  <p:embed/>
                </p:oleObj>
              </mc:Choice>
              <mc:Fallback>
                <p:oleObj name="Equation" r:id="rId7" imgW="3543120" imgH="33012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660984"/>
                        <a:ext cx="3543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21572"/>
              </p:ext>
            </p:extLst>
          </p:nvPr>
        </p:nvGraphicFramePr>
        <p:xfrm>
          <a:off x="2460625" y="5749216"/>
          <a:ext cx="402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4025880" imgH="609480" progId="Equation.DSMT4">
                  <p:embed/>
                </p:oleObj>
              </mc:Choice>
              <mc:Fallback>
                <p:oleObj name="Equation" r:id="rId9" imgW="4025880" imgH="60948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5749216"/>
                        <a:ext cx="402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9"/>
          <p:cNvSpPr txBox="1">
            <a:spLocks/>
          </p:cNvSpPr>
          <p:nvPr/>
        </p:nvSpPr>
        <p:spPr>
          <a:xfrm>
            <a:off x="457200" y="1628800"/>
            <a:ext cx="2818656" cy="5128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① 표본분산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② 표본표준편차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2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③ 데이터의 범위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④ 사분위수 범위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2400" dirty="0"/>
              <a:t>⑤ 변동계수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66631"/>
              </p:ext>
            </p:extLst>
          </p:nvPr>
        </p:nvGraphicFramePr>
        <p:xfrm>
          <a:off x="3075508" y="4237048"/>
          <a:ext cx="5168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5168880" imgH="355320" progId="Equation.DSMT4">
                  <p:embed/>
                </p:oleObj>
              </mc:Choice>
              <mc:Fallback>
                <p:oleObj name="Equation" r:id="rId11" imgW="5168880" imgH="35532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5508" y="4237048"/>
                        <a:ext cx="5168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15293"/>
              </p:ext>
            </p:extLst>
          </p:nvPr>
        </p:nvGraphicFramePr>
        <p:xfrm>
          <a:off x="3131840" y="5028839"/>
          <a:ext cx="403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4038480" imgH="355320" progId="Equation.DSMT4">
                  <p:embed/>
                </p:oleObj>
              </mc:Choice>
              <mc:Fallback>
                <p:oleObj name="Equation" r:id="rId13" imgW="4038480" imgH="35532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28839"/>
                        <a:ext cx="403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52479"/>
              </p:ext>
            </p:extLst>
          </p:nvPr>
        </p:nvGraphicFramePr>
        <p:xfrm>
          <a:off x="4794200" y="5389201"/>
          <a:ext cx="337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3377880" imgH="330120" progId="Equation.DSMT4">
                  <p:embed/>
                </p:oleObj>
              </mc:Choice>
              <mc:Fallback>
                <p:oleObj name="Equation" r:id="rId15" imgW="3377880" imgH="33012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4200" y="5389201"/>
                        <a:ext cx="337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1520" y="1628800"/>
            <a:ext cx="8640960" cy="5056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31439"/>
              </p:ext>
            </p:extLst>
          </p:nvPr>
        </p:nvGraphicFramePr>
        <p:xfrm>
          <a:off x="4633664" y="2157200"/>
          <a:ext cx="411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4114800" imgH="761760" progId="Equation.DSMT4">
                  <p:embed/>
                </p:oleObj>
              </mc:Choice>
              <mc:Fallback>
                <p:oleObj name="Equation" r:id="rId17" imgW="4114800" imgH="761760" progId="Equation.DSMT4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33664" y="2157200"/>
                        <a:ext cx="4114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92927"/>
              </p:ext>
            </p:extLst>
          </p:nvPr>
        </p:nvGraphicFramePr>
        <p:xfrm>
          <a:off x="3131840" y="4597088"/>
          <a:ext cx="431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4317840" imgH="330120" progId="Equation.DSMT4">
                  <p:embed/>
                </p:oleObj>
              </mc:Choice>
              <mc:Fallback>
                <p:oleObj name="Equation" r:id="rId19" imgW="4317840" imgH="33012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1840" y="4597088"/>
                        <a:ext cx="4318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64135"/>
              </p:ext>
            </p:extLst>
          </p:nvPr>
        </p:nvGraphicFramePr>
        <p:xfrm>
          <a:off x="3131840" y="5389176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1358640" imgH="330120" progId="Equation.DSMT4">
                  <p:embed/>
                </p:oleObj>
              </mc:Choice>
              <mc:Fallback>
                <p:oleObj name="Equation" r:id="rId21" imgW="1358640" imgH="33012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1840" y="5389176"/>
                        <a:ext cx="1358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2-1] R </a:t>
            </a:r>
            <a:r>
              <a:rPr lang="ko-KR" altLang="en-US" sz="2000" dirty="0">
                <a:latin typeface="+mn-ea"/>
              </a:rPr>
              <a:t>기본 패키지에 있는 ‘</a:t>
            </a:r>
            <a:r>
              <a:rPr lang="en-US" altLang="ko-KR" sz="2000" dirty="0">
                <a:latin typeface="+mn-ea"/>
              </a:rPr>
              <a:t>iris’ </a:t>
            </a:r>
            <a:r>
              <a:rPr lang="ko-KR" altLang="en-US" sz="2000" dirty="0">
                <a:latin typeface="+mn-ea"/>
              </a:rPr>
              <a:t>데이터의 두 번째 열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꽃받침 너비</a:t>
            </a:r>
            <a:r>
              <a:rPr lang="en-US" altLang="ko-KR" sz="2000" dirty="0">
                <a:latin typeface="+mn-ea"/>
              </a:rPr>
              <a:t>'(</a:t>
            </a:r>
            <a:r>
              <a:rPr lang="en-US" altLang="ko-KR" sz="2000" dirty="0" err="1">
                <a:latin typeface="+mn-ea"/>
              </a:rPr>
              <a:t>Sepal.Width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도수분포표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/>
              <a:t>도수분포표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585" y="2381684"/>
            <a:ext cx="7920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			</a:t>
            </a:r>
            <a:r>
              <a:rPr lang="ko-KR" altLang="en-US" sz="2000" b="1" dirty="0" err="1">
                <a:solidFill>
                  <a:srgbClr val="0000FF"/>
                </a:solidFill>
                <a:latin typeface="+mn-ea"/>
                <a:ea typeface="+mn-ea"/>
              </a:rPr>
              <a:t>대표값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도수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누적도수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상대도수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상대누적도수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(2, 2.2]      	2.1    	 4   		  4		0.026666667   0.02666667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(2.2, 2.4]    	2.3    	 7      	 11	0.046666667   0.07333333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(2.4, 2.6]    	2.5   	13       	 24 	0.086666667   0.16000000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(2.6, 2.8]    	2.7   	23       	 47 	0.153333333   0.31333333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(2.8, 3]      	2.9   	36       	 83 	0.240000000   0.55333333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(3, 3.2]      	3.1   	24      	107 	0.160000000   0.71333333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(3.2, 3.4]    	3.3   	18      	125 	0.120000000   0.83333333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(3.4, 3.6]    	3.5   	10      	135 	0.066666667   0.90000000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(3.6, 3.8]    	3.7    	 9      	144 	0.060000000   0.96000000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(3.8, 4]      	3.9    	 3      	147 	0.020000000   0.98000000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(4, 4.2]      	4.1    	 2      	149 	0.013333333   0.99333333</a:t>
            </a:r>
          </a:p>
          <a:p>
            <a:pPr defTabSz="360000"/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(4.2, 4.4]    	4.3    	 1      	150 	0.006666667   1.00000000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6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 </a:t>
            </a:r>
            <a:r>
              <a:rPr lang="en-US" altLang="ko-KR" sz="2400" dirty="0">
                <a:latin typeface="+mn-ea"/>
              </a:rPr>
              <a:t>2-2]* </a:t>
            </a:r>
            <a:r>
              <a:rPr lang="ko-KR" altLang="en-US" sz="2400" dirty="0">
                <a:latin typeface="+mn-ea"/>
              </a:rPr>
              <a:t>규격 </a:t>
            </a:r>
            <a:r>
              <a:rPr lang="en-US" altLang="ko-KR" sz="2400" dirty="0">
                <a:latin typeface="+mn-ea"/>
              </a:rPr>
              <a:t>[5.00±1.00]</a:t>
            </a:r>
            <a:r>
              <a:rPr lang="el-GR" altLang="ko-KR" sz="2400" dirty="0">
                <a:latin typeface="+mn-ea"/>
              </a:rPr>
              <a:t>Ω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저항 데이터 </a:t>
            </a:r>
            <a:r>
              <a:rPr lang="en-US" altLang="ko-KR" sz="2400" dirty="0">
                <a:latin typeface="+mn-ea"/>
              </a:rPr>
              <a:t>100</a:t>
            </a:r>
            <a:r>
              <a:rPr lang="ko-KR" altLang="en-US" sz="2400" dirty="0">
                <a:latin typeface="+mn-ea"/>
              </a:rPr>
              <a:t>개 </a:t>
            </a:r>
            <a:r>
              <a:rPr lang="en-US" altLang="ko-KR" sz="2400" dirty="0">
                <a:latin typeface="+mn-ea"/>
              </a:rPr>
              <a:t>[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tab2-1.csv</a:t>
            </a:r>
            <a:r>
              <a:rPr lang="en-US" altLang="ko-KR" sz="2400" dirty="0">
                <a:latin typeface="+mn-ea"/>
              </a:rPr>
              <a:t>] </a:t>
            </a:r>
            <a:r>
              <a:rPr lang="ko-KR" altLang="en-US" sz="2400" dirty="0">
                <a:latin typeface="+mn-ea"/>
              </a:rPr>
              <a:t>도수분포표 </a:t>
            </a:r>
            <a:r>
              <a:rPr lang="en-US" altLang="ko-KR" sz="2400" dirty="0">
                <a:latin typeface="+mn-ea"/>
              </a:rPr>
              <a:t>(15</a:t>
            </a:r>
            <a:r>
              <a:rPr lang="ko-KR" altLang="en-US" sz="2400" dirty="0">
                <a:latin typeface="+mn-ea"/>
              </a:rPr>
              <a:t>개 구간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/>
              <a:t>도수분포표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12563"/>
              </p:ext>
            </p:extLst>
          </p:nvPr>
        </p:nvGraphicFramePr>
        <p:xfrm>
          <a:off x="971600" y="2450186"/>
          <a:ext cx="7200800" cy="2779014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1614">
                <a:tc>
                  <a:txBody>
                    <a:bodyPr/>
                    <a:lstStyle/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5.27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4.76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4.81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5.28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5.02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5.23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5.18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4.66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4.93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4.85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4.89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0" marR="0" indent="-2540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600" algn="l"/>
                          <a:tab pos="763200" algn="l"/>
                          <a:tab pos="914400" algn="l"/>
                          <a:tab pos="1144800" algn="l"/>
                          <a:tab pos="1522800" algn="l"/>
                          <a:tab pos="1904400" algn="l"/>
                          <a:tab pos="2286000" algn="l"/>
                          <a:tab pos="2667600" algn="l"/>
                          <a:tab pos="3049200" algn="l"/>
                          <a:tab pos="3430800" algn="l"/>
                        </a:tabLs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4.94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5.17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4.88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4.96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4.92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4.79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5.10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3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표 </a:t>
            </a:r>
            <a:r>
              <a:rPr lang="en-US" altLang="ko-KR" sz="2000" dirty="0">
                <a:latin typeface="+mn-ea"/>
              </a:rPr>
              <a:t>2-2]  </a:t>
            </a:r>
            <a:r>
              <a:rPr lang="ko-KR" altLang="en-US" sz="2000" dirty="0">
                <a:latin typeface="+mn-ea"/>
              </a:rPr>
              <a:t>저항 데이터</a:t>
            </a:r>
            <a:r>
              <a:rPr lang="en-US" altLang="ko-KR" sz="2000" dirty="0">
                <a:latin typeface="+mn-ea"/>
              </a:rPr>
              <a:t>([</a:t>
            </a:r>
            <a:r>
              <a:rPr lang="ko-KR" altLang="en-US" sz="2000" dirty="0">
                <a:latin typeface="+mn-ea"/>
              </a:rPr>
              <a:t>표 </a:t>
            </a:r>
            <a:r>
              <a:rPr lang="en-US" altLang="ko-KR" sz="2000" dirty="0">
                <a:latin typeface="+mn-ea"/>
              </a:rPr>
              <a:t>2-1])</a:t>
            </a:r>
            <a:r>
              <a:rPr lang="ko-KR" altLang="en-US" sz="2000" dirty="0">
                <a:latin typeface="+mn-ea"/>
              </a:rPr>
              <a:t>의 도수분포표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749943"/>
            <a:ext cx="6642738" cy="473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2.2.1 </a:t>
            </a:r>
            <a:r>
              <a:rPr lang="ko-KR" altLang="en-US" sz="2400" dirty="0" err="1"/>
              <a:t>계수표</a:t>
            </a:r>
            <a:r>
              <a:rPr lang="en-US" altLang="ko-KR" sz="2400" dirty="0"/>
              <a:t>(tally sheet)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/>
              <a:t>체크시트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154907"/>
            <a:ext cx="71342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2.2.2 </a:t>
            </a:r>
            <a:r>
              <a:rPr lang="ko-KR" altLang="en-US" sz="2400" dirty="0" err="1"/>
              <a:t>분할표</a:t>
            </a:r>
            <a:r>
              <a:rPr lang="en-US" altLang="ko-KR" sz="2400" dirty="0"/>
              <a:t>(contingency table)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/>
              <a:t>체크시트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0" y="1943835"/>
            <a:ext cx="76771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50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2-3] S</a:t>
            </a:r>
            <a:r>
              <a:rPr lang="ko-KR" altLang="en-US" sz="2000" dirty="0"/>
              <a:t>대학 </a:t>
            </a:r>
            <a:r>
              <a:rPr lang="en-US" altLang="ko-KR" sz="2000" dirty="0"/>
              <a:t>A</a:t>
            </a:r>
            <a:r>
              <a:rPr lang="ko-KR" altLang="en-US" sz="2000" dirty="0"/>
              <a:t>학부 신입생 </a:t>
            </a:r>
            <a:r>
              <a:rPr lang="en-US" altLang="ko-KR" sz="2000" dirty="0"/>
              <a:t>210</a:t>
            </a:r>
            <a:r>
              <a:rPr lang="ko-KR" altLang="en-US" sz="2000" dirty="0"/>
              <a:t>명에 대해 조사한 데이터 </a:t>
            </a:r>
            <a:r>
              <a:rPr lang="en-US" altLang="ko-KR" sz="2000" dirty="0"/>
              <a:t>[</a:t>
            </a:r>
            <a:r>
              <a:rPr lang="en-US" altLang="ko-KR" sz="2000" dirty="0">
                <a:solidFill>
                  <a:srgbClr val="FF0000"/>
                </a:solidFill>
              </a:rPr>
              <a:t>tab2-2.csv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              (1) </a:t>
            </a:r>
            <a:r>
              <a:rPr lang="ko-KR" altLang="en-US" sz="1600" dirty="0"/>
              <a:t>이들 신입생의 입학전형 분포표</a:t>
            </a:r>
          </a:p>
          <a:p>
            <a:pPr marL="0" indent="0">
              <a:buNone/>
            </a:pPr>
            <a:r>
              <a:rPr lang="en-US" altLang="ko-KR" sz="1600" dirty="0"/>
              <a:t>              (2) </a:t>
            </a:r>
            <a:r>
              <a:rPr lang="ko-KR" altLang="en-US" sz="1600" dirty="0"/>
              <a:t>이들 신입생이 중점적으로 참여한 활동 분포표</a:t>
            </a:r>
          </a:p>
          <a:p>
            <a:pPr marL="0" indent="0">
              <a:buNone/>
            </a:pPr>
            <a:r>
              <a:rPr lang="en-US" altLang="ko-KR" sz="1600" dirty="0"/>
              <a:t>              (3) </a:t>
            </a:r>
            <a:r>
              <a:rPr lang="ko-KR" altLang="en-US" sz="1600" dirty="0"/>
              <a:t>이들 신입생의 입학전형과 참여활동 결합분포표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9" y="2608277"/>
            <a:ext cx="6297552" cy="412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5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55" y="3003425"/>
            <a:ext cx="4998720" cy="371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 flipV="1">
            <a:off x="6696379" y="3089914"/>
            <a:ext cx="1" cy="3480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696380" y="5490229"/>
            <a:ext cx="85495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표본 데이터로부터 모집단 분포의 특성을 추측</a:t>
            </a:r>
            <a:endParaRPr lang="en-US" altLang="ko-KR" sz="2400" dirty="0"/>
          </a:p>
          <a:p>
            <a:pPr>
              <a:buNone/>
            </a:pPr>
            <a:r>
              <a:rPr lang="ko-KR" altLang="en-US" sz="2000" dirty="0">
                <a:latin typeface="+mn-ea"/>
              </a:rPr>
              <a:t>    ① 모집단 분포의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형태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(shape)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② </a:t>
            </a:r>
            <a:r>
              <a:rPr lang="ko-KR" altLang="en-US" sz="2000" dirty="0">
                <a:latin typeface="+mn-ea"/>
              </a:rPr>
              <a:t>모집단 분포의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중심위치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(location)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③ </a:t>
            </a:r>
            <a:r>
              <a:rPr lang="ko-KR" altLang="en-US" sz="2000" dirty="0">
                <a:latin typeface="+mn-ea"/>
              </a:rPr>
              <a:t>모집단 분포의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산포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(spread)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0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15053</TotalTime>
  <Words>1059</Words>
  <Application>Microsoft Office PowerPoint</Application>
  <PresentationFormat>화면 슬라이드 쇼(4:3)</PresentationFormat>
  <Paragraphs>141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한양해서</vt:lpstr>
      <vt:lpstr>Arial</vt:lpstr>
      <vt:lpstr>Office 테마</vt:lpstr>
      <vt:lpstr>Equation</vt:lpstr>
      <vt:lpstr>데이터의 정리와 요약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224</cp:revision>
  <cp:lastPrinted>2016-03-01T13:56:08Z</cp:lastPrinted>
  <dcterms:created xsi:type="dcterms:W3CDTF">2004-02-19T02:52:38Z</dcterms:created>
  <dcterms:modified xsi:type="dcterms:W3CDTF">2020-01-02T23:44:50Z</dcterms:modified>
</cp:coreProperties>
</file>