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5"/>
  </p:notesMasterIdLst>
  <p:handoutMasterIdLst>
    <p:handoutMasterId r:id="rId26"/>
  </p:handoutMasterIdLst>
  <p:sldIdLst>
    <p:sldId id="345" r:id="rId2"/>
    <p:sldId id="344" r:id="rId3"/>
    <p:sldId id="352" r:id="rId4"/>
    <p:sldId id="330" r:id="rId5"/>
    <p:sldId id="353" r:id="rId6"/>
    <p:sldId id="354" r:id="rId7"/>
    <p:sldId id="355" r:id="rId8"/>
    <p:sldId id="357" r:id="rId9"/>
    <p:sldId id="358" r:id="rId10"/>
    <p:sldId id="359" r:id="rId11"/>
    <p:sldId id="367" r:id="rId12"/>
    <p:sldId id="368" r:id="rId13"/>
    <p:sldId id="369" r:id="rId14"/>
    <p:sldId id="372" r:id="rId15"/>
    <p:sldId id="370" r:id="rId16"/>
    <p:sldId id="371" r:id="rId17"/>
    <p:sldId id="356" r:id="rId18"/>
    <p:sldId id="346" r:id="rId19"/>
    <p:sldId id="374" r:id="rId20"/>
    <p:sldId id="375" r:id="rId21"/>
    <p:sldId id="376" r:id="rId22"/>
    <p:sldId id="378" r:id="rId23"/>
    <p:sldId id="379" r:id="rId24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89" d="100"/>
          <a:sy n="89" d="100"/>
        </p:scale>
        <p:origin x="2006" y="55"/>
      </p:cViewPr>
      <p:guideLst>
        <p:guide orient="horz" pos="2160"/>
        <p:guide pos="2880"/>
        <p:guide orient="horz" pos="828"/>
        <p:guide pos="4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3C06C617-F1F1-44D9-97D2-AD6F09D25946}"/>
    <pc:docChg chg="delSld">
      <pc:chgData name=" " userId="1decf387-3a62-48e1-8264-95221a86067c" providerId="ADAL" clId="{3C06C617-F1F1-44D9-97D2-AD6F09D25946}" dt="2020-01-07T23:31:03.836" v="0" actId="47"/>
      <pc:docMkLst>
        <pc:docMk/>
      </pc:docMkLst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922540950" sldId="377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829212394" sldId="380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4281592479" sldId="381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521520156" sldId="382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900638133" sldId="383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900638133" sldId="384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900638133" sldId="385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432533344" sldId="386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432533344" sldId="387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432533344" sldId="388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907867990" sldId="390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373900005" sldId="391"/>
        </pc:sldMkLst>
      </pc:sldChg>
      <pc:sldMasterChg chg="delSldLayout">
        <pc:chgData name=" " userId="1decf387-3a62-48e1-8264-95221a86067c" providerId="ADAL" clId="{3C06C617-F1F1-44D9-97D2-AD6F09D25946}" dt="2020-01-07T23:31:03.836" v="0" actId="47"/>
        <pc:sldMasterMkLst>
          <pc:docMk/>
          <pc:sldMasterMk cId="2451792190" sldId="2147484296"/>
        </pc:sldMasterMkLst>
        <pc:sldLayoutChg chg="del">
          <pc:chgData name=" " userId="1decf387-3a62-48e1-8264-95221a86067c" providerId="ADAL" clId="{3C06C617-F1F1-44D9-97D2-AD6F09D25946}" dt="2020-01-07T23:31:03.836" v="0" actId="47"/>
          <pc:sldLayoutMkLst>
            <pc:docMk/>
            <pc:sldMasterMk cId="2451792190" sldId="2147484296"/>
            <pc:sldLayoutMk cId="4028281540" sldId="2147484308"/>
          </pc:sldLayoutMkLst>
        </pc:sldLayoutChg>
      </pc:sldMasterChg>
    </pc:docChg>
  </pc:docChgLst>
  <pc:docChgLst>
    <pc:chgData name=" " userId="1decf387-3a62-48e1-8264-95221a86067c" providerId="ADAL" clId="{E085844C-693F-417C-87C3-C65371734C7C}"/>
    <pc:docChg chg="modSld">
      <pc:chgData name=" " userId="1decf387-3a62-48e1-8264-95221a86067c" providerId="ADAL" clId="{E085844C-693F-417C-87C3-C65371734C7C}" dt="2020-01-07T23:39:16.212" v="20" actId="20577"/>
      <pc:docMkLst>
        <pc:docMk/>
      </pc:docMkLst>
      <pc:sldChg chg="modSp">
        <pc:chgData name=" " userId="1decf387-3a62-48e1-8264-95221a86067c" providerId="ADAL" clId="{E085844C-693F-417C-87C3-C65371734C7C}" dt="2020-01-07T23:39:16.212" v="20" actId="20577"/>
        <pc:sldMkLst>
          <pc:docMk/>
          <pc:sldMk cId="548207019" sldId="344"/>
        </pc:sldMkLst>
        <pc:spChg chg="mod">
          <ac:chgData name=" " userId="1decf387-3a62-48e1-8264-95221a86067c" providerId="ADAL" clId="{E085844C-693F-417C-87C3-C65371734C7C}" dt="2020-01-07T23:38:55.309" v="2" actId="20577"/>
          <ac:spMkLst>
            <pc:docMk/>
            <pc:sldMk cId="548207019" sldId="344"/>
            <ac:spMk id="10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01.084" v="5" actId="20577"/>
          <ac:spMkLst>
            <pc:docMk/>
            <pc:sldMk cId="548207019" sldId="344"/>
            <ac:spMk id="11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04.123" v="8" actId="20577"/>
          <ac:spMkLst>
            <pc:docMk/>
            <pc:sldMk cId="548207019" sldId="344"/>
            <ac:spMk id="12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07.340" v="11" actId="20577"/>
          <ac:spMkLst>
            <pc:docMk/>
            <pc:sldMk cId="548207019" sldId="344"/>
            <ac:spMk id="13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10.524" v="14" actId="20577"/>
          <ac:spMkLst>
            <pc:docMk/>
            <pc:sldMk cId="548207019" sldId="344"/>
            <ac:spMk id="14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13.097" v="17" actId="20577"/>
          <ac:spMkLst>
            <pc:docMk/>
            <pc:sldMk cId="548207019" sldId="344"/>
            <ac:spMk id="15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16.212" v="20" actId="20577"/>
          <ac:spMkLst>
            <pc:docMk/>
            <pc:sldMk cId="548207019" sldId="344"/>
            <ac:spMk id="1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413455" y="6489340"/>
            <a:ext cx="55335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 smtClean="0">
                <a:latin typeface="+mn-ea"/>
                <a:ea typeface="+mn-ea"/>
              </a:rPr>
              <a:t>/23</a:t>
            </a:r>
            <a:endParaRPr lang="en-US" altLang="ko-KR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2.png"/><Relationship Id="rId4" Type="http://schemas.openxmlformats.org/officeDocument/2006/relationships/image" Target="../media/image28.wmf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emf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/>
              <a:t>이산형</a:t>
            </a:r>
            <a:r>
              <a:rPr lang="ko-KR" altLang="en-US" dirty="0"/>
              <a:t> 확률분포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04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93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6-3] </a:t>
            </a:r>
            <a:r>
              <a:rPr lang="ko-KR" altLang="en-US" sz="2000" dirty="0">
                <a:latin typeface="+mn-ea"/>
              </a:rPr>
              <a:t>불량률이 </a:t>
            </a:r>
            <a:r>
              <a:rPr lang="en-US" altLang="ko-KR" sz="2000" dirty="0">
                <a:latin typeface="+mn-ea"/>
              </a:rPr>
              <a:t>0.03</a:t>
            </a:r>
            <a:r>
              <a:rPr lang="ko-KR" altLang="en-US" sz="2000" dirty="0">
                <a:latin typeface="+mn-ea"/>
              </a:rPr>
              <a:t>인 공정에서 </a:t>
            </a:r>
            <a:r>
              <a:rPr lang="en-US" altLang="ko-KR" sz="2000" dirty="0">
                <a:latin typeface="+mn-ea"/>
              </a:rPr>
              <a:t>20</a:t>
            </a:r>
            <a:r>
              <a:rPr lang="ko-KR" altLang="en-US" sz="2000" dirty="0">
                <a:latin typeface="+mn-ea"/>
              </a:rPr>
              <a:t>개의 표본을 추출하여 검사하여 발견한 불량개수 </a:t>
            </a:r>
            <a:r>
              <a:rPr lang="en-US" altLang="ko-KR" sz="2000" dirty="0">
                <a:latin typeface="+mn-ea"/>
              </a:rPr>
              <a:t>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70555" y="2361986"/>
            <a:ext cx="245861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(1)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확률</a:t>
            </a:r>
            <a:r>
              <a:rPr lang="ko-KR" altLang="en-US" sz="1600" dirty="0">
                <a:latin typeface="+mn-ea"/>
                <a:ea typeface="+mn-ea"/>
              </a:rPr>
              <a:t>분포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함수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dirty="0">
                <a:latin typeface="+mn-ea"/>
                <a:ea typeface="+mn-ea"/>
              </a:rPr>
              <a:t>(2) </a:t>
            </a:r>
            <a:r>
              <a:rPr lang="ko-KR" altLang="en-US" sz="1600" dirty="0">
                <a:latin typeface="+mn-ea"/>
                <a:ea typeface="+mn-ea"/>
              </a:rPr>
              <a:t>평균과 분산</a:t>
            </a:r>
            <a:endParaRPr lang="en-US" altLang="ko-KR" sz="1600" dirty="0"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(3)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P(</a:t>
            </a: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X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= 2)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dirty="0">
                <a:latin typeface="+mn-ea"/>
                <a:ea typeface="+mn-ea"/>
              </a:rPr>
              <a:t>(4) </a:t>
            </a:r>
            <a:r>
              <a:rPr lang="en-US" altLang="ko-KR" sz="1600" dirty="0">
                <a:latin typeface="+mn-ea"/>
                <a:ea typeface="+mn-ea"/>
                <a:cs typeface="Times New Roman" pitchFamily="18" charset="0"/>
              </a:rPr>
              <a:t>P(</a:t>
            </a:r>
            <a:r>
              <a:rPr lang="en-US" altLang="ko-KR" sz="1600" i="1" dirty="0">
                <a:latin typeface="+mn-ea"/>
                <a:ea typeface="+mn-ea"/>
                <a:cs typeface="Times New Roman" pitchFamily="18" charset="0"/>
              </a:rPr>
              <a:t>X </a:t>
            </a:r>
            <a:r>
              <a:rPr lang="en-US" altLang="ko-KR" sz="1600" dirty="0">
                <a:latin typeface="+mn-ea"/>
                <a:ea typeface="+mn-ea"/>
                <a:cs typeface="Times New Roman" pitchFamily="18" charset="0"/>
              </a:rPr>
              <a:t>≥ 3)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575" y="2249869"/>
            <a:ext cx="7650850" cy="3129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10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00" y="2316982"/>
            <a:ext cx="5126719" cy="149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31" y="3836518"/>
            <a:ext cx="4453537" cy="36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8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37" y="4255596"/>
            <a:ext cx="5932239" cy="109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58065"/>
              </p:ext>
            </p:extLst>
          </p:nvPr>
        </p:nvGraphicFramePr>
        <p:xfrm>
          <a:off x="2636785" y="1780955"/>
          <a:ext cx="195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955520" imgH="342720" progId="Equation.DSMT4">
                  <p:embed/>
                </p:oleObj>
              </mc:Choice>
              <mc:Fallback>
                <p:oleObj name="Equation" r:id="rId6" imgW="19555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5" y="1780955"/>
                        <a:ext cx="195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8573" y="5469031"/>
            <a:ext cx="748883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sz="1600" dirty="0">
                <a:solidFill>
                  <a:srgbClr val="FF0000"/>
                </a:solidFill>
                <a:latin typeface="+mn-ea"/>
                <a:ea typeface="+mn-ea"/>
              </a:rPr>
              <a:t>dbinom(0:2, 20, 0.03)</a:t>
            </a:r>
          </a:p>
          <a:p>
            <a:r>
              <a:rPr lang="sv-SE" altLang="ko-KR" sz="1600" dirty="0">
                <a:solidFill>
                  <a:srgbClr val="0000FF"/>
                </a:solidFill>
                <a:latin typeface="+mn-ea"/>
                <a:ea typeface="+mn-ea"/>
              </a:rPr>
              <a:t>[1] 0.54379434 0.33636763 0.09882967</a:t>
            </a:r>
          </a:p>
          <a:p>
            <a:r>
              <a:rPr lang="sv-SE" altLang="ko-KR" sz="1600" dirty="0">
                <a:solidFill>
                  <a:srgbClr val="FF0000"/>
                </a:solidFill>
                <a:latin typeface="+mn-ea"/>
                <a:ea typeface="+mn-ea"/>
              </a:rPr>
              <a:t>1-sum(dbinom(0:2, 20, 0.03)); pbinom(2, 20, 0.03, lower=F)</a:t>
            </a:r>
          </a:p>
          <a:p>
            <a:r>
              <a:rPr lang="sv-SE" altLang="ko-KR" sz="1600" dirty="0">
                <a:solidFill>
                  <a:srgbClr val="0000FF"/>
                </a:solidFill>
                <a:latin typeface="+mn-ea"/>
                <a:ea typeface="+mn-ea"/>
              </a:rPr>
              <a:t>[1] 0.02100836	[1] 0.02100836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86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289630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6-5] </a:t>
            </a:r>
            <a:r>
              <a:rPr lang="ko-KR" altLang="en-US" sz="2400" dirty="0" err="1">
                <a:latin typeface="+mn-ea"/>
              </a:rPr>
              <a:t>포아송분포</a:t>
            </a:r>
            <a:r>
              <a:rPr lang="en-US" altLang="ko-KR" sz="2400" dirty="0">
                <a:latin typeface="+mn-ea"/>
              </a:rPr>
              <a:t>(Poisson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kumimoji="0"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일정한 단위에서 발생한 희소한 사건수의 확률분포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lang="ko-KR" altLang="en-US" sz="20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ko-KR" altLang="en-US" sz="20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6545" y="1268760"/>
            <a:ext cx="8289630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605915"/>
              </p:ext>
            </p:extLst>
          </p:nvPr>
        </p:nvGraphicFramePr>
        <p:xfrm>
          <a:off x="6666030" y="1420915"/>
          <a:ext cx="876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876240" imgH="342720" progId="Equation.DSMT4">
                  <p:embed/>
                </p:oleObj>
              </mc:Choice>
              <mc:Fallback>
                <p:oleObj name="Equation" r:id="rId3" imgW="87624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030" y="1420915"/>
                        <a:ext cx="876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14777"/>
              </p:ext>
            </p:extLst>
          </p:nvPr>
        </p:nvGraphicFramePr>
        <p:xfrm>
          <a:off x="997071" y="3672818"/>
          <a:ext cx="1544758" cy="5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2006280" imgH="736560" progId="Equation.DSMT4">
                  <p:embed/>
                </p:oleObj>
              </mc:Choice>
              <mc:Fallback>
                <p:oleObj name="Equation" r:id="rId5" imgW="2006280" imgH="73656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7071" y="3672818"/>
                        <a:ext cx="1544758" cy="56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61" y="2256397"/>
            <a:ext cx="5499533" cy="123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2" y="3611493"/>
            <a:ext cx="4451118" cy="204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1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확률분포함수의 조건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MGF, </a:t>
            </a:r>
            <a:r>
              <a:rPr lang="ko-KR" altLang="en-US" sz="2400" dirty="0"/>
              <a:t>평균 및 분산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pic>
        <p:nvPicPr>
          <p:cNvPr id="4" name="Picture 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9592"/>
            <a:ext cx="4943231" cy="80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3995"/>
            <a:ext cx="6903766" cy="221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포아송분포</a:t>
            </a:r>
            <a:r>
              <a:rPr lang="ko-KR" altLang="en-US" sz="2000" dirty="0"/>
              <a:t>  </a:t>
            </a:r>
            <a:r>
              <a:rPr lang="en-US" altLang="ko-KR" sz="2000" dirty="0"/>
              <a:t>R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endParaRPr lang="en-US" altLang="ko-KR" sz="8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확률분포함수 </a:t>
            </a:r>
            <a:r>
              <a:rPr lang="en-US" altLang="ko-KR" sz="2000" dirty="0"/>
              <a:t>(lambda=</a:t>
            </a:r>
            <a:r>
              <a:rPr lang="ko-KR" altLang="en-US" sz="2000" dirty="0" err="1"/>
              <a:t>기댓값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dpois</a:t>
            </a:r>
            <a:r>
              <a:rPr lang="en-US" altLang="ko-KR" sz="2000" dirty="0">
                <a:solidFill>
                  <a:srgbClr val="FF0000"/>
                </a:solidFill>
              </a:rPr>
              <a:t>(x, lambda)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POISSON.DIST(x, lambda, FALSE)</a:t>
            </a:r>
          </a:p>
          <a:p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ppois</a:t>
            </a:r>
            <a:r>
              <a:rPr lang="en-US" altLang="ko-KR" sz="2000" dirty="0">
                <a:solidFill>
                  <a:srgbClr val="FF0000"/>
                </a:solidFill>
              </a:rPr>
              <a:t>(q, lambda,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POISSON.DIST(x, lambda, TRUE)</a:t>
            </a:r>
          </a:p>
          <a:p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qpois</a:t>
            </a:r>
            <a:r>
              <a:rPr lang="en-US" altLang="ko-KR" sz="2000" dirty="0">
                <a:solidFill>
                  <a:srgbClr val="FF0000"/>
                </a:solidFill>
              </a:rPr>
              <a:t>(p, lambda,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포아송</a:t>
            </a:r>
            <a:r>
              <a:rPr lang="ko-KR" altLang="en-US" sz="2000" dirty="0"/>
              <a:t> 확률변수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rpois</a:t>
            </a:r>
            <a:r>
              <a:rPr lang="en-US" altLang="ko-KR" sz="2000" dirty="0">
                <a:solidFill>
                  <a:srgbClr val="FF0000"/>
                </a:solidFill>
              </a:rPr>
              <a:t>(n, lambda)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31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6-6] </a:t>
            </a:r>
            <a:r>
              <a:rPr lang="ko-KR" altLang="en-US" sz="2000" dirty="0">
                <a:latin typeface="+mn-ea"/>
              </a:rPr>
              <a:t>일정 단위당 평균 발생회수가 각각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5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8</a:t>
            </a:r>
            <a:r>
              <a:rPr lang="ko-KR" altLang="en-US" sz="2000" dirty="0">
                <a:latin typeface="+mn-ea"/>
              </a:rPr>
              <a:t>개인 세 종류의 무한모집단에서 일정 단위의 표본을 취하였을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포아송</a:t>
            </a:r>
            <a:r>
              <a:rPr lang="ko-KR" altLang="en-US" sz="2000" dirty="0">
                <a:latin typeface="+mn-ea"/>
              </a:rPr>
              <a:t> 확률분포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570" y="2294870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>
                <a:latin typeface="+mn-ea"/>
                <a:ea typeface="+mn-ea"/>
              </a:rPr>
              <a:t>단위당 평균 발생회수가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단위당 평균 발생회수가 </a:t>
            </a:r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(3) </a:t>
            </a:r>
            <a:r>
              <a:rPr lang="ko-KR" altLang="en-US" dirty="0">
                <a:latin typeface="+mn-ea"/>
                <a:ea typeface="+mn-ea"/>
              </a:rPr>
              <a:t>단위당 평균 발생회수가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30318"/>
              </p:ext>
            </p:extLst>
          </p:nvPr>
        </p:nvGraphicFramePr>
        <p:xfrm>
          <a:off x="4891230" y="233045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850680" imgH="342720" progId="Equation.DSMT4">
                  <p:embed/>
                </p:oleObj>
              </mc:Choice>
              <mc:Fallback>
                <p:oleObj name="Equation" r:id="rId3" imgW="85068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230" y="2330450"/>
                        <a:ext cx="850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63140"/>
              </p:ext>
            </p:extLst>
          </p:nvPr>
        </p:nvGraphicFramePr>
        <p:xfrm>
          <a:off x="4887035" y="371617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5" imgW="838080" imgH="342720" progId="Equation.DSMT4">
                  <p:embed/>
                </p:oleObj>
              </mc:Choice>
              <mc:Fallback>
                <p:oleObj name="Equation" r:id="rId5" imgW="838080" imgH="34272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035" y="371617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20991"/>
              </p:ext>
            </p:extLst>
          </p:nvPr>
        </p:nvGraphicFramePr>
        <p:xfrm>
          <a:off x="4887035" y="5076953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7" imgW="825480" imgH="342720" progId="Equation.DSMT4">
                  <p:embed/>
                </p:oleObj>
              </mc:Choice>
              <mc:Fallback>
                <p:oleObj name="Equation" r:id="rId7" imgW="825480" imgH="34272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035" y="5076953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66555" y="2060848"/>
            <a:ext cx="796588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7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2788784"/>
            <a:ext cx="3023033" cy="68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7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150359"/>
            <a:ext cx="2918235" cy="62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5460201"/>
            <a:ext cx="2974665" cy="66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70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3"/>
          <a:stretch/>
        </p:blipFill>
        <p:spPr>
          <a:xfrm>
            <a:off x="521550" y="818138"/>
            <a:ext cx="7947375" cy="2560702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521550" y="3563443"/>
            <a:ext cx="7947375" cy="24308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69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1034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6-7] </a:t>
            </a:r>
            <a:r>
              <a:rPr lang="ko-KR" altLang="en-US" sz="2000" dirty="0"/>
              <a:t>단위당 평균 결점수가 </a:t>
            </a:r>
            <a:r>
              <a:rPr lang="en-US" altLang="ko-KR" sz="2000" dirty="0"/>
              <a:t>1.5 </a:t>
            </a:r>
            <a:r>
              <a:rPr lang="ko-KR" altLang="en-US" sz="2000" dirty="0"/>
              <a:t>개인 제품을 생산하는 프로세스에서 샘플링검사 실시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6575" y="2123855"/>
            <a:ext cx="7650850" cy="33753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8573" y="5579036"/>
            <a:ext cx="748883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600" dirty="0">
                <a:solidFill>
                  <a:srgbClr val="FF0000"/>
                </a:solidFill>
                <a:latin typeface="+mn-ea"/>
                <a:ea typeface="+mn-ea"/>
              </a:rPr>
              <a:t>dpois(0:2, 1.5)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+mn-ea"/>
                <a:ea typeface="+mn-ea"/>
              </a:rPr>
              <a:t>[1] 0.2231302 0.3346952 0.2510214</a:t>
            </a:r>
          </a:p>
          <a:p>
            <a:r>
              <a:rPr lang="pt-BR" altLang="ko-KR" sz="1600" dirty="0">
                <a:solidFill>
                  <a:srgbClr val="FF0000"/>
                </a:solidFill>
                <a:latin typeface="+mn-ea"/>
                <a:ea typeface="+mn-ea"/>
              </a:rPr>
              <a:t>1-sum(dpois(0:2, 1.5)); ppois(2, 1.5, lower=F)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+mn-ea"/>
                <a:ea typeface="+mn-ea"/>
              </a:rPr>
              <a:t>[1] 0.1911532	[1] 0.1911532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50246"/>
              </p:ext>
            </p:extLst>
          </p:nvPr>
        </p:nvGraphicFramePr>
        <p:xfrm>
          <a:off x="2636785" y="1690945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612800" imgH="342720" progId="Equation.DSMT4">
                  <p:embed/>
                </p:oleObj>
              </mc:Choice>
              <mc:Fallback>
                <p:oleObj name="Equation" r:id="rId3" imgW="161280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5" y="1690945"/>
                        <a:ext cx="161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8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06" y="4699773"/>
            <a:ext cx="4109764" cy="50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9"/>
          <p:cNvSpPr txBox="1">
            <a:spLocks/>
          </p:cNvSpPr>
          <p:nvPr/>
        </p:nvSpPr>
        <p:spPr>
          <a:xfrm>
            <a:off x="792660" y="2269503"/>
            <a:ext cx="3178696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확률분포함수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기댓값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lang="ko-KR" altLang="en-US" dirty="0">
                <a:latin typeface="+mn-ea"/>
                <a:ea typeface="+mn-ea"/>
              </a:rPr>
              <a:t>분산</a:t>
            </a:r>
            <a:endParaRPr lang="en-US" altLang="ko-KR" dirty="0"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P(2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개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lang="en-US" altLang="ko-KR" dirty="0">
                <a:latin typeface="+mn-ea"/>
                <a:ea typeface="+mn-ea"/>
              </a:rPr>
              <a:t>P(3</a:t>
            </a:r>
            <a:r>
              <a:rPr lang="ko-KR" altLang="en-US" dirty="0">
                <a:latin typeface="+mn-ea"/>
                <a:ea typeface="+mn-ea"/>
              </a:rPr>
              <a:t>개 이상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P(</a:t>
            </a:r>
            <a:r>
              <a:rPr lang="en-US" altLang="ko-KR" dirty="0">
                <a:latin typeface="+mn-ea"/>
                <a:ea typeface="+mn-ea"/>
              </a:rPr>
              <a:t>10</a:t>
            </a:r>
            <a:r>
              <a:rPr lang="ko-KR" altLang="en-US" dirty="0">
                <a:latin typeface="+mn-ea"/>
                <a:ea typeface="+mn-ea"/>
              </a:rPr>
              <a:t>단위에서 </a:t>
            </a:r>
            <a:r>
              <a:rPr lang="en-US" altLang="ko-KR" dirty="0">
                <a:latin typeface="+mn-ea"/>
                <a:ea typeface="+mn-ea"/>
              </a:rPr>
              <a:t>20</a:t>
            </a:r>
            <a:r>
              <a:rPr lang="ko-KR" altLang="en-US" dirty="0">
                <a:latin typeface="+mn-ea"/>
                <a:ea typeface="+mn-ea"/>
              </a:rPr>
              <a:t>개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15" name="Picture 89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6" y="2204758"/>
            <a:ext cx="2988919" cy="19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6" y="4364282"/>
            <a:ext cx="5177235" cy="3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9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6-6] </a:t>
            </a:r>
            <a:r>
              <a:rPr lang="ko-KR" altLang="en-US" sz="2400" dirty="0">
                <a:latin typeface="+mn-ea"/>
              </a:rPr>
              <a:t>기하분포</a:t>
            </a:r>
            <a:r>
              <a:rPr lang="en-US" altLang="ko-KR" sz="2400" dirty="0">
                <a:latin typeface="+mn-ea"/>
              </a:rPr>
              <a:t>(geometric distribution)</a:t>
            </a:r>
          </a:p>
          <a:p>
            <a:pPr marL="0" lvl="1" indent="0">
              <a:buNone/>
            </a:pP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성공 확률이 일정한 시행에서 첫 번째 성공이 발생할 때까지 시행한 횟수의 확률분포</a:t>
            </a:r>
            <a:endParaRPr lang="en-US" altLang="ko-KR" sz="20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545" y="1268761"/>
            <a:ext cx="8289630" cy="1530170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00699"/>
              </p:ext>
            </p:extLst>
          </p:nvPr>
        </p:nvGraphicFramePr>
        <p:xfrm>
          <a:off x="6822250" y="1403775"/>
          <a:ext cx="124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1244520" imgH="342720" progId="Equation.DSMT4">
                  <p:embed/>
                </p:oleObj>
              </mc:Choice>
              <mc:Fallback>
                <p:oleObj name="Equation" r:id="rId3" imgW="12445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250" y="1403775"/>
                        <a:ext cx="1244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03" y="2235249"/>
            <a:ext cx="3240707" cy="38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8" y="3037061"/>
            <a:ext cx="7353861" cy="344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확률분포함수의 조건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800" dirty="0"/>
          </a:p>
          <a:p>
            <a:r>
              <a:rPr lang="ko-KR" altLang="en-US" sz="2400" dirty="0"/>
              <a:t>누적분포함수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800" dirty="0"/>
          </a:p>
          <a:p>
            <a:endParaRPr lang="ko-KR" altLang="en-US" sz="1600" dirty="0"/>
          </a:p>
          <a:p>
            <a:r>
              <a:rPr lang="ko-KR" altLang="en-US" sz="2400" dirty="0"/>
              <a:t>모멘트생성함수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pic>
        <p:nvPicPr>
          <p:cNvPr id="4" name="Picture 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818627"/>
            <a:ext cx="4333466" cy="71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3203975"/>
            <a:ext cx="6687743" cy="64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554125"/>
            <a:ext cx="4676632" cy="14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기댓값과</a:t>
            </a:r>
            <a:r>
              <a:rPr lang="ko-KR" altLang="en-US" sz="2400" dirty="0"/>
              <a:t> 분산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pic>
        <p:nvPicPr>
          <p:cNvPr id="4" name="Picture 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51647"/>
            <a:ext cx="3197174" cy="73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25" y="1277493"/>
            <a:ext cx="1341118" cy="6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99" y="2144153"/>
            <a:ext cx="4740304" cy="137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65" y="3590574"/>
            <a:ext cx="6266985" cy="280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4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4</a:t>
            </a:r>
            <a:r>
              <a:rPr kumimoji="0" lang="ko-KR" altLang="en-US" dirty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/>
              <a:t>이산형 확률분포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3340" y="2463420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</a:t>
            </a:r>
            <a:r>
              <a:rPr lang="ko-KR" altLang="en-US" sz="2400" b="1" dirty="0">
                <a:latin typeface="+mn-ea"/>
                <a:ea typeface="+mn-ea"/>
              </a:rPr>
              <a:t>이산균일분포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1680" y="3012340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이항분포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3588404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 </a:t>
            </a:r>
            <a:r>
              <a:rPr lang="ko-KR" altLang="en-US" sz="2400" b="1" dirty="0" err="1">
                <a:latin typeface="+mn-ea"/>
                <a:ea typeface="+mn-ea"/>
              </a:rPr>
              <a:t>초기하분포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4183632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 </a:t>
            </a:r>
            <a:r>
              <a:rPr lang="ko-KR" altLang="en-US" sz="2400" b="1" dirty="0" err="1">
                <a:latin typeface="+mn-ea"/>
                <a:ea typeface="+mn-ea"/>
              </a:rPr>
              <a:t>포아송분포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3340" y="4740532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 </a:t>
            </a:r>
            <a:r>
              <a:rPr lang="ko-KR" altLang="en-US" sz="2400" b="1" dirty="0">
                <a:latin typeface="+mn-ea"/>
                <a:ea typeface="+mn-ea"/>
              </a:rPr>
              <a:t>기하분포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3340" y="5316596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6. </a:t>
            </a:r>
            <a:r>
              <a:rPr lang="ko-KR" altLang="en-US" sz="2400" b="1" dirty="0" err="1">
                <a:latin typeface="+mn-ea"/>
                <a:ea typeface="+mn-ea"/>
              </a:rPr>
              <a:t>음이항분포</a:t>
            </a:r>
            <a:r>
              <a:rPr lang="ko-KR" altLang="en-US" sz="2400" b="1" dirty="0">
                <a:latin typeface="+mn-ea"/>
                <a:ea typeface="+mn-ea"/>
              </a:rPr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5892660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7. </a:t>
            </a:r>
            <a:r>
              <a:rPr lang="ko-KR" altLang="en-US" sz="2400" b="1" dirty="0">
                <a:latin typeface="+mn-ea"/>
                <a:ea typeface="+mn-ea"/>
              </a:rPr>
              <a:t>다항분포*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>
                <a:latin typeface="+mn-ea"/>
              </a:rPr>
              <a:t>기하분포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없음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endParaRPr lang="en-US" altLang="ko-KR" sz="8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확률분포함수 </a:t>
            </a:r>
            <a:r>
              <a:rPr lang="en-US" altLang="ko-KR" sz="2000" dirty="0"/>
              <a:t>(x=</a:t>
            </a:r>
            <a:r>
              <a:rPr lang="ko-KR" altLang="en-US" sz="2000" dirty="0"/>
              <a:t>실패횟수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prob</a:t>
            </a:r>
            <a:r>
              <a:rPr lang="en-US" altLang="ko-KR" sz="2000" dirty="0"/>
              <a:t>=p=</a:t>
            </a:r>
            <a:r>
              <a:rPr lang="ko-KR" altLang="en-US" sz="2000" dirty="0"/>
              <a:t>성공확률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dgeom</a:t>
            </a:r>
            <a:r>
              <a:rPr lang="en-US" altLang="ko-KR" sz="2000" dirty="0">
                <a:solidFill>
                  <a:srgbClr val="FF0000"/>
                </a:solidFill>
              </a:rPr>
              <a:t>(x,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pgeom</a:t>
            </a:r>
            <a:r>
              <a:rPr lang="en-US" altLang="ko-KR" sz="2000" dirty="0">
                <a:solidFill>
                  <a:srgbClr val="FF0000"/>
                </a:solidFill>
              </a:rPr>
              <a:t>(q,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qgeom</a:t>
            </a:r>
            <a:r>
              <a:rPr lang="en-US" altLang="ko-KR" sz="2000" dirty="0">
                <a:solidFill>
                  <a:srgbClr val="FF0000"/>
                </a:solidFill>
              </a:rPr>
              <a:t>(p,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기하 확률변수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rgeom</a:t>
            </a:r>
            <a:r>
              <a:rPr lang="en-US" altLang="ko-KR" sz="2000" dirty="0">
                <a:solidFill>
                  <a:srgbClr val="FF0000"/>
                </a:solidFill>
              </a:rPr>
              <a:t>(n,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</p:spTree>
    <p:extLst>
      <p:ext uri="{BB962C8B-B14F-4D97-AF65-F5344CB8AC3E}">
        <p14:creationId xmlns:p14="http://schemas.microsoft.com/office/powerpoint/2010/main" val="292254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6-8] </a:t>
            </a:r>
            <a:r>
              <a:rPr lang="ko-KR" altLang="en-US" sz="2000" dirty="0">
                <a:latin typeface="+mn-ea"/>
              </a:rPr>
              <a:t>성공확률이 각각 </a:t>
            </a:r>
            <a:r>
              <a:rPr lang="en-US" altLang="ko-KR" sz="2000" dirty="0">
                <a:latin typeface="+mn-ea"/>
              </a:rPr>
              <a:t>0.1, 0.2, 0.3, 0.5</a:t>
            </a:r>
            <a:r>
              <a:rPr lang="ko-KR" altLang="en-US" sz="2000" dirty="0">
                <a:latin typeface="+mn-ea"/>
              </a:rPr>
              <a:t>인 네 유형의 무한모집단에서 첫 번째 성공을 얻을 때까지 시행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330" y="3017855"/>
            <a:ext cx="3447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0.1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0.2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0.3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(4)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0.5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6126" y="2195863"/>
            <a:ext cx="7696304" cy="31683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71" y="2412788"/>
            <a:ext cx="3641664" cy="265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4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59" y="323655"/>
            <a:ext cx="6394596" cy="63882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21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1394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6-9] </a:t>
            </a:r>
            <a:r>
              <a:rPr lang="ko-KR" altLang="en-US" sz="2000" dirty="0">
                <a:latin typeface="+mn-ea"/>
              </a:rPr>
              <a:t>주사위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개를 ‘</a:t>
            </a:r>
            <a:r>
              <a:rPr lang="en-US" altLang="ko-KR" sz="2000" dirty="0">
                <a:latin typeface="+mn-ea"/>
              </a:rPr>
              <a:t>6’</a:t>
            </a:r>
            <a:r>
              <a:rPr lang="ko-KR" altLang="en-US" sz="2000" dirty="0">
                <a:latin typeface="+mn-ea"/>
              </a:rPr>
              <a:t>이 나올 때까지 반복해서 굴리는 실험에서 총  시행회수 </a:t>
            </a:r>
            <a:r>
              <a:rPr lang="en-US" altLang="ko-KR" sz="2000" dirty="0">
                <a:latin typeface="+mn-ea"/>
              </a:rPr>
              <a:t>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003" y="2249360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X</a:t>
            </a:r>
            <a:r>
              <a:rPr lang="ko-KR" altLang="en-US" dirty="0">
                <a:latin typeface="+mn-ea"/>
                <a:ea typeface="+mn-ea"/>
              </a:rPr>
              <a:t>의 확률분포함수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(2) X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err="1">
                <a:latin typeface="+mn-ea"/>
                <a:ea typeface="+mn-ea"/>
              </a:rPr>
              <a:t>기댓값과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(3) 3</a:t>
            </a:r>
            <a:r>
              <a:rPr lang="ko-KR" altLang="en-US" dirty="0">
                <a:latin typeface="+mn-ea"/>
                <a:ea typeface="+mn-ea"/>
              </a:rPr>
              <a:t>회의 시행 이내에 ‘</a:t>
            </a:r>
            <a:r>
              <a:rPr lang="en-US" altLang="ko-KR" dirty="0">
                <a:latin typeface="+mn-ea"/>
                <a:ea typeface="+mn-ea"/>
              </a:rPr>
              <a:t>6’</a:t>
            </a:r>
            <a:r>
              <a:rPr lang="ko-KR" altLang="en-US" dirty="0">
                <a:latin typeface="+mn-ea"/>
                <a:ea typeface="+mn-ea"/>
              </a:rPr>
              <a:t>이 나올 확률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6125" y="2079756"/>
            <a:ext cx="7696306" cy="2330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71" y="2134488"/>
            <a:ext cx="4204343" cy="145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89" y="3775934"/>
            <a:ext cx="3460059" cy="6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9"/>
          <p:cNvSpPr txBox="1">
            <a:spLocks/>
          </p:cNvSpPr>
          <p:nvPr/>
        </p:nvSpPr>
        <p:spPr>
          <a:xfrm>
            <a:off x="633611" y="4594119"/>
            <a:ext cx="6400816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+mn-ea"/>
                <a:ea typeface="+mn-ea"/>
              </a:rPr>
              <a:t>비기억</a:t>
            </a:r>
            <a:r>
              <a:rPr lang="ko-KR" altLang="en-US" sz="2400" dirty="0">
                <a:latin typeface="+mn-ea"/>
                <a:ea typeface="+mn-ea"/>
              </a:rPr>
              <a:t> 특성 </a:t>
            </a:r>
            <a:r>
              <a:rPr lang="en-US" altLang="ko-KR" sz="2400" dirty="0">
                <a:latin typeface="+mn-ea"/>
                <a:ea typeface="+mn-ea"/>
              </a:rPr>
              <a:t>(memoryless property)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9" name="Picture 7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7" y="5219969"/>
            <a:ext cx="5625625" cy="11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21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6-1] </a:t>
            </a:r>
            <a:r>
              <a:rPr lang="ko-KR" altLang="en-US" sz="2400" dirty="0"/>
              <a:t>이산균일분포</a:t>
            </a:r>
            <a:r>
              <a:rPr lang="en-US" altLang="ko-KR" sz="2400" dirty="0"/>
              <a:t>(discrete uniform distribution) </a:t>
            </a: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             n</a:t>
            </a:r>
            <a:r>
              <a:rPr lang="en-US" altLang="ko-KR" sz="2400" dirty="0"/>
              <a:t> </a:t>
            </a:r>
            <a:r>
              <a:rPr lang="ko-KR" altLang="en-US" sz="2400" dirty="0"/>
              <a:t>개의 결과값이 균일한 확률로 발생하는 확률분포</a:t>
            </a:r>
          </a:p>
          <a:p>
            <a:pPr marL="0" lvl="1" indent="0">
              <a:buNone/>
            </a:pPr>
            <a:endParaRPr lang="en-US" altLang="ko-KR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이산균일분포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78269" y="2483895"/>
            <a:ext cx="1738536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pdf</a:t>
            </a: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기댓값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분산</a:t>
            </a:r>
          </a:p>
        </p:txBody>
      </p:sp>
      <p:pic>
        <p:nvPicPr>
          <p:cNvPr id="5" name="Picture 7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0" y="2436930"/>
            <a:ext cx="5415036" cy="333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76545" y="1268760"/>
            <a:ext cx="8145905" cy="472552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6-1] 1</a:t>
            </a:r>
            <a:r>
              <a:rPr lang="ko-KR" altLang="en-US" sz="2000" dirty="0">
                <a:latin typeface="+mn-ea"/>
              </a:rPr>
              <a:t>에서 </a:t>
            </a:r>
            <a:r>
              <a:rPr lang="en-US" altLang="ko-KR" sz="2000" dirty="0">
                <a:latin typeface="+mn-ea"/>
              </a:rPr>
              <a:t>20</a:t>
            </a:r>
            <a:r>
              <a:rPr lang="ko-KR" altLang="en-US" sz="2000" dirty="0">
                <a:latin typeface="+mn-ea"/>
              </a:rPr>
              <a:t>까지 번호가 적혀 있는 동일한 </a:t>
            </a:r>
            <a:r>
              <a:rPr lang="en-US" altLang="ko-KR" sz="2000" dirty="0">
                <a:latin typeface="+mn-ea"/>
              </a:rPr>
              <a:t>20</a:t>
            </a:r>
            <a:r>
              <a:rPr lang="ko-KR" altLang="en-US" sz="2000" dirty="0">
                <a:latin typeface="+mn-ea"/>
              </a:rPr>
              <a:t>개의 공이 들어 있는 상자에서 임의로 하나의 공을 꺼냈을 때 나온 번호 </a:t>
            </a:r>
            <a:r>
              <a:rPr lang="en-US" altLang="ko-KR" sz="2000" dirty="0">
                <a:latin typeface="+mn-ea"/>
              </a:rPr>
              <a:t>X 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이산균일분포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553" y="2366878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(1) X</a:t>
            </a:r>
            <a:r>
              <a:rPr lang="ko-KR" altLang="en-US" sz="2000" dirty="0">
                <a:latin typeface="+mn-ea"/>
                <a:ea typeface="+mn-ea"/>
              </a:rPr>
              <a:t>의 확률분포함수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(2) X</a:t>
            </a:r>
            <a:r>
              <a:rPr lang="ko-KR" altLang="en-US" sz="2000" dirty="0">
                <a:latin typeface="+mn-ea"/>
                <a:ea typeface="+mn-ea"/>
              </a:rPr>
              <a:t>의 </a:t>
            </a:r>
            <a:r>
              <a:rPr lang="ko-KR" altLang="en-US" sz="2000" dirty="0" err="1">
                <a:latin typeface="+mn-ea"/>
                <a:ea typeface="+mn-ea"/>
              </a:rPr>
              <a:t>기댓값과</a:t>
            </a:r>
            <a:r>
              <a:rPr lang="ko-KR" altLang="en-US" sz="2000" dirty="0">
                <a:latin typeface="+mn-ea"/>
                <a:ea typeface="+mn-ea"/>
              </a:rPr>
              <a:t> 분산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(3) 15 </a:t>
            </a:r>
            <a:r>
              <a:rPr lang="ko-KR" altLang="en-US" sz="2000" dirty="0">
                <a:latin typeface="+mn-ea"/>
                <a:ea typeface="+mn-ea"/>
              </a:rPr>
              <a:t>이상의 번호가 나올 확률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6545" y="2132856"/>
            <a:ext cx="8208912" cy="3888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55" y="2276872"/>
            <a:ext cx="37528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10" y="5234905"/>
            <a:ext cx="329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6-2] </a:t>
            </a:r>
            <a:r>
              <a:rPr lang="ko-KR" altLang="en-US" sz="2400" dirty="0" err="1"/>
              <a:t>베르누이분포</a:t>
            </a:r>
            <a:r>
              <a:rPr lang="en-US" altLang="ko-KR" sz="2400" dirty="0"/>
              <a:t>(Bernoulli distribution)</a:t>
            </a:r>
          </a:p>
          <a:p>
            <a:pPr marL="0" lvl="1" indent="0">
              <a:buNone/>
            </a:pPr>
            <a:r>
              <a:rPr lang="en-US" altLang="ko-KR" sz="2000" dirty="0"/>
              <a:t> : </a:t>
            </a:r>
            <a:r>
              <a:rPr lang="ko-KR" altLang="en-US" sz="2000" dirty="0"/>
              <a:t>성공 확률이 일정한 </a:t>
            </a:r>
            <a:r>
              <a:rPr lang="en-US" altLang="ko-KR" sz="2000" dirty="0"/>
              <a:t>1</a:t>
            </a:r>
            <a:r>
              <a:rPr lang="ko-KR" altLang="en-US" sz="2000" dirty="0"/>
              <a:t>회의 시행에서 나오는 성공 횟수의 확률분포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545" y="1268760"/>
            <a:ext cx="8145905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51620" y="2285873"/>
            <a:ext cx="1738536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pdf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기댓값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분산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MGF</a:t>
            </a:r>
            <a:endParaRPr kumimoji="0" lang="ko-KR" altLang="en-US" sz="2000" dirty="0">
              <a:latin typeface="+mn-ea"/>
            </a:endParaRPr>
          </a:p>
        </p:txBody>
      </p:sp>
      <p:pic>
        <p:nvPicPr>
          <p:cNvPr id="6" name="Picture 12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2284080"/>
            <a:ext cx="5336607" cy="20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96409"/>
            <a:ext cx="5719539" cy="126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17456"/>
              </p:ext>
            </p:extLst>
          </p:nvPr>
        </p:nvGraphicFramePr>
        <p:xfrm>
          <a:off x="7047275" y="1420915"/>
          <a:ext cx="1435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434960" imgH="342720" progId="Equation.DSMT4">
                  <p:embed/>
                </p:oleObj>
              </mc:Choice>
              <mc:Fallback>
                <p:oleObj name="Equation" r:id="rId5" imgW="143496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275" y="1420915"/>
                        <a:ext cx="1435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3765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6-3] </a:t>
            </a:r>
            <a:r>
              <a:rPr lang="ko-KR" altLang="en-US" sz="2400" dirty="0"/>
              <a:t>이항분포</a:t>
            </a:r>
            <a:r>
              <a:rPr lang="en-US" altLang="ko-KR" sz="2400" dirty="0"/>
              <a:t>(binomial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kumimoji="0" lang="en-US" altLang="ko-KR" sz="2000" dirty="0"/>
              <a:t> : </a:t>
            </a:r>
            <a:r>
              <a:rPr lang="ko-KR" altLang="en-US" sz="2000" dirty="0"/>
              <a:t>성공 확률이 일정한 </a:t>
            </a:r>
            <a:r>
              <a:rPr lang="en-US" altLang="ko-KR" sz="2000" dirty="0"/>
              <a:t>n </a:t>
            </a:r>
            <a:r>
              <a:rPr lang="ko-KR" altLang="en-US" sz="2000" dirty="0"/>
              <a:t>회의 시행에서 나오는 성공 횟수의 확률분포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76545" y="1268760"/>
            <a:ext cx="8145905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151620" y="2078850"/>
            <a:ext cx="1738536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Pdf</a:t>
            </a: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기댓값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분산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MGF  </a:t>
            </a:r>
            <a:endParaRPr kumimoji="0" lang="ko-KR" altLang="en-US" sz="2000" dirty="0">
              <a:latin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45698"/>
              </p:ext>
            </p:extLst>
          </p:nvPr>
        </p:nvGraphicFramePr>
        <p:xfrm>
          <a:off x="6673394" y="1410282"/>
          <a:ext cx="148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485720" imgH="342720" progId="Equation.DSMT4">
                  <p:embed/>
                </p:oleObj>
              </mc:Choice>
              <mc:Fallback>
                <p:oleObj name="Equation" r:id="rId3" imgW="14857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394" y="1410282"/>
                        <a:ext cx="1485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8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273740"/>
            <a:ext cx="5715635" cy="32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48" y="1133745"/>
            <a:ext cx="6412182" cy="551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84721"/>
              </p:ext>
            </p:extLst>
          </p:nvPr>
        </p:nvGraphicFramePr>
        <p:xfrm>
          <a:off x="2130580" y="607844"/>
          <a:ext cx="1181280" cy="274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473120" imgH="342720" progId="Equation.DSMT4">
                  <p:embed/>
                </p:oleObj>
              </mc:Choice>
              <mc:Fallback>
                <p:oleObj name="Equation" r:id="rId4" imgW="147312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580" y="607844"/>
                        <a:ext cx="1181280" cy="274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7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13665"/>
            <a:ext cx="3555395" cy="59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49"/>
            <a:ext cx="8415338" cy="5309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이항분포 </a:t>
            </a:r>
            <a:r>
              <a:rPr lang="en-US" altLang="ko-KR" sz="2000" dirty="0"/>
              <a:t>R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확률분포함수 </a:t>
            </a:r>
            <a:r>
              <a:rPr lang="en-US" altLang="ko-KR" sz="2000" dirty="0"/>
              <a:t>(size=n=</a:t>
            </a:r>
            <a:r>
              <a:rPr lang="ko-KR" altLang="en-US" sz="2000" dirty="0"/>
              <a:t>표본크기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prob</a:t>
            </a:r>
            <a:r>
              <a:rPr lang="en-US" altLang="ko-KR" sz="2000" dirty="0"/>
              <a:t>=p=</a:t>
            </a:r>
            <a:r>
              <a:rPr lang="ko-KR" altLang="en-US" sz="2000" dirty="0"/>
              <a:t>성공확률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dbinom</a:t>
            </a:r>
            <a:r>
              <a:rPr lang="en-US" altLang="ko-KR" sz="2000" dirty="0">
                <a:solidFill>
                  <a:srgbClr val="FF0000"/>
                </a:solidFill>
              </a:rPr>
              <a:t>(x,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BINOM.DIST(x, 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FALSE)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pbinom</a:t>
            </a:r>
            <a:r>
              <a:rPr lang="en-US" altLang="ko-KR" sz="2000" dirty="0">
                <a:solidFill>
                  <a:srgbClr val="FF0000"/>
                </a:solidFill>
              </a:rPr>
              <a:t>(q,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BINOM.DIST(x, 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TRUE)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qbinom</a:t>
            </a:r>
            <a:r>
              <a:rPr lang="en-US" altLang="ko-KR" sz="2000" dirty="0">
                <a:solidFill>
                  <a:srgbClr val="FF0000"/>
                </a:solidFill>
              </a:rPr>
              <a:t>(p,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BINOM.INV(size,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p)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이항 확률변수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rbinom</a:t>
            </a:r>
            <a:r>
              <a:rPr lang="en-US" altLang="ko-KR" sz="2000" dirty="0">
                <a:solidFill>
                  <a:srgbClr val="FF0000"/>
                </a:solidFill>
              </a:rPr>
              <a:t>(n,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함수는 없으나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아래와 같이 한 개의 </a:t>
            </a:r>
            <a:r>
              <a:rPr lang="ko-KR" altLang="en-US" sz="2000" dirty="0" err="1">
                <a:solidFill>
                  <a:srgbClr val="0000FF"/>
                </a:solidFill>
              </a:rPr>
              <a:t>난수</a:t>
            </a:r>
            <a:r>
              <a:rPr lang="ko-KR" altLang="en-US" sz="2000" dirty="0">
                <a:solidFill>
                  <a:srgbClr val="0000FF"/>
                </a:solidFill>
              </a:rPr>
              <a:t> 생성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   = BINOM.INV(size,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RAND( ))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</p:spTree>
    <p:extLst>
      <p:ext uri="{BB962C8B-B14F-4D97-AF65-F5344CB8AC3E}">
        <p14:creationId xmlns:p14="http://schemas.microsoft.com/office/powerpoint/2010/main" val="283786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6-2] </a:t>
            </a:r>
            <a:r>
              <a:rPr lang="ko-KR" altLang="en-US" sz="2000" dirty="0">
                <a:latin typeface="+mn-ea"/>
              </a:rPr>
              <a:t>성공확률이 각각 </a:t>
            </a:r>
            <a:r>
              <a:rPr lang="en-US" altLang="ko-KR" sz="2000" dirty="0">
                <a:latin typeface="+mn-ea"/>
              </a:rPr>
              <a:t>0.2, 0.5, 0.8</a:t>
            </a:r>
            <a:r>
              <a:rPr lang="ko-KR" altLang="en-US" sz="2000" dirty="0">
                <a:latin typeface="+mn-ea"/>
              </a:rPr>
              <a:t>인 무한모집단에서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개씩 표본을 취하였을 때 나타나는 성공회수의 확률분포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08269"/>
              </p:ext>
            </p:extLst>
          </p:nvPr>
        </p:nvGraphicFramePr>
        <p:xfrm>
          <a:off x="1241630" y="2519899"/>
          <a:ext cx="1516172" cy="2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777680" imgH="342720" progId="Equation.DSMT4">
                  <p:embed/>
                </p:oleObj>
              </mc:Choice>
              <mc:Fallback>
                <p:oleObj name="Equation" r:id="rId3" imgW="1777680" imgH="342720" progId="Equation.DSMT4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630" y="2519899"/>
                        <a:ext cx="1516172" cy="29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64407"/>
              </p:ext>
            </p:extLst>
          </p:nvPr>
        </p:nvGraphicFramePr>
        <p:xfrm>
          <a:off x="1273630" y="3262609"/>
          <a:ext cx="1516172" cy="2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1777680" imgH="342720" progId="Equation.DSMT4">
                  <p:embed/>
                </p:oleObj>
              </mc:Choice>
              <mc:Fallback>
                <p:oleObj name="Equation" r:id="rId5" imgW="177768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30" y="3262609"/>
                        <a:ext cx="1516172" cy="29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74578"/>
              </p:ext>
            </p:extLst>
          </p:nvPr>
        </p:nvGraphicFramePr>
        <p:xfrm>
          <a:off x="1273630" y="3937684"/>
          <a:ext cx="1516172" cy="2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1777680" imgH="342720" progId="Equation.DSMT4">
                  <p:embed/>
                </p:oleObj>
              </mc:Choice>
              <mc:Fallback>
                <p:oleObj name="Equation" r:id="rId7" imgW="1777680" imgH="34272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30" y="3937684"/>
                        <a:ext cx="1516172" cy="29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3578" y="2168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p=0.2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578" y="29025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(2) p=0.5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578" y="361335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(3) p=0.8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570" y="2132856"/>
            <a:ext cx="7992888" cy="21962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78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00" y="2164530"/>
            <a:ext cx="4136730" cy="201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39" y="4303729"/>
            <a:ext cx="7133531" cy="23762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86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15259</TotalTime>
  <Words>859</Words>
  <Application>Microsoft Office PowerPoint</Application>
  <PresentationFormat>화면 슬라이드 쇼(4:3)</PresentationFormat>
  <Paragraphs>182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한양해서</vt:lpstr>
      <vt:lpstr>Arial</vt:lpstr>
      <vt:lpstr>Times New Roman</vt:lpstr>
      <vt:lpstr>Wingdings</vt:lpstr>
      <vt:lpstr>Office 테마</vt:lpstr>
      <vt:lpstr>Equation</vt:lpstr>
      <vt:lpstr>이산형 확률분포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264</cp:revision>
  <cp:lastPrinted>2016-03-01T13:56:08Z</cp:lastPrinted>
  <dcterms:created xsi:type="dcterms:W3CDTF">2004-02-19T02:52:38Z</dcterms:created>
  <dcterms:modified xsi:type="dcterms:W3CDTF">2020-01-11T13:08:46Z</dcterms:modified>
</cp:coreProperties>
</file>