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35"/>
  </p:notesMasterIdLst>
  <p:handoutMasterIdLst>
    <p:handoutMasterId r:id="rId36"/>
  </p:handoutMasterIdLst>
  <p:sldIdLst>
    <p:sldId id="345" r:id="rId2"/>
    <p:sldId id="344" r:id="rId3"/>
    <p:sldId id="352" r:id="rId4"/>
    <p:sldId id="330" r:id="rId5"/>
    <p:sldId id="354" r:id="rId6"/>
    <p:sldId id="353" r:id="rId7"/>
    <p:sldId id="355" r:id="rId8"/>
    <p:sldId id="356" r:id="rId9"/>
    <p:sldId id="357" r:id="rId10"/>
    <p:sldId id="359" r:id="rId11"/>
    <p:sldId id="361" r:id="rId12"/>
    <p:sldId id="362" r:id="rId13"/>
    <p:sldId id="363" r:id="rId14"/>
    <p:sldId id="360" r:id="rId15"/>
    <p:sldId id="365" r:id="rId16"/>
    <p:sldId id="358" r:id="rId17"/>
    <p:sldId id="364" r:id="rId18"/>
    <p:sldId id="366" r:id="rId19"/>
    <p:sldId id="369" r:id="rId20"/>
    <p:sldId id="367" r:id="rId21"/>
    <p:sldId id="371" r:id="rId22"/>
    <p:sldId id="370" r:id="rId23"/>
    <p:sldId id="372" r:id="rId24"/>
    <p:sldId id="373" r:id="rId25"/>
    <p:sldId id="375" r:id="rId26"/>
    <p:sldId id="368" r:id="rId27"/>
    <p:sldId id="377" r:id="rId28"/>
    <p:sldId id="378" r:id="rId29"/>
    <p:sldId id="346" r:id="rId30"/>
    <p:sldId id="380" r:id="rId31"/>
    <p:sldId id="381" r:id="rId32"/>
    <p:sldId id="374" r:id="rId33"/>
    <p:sldId id="382" r:id="rId34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AEE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4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8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6.emf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3.emf"/><Relationship Id="rId4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smtClean="0"/>
              <a:t>정규분포와 관련 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05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6424"/>
            <a:ext cx="7261461" cy="62179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3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998730"/>
            <a:ext cx="5691708" cy="5686049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67544" y="553615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000" dirty="0">
                <a:latin typeface="+mn-ea"/>
                <a:ea typeface="+mn-ea"/>
              </a:rPr>
              <a:t>[</a:t>
            </a:r>
            <a:r>
              <a:rPr lang="ko-KR" altLang="en-US" sz="2000" dirty="0">
                <a:latin typeface="+mn-ea"/>
                <a:ea typeface="+mn-ea"/>
              </a:rPr>
              <a:t>예 </a:t>
            </a:r>
            <a:r>
              <a:rPr lang="en-US" altLang="ko-KR" sz="2000" dirty="0" smtClean="0">
                <a:latin typeface="+mn-ea"/>
                <a:ea typeface="+mn-ea"/>
              </a:rPr>
              <a:t>8-3] </a:t>
            </a:r>
            <a:r>
              <a:rPr lang="en-US" altLang="ko-KR" sz="2000" dirty="0">
                <a:latin typeface="+mn-ea"/>
                <a:ea typeface="+mn-ea"/>
              </a:rPr>
              <a:t>&lt;</a:t>
            </a:r>
            <a:r>
              <a:rPr lang="ko-KR" altLang="en-US" sz="2000" dirty="0">
                <a:latin typeface="+mn-ea"/>
                <a:ea typeface="+mn-ea"/>
              </a:rPr>
              <a:t>부록 </a:t>
            </a:r>
            <a:r>
              <a:rPr lang="en-US" altLang="ko-KR" sz="2000" dirty="0" smtClean="0">
                <a:latin typeface="+mn-ea"/>
                <a:ea typeface="+mn-ea"/>
              </a:rPr>
              <a:t>B-1</a:t>
            </a:r>
            <a:r>
              <a:rPr lang="en-US" altLang="ko-KR" sz="2000" dirty="0">
                <a:latin typeface="+mn-ea"/>
                <a:ea typeface="+mn-ea"/>
              </a:rPr>
              <a:t>&gt;</a:t>
            </a:r>
            <a:r>
              <a:rPr lang="ko-KR" altLang="en-US" sz="2000" dirty="0">
                <a:latin typeface="+mn-ea"/>
                <a:ea typeface="+mn-ea"/>
              </a:rPr>
              <a:t>의 </a:t>
            </a:r>
            <a:r>
              <a:rPr lang="ko-KR" altLang="en-US" sz="2000" dirty="0" smtClean="0">
                <a:latin typeface="+mn-ea"/>
                <a:ea typeface="+mn-ea"/>
              </a:rPr>
              <a:t>표준정규 누적분포표 </a:t>
            </a:r>
            <a:r>
              <a:rPr lang="ko-KR" altLang="en-US" sz="2000" dirty="0">
                <a:latin typeface="+mn-ea"/>
                <a:ea typeface="+mn-ea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9053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0" y="116632"/>
            <a:ext cx="7688606" cy="65836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18" y="1064320"/>
            <a:ext cx="5790818" cy="5785060"/>
          </a:xfrm>
          <a:prstGeom prst="rect">
            <a:avLst/>
          </a:prstGeom>
          <a:ln>
            <a:noFill/>
          </a:ln>
        </p:spPr>
      </p:pic>
      <p:sp>
        <p:nvSpPr>
          <p:cNvPr id="7" name="모서리가 둥근 직사각형 6"/>
          <p:cNvSpPr/>
          <p:nvPr/>
        </p:nvSpPr>
        <p:spPr>
          <a:xfrm>
            <a:off x="2339752" y="1601368"/>
            <a:ext cx="576064" cy="12241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4392536"/>
            <a:ext cx="576064" cy="12241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545" y="458670"/>
            <a:ext cx="817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8-4] </a:t>
            </a:r>
            <a:r>
              <a:rPr lang="ko-KR" altLang="en-US" b="0" dirty="0">
                <a:latin typeface="+mn-ea"/>
                <a:ea typeface="+mn-ea"/>
              </a:rPr>
              <a:t>누적확률 </a:t>
            </a:r>
            <a:r>
              <a:rPr lang="en-US" altLang="ko-KR" b="0" dirty="0">
                <a:latin typeface="+mn-ea"/>
                <a:ea typeface="+mn-ea"/>
              </a:rPr>
              <a:t>0.5%, 1.0%, 2.5%, 5.0%, 10</a:t>
            </a:r>
            <a:r>
              <a:rPr lang="en-US" altLang="ko-KR" b="0" dirty="0" smtClean="0">
                <a:latin typeface="+mn-ea"/>
                <a:ea typeface="+mn-ea"/>
              </a:rPr>
              <a:t>%~90</a:t>
            </a:r>
            <a:r>
              <a:rPr lang="en-US" altLang="ko-KR" b="0" dirty="0">
                <a:latin typeface="+mn-ea"/>
                <a:ea typeface="+mn-ea"/>
              </a:rPr>
              <a:t>%, 95%, 97.5%, 99%, 99.5%</a:t>
            </a:r>
            <a:r>
              <a:rPr lang="ko-KR" altLang="en-US" b="0" dirty="0">
                <a:latin typeface="+mn-ea"/>
                <a:ea typeface="+mn-ea"/>
              </a:rPr>
              <a:t>에 대한 표준정규분포의 </a:t>
            </a:r>
            <a:r>
              <a:rPr lang="ko-KR" altLang="en-US" b="0" dirty="0" err="1">
                <a:latin typeface="+mn-ea"/>
                <a:ea typeface="+mn-ea"/>
              </a:rPr>
              <a:t>분위수</a:t>
            </a:r>
            <a:r>
              <a:rPr lang="ko-KR" altLang="en-US" b="0" dirty="0">
                <a:latin typeface="+mn-ea"/>
                <a:ea typeface="+mn-ea"/>
              </a:rPr>
              <a:t> 표 작성</a:t>
            </a:r>
          </a:p>
        </p:txBody>
      </p:sp>
    </p:spTree>
    <p:extLst>
      <p:ext uri="{BB962C8B-B14F-4D97-AF65-F5344CB8AC3E}">
        <p14:creationId xmlns:p14="http://schemas.microsoft.com/office/powerpoint/2010/main" val="3656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8-5] 20</a:t>
            </a:r>
            <a:r>
              <a:rPr lang="ko-KR" altLang="en-US" sz="2000" dirty="0"/>
              <a:t>대 남성의 신장이 평균이 </a:t>
            </a:r>
            <a:r>
              <a:rPr lang="en-US" altLang="ko-KR" sz="2000" dirty="0"/>
              <a:t>175, </a:t>
            </a:r>
            <a:r>
              <a:rPr lang="ko-KR" altLang="en-US" sz="2000" dirty="0"/>
              <a:t>분산이 </a:t>
            </a:r>
            <a:r>
              <a:rPr lang="en-US" altLang="ko-KR" sz="2000" dirty="0"/>
              <a:t>64</a:t>
            </a:r>
            <a:r>
              <a:rPr lang="ko-KR" altLang="en-US" sz="2000" dirty="0"/>
              <a:t>인 정규분포를 따른다고 할 때</a:t>
            </a:r>
            <a:r>
              <a:rPr lang="en-US" altLang="ko-KR" sz="2000" dirty="0"/>
              <a:t>, 20</a:t>
            </a:r>
            <a:r>
              <a:rPr lang="ko-KR" altLang="en-US" sz="2000" dirty="0"/>
              <a:t>대 남성 중 </a:t>
            </a:r>
            <a:r>
              <a:rPr lang="en-US" altLang="ko-KR" sz="2000" dirty="0"/>
              <a:t>180</a:t>
            </a:r>
            <a:r>
              <a:rPr lang="ko-KR" altLang="en-US" sz="2000" dirty="0"/>
              <a:t>과 </a:t>
            </a:r>
            <a:r>
              <a:rPr lang="en-US" altLang="ko-KR" sz="2000" dirty="0"/>
              <a:t>185 </a:t>
            </a:r>
            <a:r>
              <a:rPr lang="ko-KR" altLang="en-US" sz="2000" dirty="0"/>
              <a:t>사이의 신장을 갖는 </a:t>
            </a:r>
            <a:r>
              <a:rPr lang="ko-KR" altLang="en-US" sz="2000" dirty="0" smtClean="0"/>
              <a:t>비율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1580" y="4795238"/>
            <a:ext cx="78848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en-US" altLang="ko-KR" dirty="0" err="1">
                <a:latin typeface="+mn-ea"/>
                <a:ea typeface="+mn-ea"/>
              </a:rPr>
              <a:t>pnorm</a:t>
            </a:r>
            <a:r>
              <a:rPr lang="en-US" altLang="ko-KR" dirty="0">
                <a:latin typeface="+mn-ea"/>
                <a:ea typeface="+mn-ea"/>
              </a:rPr>
              <a:t>(x, mean, </a:t>
            </a:r>
            <a:r>
              <a:rPr lang="en-US" altLang="ko-KR" dirty="0" err="1">
                <a:latin typeface="+mn-ea"/>
                <a:ea typeface="+mn-ea"/>
              </a:rPr>
              <a:t>sd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사용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(185, 175, 8) 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(180, 175, 8)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0.1603358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55533"/>
              </p:ext>
            </p:extLst>
          </p:nvPr>
        </p:nvGraphicFramePr>
        <p:xfrm>
          <a:off x="7092280" y="2033845"/>
          <a:ext cx="160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1600200" imgH="342720" progId="Equation.DSMT4">
                  <p:embed/>
                </p:oleObj>
              </mc:Choice>
              <mc:Fallback>
                <p:oleObj name="Equation" r:id="rId3" imgW="16002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2280" y="2033845"/>
                        <a:ext cx="1600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791580" y="2442663"/>
            <a:ext cx="7920880" cy="2160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4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72" y="2493405"/>
            <a:ext cx="6402800" cy="204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8-6] A</a:t>
            </a:r>
            <a:r>
              <a:rPr lang="ko-KR" altLang="en-US" sz="2000" dirty="0"/>
              <a:t>사 </a:t>
            </a:r>
            <a:r>
              <a:rPr lang="en-US" altLang="ko-KR" sz="2000" dirty="0"/>
              <a:t>Q</a:t>
            </a:r>
            <a:r>
              <a:rPr lang="ko-KR" altLang="en-US" sz="2000" dirty="0"/>
              <a:t>모델의 엔진 수명은 평균 </a:t>
            </a:r>
            <a:r>
              <a:rPr lang="en-US" altLang="ko-KR" sz="2000" dirty="0"/>
              <a:t>10</a:t>
            </a:r>
            <a:r>
              <a:rPr lang="ko-KR" altLang="en-US" sz="2000" dirty="0"/>
              <a:t>년</a:t>
            </a:r>
            <a:r>
              <a:rPr lang="en-US" altLang="ko-KR" sz="2000" dirty="0"/>
              <a:t>, </a:t>
            </a:r>
            <a:r>
              <a:rPr lang="ko-KR" altLang="en-US" sz="2000" dirty="0"/>
              <a:t>표준편차가 </a:t>
            </a:r>
            <a:r>
              <a:rPr lang="en-US" altLang="ko-KR" sz="2000" dirty="0"/>
              <a:t>1.5</a:t>
            </a:r>
            <a:r>
              <a:rPr lang="ko-KR" altLang="en-US" sz="2000" dirty="0"/>
              <a:t>년인 정규분포를 따름</a:t>
            </a:r>
            <a:r>
              <a:rPr lang="en-US" altLang="ko-KR" sz="2000" dirty="0"/>
              <a:t>. Q</a:t>
            </a:r>
            <a:r>
              <a:rPr lang="ko-KR" altLang="en-US" sz="2000" dirty="0"/>
              <a:t>모델 엔진의 무상보증비율을 </a:t>
            </a:r>
            <a:r>
              <a:rPr lang="en-US" altLang="ko-KR" sz="2000" dirty="0"/>
              <a:t>5% </a:t>
            </a:r>
            <a:r>
              <a:rPr lang="ko-KR" altLang="en-US" sz="2000" dirty="0"/>
              <a:t>이내로 유지</a:t>
            </a:r>
            <a:r>
              <a:rPr lang="en-US" altLang="ko-KR" sz="2000" dirty="0"/>
              <a:t>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 </a:t>
            </a:r>
            <a:r>
              <a:rPr lang="ko-KR" altLang="en-US" sz="2000" dirty="0"/>
              <a:t>무상보증기간은 최대 몇 년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1580" y="4734145"/>
            <a:ext cx="752647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en-US" altLang="ko-KR" dirty="0" err="1" smtClean="0">
                <a:latin typeface="+mn-ea"/>
                <a:ea typeface="+mn-ea"/>
              </a:rPr>
              <a:t>qnorm</a:t>
            </a:r>
            <a:r>
              <a:rPr lang="en-US" altLang="ko-KR" dirty="0" smtClean="0">
                <a:latin typeface="+mn-ea"/>
                <a:ea typeface="+mn-ea"/>
              </a:rPr>
              <a:t>(p</a:t>
            </a:r>
            <a:r>
              <a:rPr lang="en-US" altLang="ko-KR" dirty="0">
                <a:latin typeface="+mn-ea"/>
                <a:ea typeface="+mn-ea"/>
              </a:rPr>
              <a:t>, mean, </a:t>
            </a:r>
            <a:r>
              <a:rPr lang="en-US" altLang="ko-KR" dirty="0" err="1">
                <a:latin typeface="+mn-ea"/>
                <a:ea typeface="+mn-ea"/>
              </a:rPr>
              <a:t>sd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사용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(0.05, 10, 1.5)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7.53272</a:t>
            </a:r>
          </a:p>
          <a:p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10+qnorm(0.05)*1.5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7.53272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1580" y="2467633"/>
            <a:ext cx="7560840" cy="21187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42" y="2523230"/>
            <a:ext cx="3972878" cy="203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9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8-2] </a:t>
            </a:r>
            <a:r>
              <a:rPr lang="ko-KR" altLang="en-US" sz="2400" dirty="0"/>
              <a:t>정규분포의 </a:t>
            </a:r>
            <a:r>
              <a:rPr lang="ko-KR" altLang="en-US" sz="2400" dirty="0" err="1"/>
              <a:t>가법성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710190"/>
          </a:xfrm>
          <a:prstGeom prst="roundRect">
            <a:avLst>
              <a:gd name="adj" fmla="val 10062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7831" y="31696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dirty="0" smtClean="0">
                <a:latin typeface="+mn-ea"/>
                <a:ea typeface="+mn-ea"/>
              </a:rPr>
              <a:t>증명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71" y="5366281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  <a:ea typeface="+mn-ea"/>
              </a:rPr>
              <a:t>X</a:t>
            </a:r>
            <a:r>
              <a:rPr lang="ko-KR" altLang="en-US" dirty="0" smtClean="0">
                <a:latin typeface="+mn-ea"/>
                <a:ea typeface="+mn-ea"/>
              </a:rPr>
              <a:t>와 </a:t>
            </a:r>
            <a:r>
              <a:rPr lang="en-US" altLang="ko-KR" dirty="0" smtClean="0">
                <a:latin typeface="+mn-ea"/>
                <a:ea typeface="+mn-ea"/>
              </a:rPr>
              <a:t>Y</a:t>
            </a:r>
            <a:r>
              <a:rPr lang="ko-KR" altLang="en-US" dirty="0" smtClean="0">
                <a:latin typeface="+mn-ea"/>
                <a:ea typeface="+mn-ea"/>
              </a:rPr>
              <a:t>가 독립이 아닌 경우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" name="Picture 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85" y="1939086"/>
            <a:ext cx="4831085" cy="85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85" y="3092699"/>
            <a:ext cx="61245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5904275"/>
            <a:ext cx="4365485" cy="42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0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8-7] </a:t>
            </a:r>
            <a:r>
              <a:rPr lang="ko-KR" altLang="en-US" sz="2000" dirty="0"/>
              <a:t>어떤 볼트의 직경은 평균 </a:t>
            </a:r>
            <a:r>
              <a:rPr lang="en-US" altLang="ko-KR" sz="2000" dirty="0"/>
              <a:t>20mm, </a:t>
            </a:r>
            <a:r>
              <a:rPr lang="ko-KR" altLang="en-US" sz="2000" dirty="0"/>
              <a:t>표준편차 </a:t>
            </a:r>
            <a:r>
              <a:rPr lang="en-US" altLang="ko-KR" sz="2000" dirty="0"/>
              <a:t>0.3mm</a:t>
            </a:r>
            <a:r>
              <a:rPr lang="ko-KR" altLang="en-US" sz="2000" dirty="0"/>
              <a:t>인 정규분포를 따르고</a:t>
            </a:r>
            <a:r>
              <a:rPr lang="en-US" altLang="ko-KR" sz="2000" dirty="0"/>
              <a:t>, </a:t>
            </a:r>
            <a:r>
              <a:rPr lang="ko-KR" altLang="en-US" sz="2000" dirty="0"/>
              <a:t>너트의 직경은 평균 </a:t>
            </a:r>
            <a:r>
              <a:rPr lang="en-US" altLang="ko-KR" sz="2000" dirty="0"/>
              <a:t>21.5mm, </a:t>
            </a:r>
            <a:r>
              <a:rPr lang="ko-KR" altLang="en-US" sz="2000" dirty="0"/>
              <a:t>표준편차 </a:t>
            </a:r>
            <a:r>
              <a:rPr lang="en-US" altLang="ko-KR" sz="2000" dirty="0"/>
              <a:t>0.4mm</a:t>
            </a:r>
            <a:r>
              <a:rPr lang="ko-KR" altLang="en-US" sz="2000" dirty="0"/>
              <a:t>인 정규분포를 따른다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볼트가 너트에 안 들어갈 확률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1580" y="4966144"/>
            <a:ext cx="75981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en-US" altLang="ko-KR" dirty="0" err="1" smtClean="0">
                <a:latin typeface="+mn-ea"/>
                <a:ea typeface="+mn-ea"/>
              </a:rPr>
              <a:t>pnorm</a:t>
            </a:r>
            <a:r>
              <a:rPr lang="en-US" altLang="ko-KR" dirty="0" smtClean="0">
                <a:latin typeface="+mn-ea"/>
                <a:ea typeface="+mn-ea"/>
              </a:rPr>
              <a:t>(p</a:t>
            </a:r>
            <a:r>
              <a:rPr lang="en-US" altLang="ko-KR" dirty="0">
                <a:latin typeface="+mn-ea"/>
                <a:ea typeface="+mn-ea"/>
              </a:rPr>
              <a:t>, mean, </a:t>
            </a:r>
            <a:r>
              <a:rPr lang="en-US" altLang="ko-KR" dirty="0" err="1">
                <a:latin typeface="+mn-ea"/>
                <a:ea typeface="+mn-ea"/>
              </a:rPr>
              <a:t>sd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사용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(0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 21.5-20,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(0.4^2 +0.3^2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))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1]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0.001349898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1580" y="2528900"/>
            <a:ext cx="7632848" cy="2293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2708920"/>
            <a:ext cx="6654933" cy="199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0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 err="1"/>
              <a:t>따름정리</a:t>
            </a:r>
            <a:r>
              <a:rPr lang="ko-KR" altLang="en-US" sz="2400" dirty="0"/>
              <a:t> </a:t>
            </a:r>
            <a:r>
              <a:rPr lang="en-US" altLang="ko-KR" sz="2400" dirty="0"/>
              <a:t>8-2] </a:t>
            </a:r>
            <a:r>
              <a:rPr lang="ko-KR" altLang="en-US" sz="2400" dirty="0"/>
              <a:t>정규분포의 </a:t>
            </a:r>
            <a:r>
              <a:rPr lang="ko-KR" altLang="en-US" sz="2400" dirty="0" err="1"/>
              <a:t>가법성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216676"/>
          </a:xfrm>
          <a:prstGeom prst="roundRect">
            <a:avLst>
              <a:gd name="adj" fmla="val 14574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7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807280"/>
            <a:ext cx="6300700" cy="63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65" y="26996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dirty="0" smtClean="0">
                <a:latin typeface="+mn-ea"/>
                <a:ea typeface="+mn-ea"/>
              </a:rPr>
              <a:t>증명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444" y="3751513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 smtClean="0">
                <a:latin typeface="+mn-ea"/>
                <a:ea typeface="+mn-ea"/>
              </a:rPr>
              <a:t>8-8] </a:t>
            </a:r>
            <a:r>
              <a:rPr lang="ko-KR" altLang="en-US" sz="1800" b="0" dirty="0">
                <a:latin typeface="+mn-ea"/>
                <a:ea typeface="+mn-ea"/>
              </a:rPr>
              <a:t>각각의 길이가 </a:t>
            </a:r>
            <a:r>
              <a:rPr lang="en-US" altLang="ko-KR" sz="1800" b="0" dirty="0">
                <a:latin typeface="+mn-ea"/>
                <a:ea typeface="+mn-ea"/>
              </a:rPr>
              <a:t>N(12.5, 4)</a:t>
            </a:r>
            <a:r>
              <a:rPr lang="ko-KR" altLang="en-US" sz="1800" b="0" dirty="0">
                <a:latin typeface="+mn-ea"/>
                <a:ea typeface="+mn-ea"/>
              </a:rPr>
              <a:t>를 따르는 </a:t>
            </a:r>
            <a:r>
              <a:rPr lang="en-US" altLang="ko-KR" sz="1800" b="0" dirty="0">
                <a:latin typeface="+mn-ea"/>
                <a:ea typeface="+mn-ea"/>
              </a:rPr>
              <a:t>4</a:t>
            </a:r>
            <a:r>
              <a:rPr lang="ko-KR" altLang="en-US" sz="1800" b="0" dirty="0">
                <a:latin typeface="+mn-ea"/>
                <a:ea typeface="+mn-ea"/>
              </a:rPr>
              <a:t>개의 막대를 일렬로 연결했을 때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ko-KR" altLang="en-US" sz="1800" b="0" dirty="0">
                <a:latin typeface="+mn-ea"/>
                <a:ea typeface="+mn-ea"/>
              </a:rPr>
              <a:t>전체 막대의 길이가 </a:t>
            </a:r>
            <a:r>
              <a:rPr lang="en-US" altLang="ko-KR" sz="1800" b="0" dirty="0">
                <a:latin typeface="+mn-ea"/>
                <a:ea typeface="+mn-ea"/>
              </a:rPr>
              <a:t>40</a:t>
            </a:r>
            <a:r>
              <a:rPr lang="ko-KR" altLang="en-US" sz="1800" b="0" dirty="0">
                <a:latin typeface="+mn-ea"/>
                <a:ea typeface="+mn-ea"/>
              </a:rPr>
              <a:t>과 </a:t>
            </a:r>
            <a:r>
              <a:rPr lang="en-US" altLang="ko-KR" sz="1800" b="0" dirty="0">
                <a:latin typeface="+mn-ea"/>
                <a:ea typeface="+mn-ea"/>
              </a:rPr>
              <a:t>60 </a:t>
            </a:r>
            <a:r>
              <a:rPr lang="ko-KR" altLang="en-US" sz="1800" b="0" dirty="0">
                <a:latin typeface="+mn-ea"/>
                <a:ea typeface="+mn-ea"/>
              </a:rPr>
              <a:t>사이일 </a:t>
            </a:r>
            <a:r>
              <a:rPr lang="ko-KR" altLang="en-US" sz="1800" b="0" dirty="0" smtClean="0">
                <a:latin typeface="+mn-ea"/>
                <a:ea typeface="+mn-ea"/>
              </a:rPr>
              <a:t>확률</a:t>
            </a:r>
            <a:r>
              <a:rPr lang="en-US" altLang="ko-KR" sz="1800" b="0" dirty="0" smtClean="0">
                <a:latin typeface="+mn-ea"/>
                <a:ea typeface="+mn-ea"/>
              </a:rPr>
              <a:t>?</a:t>
            </a:r>
            <a:endParaRPr lang="ko-KR" altLang="en-US" sz="1800" b="0" dirty="0">
              <a:latin typeface="+mn-ea"/>
              <a:ea typeface="+mn-ea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44362"/>
              </p:ext>
            </p:extLst>
          </p:nvPr>
        </p:nvGraphicFramePr>
        <p:xfrm>
          <a:off x="1522293" y="4519355"/>
          <a:ext cx="173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1739880" imgH="304560" progId="Equation.DSMT4">
                  <p:embed/>
                </p:oleObj>
              </mc:Choice>
              <mc:Fallback>
                <p:oleObj name="Equation" r:id="rId4" imgW="1739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2293" y="4519355"/>
                        <a:ext cx="1739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1580" y="5838363"/>
            <a:ext cx="788487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en-US" altLang="ko-KR" sz="1600" dirty="0" err="1">
                <a:latin typeface="+mn-ea"/>
                <a:ea typeface="+mn-ea"/>
              </a:rPr>
              <a:t>pnorm</a:t>
            </a:r>
            <a:r>
              <a:rPr lang="en-US" altLang="ko-KR" sz="1600" dirty="0">
                <a:latin typeface="+mn-ea"/>
                <a:ea typeface="+mn-ea"/>
              </a:rPr>
              <a:t>(x, mean, </a:t>
            </a:r>
            <a:r>
              <a:rPr lang="en-US" altLang="ko-KR" sz="1600" dirty="0" err="1">
                <a:latin typeface="+mn-ea"/>
                <a:ea typeface="+mn-ea"/>
              </a:rPr>
              <a:t>sd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 smtClean="0">
                <a:latin typeface="+mn-ea"/>
                <a:ea typeface="+mn-ea"/>
              </a:rPr>
              <a:t>사용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(60, 50, 4)-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(40, 50, 4)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0.9875807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1580" y="4448148"/>
            <a:ext cx="7920880" cy="13211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7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581733"/>
            <a:ext cx="6138682" cy="119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4819505"/>
            <a:ext cx="6021669" cy="88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3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이항분포의 정규근사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8-3] </a:t>
            </a:r>
            <a:r>
              <a:rPr lang="ko-KR" altLang="en-US" sz="2400" dirty="0"/>
              <a:t>이항분포의 정규근사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485165"/>
          </a:xfrm>
          <a:prstGeom prst="roundRect">
            <a:avLst>
              <a:gd name="adj" fmla="val 11980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0930" y="3023955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8-9] </a:t>
            </a:r>
            <a:r>
              <a:rPr lang="ko-KR" altLang="en-US" b="0" dirty="0">
                <a:latin typeface="+mn-ea"/>
                <a:ea typeface="+mn-ea"/>
              </a:rPr>
              <a:t>불량률 </a:t>
            </a:r>
            <a:r>
              <a:rPr lang="en-US" altLang="ko-KR" b="0" dirty="0">
                <a:latin typeface="+mn-ea"/>
                <a:ea typeface="+mn-ea"/>
              </a:rPr>
              <a:t>p=0.2</a:t>
            </a:r>
            <a:r>
              <a:rPr lang="ko-KR" altLang="en-US" b="0" dirty="0">
                <a:latin typeface="+mn-ea"/>
                <a:ea typeface="+mn-ea"/>
              </a:rPr>
              <a:t>인 공정에서 </a:t>
            </a:r>
            <a:r>
              <a:rPr lang="en-US" altLang="ko-KR" b="0" dirty="0">
                <a:latin typeface="+mn-ea"/>
                <a:ea typeface="+mn-ea"/>
              </a:rPr>
              <a:t>n=25</a:t>
            </a:r>
            <a:r>
              <a:rPr lang="ko-KR" altLang="en-US" b="0" dirty="0">
                <a:latin typeface="+mn-ea"/>
                <a:ea typeface="+mn-ea"/>
              </a:rPr>
              <a:t>개의 제품을 검사했을 때</a:t>
            </a:r>
            <a:r>
              <a:rPr lang="en-US" altLang="ko-KR" b="0" dirty="0">
                <a:latin typeface="+mn-ea"/>
                <a:ea typeface="+mn-ea"/>
              </a:rPr>
              <a:t>, 4</a:t>
            </a:r>
            <a:r>
              <a:rPr lang="ko-KR" altLang="en-US" b="0" dirty="0" smtClean="0">
                <a:latin typeface="+mn-ea"/>
                <a:ea typeface="+mn-ea"/>
              </a:rPr>
              <a:t>개 이하의 </a:t>
            </a:r>
            <a:r>
              <a:rPr lang="ko-KR" altLang="en-US" b="0" dirty="0">
                <a:latin typeface="+mn-ea"/>
                <a:ea typeface="+mn-ea"/>
              </a:rPr>
              <a:t>불량품이 발견될 확률을 구하시오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201" y="5594175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연속성 보정</a:t>
            </a:r>
            <a:r>
              <a:rPr lang="en-US" altLang="ko-KR" sz="2000" dirty="0">
                <a:latin typeface="+mn-ea"/>
                <a:ea typeface="+mn-ea"/>
              </a:rPr>
              <a:t>(continuity correction)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1580" y="3807631"/>
            <a:ext cx="7560840" cy="17366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1866728"/>
            <a:ext cx="4905545" cy="77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3876865"/>
            <a:ext cx="4975809" cy="162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03" y="5960509"/>
            <a:ext cx="6163313" cy="61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8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제</a:t>
            </a:r>
            <a:r>
              <a:rPr kumimoji="0" lang="en-US" altLang="ko-KR" dirty="0"/>
              <a:t>5</a:t>
            </a:r>
            <a:r>
              <a:rPr kumimoji="0" lang="ko-KR" altLang="en-US" dirty="0" smtClean="0"/>
              <a:t>장</a:t>
            </a:r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r>
              <a:rPr kumimoji="0" lang="ko-KR" altLang="en-US" dirty="0" smtClean="0"/>
              <a:t>정규분포와 관련 분포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0681" y="259764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1. </a:t>
            </a:r>
            <a:r>
              <a:rPr lang="ko-KR" altLang="en-US" sz="2400" b="1" dirty="0" smtClean="0">
                <a:latin typeface="+mn-ea"/>
                <a:ea typeface="+mn-ea"/>
              </a:rPr>
              <a:t>정규분포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0681" y="317370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이항분포의 정규근사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0681" y="37306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3. </a:t>
            </a:r>
            <a:r>
              <a:rPr lang="ko-KR" altLang="en-US" sz="2400" b="1" dirty="0" err="1" smtClean="0">
                <a:latin typeface="+mn-ea"/>
                <a:ea typeface="+mn-ea"/>
              </a:rPr>
              <a:t>카이제곱분포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0681" y="430667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4. t-</a:t>
            </a:r>
            <a:r>
              <a:rPr lang="ko-KR" altLang="en-US" sz="2400" b="1" dirty="0" smtClean="0">
                <a:latin typeface="+mn-ea"/>
                <a:ea typeface="+mn-ea"/>
              </a:rPr>
              <a:t>분포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0681" y="482989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5. F-</a:t>
            </a:r>
            <a:r>
              <a:rPr lang="ko-KR" altLang="en-US" sz="2400" b="1" dirty="0" smtClean="0">
                <a:latin typeface="+mn-ea"/>
                <a:ea typeface="+mn-ea"/>
              </a:rPr>
              <a:t>분포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8-9] </a:t>
            </a:r>
            <a:r>
              <a:rPr lang="ko-KR" altLang="en-US" sz="2000" dirty="0"/>
              <a:t>불량률 </a:t>
            </a:r>
            <a:r>
              <a:rPr lang="en-US" altLang="ko-KR" sz="2000" dirty="0"/>
              <a:t>p=0.2</a:t>
            </a:r>
            <a:r>
              <a:rPr lang="ko-KR" altLang="en-US" sz="2000" dirty="0"/>
              <a:t>인 공정에서 </a:t>
            </a:r>
            <a:r>
              <a:rPr lang="en-US" altLang="ko-KR" sz="2000" dirty="0"/>
              <a:t>n=25</a:t>
            </a:r>
            <a:r>
              <a:rPr lang="ko-KR" altLang="en-US" sz="2000" dirty="0"/>
              <a:t>개의 제품을 검사했을 때</a:t>
            </a:r>
            <a:r>
              <a:rPr lang="en-US" altLang="ko-KR" sz="2000" dirty="0"/>
              <a:t>, 4</a:t>
            </a:r>
            <a:r>
              <a:rPr lang="ko-KR" altLang="en-US" sz="2000" dirty="0"/>
              <a:t>개 이하의 불량품이 발견될 확률을 구하시오</a:t>
            </a:r>
            <a:r>
              <a:rPr lang="en-US" altLang="ko-KR" sz="2000" dirty="0"/>
              <a:t>. (</a:t>
            </a:r>
            <a:r>
              <a:rPr lang="ko-KR" altLang="en-US" sz="2000" dirty="0"/>
              <a:t>계속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이항분포의 정규근사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843" y="2169256"/>
            <a:ext cx="765658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 smtClean="0">
                <a:latin typeface="+mn-ea"/>
                <a:ea typeface="+mn-ea"/>
              </a:rPr>
              <a:t>정확한 계산 </a:t>
            </a:r>
            <a:r>
              <a:rPr lang="en-US" altLang="ko-KR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latin typeface="+mn-ea"/>
                <a:ea typeface="+mn-ea"/>
              </a:rPr>
              <a:t>pbinom</a:t>
            </a:r>
            <a:r>
              <a:rPr lang="en-US" altLang="ko-KR" dirty="0" smtClean="0">
                <a:latin typeface="+mn-ea"/>
                <a:ea typeface="+mn-ea"/>
              </a:rPr>
              <a:t>(x</a:t>
            </a:r>
            <a:r>
              <a:rPr lang="en-US" altLang="ko-KR" dirty="0">
                <a:latin typeface="+mn-ea"/>
                <a:ea typeface="+mn-ea"/>
              </a:rPr>
              <a:t>, n, p) </a:t>
            </a:r>
            <a:r>
              <a:rPr lang="ko-KR" altLang="en-US" dirty="0">
                <a:latin typeface="+mn-ea"/>
                <a:ea typeface="+mn-ea"/>
              </a:rPr>
              <a:t>사용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pbinom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(4, 25, 0.2)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0.4206743</a:t>
            </a:r>
          </a:p>
          <a:p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 smtClean="0">
                <a:latin typeface="+mn-ea"/>
                <a:ea typeface="+mn-ea"/>
              </a:rPr>
              <a:t>정규근사 </a:t>
            </a:r>
            <a:r>
              <a:rPr lang="en-US" altLang="ko-KR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latin typeface="+mn-ea"/>
                <a:ea typeface="+mn-ea"/>
              </a:rPr>
              <a:t>pnorm</a:t>
            </a:r>
            <a:r>
              <a:rPr lang="en-US" altLang="ko-KR" dirty="0" smtClean="0">
                <a:latin typeface="+mn-ea"/>
                <a:ea typeface="+mn-ea"/>
              </a:rPr>
              <a:t>(x</a:t>
            </a:r>
            <a:r>
              <a:rPr lang="en-US" altLang="ko-KR" dirty="0">
                <a:latin typeface="+mn-ea"/>
                <a:ea typeface="+mn-ea"/>
              </a:rPr>
              <a:t>, mean, </a:t>
            </a:r>
            <a:r>
              <a:rPr lang="en-US" altLang="ko-KR" dirty="0" err="1">
                <a:latin typeface="+mn-ea"/>
                <a:ea typeface="+mn-ea"/>
              </a:rPr>
              <a:t>sd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사용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(4, 5, 2)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0.3085375</a:t>
            </a:r>
          </a:p>
          <a:p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연속성 보정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(4.5, 5, 2)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0.4012937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42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8-10] </a:t>
            </a:r>
            <a:r>
              <a:rPr lang="ko-KR" altLang="en-US" sz="2000" dirty="0"/>
              <a:t>주사위를 </a:t>
            </a:r>
            <a:r>
              <a:rPr lang="en-US" altLang="ko-KR" sz="2000" dirty="0"/>
              <a:t>100</a:t>
            </a:r>
            <a:r>
              <a:rPr lang="ko-KR" altLang="en-US" sz="2000" dirty="0"/>
              <a:t>번 굴렸을 때 </a:t>
            </a:r>
            <a:r>
              <a:rPr lang="en-US" altLang="ko-KR" sz="2000" dirty="0"/>
              <a:t>4 </a:t>
            </a:r>
            <a:r>
              <a:rPr lang="ko-KR" altLang="en-US" sz="2000" dirty="0"/>
              <a:t>이상 나온 회수가 </a:t>
            </a:r>
            <a:r>
              <a:rPr lang="en-US" altLang="ko-KR" sz="2000" dirty="0"/>
              <a:t>40</a:t>
            </a:r>
            <a:r>
              <a:rPr lang="ko-KR" altLang="en-US" sz="2000" dirty="0"/>
              <a:t>개 이상 </a:t>
            </a:r>
            <a:r>
              <a:rPr lang="en-US" altLang="ko-KR" sz="2000" dirty="0"/>
              <a:t>45</a:t>
            </a:r>
            <a:r>
              <a:rPr lang="ko-KR" altLang="en-US" sz="2000" dirty="0"/>
              <a:t>개 이하일 확률을 구하시오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/>
              <a:t>이항분포의 정규근사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3269" y="4656908"/>
            <a:ext cx="7958459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 smtClean="0">
                <a:latin typeface="+mn-ea"/>
                <a:ea typeface="+mn-ea"/>
              </a:rPr>
              <a:t># </a:t>
            </a:r>
            <a:r>
              <a:rPr lang="ko-KR" altLang="en-US" dirty="0" smtClean="0">
                <a:latin typeface="+mn-ea"/>
                <a:ea typeface="+mn-ea"/>
              </a:rPr>
              <a:t>정확한 계산</a:t>
            </a:r>
            <a:endParaRPr lang="sv-SE" altLang="ko-KR" dirty="0" smtClean="0">
              <a:latin typeface="+mn-ea"/>
              <a:ea typeface="+mn-ea"/>
            </a:endParaRPr>
          </a:p>
          <a:p>
            <a:r>
              <a:rPr lang="sv-SE" altLang="ko-KR" dirty="0" smtClean="0">
                <a:solidFill>
                  <a:srgbClr val="FF0000"/>
                </a:solidFill>
                <a:latin typeface="+mn-ea"/>
                <a:ea typeface="+mn-ea"/>
              </a:rPr>
              <a:t>pbinom(45</a:t>
            </a:r>
            <a:r>
              <a:rPr lang="sv-SE" altLang="ko-KR" dirty="0">
                <a:solidFill>
                  <a:srgbClr val="FF0000"/>
                </a:solidFill>
                <a:latin typeface="+mn-ea"/>
                <a:ea typeface="+mn-ea"/>
              </a:rPr>
              <a:t>, 100, 0.5)-pbinom(39, 100, 0.5)</a:t>
            </a:r>
          </a:p>
          <a:p>
            <a:r>
              <a:rPr lang="sv-SE" altLang="ko-KR" dirty="0">
                <a:solidFill>
                  <a:srgbClr val="0000FF"/>
                </a:solidFill>
                <a:latin typeface="+mn-ea"/>
                <a:ea typeface="+mn-ea"/>
              </a:rPr>
              <a:t>[1] </a:t>
            </a:r>
            <a:r>
              <a:rPr lang="sv-SE" altLang="ko-KR" dirty="0" smtClean="0">
                <a:solidFill>
                  <a:srgbClr val="0000FF"/>
                </a:solidFill>
                <a:latin typeface="+mn-ea"/>
                <a:ea typeface="+mn-ea"/>
              </a:rPr>
              <a:t>0.1665007</a:t>
            </a:r>
          </a:p>
          <a:p>
            <a:endParaRPr lang="sv-SE" altLang="ko-KR" sz="8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sv-SE" altLang="ko-KR" dirty="0" smtClean="0">
                <a:latin typeface="+mn-ea"/>
                <a:ea typeface="+mn-ea"/>
              </a:rPr>
              <a:t># </a:t>
            </a:r>
            <a:r>
              <a:rPr lang="ko-KR" altLang="en-US" dirty="0" smtClean="0">
                <a:latin typeface="+mn-ea"/>
                <a:ea typeface="+mn-ea"/>
              </a:rPr>
              <a:t>정규근사 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연속성 보정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sv-SE" altLang="ko-KR" dirty="0">
              <a:latin typeface="+mn-ea"/>
              <a:ea typeface="+mn-ea"/>
            </a:endParaRPr>
          </a:p>
          <a:p>
            <a:r>
              <a:rPr lang="sv-SE" altLang="ko-KR" dirty="0">
                <a:solidFill>
                  <a:srgbClr val="FF0000"/>
                </a:solidFill>
                <a:latin typeface="+mn-ea"/>
                <a:ea typeface="+mn-ea"/>
              </a:rPr>
              <a:t>pnorm(-0.9)-pnorm(-2.1)</a:t>
            </a:r>
          </a:p>
          <a:p>
            <a:r>
              <a:rPr lang="sv-SE" altLang="ko-KR" dirty="0">
                <a:solidFill>
                  <a:srgbClr val="0000FF"/>
                </a:solidFill>
                <a:latin typeface="+mn-ea"/>
                <a:ea typeface="+mn-ea"/>
              </a:rPr>
              <a:t>[1] 0.1661957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377167"/>
              </p:ext>
            </p:extLst>
          </p:nvPr>
        </p:nvGraphicFramePr>
        <p:xfrm>
          <a:off x="926595" y="2229436"/>
          <a:ext cx="1634575" cy="29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1663560" imgH="304560" progId="Equation.DSMT4">
                  <p:embed/>
                </p:oleObj>
              </mc:Choice>
              <mc:Fallback>
                <p:oleObj name="Equation" r:id="rId3" imgW="1663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595" y="2229436"/>
                        <a:ext cx="1634575" cy="299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798949" y="2123047"/>
            <a:ext cx="7920880" cy="24482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559472"/>
            <a:ext cx="5010783" cy="64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3274579"/>
            <a:ext cx="6980601" cy="123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6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</a:t>
            </a:r>
            <a:r>
              <a:rPr lang="en-US" altLang="ko-KR" dirty="0"/>
              <a:t>	</a:t>
            </a:r>
            <a:r>
              <a:rPr lang="ko-KR" altLang="en-US" dirty="0" err="1"/>
              <a:t>카이제곱분포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8-3] </a:t>
            </a:r>
            <a:r>
              <a:rPr lang="ko-KR" altLang="en-US" sz="2400" dirty="0" err="1"/>
              <a:t>카이제곱분포</a:t>
            </a:r>
            <a:r>
              <a:rPr lang="en-US" altLang="ko-KR" sz="2400" dirty="0"/>
              <a:t>(chi-square </a:t>
            </a:r>
            <a:r>
              <a:rPr lang="en-US" altLang="ko-KR" sz="2400" dirty="0" err="1"/>
              <a:t>distributiion</a:t>
            </a:r>
            <a:r>
              <a:rPr lang="en-US" altLang="ko-KR" sz="2400" dirty="0"/>
              <a:t>)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48516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7193" y="3251893"/>
            <a:ext cx="24796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 smtClean="0">
                <a:latin typeface="+mn-ea"/>
                <a:ea typeface="+mn-ea"/>
              </a:rPr>
              <a:t>확률밀도함수</a:t>
            </a:r>
            <a:endParaRPr lang="en-US" altLang="ko-KR" dirty="0" smtClean="0">
              <a:latin typeface="+mn-ea"/>
              <a:ea typeface="+mn-ea"/>
            </a:endParaRPr>
          </a:p>
          <a:p>
            <a:pPr marL="252000" indent="-252000"/>
            <a:endParaRPr lang="en-US" altLang="ko-KR" dirty="0" smtClean="0">
              <a:latin typeface="+mn-ea"/>
              <a:ea typeface="+mn-ea"/>
            </a:endParaRPr>
          </a:p>
          <a:p>
            <a:pPr marL="252000" indent="-252000"/>
            <a:endParaRPr lang="en-US" altLang="ko-KR" dirty="0">
              <a:latin typeface="+mn-ea"/>
              <a:ea typeface="+mn-ea"/>
            </a:endParaRPr>
          </a:p>
          <a:p>
            <a:pPr marL="252000" indent="-252000"/>
            <a:endParaRPr lang="en-US" altLang="ko-KR" dirty="0" smtClean="0">
              <a:latin typeface="+mn-ea"/>
              <a:ea typeface="+mn-ea"/>
            </a:endParaRPr>
          </a:p>
          <a:p>
            <a:pPr marL="252000" indent="-252000"/>
            <a:r>
              <a:rPr lang="ko-KR" altLang="en-US" dirty="0" smtClean="0">
                <a:latin typeface="+mn-ea"/>
                <a:ea typeface="+mn-ea"/>
              </a:rPr>
              <a:t>모멘트생성함수</a:t>
            </a:r>
            <a:endParaRPr lang="en-US" altLang="ko-KR" dirty="0" smtClean="0">
              <a:latin typeface="+mn-ea"/>
              <a:ea typeface="+mn-ea"/>
            </a:endParaRPr>
          </a:p>
          <a:p>
            <a:pPr marL="252000" indent="-252000"/>
            <a:endParaRPr lang="en-US" altLang="ko-KR" sz="2400" dirty="0">
              <a:latin typeface="+mn-ea"/>
              <a:ea typeface="+mn-ea"/>
            </a:endParaRPr>
          </a:p>
          <a:p>
            <a:pPr marL="252000" indent="-252000"/>
            <a:r>
              <a:rPr lang="ko-KR" altLang="en-US" dirty="0" err="1" smtClean="0">
                <a:latin typeface="+mn-ea"/>
                <a:ea typeface="+mn-ea"/>
              </a:rPr>
              <a:t>기대값</a:t>
            </a:r>
            <a:endParaRPr lang="en-US" altLang="ko-KR" dirty="0" smtClean="0">
              <a:latin typeface="+mn-ea"/>
              <a:ea typeface="+mn-ea"/>
            </a:endParaRPr>
          </a:p>
          <a:p>
            <a:pPr marL="252000" indent="-252000"/>
            <a:endParaRPr lang="en-US" altLang="ko-KR" dirty="0" smtClean="0">
              <a:latin typeface="+mn-ea"/>
              <a:ea typeface="+mn-ea"/>
            </a:endParaRPr>
          </a:p>
          <a:p>
            <a:pPr marL="252000" indent="-252000"/>
            <a:r>
              <a:rPr lang="ko-KR" altLang="en-US" dirty="0" smtClean="0">
                <a:latin typeface="+mn-ea"/>
                <a:ea typeface="+mn-ea"/>
              </a:rPr>
              <a:t>분산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" name="Picture 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1943835"/>
            <a:ext cx="4501529" cy="5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071" y="3114170"/>
            <a:ext cx="3708164" cy="306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0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 err="1">
                <a:latin typeface="+mn-ea"/>
              </a:rPr>
              <a:t>카이제곱분포의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R </a:t>
            </a:r>
            <a:r>
              <a:rPr lang="ko-KR" altLang="en-US" sz="1800" dirty="0">
                <a:latin typeface="+mn-ea"/>
              </a:rPr>
              <a:t>함수</a:t>
            </a:r>
            <a:endParaRPr lang="en-US" altLang="ko-KR" sz="1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 err="1">
                <a:latin typeface="+mn-ea"/>
              </a:rPr>
              <a:t>카이제곱분포의</a:t>
            </a:r>
            <a:r>
              <a:rPr lang="ko-KR" altLang="en-US" sz="1800" dirty="0">
                <a:latin typeface="+mn-ea"/>
              </a:rPr>
              <a:t> 확률밀도함수 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df</a:t>
            </a:r>
            <a:r>
              <a:rPr lang="en-US" altLang="ko-KR" sz="1800" dirty="0">
                <a:latin typeface="+mn-ea"/>
              </a:rPr>
              <a:t>=</a:t>
            </a:r>
            <a:r>
              <a:rPr lang="ko-KR" altLang="en-US" sz="1800" dirty="0">
                <a:latin typeface="+mn-ea"/>
              </a:rPr>
              <a:t>자유도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ncp</a:t>
            </a:r>
            <a:r>
              <a:rPr lang="en-US" altLang="ko-KR" sz="1800" dirty="0">
                <a:latin typeface="+mn-ea"/>
              </a:rPr>
              <a:t>=</a:t>
            </a:r>
            <a:r>
              <a:rPr lang="ko-KR" altLang="en-US" sz="1800" dirty="0" err="1">
                <a:latin typeface="+mn-ea"/>
              </a:rPr>
              <a:t>비중심모수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미사용</a:t>
            </a:r>
            <a:r>
              <a:rPr lang="en-US" altLang="ko-KR" sz="1800" dirty="0">
                <a:latin typeface="+mn-ea"/>
              </a:rPr>
              <a:t>))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dchisq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(x,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df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ncp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0)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CHISQ.DIST(x, </a:t>
            </a:r>
            <a:r>
              <a:rPr lang="en-US" altLang="ko-KR" sz="1800" dirty="0" err="1">
                <a:solidFill>
                  <a:srgbClr val="0000FF"/>
                </a:solidFill>
                <a:latin typeface="+mn-ea"/>
              </a:rPr>
              <a:t>df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, FALSE)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 err="1">
                <a:latin typeface="+mn-ea"/>
              </a:rPr>
              <a:t>카이제곱분포의</a:t>
            </a:r>
            <a:r>
              <a:rPr lang="ko-KR" altLang="en-US" sz="1800" dirty="0">
                <a:latin typeface="+mn-ea"/>
              </a:rPr>
              <a:t> 누적분포함수 </a:t>
            </a:r>
            <a:r>
              <a:rPr lang="en-US" altLang="ko-KR" sz="1800" dirty="0">
                <a:latin typeface="+mn-ea"/>
              </a:rPr>
              <a:t>F(x)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pchisq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(x,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df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ncp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0,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CHISQ.DIST(x, </a:t>
            </a:r>
            <a:r>
              <a:rPr lang="en-US" altLang="ko-KR" sz="1800" dirty="0" err="1">
                <a:solidFill>
                  <a:srgbClr val="0000FF"/>
                </a:solidFill>
                <a:latin typeface="+mn-ea"/>
              </a:rPr>
              <a:t>df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, TRUE)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 err="1">
                <a:latin typeface="+mn-ea"/>
              </a:rPr>
              <a:t>카이제곱분포의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분위수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(p=</a:t>
            </a:r>
            <a:r>
              <a:rPr lang="ko-KR" altLang="en-US" sz="1800" dirty="0">
                <a:latin typeface="+mn-ea"/>
              </a:rPr>
              <a:t>누적확률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qchisq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(p,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df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ncp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0,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CHISQ.INV(p, </a:t>
            </a:r>
            <a:r>
              <a:rPr lang="en-US" altLang="ko-KR" sz="1800" dirty="0" err="1">
                <a:solidFill>
                  <a:srgbClr val="0000FF"/>
                </a:solidFill>
                <a:latin typeface="+mn-ea"/>
              </a:rPr>
              <a:t>df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 err="1">
                <a:latin typeface="+mn-ea"/>
              </a:rPr>
              <a:t>카이제곱분포의</a:t>
            </a:r>
            <a:r>
              <a:rPr lang="ko-KR" altLang="en-US" sz="1800" dirty="0">
                <a:latin typeface="+mn-ea"/>
              </a:rPr>
              <a:t> 확률변수 </a:t>
            </a:r>
            <a:r>
              <a:rPr lang="en-US" altLang="ko-KR" sz="1800" dirty="0">
                <a:latin typeface="+mn-ea"/>
              </a:rPr>
              <a:t>(n=</a:t>
            </a:r>
            <a:r>
              <a:rPr lang="ko-KR" altLang="en-US" sz="1800" dirty="0" err="1">
                <a:latin typeface="+mn-ea"/>
              </a:rPr>
              <a:t>난수의</a:t>
            </a:r>
            <a:r>
              <a:rPr lang="ko-KR" altLang="en-US" sz="1800" dirty="0">
                <a:latin typeface="+mn-ea"/>
              </a:rPr>
              <a:t> 개수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rchisq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(n,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df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ncp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0)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CHISQ.INV(RAND( ), </a:t>
            </a:r>
            <a:r>
              <a:rPr lang="en-US" altLang="ko-KR" sz="1800" dirty="0" err="1">
                <a:solidFill>
                  <a:srgbClr val="0000FF"/>
                </a:solidFill>
                <a:latin typeface="+mn-ea"/>
              </a:rPr>
              <a:t>df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) ⇒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한 개의 </a:t>
            </a:r>
            <a:r>
              <a:rPr lang="ko-KR" altLang="en-US" sz="1800" dirty="0" err="1">
                <a:solidFill>
                  <a:srgbClr val="0000FF"/>
                </a:solidFill>
                <a:latin typeface="+mn-ea"/>
              </a:rPr>
              <a:t>난수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 생성</a:t>
            </a:r>
          </a:p>
          <a:p>
            <a:pPr marL="0" indent="0">
              <a:buNone/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</a:t>
            </a:r>
            <a:r>
              <a:rPr lang="en-US" altLang="ko-KR" dirty="0"/>
              <a:t>	</a:t>
            </a:r>
            <a:r>
              <a:rPr lang="ko-KR" altLang="en-US" dirty="0" err="1"/>
              <a:t>카이제곱분포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1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</a:t>
            </a:r>
            <a:r>
              <a:rPr lang="en-US" altLang="ko-KR" dirty="0"/>
              <a:t>	</a:t>
            </a:r>
            <a:r>
              <a:rPr lang="ko-KR" altLang="en-US" dirty="0" err="1"/>
              <a:t>카이제곱분포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8-4] </a:t>
            </a:r>
            <a:r>
              <a:rPr lang="ko-KR" altLang="en-US" sz="2400" dirty="0" err="1"/>
              <a:t>카이제곱분포의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가법성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723848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3094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ko-KR" altLang="en-US" dirty="0" smtClean="0">
                <a:latin typeface="+mn-ea"/>
                <a:ea typeface="+mn-ea"/>
              </a:rPr>
              <a:t>증명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454" y="5152848"/>
            <a:ext cx="391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sz="1800" dirty="0" smtClean="0">
                <a:latin typeface="+mn-ea"/>
                <a:ea typeface="+mn-ea"/>
              </a:rPr>
              <a:t>표본분산의 </a:t>
            </a:r>
            <a:r>
              <a:rPr lang="ko-KR" altLang="en-US" sz="1800" dirty="0" err="1" smtClean="0">
                <a:latin typeface="+mn-ea"/>
                <a:ea typeface="+mn-ea"/>
              </a:rPr>
              <a:t>자유도는</a:t>
            </a:r>
            <a:r>
              <a:rPr lang="en-US" altLang="ko-KR" sz="1800" dirty="0" smtClean="0">
                <a:latin typeface="+mn-ea"/>
                <a:ea typeface="+mn-ea"/>
              </a:rPr>
              <a:t>?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0007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sz="1800" dirty="0">
                <a:latin typeface="+mn-ea"/>
                <a:ea typeface="+mn-ea"/>
              </a:rPr>
              <a:t>자유도</a:t>
            </a:r>
            <a:r>
              <a:rPr lang="en-US" altLang="ko-KR" sz="1800" dirty="0">
                <a:latin typeface="+mn-ea"/>
                <a:ea typeface="+mn-ea"/>
              </a:rPr>
              <a:t>(degree of freedom)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1954" y="4400830"/>
            <a:ext cx="502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제곱합에</a:t>
            </a:r>
            <a:r>
              <a:rPr lang="ko-KR" altLang="en-US" dirty="0">
                <a:latin typeface="+mn-ea"/>
                <a:ea typeface="+mn-ea"/>
              </a:rPr>
              <a:t> 포함되는 ‘독립적인 항’의 개수</a:t>
            </a:r>
          </a:p>
        </p:txBody>
      </p:sp>
      <p:pic>
        <p:nvPicPr>
          <p:cNvPr id="13" name="Picture 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929798"/>
            <a:ext cx="4914546" cy="8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3068960"/>
            <a:ext cx="5425920" cy="84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5069091"/>
            <a:ext cx="2016224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5724255"/>
            <a:ext cx="4410490" cy="6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7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06" y="444773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8-11] </a:t>
            </a:r>
            <a:r>
              <a:rPr lang="ko-KR" altLang="en-US" b="0" dirty="0" err="1">
                <a:latin typeface="+mn-ea"/>
                <a:ea typeface="+mn-ea"/>
              </a:rPr>
              <a:t>카이제곱</a:t>
            </a:r>
            <a:r>
              <a:rPr lang="ko-KR" altLang="en-US" b="0" dirty="0">
                <a:latin typeface="+mn-ea"/>
                <a:ea typeface="+mn-ea"/>
              </a:rPr>
              <a:t> 확률분포의 </a:t>
            </a:r>
            <a:r>
              <a:rPr lang="ko-KR" altLang="en-US" b="0" dirty="0" err="1">
                <a:latin typeface="+mn-ea"/>
                <a:ea typeface="+mn-ea"/>
              </a:rPr>
              <a:t>분위수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표</a:t>
            </a:r>
            <a:r>
              <a:rPr lang="en-US" altLang="ko-KR" b="0" dirty="0">
                <a:latin typeface="+mn-ea"/>
                <a:ea typeface="+mn-ea"/>
              </a:rPr>
              <a:t>] </a:t>
            </a:r>
            <a:r>
              <a:rPr lang="ko-KR" altLang="en-US" b="0" dirty="0">
                <a:latin typeface="+mn-ea"/>
                <a:ea typeface="+mn-ea"/>
              </a:rPr>
              <a:t>작성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11731"/>
              </p:ext>
            </p:extLst>
          </p:nvPr>
        </p:nvGraphicFramePr>
        <p:xfrm>
          <a:off x="6156176" y="442617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1904760" imgH="380880" progId="Equation.DSMT4">
                  <p:embed/>
                </p:oleObj>
              </mc:Choice>
              <mc:Fallback>
                <p:oleObj name="Equation" r:id="rId3" imgW="1904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176" y="442617"/>
                        <a:ext cx="1905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2806" y="88901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8-12] </a:t>
            </a:r>
            <a:r>
              <a:rPr lang="ko-KR" altLang="en-US" b="0" dirty="0">
                <a:latin typeface="+mn-ea"/>
                <a:ea typeface="+mn-ea"/>
              </a:rPr>
              <a:t>자유도 </a:t>
            </a:r>
            <a:r>
              <a:rPr lang="en-US" altLang="ko-KR" b="0" dirty="0">
                <a:latin typeface="+mn-ea"/>
                <a:ea typeface="+mn-ea"/>
              </a:rPr>
              <a:t>5, 10, 30, 100</a:t>
            </a:r>
            <a:r>
              <a:rPr lang="ko-KR" altLang="en-US" b="0" dirty="0">
                <a:latin typeface="+mn-ea"/>
                <a:ea typeface="+mn-ea"/>
              </a:rPr>
              <a:t>인 </a:t>
            </a:r>
            <a:r>
              <a:rPr lang="ko-KR" altLang="en-US" b="0" dirty="0" err="1">
                <a:latin typeface="+mn-ea"/>
                <a:ea typeface="+mn-ea"/>
              </a:rPr>
              <a:t>카이제곱분포의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확률밀도함수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30" y="1223755"/>
            <a:ext cx="5552882" cy="55473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9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8-13] </a:t>
            </a:r>
            <a:r>
              <a:rPr lang="ko-KR" altLang="en-US" sz="2000" spc="-100" dirty="0"/>
              <a:t>표준정규분포를 따르는 모집단으로부터 추출한 </a:t>
            </a:r>
            <a:r>
              <a:rPr lang="en-US" altLang="ko-KR" sz="2000" spc="-100" dirty="0"/>
              <a:t>n</a:t>
            </a:r>
            <a:r>
              <a:rPr lang="ko-KR" altLang="en-US" sz="2000" spc="-100" dirty="0"/>
              <a:t>개의 </a:t>
            </a:r>
            <a:r>
              <a:rPr lang="ko-KR" altLang="en-US" sz="2000" spc="-100" dirty="0" smtClean="0"/>
              <a:t>확률표본</a:t>
            </a:r>
            <a:endParaRPr lang="ko-KR" altLang="en-US" sz="2000" spc="-1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</a:t>
            </a:r>
            <a:r>
              <a:rPr lang="en-US" altLang="ko-KR" dirty="0"/>
              <a:t>	</a:t>
            </a:r>
            <a:r>
              <a:rPr lang="ko-KR" altLang="en-US" dirty="0" err="1"/>
              <a:t>카이제곱분포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6476" y="2372103"/>
            <a:ext cx="773596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자유도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누적확률 입력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nu &lt;- c(5, 10, 30, 100)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p &lt;-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0.95</a:t>
            </a:r>
          </a:p>
          <a:p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 err="1" smtClean="0">
                <a:latin typeface="+mn-ea"/>
                <a:ea typeface="+mn-ea"/>
              </a:rPr>
              <a:t>분위수</a:t>
            </a:r>
            <a:r>
              <a:rPr lang="ko-KR" altLang="en-US" dirty="0">
                <a:latin typeface="+mn-ea"/>
                <a:ea typeface="+mn-ea"/>
              </a:rPr>
              <a:t> 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상수 </a:t>
            </a:r>
            <a:r>
              <a:rPr lang="en-US" altLang="ko-KR" dirty="0">
                <a:latin typeface="+mn-ea"/>
                <a:ea typeface="+mn-ea"/>
              </a:rPr>
              <a:t>a)</a:t>
            </a:r>
            <a:endParaRPr lang="ko-KR" altLang="en-US" dirty="0">
              <a:latin typeface="+mn-ea"/>
              <a:ea typeface="+mn-ea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qchisq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(p, nu)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 11.07050  18.30704  43.77297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124.34211</a:t>
            </a:r>
          </a:p>
          <a:p>
            <a:endParaRPr lang="en-US" altLang="ko-KR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# </a:t>
            </a:r>
            <a:r>
              <a:rPr lang="ko-KR" altLang="en-US" dirty="0" err="1" smtClean="0">
                <a:latin typeface="+mn-ea"/>
                <a:ea typeface="+mn-ea"/>
              </a:rPr>
              <a:t>기대값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대비 </a:t>
            </a:r>
            <a:r>
              <a:rPr lang="en-US" altLang="ko-KR" dirty="0">
                <a:latin typeface="+mn-ea"/>
                <a:ea typeface="+mn-ea"/>
              </a:rPr>
              <a:t>95% </a:t>
            </a:r>
            <a:r>
              <a:rPr lang="ko-KR" altLang="en-US" dirty="0" err="1">
                <a:latin typeface="+mn-ea"/>
                <a:ea typeface="+mn-ea"/>
              </a:rPr>
              <a:t>분위수</a:t>
            </a:r>
            <a:r>
              <a:rPr lang="ko-KR" altLang="en-US" dirty="0">
                <a:latin typeface="+mn-ea"/>
                <a:ea typeface="+mn-ea"/>
              </a:rPr>
              <a:t> 비율</a:t>
            </a:r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qchisq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(p, nu) / nu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2.214100 1.830704 1.459099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1.243421</a:t>
            </a:r>
          </a:p>
          <a:p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☞ </a:t>
            </a:r>
            <a:r>
              <a:rPr lang="ko-KR" altLang="en-US" dirty="0">
                <a:latin typeface="+mn-ea"/>
                <a:ea typeface="+mn-ea"/>
              </a:rPr>
              <a:t>자유도가 커질수록 </a:t>
            </a:r>
            <a:r>
              <a:rPr lang="ko-KR" altLang="en-US" dirty="0" err="1" smtClean="0">
                <a:latin typeface="+mn-ea"/>
                <a:ea typeface="+mn-ea"/>
              </a:rPr>
              <a:t>기대값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대비 </a:t>
            </a:r>
            <a:r>
              <a:rPr lang="en-US" altLang="ko-KR" dirty="0">
                <a:latin typeface="+mn-ea"/>
                <a:ea typeface="+mn-ea"/>
              </a:rPr>
              <a:t>95% </a:t>
            </a:r>
            <a:r>
              <a:rPr lang="ko-KR" altLang="en-US" dirty="0" err="1">
                <a:latin typeface="+mn-ea"/>
                <a:ea typeface="+mn-ea"/>
              </a:rPr>
              <a:t>분위수</a:t>
            </a:r>
            <a:r>
              <a:rPr lang="ko-KR" altLang="en-US" dirty="0">
                <a:latin typeface="+mn-ea"/>
                <a:ea typeface="+mn-ea"/>
              </a:rPr>
              <a:t> 비율이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에 가까워지므로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중심집중 경향이 </a:t>
            </a:r>
            <a:r>
              <a:rPr lang="ko-KR" altLang="en-US" dirty="0">
                <a:latin typeface="+mn-ea"/>
                <a:ea typeface="+mn-ea"/>
              </a:rPr>
              <a:t>증가함을 알 수 있음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1773285"/>
            <a:ext cx="3754667" cy="41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01342" y="179767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상수 </a:t>
            </a:r>
            <a:r>
              <a:rPr lang="en-US" altLang="ko-KR" dirty="0" smtClean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의 값은</a:t>
            </a:r>
            <a:r>
              <a:rPr lang="en-US" altLang="ko-KR" dirty="0" smtClean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?</a:t>
            </a:r>
            <a:endParaRPr lang="ko-KR" altLang="en-US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42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9542" y="458670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8-14] </a:t>
            </a:r>
            <a:r>
              <a:rPr lang="ko-KR" altLang="en-US" b="0" dirty="0">
                <a:latin typeface="+mn-ea"/>
                <a:ea typeface="+mn-ea"/>
              </a:rPr>
              <a:t>자유도 </a:t>
            </a:r>
            <a:r>
              <a:rPr lang="en-US" altLang="ko-KR" b="0" dirty="0">
                <a:latin typeface="+mn-ea"/>
                <a:ea typeface="+mn-ea"/>
              </a:rPr>
              <a:t>5, 10, 30, 100</a:t>
            </a:r>
            <a:r>
              <a:rPr lang="ko-KR" altLang="en-US" b="0" dirty="0">
                <a:latin typeface="+mn-ea"/>
                <a:ea typeface="+mn-ea"/>
              </a:rPr>
              <a:t>인 </a:t>
            </a:r>
            <a:r>
              <a:rPr lang="ko-KR" altLang="en-US" b="0" dirty="0" err="1">
                <a:latin typeface="+mn-ea"/>
                <a:ea typeface="+mn-ea"/>
              </a:rPr>
              <a:t>카이제곱분포의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ko-KR" altLang="en-US" b="0" dirty="0" err="1">
                <a:latin typeface="+mn-ea"/>
                <a:ea typeface="+mn-ea"/>
              </a:rPr>
              <a:t>분위수</a:t>
            </a:r>
            <a:r>
              <a:rPr lang="en-US" altLang="ko-KR" b="0" dirty="0">
                <a:latin typeface="+mn-ea"/>
                <a:ea typeface="+mn-ea"/>
              </a:rPr>
              <a:t>/</a:t>
            </a:r>
            <a:r>
              <a:rPr lang="ko-KR" altLang="en-US" b="0" dirty="0" err="1" smtClean="0">
                <a:latin typeface="+mn-ea"/>
                <a:ea typeface="+mn-ea"/>
              </a:rPr>
              <a:t>기대값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곡선을 작성하여 </a:t>
            </a:r>
            <a:r>
              <a:rPr lang="ko-KR" altLang="en-US" b="0" dirty="0" smtClean="0">
                <a:latin typeface="+mn-ea"/>
                <a:ea typeface="+mn-ea"/>
              </a:rPr>
              <a:t>비교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14" y="1121999"/>
            <a:ext cx="5552882" cy="55473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5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en-US" altLang="ko-KR" dirty="0"/>
              <a:t>t-</a:t>
            </a:r>
            <a:r>
              <a:rPr lang="ko-KR" altLang="en-US" dirty="0"/>
              <a:t>분포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6" y="1314450"/>
            <a:ext cx="8010890" cy="13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8-4] t-</a:t>
            </a:r>
            <a:r>
              <a:rPr lang="ko-KR" altLang="en-US" sz="2400" dirty="0"/>
              <a:t>분포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표준정규분포를 </a:t>
            </a:r>
            <a:r>
              <a:rPr lang="ko-KR" altLang="en-US" sz="2000" dirty="0"/>
              <a:t>따르는 확률변수를 </a:t>
            </a:r>
            <a:r>
              <a:rPr lang="en-US" altLang="ko-KR" sz="2000" dirty="0"/>
              <a:t>Z</a:t>
            </a:r>
            <a:r>
              <a:rPr lang="ko-KR" altLang="en-US" sz="2000" dirty="0"/>
              <a:t>라 하고</a:t>
            </a:r>
            <a:r>
              <a:rPr lang="en-US" altLang="ko-KR" sz="2000" dirty="0"/>
              <a:t>, Z</a:t>
            </a:r>
            <a:r>
              <a:rPr lang="ko-KR" altLang="en-US" sz="2000" dirty="0"/>
              <a:t>와는 독립적으로 </a:t>
            </a:r>
            <a:r>
              <a:rPr lang="ko-KR" altLang="en-US" sz="2000" dirty="0" smtClean="0"/>
              <a:t>자유도 </a:t>
            </a:r>
            <a:r>
              <a:rPr lang="el-GR" altLang="ko-KR" sz="2000" dirty="0"/>
              <a:t>ν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카이제곱</a:t>
            </a:r>
            <a:r>
              <a:rPr lang="ko-KR" altLang="en-US" sz="2000" dirty="0"/>
              <a:t> 분포를 따르는 확률변수를 </a:t>
            </a:r>
            <a:r>
              <a:rPr lang="en-US" altLang="ko-KR" sz="2000" dirty="0"/>
              <a:t>Y</a:t>
            </a:r>
            <a:r>
              <a:rPr lang="ko-KR" altLang="en-US" sz="2000" dirty="0"/>
              <a:t>라 하면</a:t>
            </a:r>
            <a:r>
              <a:rPr lang="en-US" altLang="ko-KR" sz="2000" dirty="0"/>
              <a:t>, </a:t>
            </a:r>
            <a:endParaRPr lang="ko-KR" altLang="en-US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0304" y="351894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ea typeface="+mn-ea"/>
              </a:rPr>
              <a:t>응용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6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2573905"/>
            <a:ext cx="1887320" cy="66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059069"/>
            <a:ext cx="5748288" cy="20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# t-</a:t>
            </a:r>
            <a:r>
              <a:rPr lang="ko-KR" altLang="en-US" sz="2000" dirty="0"/>
              <a:t>분포의 확률밀도함수 </a:t>
            </a:r>
            <a:r>
              <a:rPr lang="en-US" altLang="ko-KR" sz="2000" dirty="0"/>
              <a:t>f(x) (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</a:t>
            </a:r>
            <a:r>
              <a:rPr lang="ko-KR" altLang="en-US" sz="2000" dirty="0"/>
              <a:t>자유도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ncp</a:t>
            </a:r>
            <a:r>
              <a:rPr lang="en-US" altLang="ko-KR" sz="2000" dirty="0"/>
              <a:t>=</a:t>
            </a:r>
            <a:r>
              <a:rPr lang="ko-KR" altLang="en-US" sz="2000" dirty="0" err="1"/>
              <a:t>비중심모수</a:t>
            </a:r>
            <a:r>
              <a:rPr lang="en-US" altLang="ko-KR" sz="2000" dirty="0"/>
              <a:t>(</a:t>
            </a:r>
            <a:r>
              <a:rPr lang="ko-KR" altLang="en-US" sz="2000" dirty="0"/>
              <a:t>미사용</a:t>
            </a:r>
            <a:r>
              <a:rPr lang="en-US" altLang="ko-KR" sz="2000" dirty="0"/>
              <a:t>))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(x, </a:t>
            </a:r>
            <a:r>
              <a:rPr lang="en-US" altLang="ko-KR" sz="2000" dirty="0" err="1">
                <a:solidFill>
                  <a:srgbClr val="FF0000"/>
                </a:solidFill>
              </a:rPr>
              <a:t>df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ncp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T.DIST(x, </a:t>
            </a:r>
            <a:r>
              <a:rPr lang="en-US" altLang="ko-KR" sz="2000" dirty="0" err="1">
                <a:solidFill>
                  <a:srgbClr val="0000FF"/>
                </a:solidFill>
              </a:rPr>
              <a:t>df</a:t>
            </a:r>
            <a:r>
              <a:rPr lang="en-US" altLang="ko-KR" sz="2000" dirty="0">
                <a:solidFill>
                  <a:srgbClr val="0000FF"/>
                </a:solidFill>
              </a:rPr>
              <a:t>, FALSE)</a:t>
            </a:r>
          </a:p>
          <a:p>
            <a:endParaRPr lang="en-US" altLang="ko-K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t-</a:t>
            </a:r>
            <a:r>
              <a:rPr lang="ko-KR" altLang="en-US" sz="2000" dirty="0"/>
              <a:t>분포의 누적분포함수 </a:t>
            </a:r>
            <a:r>
              <a:rPr lang="en-US" altLang="ko-KR" sz="2000" dirty="0"/>
              <a:t>F(x)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pt</a:t>
            </a:r>
            <a:r>
              <a:rPr lang="en-US" altLang="ko-KR" sz="2000" dirty="0">
                <a:solidFill>
                  <a:srgbClr val="FF0000"/>
                </a:solidFill>
              </a:rPr>
              <a:t>(x, </a:t>
            </a:r>
            <a:r>
              <a:rPr lang="en-US" altLang="ko-KR" sz="2000" dirty="0" err="1">
                <a:solidFill>
                  <a:srgbClr val="FF0000"/>
                </a:solidFill>
              </a:rPr>
              <a:t>df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ncp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T.DIST(x, </a:t>
            </a:r>
            <a:r>
              <a:rPr lang="en-US" altLang="ko-KR" sz="2000" dirty="0" err="1">
                <a:solidFill>
                  <a:srgbClr val="0000FF"/>
                </a:solidFill>
              </a:rPr>
              <a:t>df</a:t>
            </a:r>
            <a:r>
              <a:rPr lang="en-US" altLang="ko-KR" sz="2000" dirty="0">
                <a:solidFill>
                  <a:srgbClr val="0000FF"/>
                </a:solidFill>
              </a:rPr>
              <a:t>, TRUE)</a:t>
            </a:r>
          </a:p>
          <a:p>
            <a:endParaRPr lang="en-US" altLang="ko-K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t-</a:t>
            </a:r>
            <a:r>
              <a:rPr lang="ko-KR" altLang="en-US" sz="2000" dirty="0"/>
              <a:t>분포의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qt</a:t>
            </a:r>
            <a:r>
              <a:rPr lang="en-US" altLang="ko-KR" sz="2000" dirty="0">
                <a:solidFill>
                  <a:srgbClr val="FF0000"/>
                </a:solidFill>
              </a:rPr>
              <a:t>(p, </a:t>
            </a:r>
            <a:r>
              <a:rPr lang="en-US" altLang="ko-KR" sz="2000" dirty="0" err="1">
                <a:solidFill>
                  <a:srgbClr val="FF0000"/>
                </a:solidFill>
              </a:rPr>
              <a:t>df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ncp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T.INV(p, </a:t>
            </a:r>
            <a:r>
              <a:rPr lang="en-US" altLang="ko-KR" sz="2000" dirty="0" err="1">
                <a:solidFill>
                  <a:srgbClr val="0000FF"/>
                </a:solidFill>
              </a:rPr>
              <a:t>df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</a:p>
          <a:p>
            <a:endParaRPr lang="en-US" altLang="ko-K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t-</a:t>
            </a:r>
            <a:r>
              <a:rPr lang="ko-KR" altLang="en-US" sz="2000" dirty="0"/>
              <a:t>분포의 확률변수 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rt</a:t>
            </a:r>
            <a:r>
              <a:rPr lang="en-US" altLang="ko-KR" sz="2000" dirty="0">
                <a:solidFill>
                  <a:srgbClr val="FF0000"/>
                </a:solidFill>
              </a:rPr>
              <a:t>(n, </a:t>
            </a:r>
            <a:r>
              <a:rPr lang="en-US" altLang="ko-KR" sz="2000" dirty="0" err="1">
                <a:solidFill>
                  <a:srgbClr val="FF0000"/>
                </a:solidFill>
              </a:rPr>
              <a:t>df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ncp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T.INV(RAND( ), </a:t>
            </a:r>
            <a:r>
              <a:rPr lang="en-US" altLang="ko-KR" sz="2000" dirty="0" err="1">
                <a:solidFill>
                  <a:srgbClr val="0000FF"/>
                </a:solidFill>
              </a:rPr>
              <a:t>df</a:t>
            </a:r>
            <a:r>
              <a:rPr lang="en-US" altLang="ko-KR" sz="2000" dirty="0">
                <a:solidFill>
                  <a:srgbClr val="0000FF"/>
                </a:solidFill>
              </a:rPr>
              <a:t>) ⇒ </a:t>
            </a:r>
            <a:r>
              <a:rPr lang="ko-KR" altLang="en-US" sz="2000" dirty="0">
                <a:solidFill>
                  <a:srgbClr val="0000FF"/>
                </a:solidFill>
              </a:rPr>
              <a:t>한 개의 </a:t>
            </a:r>
            <a:r>
              <a:rPr lang="ko-KR" altLang="en-US" sz="2000" dirty="0" err="1">
                <a:solidFill>
                  <a:srgbClr val="0000FF"/>
                </a:solidFill>
              </a:rPr>
              <a:t>난수</a:t>
            </a:r>
            <a:r>
              <a:rPr lang="ko-KR" altLang="en-US" sz="2000" dirty="0">
                <a:solidFill>
                  <a:srgbClr val="0000FF"/>
                </a:solidFill>
              </a:rPr>
              <a:t> 생성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en-US" altLang="ko-KR" dirty="0"/>
              <a:t>t-</a:t>
            </a:r>
            <a:r>
              <a:rPr lang="ko-KR" altLang="en-US" dirty="0"/>
              <a:t>분포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8-1] </a:t>
            </a:r>
            <a:r>
              <a:rPr lang="ko-KR" altLang="en-US" sz="2400" dirty="0"/>
              <a:t>정규분포</a:t>
            </a:r>
            <a:r>
              <a:rPr lang="en-US" altLang="ko-KR" sz="2400" dirty="0"/>
              <a:t>(normal distribution)</a:t>
            </a:r>
            <a:endParaRPr lang="ko-KR" altLang="en-US" sz="2400" dirty="0"/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기대값을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중심으로 대칭이며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중심위치는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기대값</a:t>
            </a:r>
            <a:r>
              <a:rPr lang="en-US" altLang="ko-KR" sz="2000" dirty="0"/>
              <a:t>, </a:t>
            </a:r>
            <a:r>
              <a:rPr lang="ko-KR" altLang="en-US" sz="2000" dirty="0"/>
              <a:t>산포는 표준편차에 의해 결정되는 엎어 놓은 종 모양의 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0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2524780"/>
            <a:ext cx="4230470" cy="7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339106"/>
              </p:ext>
            </p:extLst>
          </p:nvPr>
        </p:nvGraphicFramePr>
        <p:xfrm>
          <a:off x="6332141" y="1370791"/>
          <a:ext cx="1524270" cy="35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" imgW="1726920" imgH="406080" progId="Equation.DSMT4">
                  <p:embed/>
                </p:oleObj>
              </mc:Choice>
              <mc:Fallback>
                <p:oleObj name="Equation" r:id="rId4" imgW="1726920" imgH="40608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141" y="1370791"/>
                        <a:ext cx="1524270" cy="358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67" y="3680082"/>
            <a:ext cx="6140668" cy="258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67833" y="458670"/>
            <a:ext cx="8229600" cy="72007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0" indent="-90000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 smtClean="0"/>
              <a:t>[</a:t>
            </a:r>
            <a:r>
              <a:rPr kumimoji="0" lang="ko-KR" altLang="en-US" sz="2000" dirty="0" smtClean="0"/>
              <a:t>예 </a:t>
            </a:r>
            <a:r>
              <a:rPr kumimoji="0" lang="en-US" altLang="ko-KR" sz="2000" dirty="0" smtClean="0"/>
              <a:t>8-15] </a:t>
            </a:r>
            <a:r>
              <a:rPr kumimoji="0" lang="ko-KR" altLang="en-US" sz="2000" dirty="0" smtClean="0"/>
              <a:t>표준정규분포와 자유도 </a:t>
            </a:r>
            <a:r>
              <a:rPr kumimoji="0" lang="en-US" altLang="ko-KR" sz="2000" dirty="0" smtClean="0"/>
              <a:t>1, 5, 10, 30</a:t>
            </a:r>
            <a:r>
              <a:rPr kumimoji="0" lang="ko-KR" altLang="en-US" sz="2000" dirty="0" smtClean="0"/>
              <a:t>인 </a:t>
            </a:r>
            <a:r>
              <a:rPr kumimoji="0" lang="en-US" altLang="ko-KR" sz="2000" dirty="0" smtClean="0"/>
              <a:t>t-</a:t>
            </a:r>
            <a:r>
              <a:rPr kumimoji="0" lang="ko-KR" altLang="en-US" sz="2000" dirty="0" smtClean="0"/>
              <a:t>분포의 확률밀도함수  를 작성하고</a:t>
            </a:r>
            <a:r>
              <a:rPr kumimoji="0" lang="en-US" altLang="ko-KR" sz="2000" dirty="0" smtClean="0"/>
              <a:t>, </a:t>
            </a:r>
            <a:r>
              <a:rPr kumimoji="0" lang="ko-KR" altLang="en-US" sz="2000" dirty="0" smtClean="0"/>
              <a:t>구간 </a:t>
            </a:r>
            <a:r>
              <a:rPr kumimoji="0" lang="en-US" altLang="ko-KR" sz="2000" dirty="0" smtClean="0"/>
              <a:t>(-1, 1), (-2, 2), (-3, 3)</a:t>
            </a:r>
            <a:r>
              <a:rPr kumimoji="0" lang="ko-KR" altLang="en-US" sz="2000" dirty="0" smtClean="0"/>
              <a:t>의 확률 비교</a:t>
            </a:r>
            <a:endParaRPr kumimoji="0"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55" y="1248013"/>
            <a:ext cx="5552882" cy="55473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545" y="458670"/>
            <a:ext cx="430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8-16] </a:t>
            </a:r>
            <a:r>
              <a:rPr lang="en-US" altLang="ko-KR" b="0" dirty="0">
                <a:latin typeface="+mn-ea"/>
                <a:ea typeface="+mn-ea"/>
              </a:rPr>
              <a:t>t-</a:t>
            </a:r>
            <a:r>
              <a:rPr lang="ko-KR" altLang="en-US" b="0" dirty="0">
                <a:latin typeface="+mn-ea"/>
                <a:ea typeface="+mn-ea"/>
              </a:rPr>
              <a:t>분포 </a:t>
            </a:r>
            <a:r>
              <a:rPr lang="ko-KR" altLang="en-US" b="0" dirty="0" err="1">
                <a:latin typeface="+mn-ea"/>
                <a:ea typeface="+mn-ea"/>
              </a:rPr>
              <a:t>분위수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표</a:t>
            </a:r>
            <a:r>
              <a:rPr lang="en-US" altLang="ko-KR" b="0" dirty="0">
                <a:latin typeface="+mn-ea"/>
                <a:ea typeface="+mn-ea"/>
              </a:rPr>
              <a:t>] </a:t>
            </a:r>
            <a:r>
              <a:rPr lang="ko-KR" altLang="en-US" b="0" dirty="0">
                <a:latin typeface="+mn-ea"/>
                <a:ea typeface="+mn-ea"/>
              </a:rPr>
              <a:t>작성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260984"/>
              </p:ext>
            </p:extLst>
          </p:nvPr>
        </p:nvGraphicFramePr>
        <p:xfrm>
          <a:off x="4481990" y="481054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2006280" imgH="406080" progId="Equation.DSMT4">
                  <p:embed/>
                </p:oleObj>
              </mc:Choice>
              <mc:Fallback>
                <p:oleObj name="Equation" r:id="rId3" imgW="2006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1990" y="481054"/>
                        <a:ext cx="2006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6545" y="9749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8-17] </a:t>
            </a:r>
            <a:r>
              <a:rPr lang="en-US" altLang="ko-KR" b="0" dirty="0">
                <a:latin typeface="+mn-ea"/>
                <a:ea typeface="+mn-ea"/>
              </a:rPr>
              <a:t>1</a:t>
            </a:r>
            <a:r>
              <a:rPr lang="ko-KR" altLang="en-US" b="0" dirty="0">
                <a:latin typeface="+mn-ea"/>
                <a:ea typeface="+mn-ea"/>
              </a:rPr>
              <a:t>에서 </a:t>
            </a:r>
            <a:r>
              <a:rPr lang="en-US" altLang="ko-KR" b="0" dirty="0">
                <a:latin typeface="+mn-ea"/>
                <a:ea typeface="+mn-ea"/>
              </a:rPr>
              <a:t>3 </a:t>
            </a:r>
            <a:r>
              <a:rPr lang="ko-KR" altLang="en-US" b="0" dirty="0">
                <a:latin typeface="+mn-ea"/>
                <a:ea typeface="+mn-ea"/>
              </a:rPr>
              <a:t>사이의 </a:t>
            </a:r>
            <a:r>
              <a:rPr lang="en-US" altLang="ko-KR" b="0" dirty="0">
                <a:latin typeface="+mn-ea"/>
                <a:ea typeface="+mn-ea"/>
              </a:rPr>
              <a:t>x</a:t>
            </a:r>
            <a:r>
              <a:rPr lang="ko-KR" altLang="en-US" b="0" dirty="0">
                <a:latin typeface="+mn-ea"/>
                <a:ea typeface="+mn-ea"/>
              </a:rPr>
              <a:t>에 대하여 표준정규분포와 </a:t>
            </a:r>
            <a:r>
              <a:rPr lang="en-US" altLang="ko-KR" b="0" dirty="0">
                <a:latin typeface="+mn-ea"/>
                <a:ea typeface="+mn-ea"/>
              </a:rPr>
              <a:t>t-</a:t>
            </a:r>
            <a:r>
              <a:rPr lang="ko-KR" altLang="en-US" b="0" dirty="0">
                <a:latin typeface="+mn-ea"/>
                <a:ea typeface="+mn-ea"/>
              </a:rPr>
              <a:t>분포의 중심 집중경향 확률 </a:t>
            </a:r>
            <a:r>
              <a:rPr lang="ko-KR" altLang="en-US" b="0" dirty="0" smtClean="0">
                <a:latin typeface="+mn-ea"/>
                <a:ea typeface="+mn-ea"/>
              </a:rPr>
              <a:t>표시 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el-GR" altLang="ko-KR" b="0" dirty="0" smtClean="0">
                <a:latin typeface="+mn-ea"/>
                <a:ea typeface="+mn-ea"/>
              </a:rPr>
              <a:t>ν</a:t>
            </a:r>
            <a:r>
              <a:rPr lang="en-US" altLang="ko-KR" b="0" dirty="0" smtClean="0">
                <a:latin typeface="+mn-ea"/>
                <a:ea typeface="+mn-ea"/>
              </a:rPr>
              <a:t>=1, 2, 3, 4, 5, 10, 30)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78" y="1808820"/>
            <a:ext cx="6748887" cy="48158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9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5.</a:t>
            </a:r>
            <a:r>
              <a:rPr lang="en-US" altLang="ko-KR" dirty="0"/>
              <a:t>	F-</a:t>
            </a:r>
            <a:r>
              <a:rPr lang="ko-KR" altLang="en-US" dirty="0"/>
              <a:t>분포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8-5] F-</a:t>
            </a:r>
            <a:r>
              <a:rPr lang="ko-KR" altLang="en-US" sz="2400" dirty="0"/>
              <a:t>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30514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36" y="2700760"/>
            <a:ext cx="6002521" cy="67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3578" y="3590553"/>
            <a:ext cx="7623847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# F-</a:t>
            </a:r>
            <a:r>
              <a:rPr lang="ko-KR" altLang="en-US" sz="1400" dirty="0">
                <a:latin typeface="+mn-ea"/>
                <a:ea typeface="+mn-ea"/>
              </a:rPr>
              <a:t>분포의 </a:t>
            </a:r>
            <a:r>
              <a:rPr lang="en-US" altLang="ko-KR" sz="1400" dirty="0" smtClean="0">
                <a:latin typeface="+mn-ea"/>
                <a:ea typeface="+mn-ea"/>
              </a:rPr>
              <a:t>R </a:t>
            </a:r>
            <a:r>
              <a:rPr lang="ko-KR" altLang="en-US" sz="1400" dirty="0" smtClean="0">
                <a:latin typeface="+mn-ea"/>
                <a:ea typeface="+mn-ea"/>
              </a:rPr>
              <a:t>함수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 </a:t>
            </a:r>
            <a:r>
              <a:rPr lang="en-US" altLang="ko-KR" sz="1400" dirty="0">
                <a:latin typeface="+mn-ea"/>
                <a:ea typeface="+mn-ea"/>
              </a:rPr>
              <a:t>F-</a:t>
            </a:r>
            <a:r>
              <a:rPr lang="ko-KR" altLang="en-US" sz="1400" dirty="0">
                <a:latin typeface="+mn-ea"/>
                <a:ea typeface="+mn-ea"/>
              </a:rPr>
              <a:t>분포의 확률밀도함수 </a:t>
            </a:r>
            <a:r>
              <a:rPr lang="en-US" altLang="ko-KR" sz="1400" dirty="0">
                <a:latin typeface="+mn-ea"/>
                <a:ea typeface="+mn-ea"/>
              </a:rPr>
              <a:t>(df1, df2 =</a:t>
            </a:r>
            <a:r>
              <a:rPr lang="ko-KR" altLang="en-US" sz="1400" dirty="0">
                <a:latin typeface="+mn-ea"/>
                <a:ea typeface="+mn-ea"/>
              </a:rPr>
              <a:t>자유도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ncp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ko-KR" altLang="en-US" sz="1400" dirty="0" err="1">
                <a:latin typeface="+mn-ea"/>
                <a:ea typeface="+mn-ea"/>
              </a:rPr>
              <a:t>비중심모수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사용하지 않음</a:t>
            </a:r>
            <a:r>
              <a:rPr lang="en-US" altLang="ko-KR" sz="1400" dirty="0">
                <a:latin typeface="+mn-ea"/>
                <a:ea typeface="+mn-ea"/>
              </a:rPr>
              <a:t>))</a:t>
            </a:r>
          </a:p>
          <a:p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df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(x, df1, df2,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ncp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# Excel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  <a:ea typeface="+mn-ea"/>
              </a:rPr>
              <a:t>함수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= F.DIST(x, df1, df2, FALSE)</a:t>
            </a:r>
          </a:p>
          <a:p>
            <a:r>
              <a:rPr lang="en-US" altLang="ko-KR" sz="1400" dirty="0">
                <a:latin typeface="+mn-ea"/>
                <a:ea typeface="+mn-ea"/>
              </a:rPr>
              <a:t># F-</a:t>
            </a:r>
            <a:r>
              <a:rPr lang="ko-KR" altLang="en-US" sz="1400" dirty="0">
                <a:latin typeface="+mn-ea"/>
                <a:ea typeface="+mn-ea"/>
              </a:rPr>
              <a:t>분포의 누적분포함수 </a:t>
            </a:r>
            <a:r>
              <a:rPr lang="en-US" altLang="ko-KR" sz="1400" dirty="0">
                <a:latin typeface="+mn-ea"/>
                <a:ea typeface="+mn-ea"/>
              </a:rPr>
              <a:t>F(x)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pf(x, df1, df2,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ncp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lower.tail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 = TRUE)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# Excel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  <a:ea typeface="+mn-ea"/>
              </a:rPr>
              <a:t>함수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= F.DIST(x, df1, df2, TRUE)</a:t>
            </a:r>
          </a:p>
          <a:p>
            <a:r>
              <a:rPr lang="en-US" altLang="ko-KR" sz="1400" dirty="0">
                <a:latin typeface="+mn-ea"/>
                <a:ea typeface="+mn-ea"/>
              </a:rPr>
              <a:t># F-</a:t>
            </a:r>
            <a:r>
              <a:rPr lang="ko-KR" altLang="en-US" sz="1400" dirty="0">
                <a:latin typeface="+mn-ea"/>
                <a:ea typeface="+mn-ea"/>
              </a:rPr>
              <a:t>분포의 </a:t>
            </a:r>
            <a:r>
              <a:rPr lang="ko-KR" altLang="en-US" sz="1400" dirty="0" err="1">
                <a:latin typeface="+mn-ea"/>
                <a:ea typeface="+mn-ea"/>
              </a:rPr>
              <a:t>분위수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(p=</a:t>
            </a:r>
            <a:r>
              <a:rPr lang="ko-KR" altLang="en-US" sz="1400" dirty="0">
                <a:latin typeface="+mn-ea"/>
                <a:ea typeface="+mn-ea"/>
              </a:rPr>
              <a:t>누적확률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qf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(p, df1, df2,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ncp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lower.tail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 = TRUE)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# Excel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  <a:ea typeface="+mn-ea"/>
              </a:rPr>
              <a:t>함수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= F.INV(p, df1, df2)</a:t>
            </a:r>
          </a:p>
          <a:p>
            <a:r>
              <a:rPr lang="en-US" altLang="ko-KR" sz="1400" dirty="0">
                <a:latin typeface="+mn-ea"/>
                <a:ea typeface="+mn-ea"/>
              </a:rPr>
              <a:t># F-</a:t>
            </a:r>
            <a:r>
              <a:rPr lang="ko-KR" altLang="en-US" sz="1400" dirty="0">
                <a:latin typeface="+mn-ea"/>
                <a:ea typeface="+mn-ea"/>
              </a:rPr>
              <a:t>분포의 확률변수 </a:t>
            </a:r>
            <a:r>
              <a:rPr lang="en-US" altLang="ko-KR" sz="1400" dirty="0">
                <a:latin typeface="+mn-ea"/>
                <a:ea typeface="+mn-ea"/>
              </a:rPr>
              <a:t>(n=</a:t>
            </a:r>
            <a:r>
              <a:rPr lang="ko-KR" altLang="en-US" sz="1400" dirty="0" err="1">
                <a:latin typeface="+mn-ea"/>
                <a:ea typeface="+mn-ea"/>
              </a:rPr>
              <a:t>난수의</a:t>
            </a:r>
            <a:r>
              <a:rPr lang="ko-KR" altLang="en-US" sz="1400" dirty="0">
                <a:latin typeface="+mn-ea"/>
                <a:ea typeface="+mn-ea"/>
              </a:rPr>
              <a:t> 개수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rf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(n, df1, df2,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ncp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# Excel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  <a:ea typeface="+mn-ea"/>
              </a:rPr>
              <a:t>함수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= F.INV(RAND( ), df1, df2)</a:t>
            </a:r>
            <a:endParaRPr lang="ko-KR" altLang="en-US" sz="1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8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49" y="1907830"/>
            <a:ext cx="2686967" cy="40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54" y="1763815"/>
            <a:ext cx="2353621" cy="71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5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8543" y="458670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8-18] </a:t>
            </a:r>
            <a:r>
              <a:rPr lang="ko-KR" altLang="en-US" b="0" dirty="0">
                <a:latin typeface="+mn-ea"/>
                <a:ea typeface="+mn-ea"/>
              </a:rPr>
              <a:t>각각 자유도 </a:t>
            </a:r>
            <a:r>
              <a:rPr lang="en-US" altLang="ko-KR" b="0" dirty="0">
                <a:latin typeface="+mn-ea"/>
                <a:ea typeface="+mn-ea"/>
              </a:rPr>
              <a:t>8</a:t>
            </a:r>
            <a:r>
              <a:rPr lang="ko-KR" altLang="en-US" b="0" dirty="0">
                <a:latin typeface="+mn-ea"/>
                <a:ea typeface="+mn-ea"/>
              </a:rPr>
              <a:t>과 </a:t>
            </a:r>
            <a:r>
              <a:rPr lang="en-US" altLang="ko-KR" b="0" dirty="0">
                <a:latin typeface="+mn-ea"/>
                <a:ea typeface="+mn-ea"/>
              </a:rPr>
              <a:t>5</a:t>
            </a:r>
            <a:r>
              <a:rPr lang="ko-KR" altLang="en-US" b="0" dirty="0">
                <a:latin typeface="+mn-ea"/>
                <a:ea typeface="+mn-ea"/>
              </a:rPr>
              <a:t>인 독립적인 </a:t>
            </a:r>
            <a:r>
              <a:rPr lang="ko-KR" altLang="en-US" b="0" dirty="0" err="1">
                <a:latin typeface="+mn-ea"/>
                <a:ea typeface="+mn-ea"/>
              </a:rPr>
              <a:t>카이제곱분포</a:t>
            </a:r>
            <a:r>
              <a:rPr lang="ko-KR" altLang="en-US" b="0" dirty="0">
                <a:latin typeface="+mn-ea"/>
                <a:ea typeface="+mn-ea"/>
              </a:rPr>
              <a:t> 모집단에서 </a:t>
            </a:r>
            <a:r>
              <a:rPr lang="en-US" altLang="ko-KR" b="0" dirty="0">
                <a:latin typeface="+mn-ea"/>
                <a:ea typeface="+mn-ea"/>
              </a:rPr>
              <a:t>10,000</a:t>
            </a:r>
            <a:r>
              <a:rPr lang="ko-KR" altLang="en-US" b="0" dirty="0">
                <a:latin typeface="+mn-ea"/>
                <a:ea typeface="+mn-ea"/>
              </a:rPr>
              <a:t>개씩 표본을 랜덤 추출하여 </a:t>
            </a:r>
            <a:r>
              <a:rPr lang="ko-KR" altLang="en-US" b="0" dirty="0" smtClean="0">
                <a:latin typeface="+mn-ea"/>
                <a:ea typeface="+mn-ea"/>
              </a:rPr>
              <a:t>표준화 비율을 </a:t>
            </a:r>
            <a:r>
              <a:rPr lang="ko-KR" altLang="en-US" b="0" dirty="0">
                <a:latin typeface="+mn-ea"/>
                <a:ea typeface="+mn-ea"/>
              </a:rPr>
              <a:t>구하여 </a:t>
            </a:r>
            <a:r>
              <a:rPr lang="ko-KR" altLang="en-US" b="0" dirty="0" smtClean="0">
                <a:latin typeface="+mn-ea"/>
                <a:ea typeface="+mn-ea"/>
              </a:rPr>
              <a:t>히스토그램 작성 및 </a:t>
            </a:r>
            <a:r>
              <a:rPr lang="en-US" altLang="ko-KR" b="0" dirty="0" smtClean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정의 </a:t>
            </a:r>
            <a:r>
              <a:rPr lang="en-US" altLang="ko-KR" b="0" dirty="0" smtClean="0">
                <a:latin typeface="+mn-ea"/>
                <a:ea typeface="+mn-ea"/>
              </a:rPr>
              <a:t>8-5]</a:t>
            </a:r>
            <a:r>
              <a:rPr lang="ko-KR" altLang="en-US" b="0" dirty="0">
                <a:latin typeface="+mn-ea"/>
                <a:ea typeface="+mn-ea"/>
              </a:rPr>
              <a:t>에서 제시하는 </a:t>
            </a:r>
            <a:r>
              <a:rPr lang="en-US" altLang="ko-KR" b="0" dirty="0" smtClean="0">
                <a:latin typeface="+mn-ea"/>
                <a:ea typeface="+mn-ea"/>
              </a:rPr>
              <a:t>F(8,5) </a:t>
            </a:r>
            <a:r>
              <a:rPr lang="ko-KR" altLang="en-US" b="0" dirty="0" smtClean="0">
                <a:latin typeface="+mn-ea"/>
                <a:ea typeface="+mn-ea"/>
              </a:rPr>
              <a:t>분포 확인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12294"/>
            <a:ext cx="6407171" cy="4572001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58543" y="617924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 smtClean="0">
                <a:latin typeface="+mn-ea"/>
                <a:ea typeface="+mn-ea"/>
              </a:rPr>
              <a:t>8-19] </a:t>
            </a:r>
            <a:r>
              <a:rPr lang="en-US" altLang="ko-KR" b="0" dirty="0">
                <a:latin typeface="+mn-ea"/>
                <a:ea typeface="+mn-ea"/>
              </a:rPr>
              <a:t>F-</a:t>
            </a:r>
            <a:r>
              <a:rPr lang="ko-KR" altLang="en-US" b="0" dirty="0">
                <a:latin typeface="+mn-ea"/>
                <a:ea typeface="+mn-ea"/>
              </a:rPr>
              <a:t>분포의 </a:t>
            </a:r>
            <a:r>
              <a:rPr lang="ko-KR" altLang="en-US" b="0" dirty="0" err="1">
                <a:latin typeface="+mn-ea"/>
                <a:ea typeface="+mn-ea"/>
              </a:rPr>
              <a:t>분위수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표</a:t>
            </a:r>
            <a:r>
              <a:rPr lang="en-US" altLang="ko-KR" b="0" dirty="0">
                <a:latin typeface="+mn-ea"/>
                <a:ea typeface="+mn-ea"/>
              </a:rPr>
              <a:t>] </a:t>
            </a:r>
            <a:r>
              <a:rPr lang="ko-KR" altLang="en-US" b="0" dirty="0">
                <a:latin typeface="+mn-ea"/>
                <a:ea typeface="+mn-ea"/>
              </a:rPr>
              <a:t>작성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53421"/>
              </p:ext>
            </p:extLst>
          </p:nvPr>
        </p:nvGraphicFramePr>
        <p:xfrm>
          <a:off x="5067055" y="6200417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2438280" imgH="368280" progId="Equation.DSMT4">
                  <p:embed/>
                </p:oleObj>
              </mc:Choice>
              <mc:Fallback>
                <p:oleObj name="Equation" r:id="rId4" imgW="2438280" imgH="36828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055" y="6200417"/>
                        <a:ext cx="243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4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# </a:t>
            </a:r>
            <a:r>
              <a:rPr lang="ko-KR" altLang="en-US" sz="1800" dirty="0">
                <a:solidFill>
                  <a:prstClr val="black"/>
                </a:solidFill>
              </a:rPr>
              <a:t>정규분포의 </a:t>
            </a:r>
            <a:r>
              <a:rPr lang="en-US" altLang="ko-KR" sz="1800" dirty="0">
                <a:solidFill>
                  <a:prstClr val="black"/>
                </a:solidFill>
              </a:rPr>
              <a:t>R </a:t>
            </a:r>
            <a:r>
              <a:rPr lang="ko-KR" altLang="en-US" sz="1800" dirty="0">
                <a:solidFill>
                  <a:prstClr val="black"/>
                </a:solidFill>
              </a:rPr>
              <a:t>함수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# </a:t>
            </a:r>
            <a:r>
              <a:rPr lang="ko-KR" altLang="en-US" sz="1800" dirty="0">
                <a:solidFill>
                  <a:prstClr val="black"/>
                </a:solidFill>
              </a:rPr>
              <a:t>확률밀도함수 </a:t>
            </a:r>
            <a:r>
              <a:rPr lang="en-US" altLang="ko-KR" sz="1800" dirty="0">
                <a:solidFill>
                  <a:prstClr val="black"/>
                </a:solidFill>
              </a:rPr>
              <a:t>(mean=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기대값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  <a:r>
              <a:rPr lang="en-US" altLang="ko-KR" sz="1800" dirty="0" err="1">
                <a:solidFill>
                  <a:prstClr val="black"/>
                </a:solidFill>
              </a:rPr>
              <a:t>sd</a:t>
            </a:r>
            <a:r>
              <a:rPr lang="en-US" altLang="ko-KR" sz="1800" dirty="0">
                <a:solidFill>
                  <a:prstClr val="black"/>
                </a:solidFill>
              </a:rPr>
              <a:t>=</a:t>
            </a:r>
            <a:r>
              <a:rPr lang="ko-KR" altLang="en-US" sz="1800" dirty="0">
                <a:solidFill>
                  <a:prstClr val="black"/>
                </a:solidFill>
              </a:rPr>
              <a:t>표준편차</a:t>
            </a:r>
            <a:r>
              <a:rPr lang="en-US" altLang="ko-KR" sz="18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# mean, </a:t>
            </a:r>
            <a:r>
              <a:rPr lang="en-US" altLang="ko-KR" sz="1800" dirty="0" err="1">
                <a:solidFill>
                  <a:prstClr val="black"/>
                </a:solidFill>
              </a:rPr>
              <a:t>sd</a:t>
            </a:r>
            <a:r>
              <a:rPr lang="ko-KR" altLang="en-US" sz="1800" dirty="0">
                <a:solidFill>
                  <a:prstClr val="black"/>
                </a:solidFill>
              </a:rPr>
              <a:t>를 생략하면 표준정규분포로 계산함</a:t>
            </a:r>
            <a:r>
              <a:rPr lang="en-US" altLang="ko-KR" sz="1800" dirty="0">
                <a:solidFill>
                  <a:prstClr val="black"/>
                </a:solidFill>
              </a:rPr>
              <a:t> (mean = 0, </a:t>
            </a:r>
            <a:r>
              <a:rPr lang="en-US" altLang="ko-KR" sz="1800" dirty="0" err="1">
                <a:solidFill>
                  <a:prstClr val="black"/>
                </a:solidFill>
              </a:rPr>
              <a:t>sd</a:t>
            </a:r>
            <a:r>
              <a:rPr lang="en-US" altLang="ko-KR" sz="1800" dirty="0">
                <a:solidFill>
                  <a:prstClr val="black"/>
                </a:solidFill>
              </a:rPr>
              <a:t> = 1)</a:t>
            </a:r>
            <a:endParaRPr lang="ko-KR" alt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FF0000"/>
                </a:solidFill>
              </a:rPr>
              <a:t>dnorm</a:t>
            </a:r>
            <a:r>
              <a:rPr lang="en-US" altLang="ko-KR" sz="1800" dirty="0">
                <a:solidFill>
                  <a:srgbClr val="FF0000"/>
                </a:solidFill>
              </a:rPr>
              <a:t>(x, mean = 0, </a:t>
            </a:r>
            <a:r>
              <a:rPr lang="en-US" altLang="ko-KR" sz="1800" dirty="0" err="1">
                <a:solidFill>
                  <a:srgbClr val="FF0000"/>
                </a:solidFill>
              </a:rPr>
              <a:t>sd</a:t>
            </a:r>
            <a:r>
              <a:rPr lang="en-US" altLang="ko-KR" sz="1800" dirty="0">
                <a:solidFill>
                  <a:srgbClr val="FF0000"/>
                </a:solidFill>
              </a:rPr>
              <a:t> = 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</a:rPr>
              <a:t>= NORM.DIST(x, mean, </a:t>
            </a:r>
            <a:r>
              <a:rPr lang="en-US" altLang="ko-KR" sz="1800" dirty="0" err="1">
                <a:solidFill>
                  <a:srgbClr val="0000FF"/>
                </a:solidFill>
              </a:rPr>
              <a:t>sd</a:t>
            </a:r>
            <a:r>
              <a:rPr lang="en-US" altLang="ko-KR" sz="1800" dirty="0">
                <a:solidFill>
                  <a:srgbClr val="0000FF"/>
                </a:solidFill>
              </a:rPr>
              <a:t>, FALSE)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# </a:t>
            </a:r>
            <a:r>
              <a:rPr lang="ko-KR" altLang="en-US" sz="1800" dirty="0">
                <a:solidFill>
                  <a:prstClr val="black"/>
                </a:solidFill>
              </a:rPr>
              <a:t>누적분포함수 </a:t>
            </a:r>
            <a:r>
              <a:rPr lang="en-US" altLang="ko-KR" sz="1800" dirty="0">
                <a:solidFill>
                  <a:prstClr val="black"/>
                </a:solidFill>
              </a:rPr>
              <a:t>(q=</a:t>
            </a:r>
            <a:r>
              <a:rPr lang="ko-KR" altLang="en-US" sz="1800" dirty="0" err="1">
                <a:solidFill>
                  <a:prstClr val="black"/>
                </a:solidFill>
              </a:rPr>
              <a:t>분위수</a:t>
            </a:r>
            <a:r>
              <a:rPr lang="en-US" altLang="ko-KR" sz="18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FF0000"/>
                </a:solidFill>
              </a:rPr>
              <a:t>pnorm</a:t>
            </a:r>
            <a:r>
              <a:rPr lang="en-US" altLang="ko-KR" sz="1800" dirty="0">
                <a:solidFill>
                  <a:srgbClr val="FF0000"/>
                </a:solidFill>
              </a:rPr>
              <a:t>(q, mean = 0, </a:t>
            </a:r>
            <a:r>
              <a:rPr lang="en-US" altLang="ko-KR" sz="1800" dirty="0" err="1">
                <a:solidFill>
                  <a:srgbClr val="FF0000"/>
                </a:solidFill>
              </a:rPr>
              <a:t>sd</a:t>
            </a:r>
            <a:r>
              <a:rPr lang="en-US" altLang="ko-KR" sz="1800" dirty="0">
                <a:solidFill>
                  <a:srgbClr val="FF0000"/>
                </a:solidFill>
              </a:rPr>
              <a:t> = 1, </a:t>
            </a:r>
            <a:r>
              <a:rPr lang="en-US" altLang="ko-KR" sz="1800" dirty="0" err="1">
                <a:solidFill>
                  <a:srgbClr val="FF0000"/>
                </a:solidFill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</a:rPr>
              <a:t> = TRUE)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</a:rPr>
              <a:t>= NORM.DIST(x, mean, </a:t>
            </a:r>
            <a:r>
              <a:rPr lang="en-US" altLang="ko-KR" sz="1800" dirty="0" err="1">
                <a:solidFill>
                  <a:srgbClr val="0000FF"/>
                </a:solidFill>
              </a:rPr>
              <a:t>sd</a:t>
            </a:r>
            <a:r>
              <a:rPr lang="en-US" altLang="ko-KR" sz="1800" dirty="0">
                <a:solidFill>
                  <a:srgbClr val="0000FF"/>
                </a:solidFill>
              </a:rPr>
              <a:t>, TRUE)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# </a:t>
            </a:r>
            <a:r>
              <a:rPr lang="ko-KR" altLang="en-US" sz="1800" dirty="0" err="1">
                <a:solidFill>
                  <a:prstClr val="black"/>
                </a:solidFill>
              </a:rPr>
              <a:t>분위수</a:t>
            </a:r>
            <a:r>
              <a:rPr lang="ko-KR" altLang="en-US" sz="1800" dirty="0">
                <a:solidFill>
                  <a:prstClr val="black"/>
                </a:solidFill>
              </a:rPr>
              <a:t> </a:t>
            </a:r>
            <a:r>
              <a:rPr lang="en-US" altLang="ko-KR" sz="1800" dirty="0">
                <a:solidFill>
                  <a:prstClr val="black"/>
                </a:solidFill>
              </a:rPr>
              <a:t>(p=</a:t>
            </a:r>
            <a:r>
              <a:rPr lang="ko-KR" altLang="en-US" sz="1800" dirty="0">
                <a:solidFill>
                  <a:prstClr val="black"/>
                </a:solidFill>
              </a:rPr>
              <a:t>누적확률</a:t>
            </a:r>
            <a:r>
              <a:rPr lang="en-US" altLang="ko-KR" sz="18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FF0000"/>
                </a:solidFill>
              </a:rPr>
              <a:t>qnorm</a:t>
            </a:r>
            <a:r>
              <a:rPr lang="en-US" altLang="ko-KR" sz="1800" dirty="0">
                <a:solidFill>
                  <a:srgbClr val="FF0000"/>
                </a:solidFill>
              </a:rPr>
              <a:t>(p, mean = 0, </a:t>
            </a:r>
            <a:r>
              <a:rPr lang="en-US" altLang="ko-KR" sz="1800" dirty="0" err="1">
                <a:solidFill>
                  <a:srgbClr val="FF0000"/>
                </a:solidFill>
              </a:rPr>
              <a:t>sd</a:t>
            </a:r>
            <a:r>
              <a:rPr lang="en-US" altLang="ko-KR" sz="1800" dirty="0">
                <a:solidFill>
                  <a:srgbClr val="FF0000"/>
                </a:solidFill>
              </a:rPr>
              <a:t> = 1, </a:t>
            </a:r>
            <a:r>
              <a:rPr lang="en-US" altLang="ko-KR" sz="1800" dirty="0" err="1">
                <a:solidFill>
                  <a:srgbClr val="FF0000"/>
                </a:solidFill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</a:rPr>
              <a:t> = TRUE)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</a:rPr>
              <a:t>= NORM.INV(p, mean, </a:t>
            </a:r>
            <a:r>
              <a:rPr lang="en-US" altLang="ko-KR" sz="1800" dirty="0" err="1">
                <a:solidFill>
                  <a:srgbClr val="0000FF"/>
                </a:solidFill>
              </a:rPr>
              <a:t>sd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# </a:t>
            </a:r>
            <a:r>
              <a:rPr lang="ko-KR" altLang="en-US" sz="1800" dirty="0">
                <a:solidFill>
                  <a:prstClr val="black"/>
                </a:solidFill>
              </a:rPr>
              <a:t>정규 확률변수 </a:t>
            </a:r>
            <a:r>
              <a:rPr lang="en-US" altLang="ko-KR" sz="1800" dirty="0">
                <a:solidFill>
                  <a:prstClr val="black"/>
                </a:solidFill>
              </a:rPr>
              <a:t>(n=</a:t>
            </a:r>
            <a:r>
              <a:rPr lang="ko-KR" altLang="en-US" sz="1800" dirty="0" err="1">
                <a:solidFill>
                  <a:prstClr val="black"/>
                </a:solidFill>
              </a:rPr>
              <a:t>난수의</a:t>
            </a:r>
            <a:r>
              <a:rPr lang="ko-KR" altLang="en-US" sz="1800" dirty="0">
                <a:solidFill>
                  <a:prstClr val="black"/>
                </a:solidFill>
              </a:rPr>
              <a:t> 개수</a:t>
            </a:r>
            <a:r>
              <a:rPr lang="en-US" altLang="ko-KR" sz="18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FF0000"/>
                </a:solidFill>
              </a:rPr>
              <a:t>rnorm</a:t>
            </a:r>
            <a:r>
              <a:rPr lang="en-US" altLang="ko-KR" sz="1800" dirty="0">
                <a:solidFill>
                  <a:srgbClr val="FF0000"/>
                </a:solidFill>
              </a:rPr>
              <a:t>(n, mean = 0, </a:t>
            </a:r>
            <a:r>
              <a:rPr lang="en-US" altLang="ko-KR" sz="1800" dirty="0" err="1">
                <a:solidFill>
                  <a:srgbClr val="FF0000"/>
                </a:solidFill>
              </a:rPr>
              <a:t>sd</a:t>
            </a:r>
            <a:r>
              <a:rPr lang="en-US" altLang="ko-KR" sz="1800" dirty="0">
                <a:solidFill>
                  <a:srgbClr val="FF0000"/>
                </a:solidFill>
              </a:rPr>
              <a:t> = 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</a:rPr>
              <a:t>= NORM.INV(RAND( ), mean, </a:t>
            </a:r>
            <a:r>
              <a:rPr lang="en-US" altLang="ko-KR" sz="1800" dirty="0" err="1">
                <a:solidFill>
                  <a:srgbClr val="0000FF"/>
                </a:solidFill>
              </a:rPr>
              <a:t>sd</a:t>
            </a:r>
            <a:r>
              <a:rPr lang="en-US" altLang="ko-KR" sz="1800" dirty="0">
                <a:solidFill>
                  <a:srgbClr val="0000FF"/>
                </a:solidFill>
              </a:rPr>
              <a:t>) ⇒ </a:t>
            </a:r>
            <a:r>
              <a:rPr lang="ko-KR" altLang="en-US" sz="1800" dirty="0" err="1">
                <a:solidFill>
                  <a:srgbClr val="0000FF"/>
                </a:solidFill>
              </a:rPr>
              <a:t>난수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1</a:t>
            </a:r>
            <a:r>
              <a:rPr lang="ko-KR" altLang="en-US" sz="1800" dirty="0">
                <a:solidFill>
                  <a:srgbClr val="0000FF"/>
                </a:solidFill>
              </a:rPr>
              <a:t>개 생성</a:t>
            </a:r>
          </a:p>
          <a:p>
            <a:pPr marL="0" indent="0">
              <a:buNone/>
            </a:pPr>
            <a:endParaRPr lang="ko-KR" altLang="en-US" sz="18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492655"/>
            <a:ext cx="8415337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8-1] N(0,1), N(0,2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), N(2,1), N(2,2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대한 </a:t>
            </a:r>
            <a:r>
              <a:rPr lang="ko-KR" altLang="en-US" sz="2000" dirty="0" smtClean="0"/>
              <a:t>확률밀도함수</a:t>
            </a:r>
            <a:endParaRPr lang="en-US" altLang="ko-KR" sz="2000" dirty="0" smtClean="0"/>
          </a:p>
          <a:p>
            <a:endParaRPr lang="ko-KR" altLang="en-US" sz="20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9" y="1043735"/>
            <a:ext cx="6750222" cy="5780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4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8-2] </a:t>
            </a:r>
            <a:r>
              <a:rPr lang="ko-KR" altLang="en-US" sz="2400" dirty="0"/>
              <a:t>표준정규분포</a:t>
            </a:r>
            <a:r>
              <a:rPr lang="en-US" altLang="ko-KR" sz="2400" dirty="0"/>
              <a:t>(standard normal distribution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기댓값은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0, </a:t>
            </a:r>
            <a:r>
              <a:rPr lang="ko-KR" altLang="en-US" sz="2000" dirty="0"/>
              <a:t>표준편차는 </a:t>
            </a:r>
            <a:r>
              <a:rPr lang="en-US" altLang="ko-KR" sz="2000" dirty="0"/>
              <a:t>1</a:t>
            </a:r>
            <a:r>
              <a:rPr lang="ko-KR" altLang="en-US" sz="2000" dirty="0"/>
              <a:t>인 정규분포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72829"/>
              </p:ext>
            </p:extLst>
          </p:nvPr>
        </p:nvGraphicFramePr>
        <p:xfrm>
          <a:off x="7047275" y="1808820"/>
          <a:ext cx="137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371600" imgH="342720" progId="Equation.DSMT4">
                  <p:embed/>
                </p:oleObj>
              </mc:Choice>
              <mc:Fallback>
                <p:oleObj name="Equation" r:id="rId3" imgW="1371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7275" y="1808820"/>
                        <a:ext cx="1371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0937" y="360902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  <a:ea typeface="+mn-ea"/>
              </a:rPr>
              <a:t>CDF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  <a:ea typeface="+mn-ea"/>
              </a:rPr>
              <a:t>분위수</a:t>
            </a:r>
            <a:endParaRPr lang="en-US" altLang="ko-KR" dirty="0" smtClean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  <a:ea typeface="+mn-ea"/>
              </a:rPr>
              <a:t>MGF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" name="Picture 8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77" y="2258870"/>
            <a:ext cx="4619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64015"/>
            <a:ext cx="4860540" cy="29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정규분포의 </a:t>
            </a:r>
            <a:r>
              <a:rPr lang="en-US" altLang="ko-KR" sz="2000" dirty="0" smtClean="0"/>
              <a:t>MGF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780358"/>
              </p:ext>
            </p:extLst>
          </p:nvPr>
        </p:nvGraphicFramePr>
        <p:xfrm>
          <a:off x="3041830" y="1304095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1726920" imgH="406080" progId="Equation.DSMT4">
                  <p:embed/>
                </p:oleObj>
              </mc:Choice>
              <mc:Fallback>
                <p:oleObj name="Equation" r:id="rId3" imgW="1726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830" y="1304095"/>
                        <a:ext cx="1727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46" y="1918761"/>
            <a:ext cx="4805699" cy="466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4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3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8-1] </a:t>
            </a:r>
            <a:r>
              <a:rPr lang="ko-KR" altLang="en-US" sz="2400" dirty="0"/>
              <a:t>정규분포의 선형변환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125124"/>
          </a:xfrm>
          <a:prstGeom prst="roundRect">
            <a:avLst>
              <a:gd name="adj" fmla="val 1545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4095608"/>
            <a:ext cx="8415338" cy="13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 err="1"/>
              <a:t>따름정리</a:t>
            </a:r>
            <a:r>
              <a:rPr lang="ko-KR" altLang="en-US" sz="2400" dirty="0"/>
              <a:t> </a:t>
            </a:r>
            <a:r>
              <a:rPr lang="en-US" altLang="ko-KR" sz="2400" dirty="0"/>
              <a:t>8-1] </a:t>
            </a:r>
            <a:r>
              <a:rPr lang="ko-KR" altLang="en-US" sz="2400" dirty="0"/>
              <a:t>정규분포의 표준화</a:t>
            </a:r>
            <a:r>
              <a:rPr lang="en-US" altLang="ko-KR" sz="2400" dirty="0"/>
              <a:t>(standardization)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4104075"/>
            <a:ext cx="8145905" cy="1269291"/>
          </a:xfrm>
          <a:prstGeom prst="roundRect">
            <a:avLst>
              <a:gd name="adj" fmla="val 1700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05419"/>
            <a:ext cx="5797481" cy="34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09" y="2485227"/>
            <a:ext cx="5874910" cy="154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1570" y="25313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[</a:t>
            </a:r>
            <a:r>
              <a:rPr lang="ko-KR" altLang="en-US" sz="1600" dirty="0" smtClean="0">
                <a:latin typeface="+mn-ea"/>
                <a:ea typeface="+mn-ea"/>
              </a:rPr>
              <a:t>증명</a:t>
            </a:r>
            <a:r>
              <a:rPr lang="en-US" altLang="ko-KR" sz="1600" dirty="0" smtClean="0">
                <a:latin typeface="+mn-ea"/>
                <a:ea typeface="+mn-ea"/>
              </a:rPr>
              <a:t>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33" y="5549370"/>
            <a:ext cx="889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[</a:t>
            </a:r>
            <a:r>
              <a:rPr lang="ko-KR" altLang="en-US" sz="1600" dirty="0" smtClean="0">
                <a:latin typeface="+mn-ea"/>
                <a:ea typeface="+mn-ea"/>
              </a:rPr>
              <a:t>증명</a:t>
            </a:r>
            <a:r>
              <a:rPr lang="en-US" altLang="ko-KR" sz="1600" dirty="0" smtClean="0">
                <a:latin typeface="+mn-ea"/>
                <a:ea typeface="+mn-ea"/>
              </a:rPr>
              <a:t>]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2" name="Picture 8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61" y="4706903"/>
            <a:ext cx="4576189" cy="61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13" y="5516304"/>
            <a:ext cx="4455947" cy="11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6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정규분포의 확률계산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표준정규분포 사용</a:t>
            </a:r>
            <a:endParaRPr lang="ko-KR" altLang="en-US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8-2] X~N(2,4)</a:t>
            </a:r>
            <a:r>
              <a:rPr lang="ko-KR" altLang="en-US" sz="2000" dirty="0"/>
              <a:t>일 때</a:t>
            </a:r>
            <a:r>
              <a:rPr lang="en-US" altLang="ko-KR" sz="2000" dirty="0"/>
              <a:t>, P(-1&lt;X&lt;4) </a:t>
            </a:r>
            <a:r>
              <a:rPr lang="ko-KR" altLang="en-US" sz="2000" dirty="0" smtClean="0"/>
              <a:t>계산</a:t>
            </a:r>
            <a:endParaRPr lang="en-US" altLang="ko-KR" sz="2000" dirty="0"/>
          </a:p>
          <a:p>
            <a:endParaRPr lang="ko-KR" altLang="en-US" sz="20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정규분포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38558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[</a:t>
            </a:r>
            <a:r>
              <a:rPr lang="ko-KR" altLang="en-US" sz="1600" dirty="0" smtClean="0">
                <a:latin typeface="+mn-ea"/>
                <a:ea typeface="+mn-ea"/>
              </a:rPr>
              <a:t>표 </a:t>
            </a:r>
            <a:r>
              <a:rPr lang="en-US" altLang="ko-KR" sz="1600" dirty="0" smtClean="0">
                <a:latin typeface="+mn-ea"/>
                <a:ea typeface="+mn-ea"/>
              </a:rPr>
              <a:t>A-1] </a:t>
            </a:r>
            <a:r>
              <a:rPr lang="en-US" altLang="ko-KR" sz="1600" dirty="0" smtClean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3103802"/>
            <a:ext cx="7515835" cy="20481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1580" y="5295980"/>
            <a:ext cx="7884876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en-US" altLang="ko-KR" dirty="0" err="1">
                <a:latin typeface="+mn-ea"/>
                <a:ea typeface="+mn-ea"/>
              </a:rPr>
              <a:t>pnorm</a:t>
            </a:r>
            <a:r>
              <a:rPr lang="en-US" altLang="ko-KR" dirty="0">
                <a:latin typeface="+mn-ea"/>
                <a:ea typeface="+mn-ea"/>
              </a:rPr>
              <a:t>(x, mean, </a:t>
            </a:r>
            <a:r>
              <a:rPr lang="en-US" altLang="ko-KR" dirty="0" err="1">
                <a:latin typeface="+mn-ea"/>
                <a:ea typeface="+mn-ea"/>
              </a:rPr>
              <a:t>sd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사용</a:t>
            </a:r>
          </a:p>
          <a:p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(4, 2, 2)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(-1, 2, 2);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(1)-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(-1.5)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0.7745375	[1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] 0.7745375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7" name="Picture 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763815"/>
            <a:ext cx="6457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157006"/>
            <a:ext cx="7329567" cy="59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3860375"/>
            <a:ext cx="5715635" cy="117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7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15243</TotalTime>
  <Words>1557</Words>
  <Application>Microsoft Office PowerPoint</Application>
  <PresentationFormat>화면 슬라이드 쇼(4:3)</PresentationFormat>
  <Paragraphs>207</Paragraphs>
  <Slides>33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한양해서</vt:lpstr>
      <vt:lpstr>Arial</vt:lpstr>
      <vt:lpstr>Wingdings</vt:lpstr>
      <vt:lpstr>Office 테마</vt:lpstr>
      <vt:lpstr>Equation</vt:lpstr>
      <vt:lpstr>정규분포와 관련 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240</cp:revision>
  <cp:lastPrinted>2016-03-01T13:56:08Z</cp:lastPrinted>
  <dcterms:created xsi:type="dcterms:W3CDTF">2004-02-19T02:52:38Z</dcterms:created>
  <dcterms:modified xsi:type="dcterms:W3CDTF">2020-01-12T10:08:17Z</dcterms:modified>
</cp:coreProperties>
</file>