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60" r:id="rId2"/>
    <p:sldId id="261" r:id="rId3"/>
    <p:sldId id="329" r:id="rId4"/>
    <p:sldId id="263" r:id="rId5"/>
    <p:sldId id="264" r:id="rId6"/>
    <p:sldId id="265" r:id="rId7"/>
    <p:sldId id="266" r:id="rId8"/>
    <p:sldId id="267" r:id="rId9"/>
    <p:sldId id="269" r:id="rId10"/>
    <p:sldId id="268" r:id="rId11"/>
    <p:sldId id="270" r:id="rId12"/>
    <p:sldId id="271" r:id="rId13"/>
    <p:sldId id="291" r:id="rId14"/>
    <p:sldId id="272" r:id="rId15"/>
    <p:sldId id="273" r:id="rId16"/>
    <p:sldId id="274" r:id="rId17"/>
    <p:sldId id="275" r:id="rId18"/>
    <p:sldId id="276" r:id="rId19"/>
    <p:sldId id="277" r:id="rId20"/>
    <p:sldId id="278" r:id="rId21"/>
    <p:sldId id="279" r:id="rId22"/>
    <p:sldId id="280" r:id="rId23"/>
    <p:sldId id="286" r:id="rId24"/>
    <p:sldId id="287" r:id="rId25"/>
    <p:sldId id="288" r:id="rId26"/>
    <p:sldId id="281" r:id="rId27"/>
    <p:sldId id="283" r:id="rId28"/>
    <p:sldId id="284" r:id="rId29"/>
    <p:sldId id="285" r:id="rId30"/>
    <p:sldId id="289" r:id="rId31"/>
    <p:sldId id="282" r:id="rId32"/>
    <p:sldId id="290" r:id="rId33"/>
    <p:sldId id="292" r:id="rId34"/>
    <p:sldId id="293" r:id="rId35"/>
    <p:sldId id="294" r:id="rId36"/>
    <p:sldId id="295" r:id="rId37"/>
    <p:sldId id="296" r:id="rId38"/>
    <p:sldId id="297" r:id="rId39"/>
    <p:sldId id="298" r:id="rId40"/>
    <p:sldId id="299" r:id="rId41"/>
    <p:sldId id="300" r:id="rId42"/>
    <p:sldId id="301" r:id="rId43"/>
    <p:sldId id="303" r:id="rId44"/>
    <p:sldId id="304" r:id="rId45"/>
    <p:sldId id="331" r:id="rId46"/>
    <p:sldId id="305" r:id="rId47"/>
    <p:sldId id="306" r:id="rId48"/>
    <p:sldId id="307" r:id="rId49"/>
  </p:sldIdLst>
  <p:sldSz cx="9144000" cy="6858000" type="screen4x3"/>
  <p:notesSz cx="6794500" cy="9931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94660"/>
  </p:normalViewPr>
  <p:slideViewPr>
    <p:cSldViewPr>
      <p:cViewPr varScale="1">
        <p:scale>
          <a:sx n="87" d="100"/>
          <a:sy n="87" d="100"/>
        </p:scale>
        <p:origin x="133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4283" cy="4965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48645" y="0"/>
            <a:ext cx="2944283" cy="4965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914400" y="744538"/>
            <a:ext cx="4965700" cy="3724275"/>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79450" y="4717415"/>
            <a:ext cx="5435600" cy="4469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9433106"/>
            <a:ext cx="2944283" cy="49657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48645" y="9433106"/>
            <a:ext cx="2944283" cy="49657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D11F71A-4787-45F6-BE7A-034800ABA7FC}" type="slidenum">
              <a:rPr lang="en-US"/>
              <a:pPr/>
              <a:t>‹#›</a:t>
            </a:fld>
            <a:endParaRPr lang="en-US"/>
          </a:p>
        </p:txBody>
      </p:sp>
    </p:spTree>
    <p:extLst>
      <p:ext uri="{BB962C8B-B14F-4D97-AF65-F5344CB8AC3E}">
        <p14:creationId xmlns:p14="http://schemas.microsoft.com/office/powerpoint/2010/main" val="2591264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pic>
        <p:nvPicPr>
          <p:cNvPr id="10" name="Picture 24" descr="Yläkulma"/>
          <p:cNvPicPr>
            <a:picLocks noChangeAspect="1" noChangeArrowheads="1"/>
          </p:cNvPicPr>
          <p:nvPr userDrawn="1"/>
        </p:nvPicPr>
        <p:blipFill>
          <a:blip r:embed="rId2" cstate="print"/>
          <a:srcRect/>
          <a:stretch>
            <a:fillRect/>
          </a:stretch>
        </p:blipFill>
        <p:spPr bwMode="auto">
          <a:xfrm>
            <a:off x="0" y="-1588"/>
            <a:ext cx="9148763" cy="6862763"/>
          </a:xfrm>
          <a:prstGeom prst="rect">
            <a:avLst/>
          </a:prstGeom>
          <a:noFill/>
        </p:spPr>
      </p:pic>
      <p:sp>
        <p:nvSpPr>
          <p:cNvPr id="12" name="Rectangle 23"/>
          <p:cNvSpPr>
            <a:spLocks noChangeArrowheads="1"/>
          </p:cNvSpPr>
          <p:nvPr userDrawn="1"/>
        </p:nvSpPr>
        <p:spPr bwMode="auto">
          <a:xfrm>
            <a:off x="0" y="0"/>
            <a:ext cx="9144000" cy="6858000"/>
          </a:xfrm>
          <a:prstGeom prst="rect">
            <a:avLst/>
          </a:prstGeom>
          <a:noFill/>
          <a:ln w="9525" algn="ctr">
            <a:solidFill>
              <a:schemeClr val="tx1"/>
            </a:solidFill>
            <a:miter lim="800000"/>
            <a:headEnd/>
            <a:tailEnd/>
          </a:ln>
          <a:effectLst/>
        </p:spPr>
        <p:txBody>
          <a:bodyPr anchor="ctr">
            <a:spAutoFit/>
          </a:bodyPr>
          <a:lstStyle/>
          <a:p>
            <a:endParaRPr lang="fi-FI"/>
          </a:p>
        </p:txBody>
      </p:sp>
      <p:sp>
        <p:nvSpPr>
          <p:cNvPr id="3084" name="Rectangle 12"/>
          <p:cNvSpPr>
            <a:spLocks noGrp="1" noChangeArrowheads="1"/>
          </p:cNvSpPr>
          <p:nvPr>
            <p:ph type="dt" sz="half" idx="2"/>
          </p:nvPr>
        </p:nvSpPr>
        <p:spPr>
          <a:xfrm>
            <a:off x="493713" y="6192838"/>
            <a:ext cx="2133600" cy="331787"/>
          </a:xfrm>
        </p:spPr>
        <p:txBody>
          <a:bodyPr/>
          <a:lstStyle>
            <a:lvl1pPr>
              <a:defRPr/>
            </a:lvl1pPr>
          </a:lstStyle>
          <a:p>
            <a:fld id="{661EAFCF-DA88-4286-A2FE-42017876A217}" type="datetime3">
              <a:rPr lang="en-US" smtClean="0"/>
              <a:t>25 November 2014</a:t>
            </a:fld>
            <a:endParaRPr lang="en-US"/>
          </a:p>
        </p:txBody>
      </p:sp>
      <p:sp>
        <p:nvSpPr>
          <p:cNvPr id="3085" name="Rectangle 13"/>
          <p:cNvSpPr>
            <a:spLocks noGrp="1" noChangeArrowheads="1"/>
          </p:cNvSpPr>
          <p:nvPr>
            <p:ph type="ftr" sz="quarter" idx="3"/>
          </p:nvPr>
        </p:nvSpPr>
        <p:spPr>
          <a:xfrm>
            <a:off x="2916238" y="6192838"/>
            <a:ext cx="2895600" cy="331787"/>
          </a:xfrm>
        </p:spPr>
        <p:txBody>
          <a:bodyPr/>
          <a:lstStyle>
            <a:lvl1pPr>
              <a:defRPr/>
            </a:lvl1pPr>
          </a:lstStyle>
          <a:p>
            <a:endParaRPr lang="en-US"/>
          </a:p>
        </p:txBody>
      </p:sp>
      <p:sp>
        <p:nvSpPr>
          <p:cNvPr id="3086" name="Rectangle 14"/>
          <p:cNvSpPr>
            <a:spLocks noGrp="1" noChangeArrowheads="1"/>
          </p:cNvSpPr>
          <p:nvPr>
            <p:ph type="sldNum" sz="quarter" idx="4"/>
          </p:nvPr>
        </p:nvSpPr>
        <p:spPr/>
        <p:txBody>
          <a:bodyPr/>
          <a:lstStyle>
            <a:lvl1pPr>
              <a:defRPr/>
            </a:lvl1pPr>
          </a:lstStyle>
          <a:p>
            <a:fld id="{61DB47D5-9924-43CE-937C-3B6EEDF76F67}" type="slidenum">
              <a:rPr lang="en-US"/>
              <a:pPr/>
              <a:t>‹#›</a:t>
            </a:fld>
            <a:endParaRPr lang="en-US"/>
          </a:p>
        </p:txBody>
      </p:sp>
      <p:sp>
        <p:nvSpPr>
          <p:cNvPr id="3092" name="Rectangle 20"/>
          <p:cNvSpPr>
            <a:spLocks noGrp="1" noChangeArrowheads="1"/>
          </p:cNvSpPr>
          <p:nvPr>
            <p:ph type="ctrTitle"/>
          </p:nvPr>
        </p:nvSpPr>
        <p:spPr>
          <a:xfrm>
            <a:off x="1547813" y="2130425"/>
            <a:ext cx="6911975" cy="1470025"/>
          </a:xfrm>
        </p:spPr>
        <p:txBody>
          <a:bodyPr/>
          <a:lstStyle>
            <a:lvl1pPr>
              <a:defRPr sz="4400"/>
            </a:lvl1pPr>
          </a:lstStyle>
          <a:p>
            <a:r>
              <a:rPr lang="en-US" smtClean="0"/>
              <a:t>Click to edit Master title style</a:t>
            </a:r>
            <a:endParaRPr lang="en-US" dirty="0"/>
          </a:p>
        </p:txBody>
      </p:sp>
      <p:sp>
        <p:nvSpPr>
          <p:cNvPr id="3093" name="Rectangle 21"/>
          <p:cNvSpPr>
            <a:spLocks noGrp="1" noChangeArrowheads="1"/>
          </p:cNvSpPr>
          <p:nvPr>
            <p:ph type="subTitle" idx="1"/>
          </p:nvPr>
        </p:nvSpPr>
        <p:spPr>
          <a:xfrm>
            <a:off x="1547813" y="4149725"/>
            <a:ext cx="6985000" cy="1008063"/>
          </a:xfrm>
        </p:spPr>
        <p:txBody>
          <a:bodyPr/>
          <a:lstStyle>
            <a:lvl1pPr marL="0" indent="0" algn="ctr">
              <a:buFont typeface="Wingdings" pitchFamily="2" charset="2"/>
              <a:buNone/>
              <a:defRPr/>
            </a:lvl1pPr>
          </a:lstStyle>
          <a:p>
            <a:r>
              <a:rPr lang="en-US" smtClean="0"/>
              <a:t>Click to edit Master subtitle style</a:t>
            </a:r>
            <a:endParaRPr lang="en-US" dirty="0"/>
          </a:p>
        </p:txBody>
      </p:sp>
      <p:pic>
        <p:nvPicPr>
          <p:cNvPr id="11" name="Kuva 10" descr="kaksikielinensjae.jpg"/>
          <p:cNvPicPr>
            <a:picLocks noChangeAspect="1"/>
          </p:cNvPicPr>
          <p:nvPr userDrawn="1"/>
        </p:nvPicPr>
        <p:blipFill>
          <a:blip r:embed="rId3" cstate="print"/>
          <a:stretch>
            <a:fillRect/>
          </a:stretch>
        </p:blipFill>
        <p:spPr>
          <a:xfrm>
            <a:off x="7290000" y="5346000"/>
            <a:ext cx="1800000" cy="119549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Pystysuoran tekstin paikkamerkki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Päivämäärän paikkamerkki 3"/>
          <p:cNvSpPr>
            <a:spLocks noGrp="1"/>
          </p:cNvSpPr>
          <p:nvPr>
            <p:ph type="dt" sz="half" idx="10"/>
          </p:nvPr>
        </p:nvSpPr>
        <p:spPr/>
        <p:txBody>
          <a:bodyPr/>
          <a:lstStyle>
            <a:lvl1pPr>
              <a:defRPr/>
            </a:lvl1pPr>
          </a:lstStyle>
          <a:p>
            <a:fld id="{8B4F6AFA-BA7B-4FB7-BA26-0975C641C4FE}" type="datetime3">
              <a:rPr lang="en-US" smtClean="0"/>
              <a:t>25 November 2014</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43F0F0B8-DA64-4C69-A87E-8C15A3ED0F1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784975" y="269875"/>
            <a:ext cx="1963738" cy="5535613"/>
          </a:xfrm>
        </p:spPr>
        <p:txBody>
          <a:bodyPr vert="eaVert"/>
          <a:lstStyle/>
          <a:p>
            <a:r>
              <a:rPr lang="en-US" smtClean="0"/>
              <a:t>Click to edit Master title style</a:t>
            </a:r>
            <a:endParaRPr lang="fi-FI"/>
          </a:p>
        </p:txBody>
      </p:sp>
      <p:sp>
        <p:nvSpPr>
          <p:cNvPr id="3" name="Pystysuoran tekstin paikkamerkki 2"/>
          <p:cNvSpPr>
            <a:spLocks noGrp="1"/>
          </p:cNvSpPr>
          <p:nvPr>
            <p:ph type="body" orient="vert" idx="1"/>
          </p:nvPr>
        </p:nvSpPr>
        <p:spPr>
          <a:xfrm>
            <a:off x="890588" y="269875"/>
            <a:ext cx="5741987" cy="5535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Päivämäärän paikkamerkki 3"/>
          <p:cNvSpPr>
            <a:spLocks noGrp="1"/>
          </p:cNvSpPr>
          <p:nvPr>
            <p:ph type="dt" sz="half" idx="10"/>
          </p:nvPr>
        </p:nvSpPr>
        <p:spPr/>
        <p:txBody>
          <a:bodyPr/>
          <a:lstStyle>
            <a:lvl1pPr>
              <a:defRPr/>
            </a:lvl1pPr>
          </a:lstStyle>
          <a:p>
            <a:fld id="{13404451-D111-4AA6-A6AB-FBFA0FEA2D34}" type="datetime3">
              <a:rPr lang="en-US" smtClean="0"/>
              <a:t>25 November 2014</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880A846C-4A82-4F5C-8C31-4637B2601A5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Sisällön paikkamerkki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Päivämäärän paikkamerkki 3"/>
          <p:cNvSpPr>
            <a:spLocks noGrp="1"/>
          </p:cNvSpPr>
          <p:nvPr>
            <p:ph type="dt" sz="half" idx="10"/>
          </p:nvPr>
        </p:nvSpPr>
        <p:spPr/>
        <p:txBody>
          <a:bodyPr/>
          <a:lstStyle>
            <a:lvl1pPr>
              <a:defRPr/>
            </a:lvl1pPr>
          </a:lstStyle>
          <a:p>
            <a:fld id="{17C8E4AB-DFA0-4D31-9A0F-0AF21C8A93F2}" type="datetime3">
              <a:rPr lang="en-US" smtClean="0"/>
              <a:t>25 November 2014</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194B0CD8-22CB-4EB1-9BD2-3678B1BC309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i-FI"/>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Päivämäärän paikkamerkki 3"/>
          <p:cNvSpPr>
            <a:spLocks noGrp="1"/>
          </p:cNvSpPr>
          <p:nvPr>
            <p:ph type="dt" sz="half" idx="10"/>
          </p:nvPr>
        </p:nvSpPr>
        <p:spPr/>
        <p:txBody>
          <a:bodyPr/>
          <a:lstStyle>
            <a:lvl1pPr>
              <a:defRPr/>
            </a:lvl1pPr>
          </a:lstStyle>
          <a:p>
            <a:fld id="{53FB7CD8-10E0-4D99-AB5D-71D422858FE7}" type="datetime3">
              <a:rPr lang="en-US" smtClean="0"/>
              <a:t>25 November 2014</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FF6DD52C-4A2A-46DF-BD3B-8848596CF5F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Sisällön paikkamerkki 2"/>
          <p:cNvSpPr>
            <a:spLocks noGrp="1"/>
          </p:cNvSpPr>
          <p:nvPr>
            <p:ph sz="half" idx="1"/>
          </p:nvPr>
        </p:nvSpPr>
        <p:spPr>
          <a:xfrm>
            <a:off x="890588" y="1643063"/>
            <a:ext cx="3852862" cy="416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Sisällön paikkamerkki 3"/>
          <p:cNvSpPr>
            <a:spLocks noGrp="1"/>
          </p:cNvSpPr>
          <p:nvPr>
            <p:ph sz="half" idx="2"/>
          </p:nvPr>
        </p:nvSpPr>
        <p:spPr>
          <a:xfrm>
            <a:off x="4895850" y="1643063"/>
            <a:ext cx="3852863" cy="416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Päivämäärän paikkamerkki 4"/>
          <p:cNvSpPr>
            <a:spLocks noGrp="1"/>
          </p:cNvSpPr>
          <p:nvPr>
            <p:ph type="dt" sz="half" idx="10"/>
          </p:nvPr>
        </p:nvSpPr>
        <p:spPr/>
        <p:txBody>
          <a:bodyPr/>
          <a:lstStyle>
            <a:lvl1pPr>
              <a:defRPr/>
            </a:lvl1pPr>
          </a:lstStyle>
          <a:p>
            <a:fld id="{BFBBE964-A797-47E1-BEE2-182ACAA5D582}" type="datetime3">
              <a:rPr lang="en-US" smtClean="0"/>
              <a:t>25 November 2014</a:t>
            </a:fld>
            <a:endParaRPr lang="en-US"/>
          </a:p>
        </p:txBody>
      </p:sp>
      <p:sp>
        <p:nvSpPr>
          <p:cNvPr id="6" name="Alatunnisteen paikkamerkki 5"/>
          <p:cNvSpPr>
            <a:spLocks noGrp="1"/>
          </p:cNvSpPr>
          <p:nvPr>
            <p:ph type="ftr" sz="quarter" idx="11"/>
          </p:nvPr>
        </p:nvSpPr>
        <p:spPr/>
        <p:txBody>
          <a:bodyPr/>
          <a:lstStyle>
            <a:lvl1pPr>
              <a:defRPr/>
            </a:lvl1pPr>
          </a:lstStyle>
          <a:p>
            <a:endParaRPr lang="en-US"/>
          </a:p>
        </p:txBody>
      </p:sp>
      <p:sp>
        <p:nvSpPr>
          <p:cNvPr id="7" name="Dian numeron paikkamerkki 6"/>
          <p:cNvSpPr>
            <a:spLocks noGrp="1"/>
          </p:cNvSpPr>
          <p:nvPr>
            <p:ph type="sldNum" sz="quarter" idx="12"/>
          </p:nvPr>
        </p:nvSpPr>
        <p:spPr/>
        <p:txBody>
          <a:bodyPr/>
          <a:lstStyle>
            <a:lvl1pPr>
              <a:defRPr/>
            </a:lvl1pPr>
          </a:lstStyle>
          <a:p>
            <a:fld id="{A739ECBC-5D25-41DB-B863-0DD70FB2FB0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a:xfrm>
            <a:off x="683568" y="274638"/>
            <a:ext cx="8003232" cy="1143000"/>
          </a:xfrm>
        </p:spPr>
        <p:txBody>
          <a:bodyPr/>
          <a:lstStyle>
            <a:lvl1pPr>
              <a:defRPr/>
            </a:lvl1pPr>
          </a:lstStyle>
          <a:p>
            <a:r>
              <a:rPr lang="en-US" smtClean="0"/>
              <a:t>Click to edit Master title style</a:t>
            </a:r>
            <a:endParaRPr lang="fi-FI"/>
          </a:p>
        </p:txBody>
      </p:sp>
      <p:sp>
        <p:nvSpPr>
          <p:cNvPr id="3" name="Tekstin paikkamerkki 2"/>
          <p:cNvSpPr>
            <a:spLocks noGrp="1"/>
          </p:cNvSpPr>
          <p:nvPr>
            <p:ph type="body" idx="1"/>
          </p:nvPr>
        </p:nvSpPr>
        <p:spPr>
          <a:xfrm>
            <a:off x="683568" y="1535112"/>
            <a:ext cx="3813820" cy="1101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Sisällön paikkamerkki 3"/>
          <p:cNvSpPr>
            <a:spLocks noGrp="1"/>
          </p:cNvSpPr>
          <p:nvPr>
            <p:ph sz="half" idx="2"/>
          </p:nvPr>
        </p:nvSpPr>
        <p:spPr>
          <a:xfrm>
            <a:off x="683568" y="2708919"/>
            <a:ext cx="3813820"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5" name="Tekstin paikkamerkki 4"/>
          <p:cNvSpPr>
            <a:spLocks noGrp="1"/>
          </p:cNvSpPr>
          <p:nvPr>
            <p:ph type="body" sz="quarter" idx="3"/>
          </p:nvPr>
        </p:nvSpPr>
        <p:spPr>
          <a:xfrm>
            <a:off x="4645025" y="1535112"/>
            <a:ext cx="4041775" cy="11017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Sisällön paikkamerkki 5"/>
          <p:cNvSpPr>
            <a:spLocks noGrp="1"/>
          </p:cNvSpPr>
          <p:nvPr>
            <p:ph sz="quarter" idx="4"/>
          </p:nvPr>
        </p:nvSpPr>
        <p:spPr>
          <a:xfrm>
            <a:off x="4645025" y="2708919"/>
            <a:ext cx="4041775"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7" name="Päivämäärän paikkamerkki 6"/>
          <p:cNvSpPr>
            <a:spLocks noGrp="1"/>
          </p:cNvSpPr>
          <p:nvPr>
            <p:ph type="dt" sz="half" idx="10"/>
          </p:nvPr>
        </p:nvSpPr>
        <p:spPr/>
        <p:txBody>
          <a:bodyPr/>
          <a:lstStyle>
            <a:lvl1pPr>
              <a:defRPr/>
            </a:lvl1pPr>
          </a:lstStyle>
          <a:p>
            <a:fld id="{053AAB33-C1EB-4544-9D1B-BB705097F59F}" type="datetime3">
              <a:rPr lang="en-US" smtClean="0"/>
              <a:t>25 November 2014</a:t>
            </a:fld>
            <a:endParaRPr lang="en-US"/>
          </a:p>
        </p:txBody>
      </p:sp>
      <p:sp>
        <p:nvSpPr>
          <p:cNvPr id="8" name="Alatunnisteen paikkamerkki 7"/>
          <p:cNvSpPr>
            <a:spLocks noGrp="1"/>
          </p:cNvSpPr>
          <p:nvPr>
            <p:ph type="ftr" sz="quarter" idx="11"/>
          </p:nvPr>
        </p:nvSpPr>
        <p:spPr/>
        <p:txBody>
          <a:bodyPr/>
          <a:lstStyle>
            <a:lvl1pPr>
              <a:defRPr/>
            </a:lvl1pPr>
          </a:lstStyle>
          <a:p>
            <a:endParaRPr lang="en-US"/>
          </a:p>
        </p:txBody>
      </p:sp>
      <p:sp>
        <p:nvSpPr>
          <p:cNvPr id="9" name="Dian numeron paikkamerkki 8"/>
          <p:cNvSpPr>
            <a:spLocks noGrp="1"/>
          </p:cNvSpPr>
          <p:nvPr>
            <p:ph type="sldNum" sz="quarter" idx="12"/>
          </p:nvPr>
        </p:nvSpPr>
        <p:spPr/>
        <p:txBody>
          <a:bodyPr/>
          <a:lstStyle>
            <a:lvl1pPr>
              <a:defRPr/>
            </a:lvl1pPr>
          </a:lstStyle>
          <a:p>
            <a:fld id="{06EF321D-EC7E-4399-94E1-37EB1B39113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Päivämäärän paikkamerkki 2"/>
          <p:cNvSpPr>
            <a:spLocks noGrp="1"/>
          </p:cNvSpPr>
          <p:nvPr>
            <p:ph type="dt" sz="half" idx="10"/>
          </p:nvPr>
        </p:nvSpPr>
        <p:spPr/>
        <p:txBody>
          <a:bodyPr/>
          <a:lstStyle>
            <a:lvl1pPr>
              <a:defRPr/>
            </a:lvl1pPr>
          </a:lstStyle>
          <a:p>
            <a:fld id="{9EB7C420-8C8F-4DAF-9683-B990FC1E11AF}" type="datetime3">
              <a:rPr lang="en-US" smtClean="0"/>
              <a:t>25 November 2014</a:t>
            </a:fld>
            <a:endParaRPr lang="en-US"/>
          </a:p>
        </p:txBody>
      </p:sp>
      <p:sp>
        <p:nvSpPr>
          <p:cNvPr id="4" name="Alatunnisteen paikkamerkki 3"/>
          <p:cNvSpPr>
            <a:spLocks noGrp="1"/>
          </p:cNvSpPr>
          <p:nvPr>
            <p:ph type="ftr" sz="quarter" idx="11"/>
          </p:nvPr>
        </p:nvSpPr>
        <p:spPr/>
        <p:txBody>
          <a:bodyPr/>
          <a:lstStyle>
            <a:lvl1pPr>
              <a:defRPr/>
            </a:lvl1pPr>
          </a:lstStyle>
          <a:p>
            <a:endParaRPr lang="en-US"/>
          </a:p>
        </p:txBody>
      </p:sp>
      <p:sp>
        <p:nvSpPr>
          <p:cNvPr id="5" name="Dian numeron paikkamerkki 4"/>
          <p:cNvSpPr>
            <a:spLocks noGrp="1"/>
          </p:cNvSpPr>
          <p:nvPr>
            <p:ph type="sldNum" sz="quarter" idx="12"/>
          </p:nvPr>
        </p:nvSpPr>
        <p:spPr/>
        <p:txBody>
          <a:bodyPr/>
          <a:lstStyle>
            <a:lvl1pPr>
              <a:defRPr/>
            </a:lvl1pPr>
          </a:lstStyle>
          <a:p>
            <a:fld id="{783D87B7-899E-480D-AA60-BE15E3FD63D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lvl1pPr>
              <a:defRPr/>
            </a:lvl1pPr>
          </a:lstStyle>
          <a:p>
            <a:fld id="{E6254189-C146-40C2-824F-16BEFFCBB6E8}" type="datetime3">
              <a:rPr lang="en-US" smtClean="0"/>
              <a:t>25 November 2014</a:t>
            </a:fld>
            <a:endParaRPr lang="en-US"/>
          </a:p>
        </p:txBody>
      </p:sp>
      <p:sp>
        <p:nvSpPr>
          <p:cNvPr id="3" name="Alatunnisteen paikkamerkki 2"/>
          <p:cNvSpPr>
            <a:spLocks noGrp="1"/>
          </p:cNvSpPr>
          <p:nvPr>
            <p:ph type="ftr" sz="quarter" idx="11"/>
          </p:nvPr>
        </p:nvSpPr>
        <p:spPr/>
        <p:txBody>
          <a:bodyPr/>
          <a:lstStyle>
            <a:lvl1pPr>
              <a:defRPr/>
            </a:lvl1pPr>
          </a:lstStyle>
          <a:p>
            <a:endParaRPr lang="en-US"/>
          </a:p>
        </p:txBody>
      </p:sp>
      <p:sp>
        <p:nvSpPr>
          <p:cNvPr id="4" name="Dian numeron paikkamerkki 3"/>
          <p:cNvSpPr>
            <a:spLocks noGrp="1"/>
          </p:cNvSpPr>
          <p:nvPr>
            <p:ph type="sldNum" sz="quarter" idx="12"/>
          </p:nvPr>
        </p:nvSpPr>
        <p:spPr/>
        <p:txBody>
          <a:bodyPr/>
          <a:lstStyle>
            <a:lvl1pPr>
              <a:defRPr/>
            </a:lvl1pPr>
          </a:lstStyle>
          <a:p>
            <a:fld id="{5C79158A-F357-46E3-A262-D69F7FD8278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683568" y="273050"/>
            <a:ext cx="2781945" cy="1162050"/>
          </a:xfrm>
        </p:spPr>
        <p:txBody>
          <a:bodyPr anchor="b"/>
          <a:lstStyle>
            <a:lvl1pPr algn="l">
              <a:defRPr sz="2000" b="1"/>
            </a:lvl1pPr>
          </a:lstStyle>
          <a:p>
            <a:r>
              <a:rPr lang="en-US" smtClean="0"/>
              <a:t>Click to edit Master title style</a:t>
            </a:r>
            <a:endParaRPr lang="fi-FI"/>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Tekstin paikkamerkki 3"/>
          <p:cNvSpPr>
            <a:spLocks noGrp="1"/>
          </p:cNvSpPr>
          <p:nvPr>
            <p:ph type="body" sz="half" idx="2"/>
          </p:nvPr>
        </p:nvSpPr>
        <p:spPr>
          <a:xfrm>
            <a:off x="683568" y="1484784"/>
            <a:ext cx="2781945" cy="464137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äivämäärän paikkamerkki 4"/>
          <p:cNvSpPr>
            <a:spLocks noGrp="1"/>
          </p:cNvSpPr>
          <p:nvPr>
            <p:ph type="dt" sz="half" idx="10"/>
          </p:nvPr>
        </p:nvSpPr>
        <p:spPr/>
        <p:txBody>
          <a:bodyPr/>
          <a:lstStyle>
            <a:lvl1pPr>
              <a:defRPr/>
            </a:lvl1pPr>
          </a:lstStyle>
          <a:p>
            <a:fld id="{30441999-0056-48A5-9B0D-448834936E17}" type="datetime3">
              <a:rPr lang="en-US" smtClean="0"/>
              <a:t>25 November 2014</a:t>
            </a:fld>
            <a:endParaRPr lang="en-US"/>
          </a:p>
        </p:txBody>
      </p:sp>
      <p:sp>
        <p:nvSpPr>
          <p:cNvPr id="6" name="Alatunnisteen paikkamerkki 5"/>
          <p:cNvSpPr>
            <a:spLocks noGrp="1"/>
          </p:cNvSpPr>
          <p:nvPr>
            <p:ph type="ftr" sz="quarter" idx="11"/>
          </p:nvPr>
        </p:nvSpPr>
        <p:spPr/>
        <p:txBody>
          <a:bodyPr/>
          <a:lstStyle>
            <a:lvl1pPr>
              <a:defRPr/>
            </a:lvl1pPr>
          </a:lstStyle>
          <a:p>
            <a:endParaRPr lang="en-US"/>
          </a:p>
        </p:txBody>
      </p:sp>
      <p:sp>
        <p:nvSpPr>
          <p:cNvPr id="7" name="Dian numeron paikkamerkki 6"/>
          <p:cNvSpPr>
            <a:spLocks noGrp="1"/>
          </p:cNvSpPr>
          <p:nvPr>
            <p:ph type="sldNum" sz="quarter" idx="12"/>
          </p:nvPr>
        </p:nvSpPr>
        <p:spPr/>
        <p:txBody>
          <a:bodyPr/>
          <a:lstStyle>
            <a:lvl1pPr>
              <a:defRPr/>
            </a:lvl1pPr>
          </a:lstStyle>
          <a:p>
            <a:fld id="{AFEA5C06-90F0-48B5-A8DB-806E392B62D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i-FI"/>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i-FI"/>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äivämäärän paikkamerkki 4"/>
          <p:cNvSpPr>
            <a:spLocks noGrp="1"/>
          </p:cNvSpPr>
          <p:nvPr>
            <p:ph type="dt" sz="half" idx="10"/>
          </p:nvPr>
        </p:nvSpPr>
        <p:spPr/>
        <p:txBody>
          <a:bodyPr/>
          <a:lstStyle>
            <a:lvl1pPr>
              <a:defRPr/>
            </a:lvl1pPr>
          </a:lstStyle>
          <a:p>
            <a:fld id="{3B1E6160-182D-4FEC-AEBA-E6CB29F8F616}" type="datetime3">
              <a:rPr lang="en-US" smtClean="0"/>
              <a:t>25 November 2014</a:t>
            </a:fld>
            <a:endParaRPr lang="en-US"/>
          </a:p>
        </p:txBody>
      </p:sp>
      <p:sp>
        <p:nvSpPr>
          <p:cNvPr id="6" name="Alatunnisteen paikkamerkki 5"/>
          <p:cNvSpPr>
            <a:spLocks noGrp="1"/>
          </p:cNvSpPr>
          <p:nvPr>
            <p:ph type="ftr" sz="quarter" idx="11"/>
          </p:nvPr>
        </p:nvSpPr>
        <p:spPr/>
        <p:txBody>
          <a:bodyPr/>
          <a:lstStyle>
            <a:lvl1pPr>
              <a:defRPr/>
            </a:lvl1pPr>
          </a:lstStyle>
          <a:p>
            <a:endParaRPr lang="en-US"/>
          </a:p>
        </p:txBody>
      </p:sp>
      <p:sp>
        <p:nvSpPr>
          <p:cNvPr id="7" name="Dian numeron paikkamerkki 6"/>
          <p:cNvSpPr>
            <a:spLocks noGrp="1"/>
          </p:cNvSpPr>
          <p:nvPr>
            <p:ph type="sldNum" sz="quarter" idx="12"/>
          </p:nvPr>
        </p:nvSpPr>
        <p:spPr/>
        <p:txBody>
          <a:bodyPr/>
          <a:lstStyle>
            <a:lvl1pPr>
              <a:defRPr/>
            </a:lvl1pPr>
          </a:lstStyle>
          <a:p>
            <a:fld id="{D168CD22-7E22-48B8-8FA7-E88AD754E91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19" descr="Pystypalkki"/>
          <p:cNvPicPr>
            <a:picLocks noChangeAspect="1" noChangeArrowheads="1"/>
          </p:cNvPicPr>
          <p:nvPr userDrawn="1"/>
        </p:nvPicPr>
        <p:blipFill>
          <a:blip r:embed="rId13" cstate="print"/>
          <a:srcRect/>
          <a:stretch>
            <a:fillRect/>
          </a:stretch>
        </p:blipFill>
        <p:spPr bwMode="auto">
          <a:xfrm>
            <a:off x="0" y="-1588"/>
            <a:ext cx="9148763" cy="6862763"/>
          </a:xfrm>
          <a:prstGeom prst="rect">
            <a:avLst/>
          </a:prstGeom>
          <a:noFill/>
        </p:spPr>
      </p:pic>
      <p:sp>
        <p:nvSpPr>
          <p:cNvPr id="1036" name="Rectangle 12"/>
          <p:cNvSpPr>
            <a:spLocks noGrp="1" noChangeArrowheads="1"/>
          </p:cNvSpPr>
          <p:nvPr>
            <p:ph type="dt" sz="half" idx="2"/>
          </p:nvPr>
        </p:nvSpPr>
        <p:spPr bwMode="auto">
          <a:xfrm>
            <a:off x="493713" y="6237288"/>
            <a:ext cx="213360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929B5FDE-24A9-40DF-9C35-7404147B8432}" type="datetime3">
              <a:rPr lang="en-US" smtClean="0"/>
              <a:t>25 November 2014</a:t>
            </a:fld>
            <a:endParaRPr lang="en-US"/>
          </a:p>
        </p:txBody>
      </p:sp>
      <p:sp>
        <p:nvSpPr>
          <p:cNvPr id="1037" name="Rectangle 13"/>
          <p:cNvSpPr>
            <a:spLocks noGrp="1" noChangeArrowheads="1"/>
          </p:cNvSpPr>
          <p:nvPr>
            <p:ph type="ftr" sz="quarter" idx="3"/>
          </p:nvPr>
        </p:nvSpPr>
        <p:spPr bwMode="auto">
          <a:xfrm>
            <a:off x="2916238" y="6237288"/>
            <a:ext cx="289560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1038" name="Rectangle 14"/>
          <p:cNvSpPr>
            <a:spLocks noGrp="1" noChangeArrowheads="1"/>
          </p:cNvSpPr>
          <p:nvPr>
            <p:ph type="sldNum" sz="quarter" idx="4"/>
          </p:nvPr>
        </p:nvSpPr>
        <p:spPr bwMode="auto">
          <a:xfrm>
            <a:off x="8702675" y="44450"/>
            <a:ext cx="406400" cy="360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09FD273A-8285-4A9F-B12F-0FBCAE29B295}" type="slidenum">
              <a:rPr lang="en-US"/>
              <a:pPr/>
              <a:t>‹#›</a:t>
            </a:fld>
            <a:endParaRPr lang="en-US"/>
          </a:p>
        </p:txBody>
      </p:sp>
      <p:sp>
        <p:nvSpPr>
          <p:cNvPr id="1041" name="Rectangle 11"/>
          <p:cNvSpPr>
            <a:spLocks noGrp="1" noChangeArrowheads="1"/>
          </p:cNvSpPr>
          <p:nvPr>
            <p:ph type="title"/>
          </p:nvPr>
        </p:nvSpPr>
        <p:spPr bwMode="auto">
          <a:xfrm>
            <a:off x="890588" y="269875"/>
            <a:ext cx="785812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fi-FI" dirty="0" smtClean="0"/>
              <a:t>Muokkaa </a:t>
            </a:r>
            <a:r>
              <a:rPr lang="fi-FI" dirty="0" err="1" smtClean="0"/>
              <a:t>perustyyl</a:t>
            </a:r>
            <a:r>
              <a:rPr lang="fi-FI" dirty="0" smtClean="0"/>
              <a:t>. </a:t>
            </a:r>
            <a:r>
              <a:rPr lang="fi-FI" dirty="0" err="1" smtClean="0"/>
              <a:t>napsautt</a:t>
            </a:r>
            <a:r>
              <a:rPr lang="fi-FI" dirty="0" smtClean="0"/>
              <a:t>.</a:t>
            </a:r>
            <a:endParaRPr lang="en-US" dirty="0" smtClean="0"/>
          </a:p>
        </p:txBody>
      </p:sp>
      <p:pic>
        <p:nvPicPr>
          <p:cNvPr id="13" name="Kuva 12" descr="kaksikielinensjae.jpg"/>
          <p:cNvPicPr>
            <a:picLocks noChangeAspect="1"/>
          </p:cNvPicPr>
          <p:nvPr/>
        </p:nvPicPr>
        <p:blipFill>
          <a:blip r:embed="rId14" cstate="print"/>
          <a:stretch>
            <a:fillRect/>
          </a:stretch>
        </p:blipFill>
        <p:spPr>
          <a:xfrm>
            <a:off x="7290000" y="5346000"/>
            <a:ext cx="1800000" cy="1195497"/>
          </a:xfrm>
          <a:prstGeom prst="rect">
            <a:avLst/>
          </a:prstGeom>
        </p:spPr>
      </p:pic>
      <p:sp>
        <p:nvSpPr>
          <p:cNvPr id="1042" name="Rectangle 16"/>
          <p:cNvSpPr>
            <a:spLocks noGrp="1" noChangeArrowheads="1"/>
          </p:cNvSpPr>
          <p:nvPr>
            <p:ph type="body" idx="1"/>
          </p:nvPr>
        </p:nvSpPr>
        <p:spPr bwMode="auto">
          <a:xfrm>
            <a:off x="890588" y="1643063"/>
            <a:ext cx="7858125" cy="416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0"/>
            <a:endParaRPr lang="en-US" dirty="0" smtClean="0"/>
          </a:p>
        </p:txBody>
      </p:sp>
      <p:sp>
        <p:nvSpPr>
          <p:cNvPr id="11" name="Rectangle 20"/>
          <p:cNvSpPr>
            <a:spLocks noChangeArrowheads="1"/>
          </p:cNvSpPr>
          <p:nvPr userDrawn="1"/>
        </p:nvSpPr>
        <p:spPr bwMode="auto">
          <a:xfrm>
            <a:off x="0" y="0"/>
            <a:ext cx="9144000" cy="6858000"/>
          </a:xfrm>
          <a:prstGeom prst="rect">
            <a:avLst/>
          </a:prstGeom>
          <a:noFill/>
          <a:ln w="9525" algn="ctr">
            <a:solidFill>
              <a:schemeClr val="tx1"/>
            </a:solidFill>
            <a:miter lim="800000"/>
            <a:headEnd/>
            <a:tailEnd/>
          </a:ln>
          <a:effectLst/>
        </p:spPr>
        <p:txBody>
          <a:bodyPr anchor="ctr">
            <a:spAutoFit/>
          </a:bodyPr>
          <a:lstStyle/>
          <a:p>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1" fontAlgn="base" hangingPunct="1">
        <a:spcBef>
          <a:spcPct val="0"/>
        </a:spcBef>
        <a:spcAft>
          <a:spcPct val="0"/>
        </a:spcAft>
        <a:defRPr sz="4000">
          <a:solidFill>
            <a:schemeClr val="tx1"/>
          </a:solidFill>
          <a:latin typeface="+mj-lt"/>
          <a:ea typeface="+mj-ea"/>
          <a:cs typeface="+mj-cs"/>
        </a:defRPr>
      </a:lvl1pPr>
      <a:lvl2pPr algn="ctr" rtl="0" eaLnBrk="1" fontAlgn="base" hangingPunct="1">
        <a:spcBef>
          <a:spcPct val="0"/>
        </a:spcBef>
        <a:spcAft>
          <a:spcPct val="0"/>
        </a:spcAft>
        <a:defRPr sz="4000">
          <a:solidFill>
            <a:schemeClr val="tx1"/>
          </a:solidFill>
          <a:latin typeface="Helvetica" pitchFamily="34" charset="0"/>
          <a:cs typeface="Arial" charset="0"/>
        </a:defRPr>
      </a:lvl2pPr>
      <a:lvl3pPr algn="ctr" rtl="0" eaLnBrk="1" fontAlgn="base" hangingPunct="1">
        <a:spcBef>
          <a:spcPct val="0"/>
        </a:spcBef>
        <a:spcAft>
          <a:spcPct val="0"/>
        </a:spcAft>
        <a:defRPr sz="4000">
          <a:solidFill>
            <a:schemeClr val="tx1"/>
          </a:solidFill>
          <a:latin typeface="Helvetica" pitchFamily="34" charset="0"/>
          <a:cs typeface="Arial" charset="0"/>
        </a:defRPr>
      </a:lvl3pPr>
      <a:lvl4pPr algn="ctr" rtl="0" eaLnBrk="1" fontAlgn="base" hangingPunct="1">
        <a:spcBef>
          <a:spcPct val="0"/>
        </a:spcBef>
        <a:spcAft>
          <a:spcPct val="0"/>
        </a:spcAft>
        <a:defRPr sz="4000">
          <a:solidFill>
            <a:schemeClr val="tx1"/>
          </a:solidFill>
          <a:latin typeface="Helvetica" pitchFamily="34" charset="0"/>
          <a:cs typeface="Arial" charset="0"/>
        </a:defRPr>
      </a:lvl4pPr>
      <a:lvl5pPr algn="ctr" rtl="0" eaLnBrk="1" fontAlgn="base" hangingPunct="1">
        <a:spcBef>
          <a:spcPct val="0"/>
        </a:spcBef>
        <a:spcAft>
          <a:spcPct val="0"/>
        </a:spcAft>
        <a:defRPr sz="4000">
          <a:solidFill>
            <a:schemeClr val="tx1"/>
          </a:solidFill>
          <a:latin typeface="Helvetica" pitchFamily="34" charset="0"/>
          <a:cs typeface="Arial" charset="0"/>
        </a:defRPr>
      </a:lvl5pPr>
      <a:lvl6pPr marL="457200" algn="ctr" rtl="0" eaLnBrk="1" fontAlgn="base" hangingPunct="1">
        <a:spcBef>
          <a:spcPct val="0"/>
        </a:spcBef>
        <a:spcAft>
          <a:spcPct val="0"/>
        </a:spcAft>
        <a:defRPr sz="4000">
          <a:solidFill>
            <a:schemeClr val="tx1"/>
          </a:solidFill>
          <a:latin typeface="Helvetica" pitchFamily="34" charset="0"/>
          <a:cs typeface="Arial" charset="0"/>
        </a:defRPr>
      </a:lvl6pPr>
      <a:lvl7pPr marL="914400" algn="ctr" rtl="0" eaLnBrk="1" fontAlgn="base" hangingPunct="1">
        <a:spcBef>
          <a:spcPct val="0"/>
        </a:spcBef>
        <a:spcAft>
          <a:spcPct val="0"/>
        </a:spcAft>
        <a:defRPr sz="4000">
          <a:solidFill>
            <a:schemeClr val="tx1"/>
          </a:solidFill>
          <a:latin typeface="Helvetica" pitchFamily="34" charset="0"/>
          <a:cs typeface="Arial" charset="0"/>
        </a:defRPr>
      </a:lvl7pPr>
      <a:lvl8pPr marL="1371600" algn="ctr" rtl="0" eaLnBrk="1" fontAlgn="base" hangingPunct="1">
        <a:spcBef>
          <a:spcPct val="0"/>
        </a:spcBef>
        <a:spcAft>
          <a:spcPct val="0"/>
        </a:spcAft>
        <a:defRPr sz="4000">
          <a:solidFill>
            <a:schemeClr val="tx1"/>
          </a:solidFill>
          <a:latin typeface="Helvetica" pitchFamily="34" charset="0"/>
          <a:cs typeface="Arial" charset="0"/>
        </a:defRPr>
      </a:lvl8pPr>
      <a:lvl9pPr marL="1828800" algn="ctr" rtl="0" eaLnBrk="1" fontAlgn="base" hangingPunct="1">
        <a:spcBef>
          <a:spcPct val="0"/>
        </a:spcBef>
        <a:spcAft>
          <a:spcPct val="0"/>
        </a:spcAft>
        <a:defRPr sz="4000">
          <a:solidFill>
            <a:schemeClr val="tx1"/>
          </a:solidFill>
          <a:latin typeface="Helvetica" pitchFamily="34" charset="0"/>
          <a:cs typeface="Arial" charset="0"/>
        </a:defRPr>
      </a:lvl9pPr>
    </p:titleStyle>
    <p:bodyStyle>
      <a:lvl1pPr marL="342900" indent="-342900" algn="l" rtl="0" eaLnBrk="1" fontAlgn="base" hangingPunct="1">
        <a:spcBef>
          <a:spcPct val="20000"/>
        </a:spcBef>
        <a:spcAft>
          <a:spcPct val="0"/>
        </a:spcAft>
        <a:buClr>
          <a:srgbClr val="000099"/>
        </a:buClr>
        <a:buSzPct val="85000"/>
        <a:buFont typeface="Wingdings" pitchFamily="2" charset="2"/>
        <a:buBlip>
          <a:blip r:embed="rId15"/>
        </a:buBlip>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postgresql.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redis.io/"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ctrTitle"/>
          </p:nvPr>
        </p:nvSpPr>
        <p:spPr>
          <a:xfrm>
            <a:off x="1619250" y="2130425"/>
            <a:ext cx="6769100" cy="1470025"/>
          </a:xfrm>
        </p:spPr>
        <p:txBody>
          <a:bodyPr/>
          <a:lstStyle/>
          <a:p>
            <a:r>
              <a:rPr lang="en-US" dirty="0"/>
              <a:t>Managing with Big Data “at rest” </a:t>
            </a:r>
            <a:endParaRPr lang="fi-FI" dirty="0"/>
          </a:p>
        </p:txBody>
      </p:sp>
      <p:sp>
        <p:nvSpPr>
          <p:cNvPr id="14341" name="Rectangle 5"/>
          <p:cNvSpPr>
            <a:spLocks noGrp="1" noChangeArrowheads="1"/>
          </p:cNvSpPr>
          <p:nvPr>
            <p:ph type="subTitle" idx="1"/>
          </p:nvPr>
        </p:nvSpPr>
        <p:spPr>
          <a:xfrm>
            <a:off x="1619250" y="4149725"/>
            <a:ext cx="6769100" cy="1008063"/>
          </a:xfrm>
        </p:spPr>
        <p:txBody>
          <a:bodyPr/>
          <a:lstStyle/>
          <a:p>
            <a:r>
              <a:rPr lang="en-US" dirty="0" smtClean="0"/>
              <a:t>Alexander Semenov, PhD</a:t>
            </a:r>
            <a:endParaRPr lang="fi-FI"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fi-FI" dirty="0"/>
          </a:p>
        </p:txBody>
      </p:sp>
      <p:sp>
        <p:nvSpPr>
          <p:cNvPr id="3" name="Content Placeholder 2"/>
          <p:cNvSpPr>
            <a:spLocks noGrp="1"/>
          </p:cNvSpPr>
          <p:nvPr>
            <p:ph idx="1"/>
          </p:nvPr>
        </p:nvSpPr>
        <p:spPr>
          <a:xfrm>
            <a:off x="890588" y="1124744"/>
            <a:ext cx="7858125" cy="5112567"/>
          </a:xfrm>
        </p:spPr>
        <p:txBody>
          <a:bodyPr/>
          <a:lstStyle/>
          <a:p>
            <a:r>
              <a:rPr lang="en-US" dirty="0" smtClean="0"/>
              <a:t>SQL – standard query language. Language designed for managing data held in RDBMS</a:t>
            </a:r>
          </a:p>
          <a:p>
            <a:endParaRPr lang="en-US" sz="18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select </a:t>
            </a:r>
            <a:r>
              <a:rPr lang="en-US" sz="1800" dirty="0">
                <a:latin typeface="Courier New" panose="02070309020205020404" pitchFamily="49" charset="0"/>
                <a:cs typeface="Courier New" panose="02070309020205020404" pitchFamily="49" charset="0"/>
              </a:rPr>
              <a:t>first, last, city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from </a:t>
            </a:r>
            <a:r>
              <a:rPr lang="en-US" sz="1800" dirty="0" err="1">
                <a:latin typeface="Courier New" panose="02070309020205020404" pitchFamily="49" charset="0"/>
                <a:cs typeface="Courier New" panose="02070309020205020404" pitchFamily="49" charset="0"/>
              </a:rPr>
              <a:t>empinfo</a:t>
            </a:r>
            <a:r>
              <a:rPr lang="en-US" sz="1800" dirty="0">
                <a:latin typeface="Courier New" panose="02070309020205020404" pitchFamily="49" charset="0"/>
                <a:cs typeface="Courier New" panose="02070309020205020404" pitchFamily="49" charset="0"/>
              </a:rPr>
              <a:t>; </a:t>
            </a:r>
          </a:p>
          <a:p>
            <a:pPr marL="0" indent="0">
              <a:buNone/>
            </a:pP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select last, city, </a:t>
            </a:r>
            <a:r>
              <a:rPr lang="en-US" sz="1800" dirty="0" smtClean="0">
                <a:latin typeface="Courier New" panose="02070309020205020404" pitchFamily="49" charset="0"/>
                <a:cs typeface="Courier New" panose="02070309020205020404" pitchFamily="49" charset="0"/>
              </a:rPr>
              <a:t>age</a:t>
            </a:r>
          </a:p>
          <a:p>
            <a:pPr marL="0" indent="0">
              <a:buNone/>
            </a:pPr>
            <a:r>
              <a:rPr lang="en-US" sz="1800" dirty="0" smtClean="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empinfo</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where</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age </a:t>
            </a:r>
            <a:r>
              <a:rPr lang="en-US" sz="1800" dirty="0">
                <a:latin typeface="Courier New" panose="02070309020205020404" pitchFamily="49" charset="0"/>
                <a:cs typeface="Courier New" panose="02070309020205020404" pitchFamily="49" charset="0"/>
              </a:rPr>
              <a:t>&gt; 40; </a:t>
            </a:r>
            <a:endParaRPr lang="en-US" sz="1800" dirty="0" smtClean="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select * from </a:t>
            </a:r>
            <a:r>
              <a:rPr lang="en-US" sz="1800" dirty="0" err="1" smtClean="0">
                <a:latin typeface="Courier New" panose="02070309020205020404" pitchFamily="49" charset="0"/>
                <a:cs typeface="Courier New" panose="02070309020205020404" pitchFamily="49" charset="0"/>
              </a:rPr>
              <a:t>empinfo</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where </a:t>
            </a:r>
            <a:r>
              <a:rPr lang="en-US" sz="1800" dirty="0">
                <a:latin typeface="Courier New" panose="02070309020205020404" pitchFamily="49" charset="0"/>
                <a:cs typeface="Courier New" panose="02070309020205020404" pitchFamily="49" charset="0"/>
              </a:rPr>
              <a:t>first = 'Eric';</a:t>
            </a:r>
            <a:endParaRPr lang="en-US" sz="1800" dirty="0" smtClean="0">
              <a:latin typeface="Courier New" panose="02070309020205020404" pitchFamily="49" charset="0"/>
              <a:cs typeface="Courier New" panose="02070309020205020404" pitchFamily="49" charset="0"/>
            </a:endParaRPr>
          </a:p>
          <a:p>
            <a:endParaRPr lang="fi-FI" dirty="0"/>
          </a:p>
        </p:txBody>
      </p:sp>
      <p:pic>
        <p:nvPicPr>
          <p:cNvPr id="4" name="Picture 3"/>
          <p:cNvPicPr>
            <a:picLocks noChangeAspect="1"/>
          </p:cNvPicPr>
          <p:nvPr/>
        </p:nvPicPr>
        <p:blipFill>
          <a:blip r:embed="rId2"/>
          <a:stretch>
            <a:fillRect/>
          </a:stretch>
        </p:blipFill>
        <p:spPr>
          <a:xfrm>
            <a:off x="4819650" y="2023677"/>
            <a:ext cx="3790950" cy="3314700"/>
          </a:xfrm>
          <a:prstGeom prst="rect">
            <a:avLst/>
          </a:prstGeom>
        </p:spPr>
      </p:pic>
      <p:sp>
        <p:nvSpPr>
          <p:cNvPr id="6" name="Rectangle 5"/>
          <p:cNvSpPr/>
          <p:nvPr/>
        </p:nvSpPr>
        <p:spPr>
          <a:xfrm>
            <a:off x="5580112" y="5328328"/>
            <a:ext cx="3888432" cy="430887"/>
          </a:xfrm>
          <a:prstGeom prst="rect">
            <a:avLst/>
          </a:prstGeom>
        </p:spPr>
        <p:txBody>
          <a:bodyPr wrap="square">
            <a:spAutoFit/>
          </a:bodyPr>
          <a:lstStyle/>
          <a:p>
            <a:r>
              <a:rPr lang="fi-FI" sz="1100" dirty="0" smtClean="0"/>
              <a:t>From ”Fundamentals </a:t>
            </a:r>
            <a:r>
              <a:rPr lang="fi-FI" sz="1100" dirty="0"/>
              <a:t>of Database Systems(Elmasri,Navathe</a:t>
            </a:r>
            <a:r>
              <a:rPr lang="fi-FI" sz="1100" dirty="0" smtClean="0"/>
              <a:t>), 2010”</a:t>
            </a:r>
            <a:endParaRPr lang="fi-FI" sz="1100" dirty="0"/>
          </a:p>
        </p:txBody>
      </p:sp>
    </p:spTree>
    <p:extLst>
      <p:ext uri="{BB962C8B-B14F-4D97-AF65-F5344CB8AC3E}">
        <p14:creationId xmlns:p14="http://schemas.microsoft.com/office/powerpoint/2010/main" val="2651989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fi-FI" dirty="0"/>
          </a:p>
        </p:txBody>
      </p:sp>
      <p:sp>
        <p:nvSpPr>
          <p:cNvPr id="3" name="Content Placeholder 2"/>
          <p:cNvSpPr>
            <a:spLocks noGrp="1"/>
          </p:cNvSpPr>
          <p:nvPr>
            <p:ph idx="1"/>
          </p:nvPr>
        </p:nvSpPr>
        <p:spPr/>
        <p:txBody>
          <a:bodyPr>
            <a:normAutofit fontScale="92500" lnSpcReduction="20000"/>
          </a:bodyPr>
          <a:lstStyle/>
          <a:p>
            <a:r>
              <a:rPr lang="en-US" dirty="0" smtClean="0"/>
              <a:t>Using SQL rows can be selected from the table based on some predicates</a:t>
            </a:r>
          </a:p>
          <a:p>
            <a:pPr lvl="1"/>
            <a:r>
              <a:rPr lang="en-US" dirty="0" smtClean="0">
                <a:latin typeface="Courier New" panose="02070309020205020404" pitchFamily="49" charset="0"/>
                <a:cs typeface="Courier New" panose="02070309020205020404" pitchFamily="49" charset="0"/>
              </a:rPr>
              <a:t>Select * from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where a &gt; b and c = 10;</a:t>
            </a:r>
          </a:p>
          <a:p>
            <a:r>
              <a:rPr lang="en-US" dirty="0" smtClean="0"/>
              <a:t>Table can be created</a:t>
            </a:r>
          </a:p>
          <a:p>
            <a:pPr lvl="1"/>
            <a:r>
              <a:rPr lang="en-US" dirty="0" smtClean="0">
                <a:latin typeface="Courier New" panose="02070309020205020404" pitchFamily="49" charset="0"/>
                <a:cs typeface="Courier New" panose="02070309020205020404" pitchFamily="49" charset="0"/>
              </a:rPr>
              <a:t>Create table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 (a </a:t>
            </a:r>
            <a:r>
              <a:rPr lang="en-US" dirty="0" err="1" smtClean="0">
                <a:latin typeface="Courier New" panose="02070309020205020404" pitchFamily="49" charset="0"/>
                <a:cs typeface="Courier New" panose="02070309020205020404" pitchFamily="49" charset="0"/>
              </a:rPr>
              <a:t>int,b</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c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a:t>
            </a:r>
          </a:p>
          <a:p>
            <a:r>
              <a:rPr lang="en-US" dirty="0" smtClean="0"/>
              <a:t>Data can be inserted or updated</a:t>
            </a:r>
          </a:p>
          <a:p>
            <a:pPr lvl="1"/>
            <a:r>
              <a:rPr lang="en-US" dirty="0" smtClean="0">
                <a:latin typeface="Courier New" panose="02070309020205020404" pitchFamily="49" charset="0"/>
                <a:cs typeface="Courier New" panose="02070309020205020404" pitchFamily="49" charset="0"/>
              </a:rPr>
              <a:t>Insert into </a:t>
            </a:r>
            <a:r>
              <a:rPr lang="en-US" dirty="0" err="1" smtClean="0">
                <a:latin typeface="Courier New" panose="02070309020205020404" pitchFamily="49" charset="0"/>
                <a:cs typeface="Courier New" panose="02070309020205020404" pitchFamily="49" charset="0"/>
              </a:rPr>
              <a:t>table_name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a,b,c</a:t>
            </a:r>
            <a:r>
              <a:rPr lang="en-US" dirty="0" smtClean="0">
                <a:latin typeface="Courier New" panose="02070309020205020404" pitchFamily="49" charset="0"/>
                <a:cs typeface="Courier New" panose="02070309020205020404" pitchFamily="49" charset="0"/>
              </a:rPr>
              <a:t>) values(1,2,10);</a:t>
            </a:r>
          </a:p>
          <a:p>
            <a:r>
              <a:rPr lang="en-US" dirty="0" smtClean="0"/>
              <a:t>Multiple tables can be joined</a:t>
            </a:r>
          </a:p>
          <a:p>
            <a:r>
              <a:rPr lang="en-US" dirty="0" smtClean="0"/>
              <a:t>Rows can be grouped</a:t>
            </a:r>
            <a:endParaRPr lang="fi-FI" dirty="0"/>
          </a:p>
        </p:txBody>
      </p:sp>
    </p:spTree>
    <p:extLst>
      <p:ext uri="{BB962C8B-B14F-4D97-AF65-F5344CB8AC3E}">
        <p14:creationId xmlns:p14="http://schemas.microsoft.com/office/powerpoint/2010/main" val="1441744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support</a:t>
            </a:r>
            <a:endParaRPr lang="fi-FI" dirty="0"/>
          </a:p>
        </p:txBody>
      </p:sp>
      <p:sp>
        <p:nvSpPr>
          <p:cNvPr id="3" name="Content Placeholder 2"/>
          <p:cNvSpPr>
            <a:spLocks noGrp="1"/>
          </p:cNvSpPr>
          <p:nvPr>
            <p:ph idx="1"/>
          </p:nvPr>
        </p:nvSpPr>
        <p:spPr/>
        <p:txBody>
          <a:bodyPr>
            <a:normAutofit lnSpcReduction="10000"/>
          </a:bodyPr>
          <a:lstStyle/>
          <a:p>
            <a:r>
              <a:rPr lang="en-US" dirty="0" smtClean="0"/>
              <a:t>There are SQL standards: SQL-86, SQL-89, SQL-92, …, SQL:2008, SQL:2011</a:t>
            </a:r>
          </a:p>
          <a:p>
            <a:r>
              <a:rPr lang="en-US" dirty="0" smtClean="0"/>
              <a:t>A number of RDBMS support SQL, some of them add some extensions</a:t>
            </a:r>
          </a:p>
          <a:p>
            <a:pPr lvl="1"/>
            <a:r>
              <a:rPr lang="en-US" dirty="0"/>
              <a:t>Oracle Database</a:t>
            </a:r>
          </a:p>
          <a:p>
            <a:pPr lvl="1"/>
            <a:r>
              <a:rPr lang="en-US" dirty="0"/>
              <a:t>Microsoft SQL Server </a:t>
            </a:r>
          </a:p>
          <a:p>
            <a:pPr lvl="1"/>
            <a:r>
              <a:rPr lang="en-US" dirty="0"/>
              <a:t>MySQL </a:t>
            </a:r>
          </a:p>
          <a:p>
            <a:pPr lvl="1"/>
            <a:r>
              <a:rPr lang="en-US" dirty="0"/>
              <a:t>IBM DB2</a:t>
            </a:r>
          </a:p>
          <a:p>
            <a:pPr lvl="1"/>
            <a:r>
              <a:rPr lang="en-US" dirty="0"/>
              <a:t>PostgreSQL</a:t>
            </a:r>
          </a:p>
          <a:p>
            <a:pPr lvl="1"/>
            <a:r>
              <a:rPr lang="en-US" dirty="0" err="1" smtClean="0"/>
              <a:t>Sqlite</a:t>
            </a:r>
            <a:endParaRPr lang="en-US" dirty="0" smtClean="0"/>
          </a:p>
        </p:txBody>
      </p:sp>
    </p:spTree>
    <p:extLst>
      <p:ext uri="{BB962C8B-B14F-4D97-AF65-F5344CB8AC3E}">
        <p14:creationId xmlns:p14="http://schemas.microsoft.com/office/powerpoint/2010/main" val="1097531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rankings</a:t>
            </a:r>
            <a:endParaRPr lang="fi-FI" dirty="0"/>
          </a:p>
        </p:txBody>
      </p:sp>
      <p:pic>
        <p:nvPicPr>
          <p:cNvPr id="4" name="Picture 3"/>
          <p:cNvPicPr>
            <a:picLocks noChangeAspect="1"/>
          </p:cNvPicPr>
          <p:nvPr/>
        </p:nvPicPr>
        <p:blipFill>
          <a:blip r:embed="rId2"/>
          <a:stretch>
            <a:fillRect/>
          </a:stretch>
        </p:blipFill>
        <p:spPr>
          <a:xfrm>
            <a:off x="0" y="1628800"/>
            <a:ext cx="9412921" cy="4140200"/>
          </a:xfrm>
          <a:prstGeom prst="rect">
            <a:avLst/>
          </a:prstGeom>
        </p:spPr>
      </p:pic>
      <p:sp>
        <p:nvSpPr>
          <p:cNvPr id="3" name="Rectangle 2"/>
          <p:cNvSpPr/>
          <p:nvPr/>
        </p:nvSpPr>
        <p:spPr>
          <a:xfrm>
            <a:off x="2339752" y="5965657"/>
            <a:ext cx="4147289" cy="369332"/>
          </a:xfrm>
          <a:prstGeom prst="rect">
            <a:avLst/>
          </a:prstGeom>
        </p:spPr>
        <p:txBody>
          <a:bodyPr wrap="none">
            <a:spAutoFit/>
          </a:bodyPr>
          <a:lstStyle/>
          <a:p>
            <a:r>
              <a:rPr lang="fi-FI" dirty="0" smtClean="0"/>
              <a:t>From http</a:t>
            </a:r>
            <a:r>
              <a:rPr lang="fi-FI" dirty="0"/>
              <a:t>://db-engines.com/en/ranking</a:t>
            </a:r>
          </a:p>
        </p:txBody>
      </p:sp>
    </p:spTree>
    <p:extLst>
      <p:ext uri="{BB962C8B-B14F-4D97-AF65-F5344CB8AC3E}">
        <p14:creationId xmlns:p14="http://schemas.microsoft.com/office/powerpoint/2010/main" val="2954313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PostgreSQL</a:t>
            </a:r>
            <a:endParaRPr lang="fi-FI" dirty="0"/>
          </a:p>
        </p:txBody>
      </p:sp>
      <p:sp>
        <p:nvSpPr>
          <p:cNvPr id="3" name="Content Placeholder 2"/>
          <p:cNvSpPr>
            <a:spLocks noGrp="1"/>
          </p:cNvSpPr>
          <p:nvPr>
            <p:ph idx="1"/>
          </p:nvPr>
        </p:nvSpPr>
        <p:spPr/>
        <p:txBody>
          <a:bodyPr>
            <a:normAutofit fontScale="70000" lnSpcReduction="20000"/>
          </a:bodyPr>
          <a:lstStyle/>
          <a:p>
            <a:r>
              <a:rPr lang="en-US" dirty="0" smtClean="0"/>
              <a:t>Implements majority of SQL:2011 standard</a:t>
            </a:r>
          </a:p>
          <a:p>
            <a:r>
              <a:rPr lang="en-US" dirty="0" smtClean="0"/>
              <a:t>Free and open source software, can be downloaded from </a:t>
            </a:r>
            <a:r>
              <a:rPr lang="en-US" dirty="0" smtClean="0">
                <a:hlinkClick r:id="rId2"/>
              </a:rPr>
              <a:t>http://postgresql.org</a:t>
            </a:r>
            <a:endParaRPr lang="en-US" dirty="0" smtClean="0"/>
          </a:p>
          <a:p>
            <a:r>
              <a:rPr lang="en-US" dirty="0"/>
              <a:t>Runs on Linux, FreeBSD</a:t>
            </a:r>
            <a:r>
              <a:rPr lang="en-US" dirty="0" smtClean="0"/>
              <a:t>, </a:t>
            </a:r>
            <a:r>
              <a:rPr lang="en-US" dirty="0"/>
              <a:t>and Microsoft Windows, and Mac OS </a:t>
            </a:r>
            <a:r>
              <a:rPr lang="en-US" dirty="0" smtClean="0"/>
              <a:t>X</a:t>
            </a:r>
          </a:p>
          <a:p>
            <a:r>
              <a:rPr lang="en-US" dirty="0" smtClean="0"/>
              <a:t>Has interfaces for many programming languages, including C++, Python, PHP, and so on</a:t>
            </a:r>
          </a:p>
          <a:p>
            <a:r>
              <a:rPr lang="en-US" dirty="0" smtClean="0"/>
              <a:t>From 9.2 supports JSON data type</a:t>
            </a:r>
          </a:p>
          <a:p>
            <a:r>
              <a:rPr lang="en-US" dirty="0" smtClean="0"/>
              <a:t>Transactional and ACID compliant</a:t>
            </a:r>
          </a:p>
          <a:p>
            <a:r>
              <a:rPr lang="en-US" dirty="0" smtClean="0"/>
              <a:t>Has many extensions</a:t>
            </a:r>
            <a:r>
              <a:rPr lang="en-US" dirty="0"/>
              <a:t>, such as </a:t>
            </a:r>
            <a:r>
              <a:rPr lang="en-US" dirty="0" err="1"/>
              <a:t>PostGIS</a:t>
            </a:r>
            <a:r>
              <a:rPr lang="en-US" dirty="0"/>
              <a:t> (</a:t>
            </a:r>
            <a:r>
              <a:rPr lang="en-US" dirty="0" smtClean="0"/>
              <a:t>a </a:t>
            </a:r>
            <a:r>
              <a:rPr lang="en-US" dirty="0"/>
              <a:t>project which adds support for geographic </a:t>
            </a:r>
            <a:r>
              <a:rPr lang="en-US" dirty="0" smtClean="0"/>
              <a:t>objects)</a:t>
            </a:r>
          </a:p>
          <a:p>
            <a:r>
              <a:rPr lang="en-US" dirty="0" smtClean="0"/>
              <a:t>Supports basic partitioning</a:t>
            </a:r>
          </a:p>
          <a:p>
            <a:pPr lvl="1"/>
            <a:r>
              <a:rPr lang="fi-FI" dirty="0"/>
              <a:t>http://www.postgresql.org/docs/current/static/ddl-partitioning.html</a:t>
            </a:r>
          </a:p>
        </p:txBody>
      </p:sp>
    </p:spTree>
    <p:extLst>
      <p:ext uri="{BB962C8B-B14F-4D97-AF65-F5344CB8AC3E}">
        <p14:creationId xmlns:p14="http://schemas.microsoft.com/office/powerpoint/2010/main" val="2775983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PostgreSQL</a:t>
            </a:r>
            <a:endParaRPr lang="fi-FI" dirty="0"/>
          </a:p>
        </p:txBody>
      </p:sp>
      <p:sp>
        <p:nvSpPr>
          <p:cNvPr id="3" name="Content Placeholder 2"/>
          <p:cNvSpPr>
            <a:spLocks noGrp="1"/>
          </p:cNvSpPr>
          <p:nvPr>
            <p:ph idx="1"/>
          </p:nvPr>
        </p:nvSpPr>
        <p:spPr/>
        <p:txBody>
          <a:bodyPr/>
          <a:lstStyle/>
          <a:p>
            <a:r>
              <a:rPr lang="fi-FI" dirty="0"/>
              <a:t>Maximum Database Size	</a:t>
            </a:r>
            <a:r>
              <a:rPr lang="fi-FI" dirty="0" smtClean="0"/>
              <a:t>        Unlimited</a:t>
            </a:r>
            <a:endParaRPr lang="fi-FI" dirty="0"/>
          </a:p>
          <a:p>
            <a:r>
              <a:rPr lang="fi-FI" dirty="0"/>
              <a:t>Maximum Table Size	</a:t>
            </a:r>
            <a:r>
              <a:rPr lang="fi-FI" dirty="0" smtClean="0"/>
              <a:t>        32 </a:t>
            </a:r>
            <a:r>
              <a:rPr lang="fi-FI" dirty="0"/>
              <a:t>TB</a:t>
            </a:r>
          </a:p>
          <a:p>
            <a:r>
              <a:rPr lang="fi-FI" dirty="0"/>
              <a:t>Maximum Row Size	</a:t>
            </a:r>
            <a:r>
              <a:rPr lang="fi-FI" dirty="0" smtClean="0"/>
              <a:t>                 1.6 </a:t>
            </a:r>
            <a:r>
              <a:rPr lang="fi-FI" dirty="0"/>
              <a:t>TB</a:t>
            </a:r>
          </a:p>
          <a:p>
            <a:r>
              <a:rPr lang="fi-FI" dirty="0"/>
              <a:t>Maximum Field Size	</a:t>
            </a:r>
            <a:r>
              <a:rPr lang="fi-FI" dirty="0" smtClean="0"/>
              <a:t>                 1 </a:t>
            </a:r>
            <a:r>
              <a:rPr lang="fi-FI" dirty="0"/>
              <a:t>GB</a:t>
            </a:r>
          </a:p>
          <a:p>
            <a:r>
              <a:rPr lang="fi-FI" dirty="0"/>
              <a:t>Maximum Rows per Table	</a:t>
            </a:r>
            <a:r>
              <a:rPr lang="fi-FI" dirty="0" smtClean="0"/>
              <a:t>        Unlimited</a:t>
            </a:r>
            <a:endParaRPr lang="fi-FI" dirty="0"/>
          </a:p>
          <a:p>
            <a:r>
              <a:rPr lang="fi-FI" dirty="0"/>
              <a:t>Maximum Columns per </a:t>
            </a:r>
            <a:r>
              <a:rPr lang="fi-FI" dirty="0" smtClean="0"/>
              <a:t>Table    250 – 1600</a:t>
            </a:r>
          </a:p>
          <a:p>
            <a:r>
              <a:rPr lang="fi-FI" dirty="0" smtClean="0"/>
              <a:t>Maximum </a:t>
            </a:r>
            <a:r>
              <a:rPr lang="fi-FI" dirty="0"/>
              <a:t>Indexes per </a:t>
            </a:r>
            <a:r>
              <a:rPr lang="fi-FI" dirty="0" smtClean="0"/>
              <a:t>Table     Unlimited</a:t>
            </a:r>
            <a:endParaRPr lang="fi-FI" dirty="0"/>
          </a:p>
        </p:txBody>
      </p:sp>
    </p:spTree>
    <p:extLst>
      <p:ext uri="{BB962C8B-B14F-4D97-AF65-F5344CB8AC3E}">
        <p14:creationId xmlns:p14="http://schemas.microsoft.com/office/powerpoint/2010/main" val="2875133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databases</a:t>
            </a:r>
            <a:endParaRPr lang="fi-FI" dirty="0"/>
          </a:p>
        </p:txBody>
      </p:sp>
      <p:sp>
        <p:nvSpPr>
          <p:cNvPr id="3" name="Content Placeholder 2"/>
          <p:cNvSpPr>
            <a:spLocks noGrp="1"/>
          </p:cNvSpPr>
          <p:nvPr>
            <p:ph idx="1"/>
          </p:nvPr>
        </p:nvSpPr>
        <p:spPr/>
        <p:txBody>
          <a:bodyPr/>
          <a:lstStyle/>
          <a:p>
            <a:r>
              <a:rPr lang="en-US" dirty="0"/>
              <a:t>Carlo </a:t>
            </a:r>
            <a:r>
              <a:rPr lang="en-US" dirty="0" err="1"/>
              <a:t>Strozzi</a:t>
            </a:r>
            <a:r>
              <a:rPr lang="en-US" dirty="0"/>
              <a:t> first used the term NoSQL in 1998 as a name for his open source relational database that did not offer a SQL interface</a:t>
            </a:r>
          </a:p>
          <a:p>
            <a:r>
              <a:rPr lang="en-US" dirty="0"/>
              <a:t>The term was reintroduced in 2009 by Eric Evans in conjunction with an event discussing open source distributed databases</a:t>
            </a:r>
          </a:p>
          <a:p>
            <a:r>
              <a:rPr lang="en-US" dirty="0"/>
              <a:t>NoSQL stands for “Not Only SQL”</a:t>
            </a:r>
            <a:endParaRPr lang="fi-FI" dirty="0"/>
          </a:p>
        </p:txBody>
      </p:sp>
    </p:spTree>
    <p:extLst>
      <p:ext uri="{BB962C8B-B14F-4D97-AF65-F5344CB8AC3E}">
        <p14:creationId xmlns:p14="http://schemas.microsoft.com/office/powerpoint/2010/main" val="457951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databases</a:t>
            </a:r>
            <a:endParaRPr lang="fi-FI" dirty="0"/>
          </a:p>
        </p:txBody>
      </p:sp>
      <p:sp>
        <p:nvSpPr>
          <p:cNvPr id="3" name="Content Placeholder 2"/>
          <p:cNvSpPr>
            <a:spLocks noGrp="1"/>
          </p:cNvSpPr>
          <p:nvPr>
            <p:ph idx="1"/>
          </p:nvPr>
        </p:nvSpPr>
        <p:spPr/>
        <p:txBody>
          <a:bodyPr>
            <a:normAutofit fontScale="92500" lnSpcReduction="10000"/>
          </a:bodyPr>
          <a:lstStyle/>
          <a:p>
            <a:r>
              <a:rPr lang="en-US" dirty="0"/>
              <a:t>Broad class of database management systems that differ from the classic model of the relational database management system (RDBMS) in some significant ways, most important being they do not use SQL as their primary query language</a:t>
            </a:r>
          </a:p>
          <a:p>
            <a:pPr lvl="1"/>
            <a:r>
              <a:rPr lang="en-US" dirty="0"/>
              <a:t>Do not have fixed schema</a:t>
            </a:r>
          </a:p>
          <a:p>
            <a:pPr lvl="1"/>
            <a:r>
              <a:rPr lang="en-US" dirty="0"/>
              <a:t>Do not use join operations</a:t>
            </a:r>
          </a:p>
          <a:p>
            <a:pPr lvl="1"/>
            <a:r>
              <a:rPr lang="en-US" dirty="0"/>
              <a:t>May not have ACID (atomicity, consistency, isolation, durability)</a:t>
            </a:r>
          </a:p>
          <a:p>
            <a:pPr lvl="1"/>
            <a:r>
              <a:rPr lang="en-US" dirty="0"/>
              <a:t>Scale horizontally</a:t>
            </a:r>
          </a:p>
          <a:p>
            <a:pPr lvl="1"/>
            <a:r>
              <a:rPr lang="en-US" dirty="0"/>
              <a:t>Are referred to as “Structured storages”</a:t>
            </a:r>
            <a:endParaRPr lang="fi-FI" dirty="0"/>
          </a:p>
        </p:txBody>
      </p:sp>
    </p:spTree>
    <p:extLst>
      <p:ext uri="{BB962C8B-B14F-4D97-AF65-F5344CB8AC3E}">
        <p14:creationId xmlns:p14="http://schemas.microsoft.com/office/powerpoint/2010/main" val="2797935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properties</a:t>
            </a:r>
            <a:endParaRPr lang="fi-FI" dirty="0"/>
          </a:p>
        </p:txBody>
      </p:sp>
      <p:sp>
        <p:nvSpPr>
          <p:cNvPr id="3" name="Content Placeholder 2"/>
          <p:cNvSpPr>
            <a:spLocks noGrp="1"/>
          </p:cNvSpPr>
          <p:nvPr>
            <p:ph idx="1"/>
          </p:nvPr>
        </p:nvSpPr>
        <p:spPr/>
        <p:txBody>
          <a:bodyPr>
            <a:normAutofit lnSpcReduction="10000"/>
          </a:bodyPr>
          <a:lstStyle/>
          <a:p>
            <a:r>
              <a:rPr lang="en-US" dirty="0"/>
              <a:t>A transaction comprises a unit of work performed within a database management system (or similar system) against a database</a:t>
            </a:r>
            <a:endParaRPr lang="en-US" dirty="0" smtClean="0"/>
          </a:p>
          <a:p>
            <a:r>
              <a:rPr lang="en-US" dirty="0" smtClean="0"/>
              <a:t>Must have ACID properties: Atomicity, Consistency, Isolation, Durability</a:t>
            </a:r>
          </a:p>
          <a:p>
            <a:r>
              <a:rPr lang="en-US" dirty="0" smtClean="0"/>
              <a:t>Atomicity</a:t>
            </a:r>
          </a:p>
          <a:p>
            <a:pPr lvl="1"/>
            <a:r>
              <a:rPr lang="en-US" dirty="0"/>
              <a:t>Atomicity requires that each transaction be "all or nothing": if one part of the transaction fails, the entire transaction fails, and the database state is left unchanged.</a:t>
            </a:r>
            <a:endParaRPr lang="fi-FI" dirty="0"/>
          </a:p>
        </p:txBody>
      </p:sp>
    </p:spTree>
    <p:extLst>
      <p:ext uri="{BB962C8B-B14F-4D97-AF65-F5344CB8AC3E}">
        <p14:creationId xmlns:p14="http://schemas.microsoft.com/office/powerpoint/2010/main" val="1352264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properties</a:t>
            </a:r>
            <a:endParaRPr lang="fi-FI" dirty="0"/>
          </a:p>
        </p:txBody>
      </p:sp>
      <p:sp>
        <p:nvSpPr>
          <p:cNvPr id="3" name="Content Placeholder 2"/>
          <p:cNvSpPr>
            <a:spLocks noGrp="1"/>
          </p:cNvSpPr>
          <p:nvPr>
            <p:ph idx="1"/>
          </p:nvPr>
        </p:nvSpPr>
        <p:spPr/>
        <p:txBody>
          <a:bodyPr>
            <a:normAutofit fontScale="92500" lnSpcReduction="10000"/>
          </a:bodyPr>
          <a:lstStyle/>
          <a:p>
            <a:r>
              <a:rPr lang="en-US" dirty="0" smtClean="0"/>
              <a:t>Consistency</a:t>
            </a:r>
          </a:p>
          <a:p>
            <a:pPr lvl="1"/>
            <a:r>
              <a:rPr lang="en-US" sz="2000" dirty="0"/>
              <a:t>The consistency property ensures that any transaction will bring the database from one valid state to another. Any data written to the database must be valid according to all defined </a:t>
            </a:r>
            <a:r>
              <a:rPr lang="en-US" sz="2000" dirty="0" smtClean="0"/>
              <a:t>rules</a:t>
            </a:r>
          </a:p>
          <a:p>
            <a:r>
              <a:rPr lang="en-US" dirty="0" smtClean="0"/>
              <a:t>Isolation</a:t>
            </a:r>
          </a:p>
          <a:p>
            <a:pPr lvl="1"/>
            <a:r>
              <a:rPr lang="en-US" sz="2000" dirty="0"/>
              <a:t>The isolation property ensures that the concurrent execution of transactions result in a system state that would be obtained if transactions were executed serially, i.e. one after the </a:t>
            </a:r>
            <a:r>
              <a:rPr lang="en-US" sz="2000" dirty="0" smtClean="0"/>
              <a:t>other</a:t>
            </a:r>
          </a:p>
          <a:p>
            <a:r>
              <a:rPr lang="en-US" dirty="0" smtClean="0"/>
              <a:t>Durability</a:t>
            </a:r>
          </a:p>
          <a:p>
            <a:pPr lvl="1"/>
            <a:r>
              <a:rPr lang="en-US" dirty="0"/>
              <a:t>Durability means that once a transaction has been committed, it will remain so, even in the event of power loss, crashes, or errors</a:t>
            </a:r>
            <a:r>
              <a:rPr lang="en-US" dirty="0" smtClean="0"/>
              <a:t>.</a:t>
            </a:r>
            <a:endParaRPr lang="fi-FI" dirty="0"/>
          </a:p>
        </p:txBody>
      </p:sp>
    </p:spTree>
    <p:extLst>
      <p:ext uri="{BB962C8B-B14F-4D97-AF65-F5344CB8AC3E}">
        <p14:creationId xmlns:p14="http://schemas.microsoft.com/office/powerpoint/2010/main" val="4240115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Introduction</a:t>
            </a:r>
            <a:endParaRPr lang="fi-FI" dirty="0"/>
          </a:p>
        </p:txBody>
      </p:sp>
      <p:sp>
        <p:nvSpPr>
          <p:cNvPr id="43011" name="Rectangle 3"/>
          <p:cNvSpPr>
            <a:spLocks noGrp="1" noChangeArrowheads="1"/>
          </p:cNvSpPr>
          <p:nvPr>
            <p:ph type="body" idx="1"/>
          </p:nvPr>
        </p:nvSpPr>
        <p:spPr/>
        <p:txBody>
          <a:bodyPr>
            <a:normAutofit fontScale="85000" lnSpcReduction="20000"/>
          </a:bodyPr>
          <a:lstStyle/>
          <a:p>
            <a:r>
              <a:rPr lang="en-US" dirty="0" smtClean="0"/>
              <a:t>Degree in Electrical Engineering, Saint-Petersburg State </a:t>
            </a:r>
            <a:r>
              <a:rPr lang="en-US" dirty="0" err="1" smtClean="0"/>
              <a:t>Electrotechnical</a:t>
            </a:r>
            <a:r>
              <a:rPr lang="en-US" dirty="0" smtClean="0"/>
              <a:t> University, 2008</a:t>
            </a:r>
          </a:p>
          <a:p>
            <a:r>
              <a:rPr lang="en-US" dirty="0" smtClean="0"/>
              <a:t>PhD thesis “Principles of social media monitoring and analysis software”, defended in May 2013</a:t>
            </a:r>
          </a:p>
          <a:p>
            <a:pPr lvl="1"/>
            <a:r>
              <a:rPr lang="en-US" dirty="0" smtClean="0"/>
              <a:t>Main topic is analysis of social media sites and software for it, supervised by Prof. </a:t>
            </a:r>
            <a:r>
              <a:rPr lang="en-US" dirty="0" err="1" smtClean="0"/>
              <a:t>Jari</a:t>
            </a:r>
            <a:r>
              <a:rPr lang="en-US" dirty="0" smtClean="0"/>
              <a:t> </a:t>
            </a:r>
            <a:r>
              <a:rPr lang="en-US" dirty="0" err="1" smtClean="0"/>
              <a:t>Veijalainen</a:t>
            </a:r>
            <a:endParaRPr lang="en-US" dirty="0" smtClean="0"/>
          </a:p>
          <a:p>
            <a:r>
              <a:rPr lang="en-US" dirty="0" smtClean="0"/>
              <a:t>Visiting scholar in University at Buffalo, NY, USA; University of Memphis, TN, USA</a:t>
            </a:r>
          </a:p>
          <a:p>
            <a:r>
              <a:rPr lang="en-US" dirty="0" smtClean="0"/>
              <a:t>Currently postdoctoral researcher in CS</a:t>
            </a:r>
            <a:r>
              <a:rPr lang="fi-FI" dirty="0" smtClean="0"/>
              <a:t>&amp;IS Dept</a:t>
            </a:r>
          </a:p>
          <a:p>
            <a:pPr lvl="1"/>
            <a:r>
              <a:rPr lang="en-US" dirty="0" smtClean="0"/>
              <a:t>Previous project: computational logistics, </a:t>
            </a:r>
            <a:r>
              <a:rPr lang="en-US" dirty="0" err="1" smtClean="0"/>
              <a:t>spinned</a:t>
            </a:r>
            <a:r>
              <a:rPr lang="en-US" dirty="0" smtClean="0"/>
              <a:t> of as </a:t>
            </a:r>
            <a:r>
              <a:rPr lang="en-US" dirty="0" err="1" smtClean="0"/>
              <a:t>NFleet</a:t>
            </a:r>
            <a:endParaRPr lang="en-US" dirty="0" smtClean="0"/>
          </a:p>
          <a:p>
            <a:pPr lvl="1"/>
            <a:r>
              <a:rPr lang="en-US" dirty="0" smtClean="0"/>
              <a:t>Current projects: </a:t>
            </a:r>
            <a:r>
              <a:rPr lang="en-US" dirty="0" err="1" smtClean="0"/>
              <a:t>MineSocMed</a:t>
            </a:r>
            <a:r>
              <a:rPr lang="en-US" dirty="0" smtClean="0"/>
              <a:t>, VISIT</a:t>
            </a:r>
          </a:p>
          <a:p>
            <a:endParaRPr lang="en-US" dirty="0" smtClean="0"/>
          </a:p>
          <a:p>
            <a:endParaRPr lang="fi-FI"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vs BASE</a:t>
            </a:r>
            <a:endParaRPr lang="fi-FI" dirty="0"/>
          </a:p>
        </p:txBody>
      </p:sp>
      <p:sp>
        <p:nvSpPr>
          <p:cNvPr id="3" name="Content Placeholder 2"/>
          <p:cNvSpPr>
            <a:spLocks noGrp="1"/>
          </p:cNvSpPr>
          <p:nvPr>
            <p:ph idx="1"/>
          </p:nvPr>
        </p:nvSpPr>
        <p:spPr/>
        <p:txBody>
          <a:bodyPr>
            <a:normAutofit fontScale="85000" lnSpcReduction="20000"/>
          </a:bodyPr>
          <a:lstStyle/>
          <a:p>
            <a:r>
              <a:rPr lang="en-US" dirty="0"/>
              <a:t>ACID is contrasted with </a:t>
            </a:r>
            <a:r>
              <a:rPr lang="en-US" dirty="0" smtClean="0"/>
              <a:t>BASE</a:t>
            </a:r>
          </a:p>
          <a:p>
            <a:r>
              <a:rPr lang="en-US" dirty="0" smtClean="0"/>
              <a:t>BASE</a:t>
            </a:r>
            <a:r>
              <a:rPr lang="en-US" dirty="0"/>
              <a:t>:</a:t>
            </a:r>
          </a:p>
          <a:p>
            <a:pPr lvl="1"/>
            <a:r>
              <a:rPr lang="en-US" dirty="0"/>
              <a:t>Basically </a:t>
            </a:r>
            <a:r>
              <a:rPr lang="en-US" dirty="0" smtClean="0"/>
              <a:t>available</a:t>
            </a:r>
          </a:p>
          <a:p>
            <a:pPr lvl="2"/>
            <a:r>
              <a:rPr lang="en-US" dirty="0"/>
              <a:t>there will be a response to any request. But, that response could be a ‘failure’ to obtain the requested data or the data may be in an inconsistent or changing state.</a:t>
            </a:r>
          </a:p>
          <a:p>
            <a:pPr lvl="1"/>
            <a:r>
              <a:rPr lang="en-US" dirty="0" smtClean="0"/>
              <a:t>Soft-state</a:t>
            </a:r>
          </a:p>
          <a:p>
            <a:pPr lvl="2"/>
            <a:r>
              <a:rPr lang="en-US" dirty="0"/>
              <a:t>The state of the system could change over time, so even during times without input there may be changes going on due to ‘eventual consistency’</a:t>
            </a:r>
          </a:p>
          <a:p>
            <a:pPr lvl="1"/>
            <a:r>
              <a:rPr lang="en-US" dirty="0"/>
              <a:t>Eventual </a:t>
            </a:r>
            <a:r>
              <a:rPr lang="en-US" dirty="0" smtClean="0"/>
              <a:t>consistency</a:t>
            </a:r>
          </a:p>
          <a:p>
            <a:pPr lvl="2"/>
            <a:r>
              <a:rPr lang="en-US" dirty="0"/>
              <a:t>The system will eventually become consistent once it stops receiving input. The data will propagate to everywhere it should sooner or later</a:t>
            </a:r>
          </a:p>
        </p:txBody>
      </p:sp>
    </p:spTree>
    <p:extLst>
      <p:ext uri="{BB962C8B-B14F-4D97-AF65-F5344CB8AC3E}">
        <p14:creationId xmlns:p14="http://schemas.microsoft.com/office/powerpoint/2010/main" val="3347678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vs BASE</a:t>
            </a:r>
            <a:endParaRPr lang="fi-FI" dirty="0"/>
          </a:p>
        </p:txBody>
      </p:sp>
      <p:pic>
        <p:nvPicPr>
          <p:cNvPr id="4" name="Picture 3" descr="Pink tissue paper"/>
          <p:cNvPicPr>
            <a:picLocks noChangeAspect="1" noChangeArrowheads="1"/>
          </p:cNvPicPr>
          <p:nvPr/>
        </p:nvPicPr>
        <p:blipFill>
          <a:blip r:embed="rId2" cstate="print"/>
          <a:srcRect/>
          <a:stretch>
            <a:fillRect/>
          </a:stretch>
        </p:blipFill>
        <p:spPr bwMode="auto">
          <a:xfrm>
            <a:off x="616015" y="1844824"/>
            <a:ext cx="8407270" cy="3295650"/>
          </a:xfrm>
          <a:prstGeom prst="rect">
            <a:avLst/>
          </a:prstGeom>
          <a:noFill/>
          <a:ln w="9525" cap="flat" cmpd="sng">
            <a:noFill/>
            <a:prstDash val="solid"/>
            <a:miter lim="800000"/>
            <a:headEnd/>
            <a:tailEnd/>
          </a:ln>
        </p:spPr>
      </p:pic>
      <p:sp>
        <p:nvSpPr>
          <p:cNvPr id="5" name="Rectangle 4"/>
          <p:cNvSpPr/>
          <p:nvPr/>
        </p:nvSpPr>
        <p:spPr>
          <a:xfrm>
            <a:off x="1752600" y="5029200"/>
            <a:ext cx="5867400" cy="369332"/>
          </a:xfrm>
          <a:prstGeom prst="rect">
            <a:avLst/>
          </a:prstGeom>
        </p:spPr>
        <p:txBody>
          <a:bodyPr wrap="square">
            <a:spAutoFit/>
          </a:bodyPr>
          <a:lstStyle/>
          <a:p>
            <a:r>
              <a:rPr lang="fi-FI" sz="1800" dirty="0" err="1" smtClean="0"/>
              <a:t>Taken</a:t>
            </a:r>
            <a:r>
              <a:rPr lang="fi-FI" sz="1800" dirty="0" smtClean="0"/>
              <a:t> </a:t>
            </a:r>
            <a:r>
              <a:rPr lang="fi-FI" sz="1800" dirty="0" err="1" smtClean="0"/>
              <a:t>from</a:t>
            </a:r>
            <a:r>
              <a:rPr lang="fi-FI" sz="1800" dirty="0" smtClean="0"/>
              <a:t> http://www.christof-strauch.de/nosqldbs.pdf</a:t>
            </a:r>
            <a:endParaRPr lang="en-US" sz="1800" dirty="0"/>
          </a:p>
        </p:txBody>
      </p:sp>
    </p:spTree>
    <p:extLst>
      <p:ext uri="{BB962C8B-B14F-4D97-AF65-F5344CB8AC3E}">
        <p14:creationId xmlns:p14="http://schemas.microsoft.com/office/powerpoint/2010/main" val="2513331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vs BASE</a:t>
            </a:r>
            <a:endParaRPr lang="fi-FI" dirty="0"/>
          </a:p>
        </p:txBody>
      </p:sp>
      <p:sp>
        <p:nvSpPr>
          <p:cNvPr id="3" name="Content Placeholder 2"/>
          <p:cNvSpPr>
            <a:spLocks noGrp="1"/>
          </p:cNvSpPr>
          <p:nvPr>
            <p:ph idx="1"/>
          </p:nvPr>
        </p:nvSpPr>
        <p:spPr/>
        <p:txBody>
          <a:bodyPr/>
          <a:lstStyle/>
          <a:p>
            <a:r>
              <a:rPr lang="en-US" dirty="0"/>
              <a:t>Strict Consistency</a:t>
            </a:r>
          </a:p>
          <a:p>
            <a:pPr lvl="1"/>
            <a:r>
              <a:rPr lang="en-US" dirty="0"/>
              <a:t>All read operations must return data from the latest completed write operation, regardless of which replica the operations went to</a:t>
            </a:r>
          </a:p>
          <a:p>
            <a:r>
              <a:rPr lang="en-US" dirty="0"/>
              <a:t>Eventual Consistency</a:t>
            </a:r>
          </a:p>
          <a:p>
            <a:pPr lvl="1"/>
            <a:r>
              <a:rPr lang="en-US" dirty="0"/>
              <a:t>Readers will see writes, as time goes on: "In a steady state, the system will eventually return the last written value".</a:t>
            </a:r>
          </a:p>
          <a:p>
            <a:endParaRPr lang="fi-FI" dirty="0"/>
          </a:p>
        </p:txBody>
      </p:sp>
    </p:spTree>
    <p:extLst>
      <p:ext uri="{BB962C8B-B14F-4D97-AF65-F5344CB8AC3E}">
        <p14:creationId xmlns:p14="http://schemas.microsoft.com/office/powerpoint/2010/main" val="204882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States that it is impossible for a distributed computer system to simultaneously provide all three of the following guarantees</a:t>
            </a:r>
          </a:p>
          <a:p>
            <a:pPr lvl="1"/>
            <a:r>
              <a:rPr lang="en-US" sz="2000" dirty="0" smtClean="0"/>
              <a:t>Consistency</a:t>
            </a:r>
          </a:p>
          <a:p>
            <a:pPr lvl="2"/>
            <a:r>
              <a:rPr lang="en-US" sz="2000" dirty="0" smtClean="0"/>
              <a:t>A distributed system is typically considered to be consistent if after an update operation of some writer all readers see his updates in some shared data source</a:t>
            </a:r>
          </a:p>
          <a:p>
            <a:pPr lvl="1"/>
            <a:r>
              <a:rPr lang="en-US" sz="2000" dirty="0" smtClean="0"/>
              <a:t>Availability</a:t>
            </a:r>
          </a:p>
          <a:p>
            <a:pPr lvl="2"/>
            <a:r>
              <a:rPr lang="en-US" sz="2000" dirty="0" smtClean="0"/>
              <a:t>a system is designed and implemented in a way that allows it to continue operation</a:t>
            </a:r>
          </a:p>
          <a:p>
            <a:pPr lvl="1"/>
            <a:r>
              <a:rPr lang="en-US" sz="2000" dirty="0" smtClean="0"/>
              <a:t>Partition tolerance</a:t>
            </a:r>
          </a:p>
          <a:p>
            <a:pPr lvl="2"/>
            <a:r>
              <a:rPr lang="en-US" sz="2000" dirty="0" smtClean="0"/>
              <a:t>These occur if two or more “islands” of network nodes arise which (temporarily or permanently) cannot connect to each other; dynamic addition and removal of nodes</a:t>
            </a:r>
            <a:endParaRPr lang="en-US" sz="2000" dirty="0"/>
          </a:p>
        </p:txBody>
      </p:sp>
    </p:spTree>
    <p:extLst>
      <p:ext uri="{BB962C8B-B14F-4D97-AF65-F5344CB8AC3E}">
        <p14:creationId xmlns:p14="http://schemas.microsoft.com/office/powerpoint/2010/main" val="331107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pic>
        <p:nvPicPr>
          <p:cNvPr id="1006594" name="Picture 2" descr="Pink tissue paper"/>
          <p:cNvPicPr>
            <a:picLocks noChangeAspect="1" noChangeArrowheads="1"/>
          </p:cNvPicPr>
          <p:nvPr/>
        </p:nvPicPr>
        <p:blipFill>
          <a:blip r:embed="rId2" cstate="print"/>
          <a:srcRect/>
          <a:stretch>
            <a:fillRect/>
          </a:stretch>
        </p:blipFill>
        <p:spPr bwMode="auto">
          <a:xfrm>
            <a:off x="611560" y="1268760"/>
            <a:ext cx="8249779" cy="3276600"/>
          </a:xfrm>
          <a:prstGeom prst="rect">
            <a:avLst/>
          </a:prstGeom>
          <a:noFill/>
          <a:ln w="9525" cap="flat" cmpd="sng">
            <a:noFill/>
            <a:prstDash val="solid"/>
            <a:miter lim="800000"/>
            <a:headEnd/>
            <a:tailEnd/>
          </a:ln>
        </p:spPr>
      </p:pic>
      <p:sp>
        <p:nvSpPr>
          <p:cNvPr id="4" name="TextBox 3"/>
          <p:cNvSpPr txBox="1"/>
          <p:nvPr/>
        </p:nvSpPr>
        <p:spPr>
          <a:xfrm>
            <a:off x="2057400" y="4876800"/>
            <a:ext cx="3916585" cy="276999"/>
          </a:xfrm>
          <a:prstGeom prst="rect">
            <a:avLst/>
          </a:prstGeom>
          <a:noFill/>
        </p:spPr>
        <p:txBody>
          <a:bodyPr wrap="none" rtlCol="0">
            <a:spAutoFit/>
          </a:bodyPr>
          <a:lstStyle/>
          <a:p>
            <a:r>
              <a:rPr lang="fi-FI" sz="1200" dirty="0" err="1" smtClean="0"/>
              <a:t>Taken</a:t>
            </a:r>
            <a:r>
              <a:rPr lang="fi-FI" sz="1200" dirty="0" smtClean="0"/>
              <a:t> </a:t>
            </a:r>
            <a:r>
              <a:rPr lang="fi-FI" sz="1200" dirty="0" err="1" smtClean="0"/>
              <a:t>from</a:t>
            </a:r>
            <a:r>
              <a:rPr lang="fi-FI" sz="1200" dirty="0" smtClean="0"/>
              <a:t> http://www.christof-strauch.de/nosqldbs.pdf</a:t>
            </a:r>
            <a:endParaRPr lang="en-US" sz="1200" dirty="0"/>
          </a:p>
        </p:txBody>
      </p:sp>
    </p:spTree>
    <p:extLst>
      <p:ext uri="{BB962C8B-B14F-4D97-AF65-F5344CB8AC3E}">
        <p14:creationId xmlns:p14="http://schemas.microsoft.com/office/powerpoint/2010/main" val="1629536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pic>
        <p:nvPicPr>
          <p:cNvPr id="1010690" name="Picture 2" descr="http://guide.couchdb.org/editions/1/en/consistency/01.png"/>
          <p:cNvPicPr>
            <a:picLocks noChangeAspect="1" noChangeArrowheads="1"/>
          </p:cNvPicPr>
          <p:nvPr/>
        </p:nvPicPr>
        <p:blipFill>
          <a:blip r:embed="rId2" cstate="print"/>
          <a:srcRect/>
          <a:stretch>
            <a:fillRect/>
          </a:stretch>
        </p:blipFill>
        <p:spPr bwMode="auto">
          <a:xfrm>
            <a:off x="1066800" y="1447800"/>
            <a:ext cx="5943600" cy="5113342"/>
          </a:xfrm>
          <a:prstGeom prst="rect">
            <a:avLst/>
          </a:prstGeom>
          <a:noFill/>
        </p:spPr>
      </p:pic>
      <p:sp>
        <p:nvSpPr>
          <p:cNvPr id="4" name="Rectangle 3"/>
          <p:cNvSpPr/>
          <p:nvPr/>
        </p:nvSpPr>
        <p:spPr>
          <a:xfrm>
            <a:off x="4495800" y="6237976"/>
            <a:ext cx="5867400" cy="276999"/>
          </a:xfrm>
          <a:prstGeom prst="rect">
            <a:avLst/>
          </a:prstGeom>
        </p:spPr>
        <p:txBody>
          <a:bodyPr wrap="square">
            <a:spAutoFit/>
          </a:bodyPr>
          <a:lstStyle/>
          <a:p>
            <a:r>
              <a:rPr lang="fi-FI" sz="1200" dirty="0" err="1" smtClean="0"/>
              <a:t>Taken</a:t>
            </a:r>
            <a:r>
              <a:rPr lang="fi-FI" sz="1200" dirty="0" smtClean="0"/>
              <a:t> </a:t>
            </a:r>
            <a:r>
              <a:rPr lang="fi-FI" sz="1200" dirty="0" err="1" smtClean="0"/>
              <a:t>from</a:t>
            </a:r>
            <a:r>
              <a:rPr lang="fi-FI" sz="1200" dirty="0" smtClean="0"/>
              <a:t> http://guide.couchdb.org</a:t>
            </a:r>
            <a:endParaRPr lang="en-US" sz="1200" dirty="0"/>
          </a:p>
        </p:txBody>
      </p:sp>
    </p:spTree>
    <p:extLst>
      <p:ext uri="{BB962C8B-B14F-4D97-AF65-F5344CB8AC3E}">
        <p14:creationId xmlns:p14="http://schemas.microsoft.com/office/powerpoint/2010/main" val="603992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r>
              <a:rPr lang="en-US" dirty="0" smtClean="0"/>
              <a:t> databases: motives</a:t>
            </a:r>
            <a:endParaRPr lang="en-US" dirty="0"/>
          </a:p>
        </p:txBody>
      </p:sp>
      <p:sp>
        <p:nvSpPr>
          <p:cNvPr id="3" name="Content Placeholder 2"/>
          <p:cNvSpPr>
            <a:spLocks noGrp="1"/>
          </p:cNvSpPr>
          <p:nvPr>
            <p:ph idx="1"/>
          </p:nvPr>
        </p:nvSpPr>
        <p:spPr/>
        <p:txBody>
          <a:bodyPr/>
          <a:lstStyle/>
          <a:p>
            <a:r>
              <a:rPr lang="en-US" dirty="0" smtClean="0"/>
              <a:t>Avoidance of Unneeded Complexity</a:t>
            </a:r>
          </a:p>
          <a:p>
            <a:pPr lvl="1"/>
            <a:r>
              <a:rPr lang="en-US" dirty="0" smtClean="0"/>
              <a:t>Relational databases provide a variety of features and strict data consistency. But this rich feature set and the ACID properties implemented by RDBMSs might be more than necessary for particular applications and use cases</a:t>
            </a:r>
          </a:p>
          <a:p>
            <a:r>
              <a:rPr lang="en-US" dirty="0" smtClean="0"/>
              <a:t>High Throughput</a:t>
            </a:r>
          </a:p>
          <a:p>
            <a:pPr lvl="1"/>
            <a:r>
              <a:rPr lang="en-US" dirty="0" smtClean="0"/>
              <a:t>Google is able to process 20 </a:t>
            </a:r>
            <a:r>
              <a:rPr lang="en-US" dirty="0" err="1" smtClean="0"/>
              <a:t>petabyte</a:t>
            </a:r>
            <a:r>
              <a:rPr lang="en-US" dirty="0" smtClean="0"/>
              <a:t> a day stored in </a:t>
            </a:r>
            <a:r>
              <a:rPr lang="en-US" dirty="0" err="1" smtClean="0"/>
              <a:t>Bigtable</a:t>
            </a:r>
            <a:r>
              <a:rPr lang="en-US" dirty="0" smtClean="0"/>
              <a:t> via it’s </a:t>
            </a:r>
            <a:r>
              <a:rPr lang="en-US" dirty="0" err="1" smtClean="0"/>
              <a:t>MapReduce</a:t>
            </a:r>
            <a:r>
              <a:rPr lang="en-US" dirty="0" smtClean="0"/>
              <a:t> approach</a:t>
            </a:r>
          </a:p>
          <a:p>
            <a:pPr lvl="1"/>
            <a:endParaRPr lang="en-US" dirty="0"/>
          </a:p>
        </p:txBody>
      </p:sp>
      <p:sp>
        <p:nvSpPr>
          <p:cNvPr id="4" name="Rectangle 3"/>
          <p:cNvSpPr/>
          <p:nvPr/>
        </p:nvSpPr>
        <p:spPr>
          <a:xfrm>
            <a:off x="2667000" y="5802868"/>
            <a:ext cx="5867400" cy="369332"/>
          </a:xfrm>
          <a:prstGeom prst="rect">
            <a:avLst/>
          </a:prstGeom>
        </p:spPr>
        <p:txBody>
          <a:bodyPr wrap="square">
            <a:spAutoFit/>
          </a:bodyPr>
          <a:lstStyle/>
          <a:p>
            <a:r>
              <a:rPr lang="fi-FI" sz="1800" dirty="0" err="1" smtClean="0"/>
              <a:t>Taken</a:t>
            </a:r>
            <a:r>
              <a:rPr lang="fi-FI" sz="1800" dirty="0" smtClean="0"/>
              <a:t> </a:t>
            </a:r>
            <a:r>
              <a:rPr lang="fi-FI" sz="1800" dirty="0" err="1" smtClean="0"/>
              <a:t>from</a:t>
            </a:r>
            <a:r>
              <a:rPr lang="fi-FI" sz="1800" dirty="0" smtClean="0"/>
              <a:t> http://www.christof-strauch.de/nosqldbs.pdf</a:t>
            </a:r>
            <a:endParaRPr lang="en-US" sz="1800" dirty="0"/>
          </a:p>
        </p:txBody>
      </p:sp>
    </p:spTree>
    <p:extLst>
      <p:ext uri="{BB962C8B-B14F-4D97-AF65-F5344CB8AC3E}">
        <p14:creationId xmlns:p14="http://schemas.microsoft.com/office/powerpoint/2010/main" val="3870809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r>
              <a:rPr lang="en-US" dirty="0" smtClean="0"/>
              <a:t> databases: motives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Horizontal Scalability and Running on Commodity Hardware</a:t>
            </a:r>
          </a:p>
          <a:p>
            <a:pPr lvl="1"/>
            <a:r>
              <a:rPr lang="en-US" dirty="0" smtClean="0"/>
              <a:t>for Web 2.0 companies the scalability aspect is considered crucial for their business</a:t>
            </a:r>
          </a:p>
          <a:p>
            <a:r>
              <a:rPr lang="en-US" dirty="0" smtClean="0"/>
              <a:t>Avoidance of Expensive Object-Relational Mapping</a:t>
            </a:r>
          </a:p>
          <a:p>
            <a:pPr lvl="1"/>
            <a:r>
              <a:rPr lang="en-US" dirty="0" smtClean="0"/>
              <a:t>important for applications with data structures of low complexity that can hardly benefit from the features of a relational database</a:t>
            </a:r>
          </a:p>
          <a:p>
            <a:pPr lvl="1"/>
            <a:r>
              <a:rPr lang="en-US" dirty="0" smtClean="0"/>
              <a:t>when your database structure is very, very simple, SQL may not seem that beneficial</a:t>
            </a:r>
            <a:endParaRPr lang="en-US" dirty="0"/>
          </a:p>
        </p:txBody>
      </p:sp>
      <p:sp>
        <p:nvSpPr>
          <p:cNvPr id="4" name="Rectangle 3"/>
          <p:cNvSpPr/>
          <p:nvPr/>
        </p:nvSpPr>
        <p:spPr>
          <a:xfrm>
            <a:off x="5867400" y="5934670"/>
            <a:ext cx="2971800" cy="923330"/>
          </a:xfrm>
          <a:prstGeom prst="rect">
            <a:avLst/>
          </a:prstGeom>
        </p:spPr>
        <p:txBody>
          <a:bodyPr wrap="square">
            <a:spAutoFit/>
          </a:bodyPr>
          <a:lstStyle/>
          <a:p>
            <a:r>
              <a:rPr lang="fi-FI" sz="1800" dirty="0" err="1" smtClean="0"/>
              <a:t>Taken</a:t>
            </a:r>
            <a:r>
              <a:rPr lang="fi-FI" sz="1800" dirty="0" smtClean="0"/>
              <a:t> </a:t>
            </a:r>
            <a:r>
              <a:rPr lang="fi-FI" sz="1800" dirty="0" err="1" smtClean="0"/>
              <a:t>from</a:t>
            </a:r>
            <a:r>
              <a:rPr lang="fi-FI" sz="1800" dirty="0" smtClean="0"/>
              <a:t> http://www.christof-strauch.de/nosqldbs.pdf</a:t>
            </a:r>
            <a:endParaRPr lang="en-US" sz="1800" dirty="0"/>
          </a:p>
        </p:txBody>
      </p:sp>
    </p:spTree>
    <p:extLst>
      <p:ext uri="{BB962C8B-B14F-4D97-AF65-F5344CB8AC3E}">
        <p14:creationId xmlns:p14="http://schemas.microsoft.com/office/powerpoint/2010/main" val="2506476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r>
              <a:rPr lang="en-US" dirty="0" smtClean="0"/>
              <a:t> databases: motives</a:t>
            </a:r>
            <a:endParaRPr lang="en-US" dirty="0"/>
          </a:p>
        </p:txBody>
      </p:sp>
      <p:sp>
        <p:nvSpPr>
          <p:cNvPr id="3" name="Content Placeholder 2"/>
          <p:cNvSpPr>
            <a:spLocks noGrp="1"/>
          </p:cNvSpPr>
          <p:nvPr>
            <p:ph idx="1"/>
          </p:nvPr>
        </p:nvSpPr>
        <p:spPr/>
        <p:txBody>
          <a:bodyPr/>
          <a:lstStyle/>
          <a:p>
            <a:r>
              <a:rPr lang="en-US" dirty="0" smtClean="0"/>
              <a:t>Movements in Programming Languages and Development Frameworks</a:t>
            </a:r>
          </a:p>
          <a:p>
            <a:pPr lvl="1"/>
            <a:r>
              <a:rPr lang="en-US" dirty="0" smtClean="0"/>
              <a:t>Ruby on Rails framework and others try to hide away the usage of a relational database</a:t>
            </a:r>
          </a:p>
          <a:p>
            <a:pPr lvl="1"/>
            <a:r>
              <a:rPr lang="en-US" dirty="0" err="1" smtClean="0"/>
              <a:t>NoSQL</a:t>
            </a:r>
            <a:r>
              <a:rPr lang="en-US" dirty="0" smtClean="0"/>
              <a:t> </a:t>
            </a:r>
            <a:r>
              <a:rPr lang="en-US" dirty="0" err="1" smtClean="0"/>
              <a:t>datastores</a:t>
            </a:r>
            <a:r>
              <a:rPr lang="en-US" dirty="0" smtClean="0"/>
              <a:t> as well as some databases offered by cloud computing providers completely omit a relational database</a:t>
            </a:r>
          </a:p>
          <a:p>
            <a:r>
              <a:rPr lang="en-US" dirty="0" smtClean="0"/>
              <a:t>Cloud computing needs</a:t>
            </a:r>
            <a:endParaRPr lang="en-US" dirty="0"/>
          </a:p>
        </p:txBody>
      </p:sp>
      <p:sp>
        <p:nvSpPr>
          <p:cNvPr id="4" name="Rectangle 3"/>
          <p:cNvSpPr/>
          <p:nvPr/>
        </p:nvSpPr>
        <p:spPr>
          <a:xfrm>
            <a:off x="1752600" y="5398532"/>
            <a:ext cx="5867400" cy="369332"/>
          </a:xfrm>
          <a:prstGeom prst="rect">
            <a:avLst/>
          </a:prstGeom>
        </p:spPr>
        <p:txBody>
          <a:bodyPr wrap="square">
            <a:spAutoFit/>
          </a:bodyPr>
          <a:lstStyle/>
          <a:p>
            <a:r>
              <a:rPr lang="fi-FI" sz="1800" dirty="0" err="1" smtClean="0"/>
              <a:t>Taken</a:t>
            </a:r>
            <a:r>
              <a:rPr lang="fi-FI" sz="1800" dirty="0" smtClean="0"/>
              <a:t> </a:t>
            </a:r>
            <a:r>
              <a:rPr lang="fi-FI" sz="1800" dirty="0" err="1" smtClean="0"/>
              <a:t>from</a:t>
            </a:r>
            <a:r>
              <a:rPr lang="fi-FI" sz="1800" dirty="0" smtClean="0"/>
              <a:t> http://www.christof-strauch.de/nosqldbs.pdf</a:t>
            </a:r>
            <a:endParaRPr lang="en-US" sz="1800" dirty="0"/>
          </a:p>
        </p:txBody>
      </p:sp>
    </p:spTree>
    <p:extLst>
      <p:ext uri="{BB962C8B-B14F-4D97-AF65-F5344CB8AC3E}">
        <p14:creationId xmlns:p14="http://schemas.microsoft.com/office/powerpoint/2010/main" val="3005404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r>
              <a:rPr lang="en-US" dirty="0" smtClean="0"/>
              <a:t> databases: criticism</a:t>
            </a:r>
            <a:endParaRPr lang="en-US" dirty="0"/>
          </a:p>
        </p:txBody>
      </p:sp>
      <p:sp>
        <p:nvSpPr>
          <p:cNvPr id="3" name="Content Placeholder 2"/>
          <p:cNvSpPr>
            <a:spLocks noGrp="1"/>
          </p:cNvSpPr>
          <p:nvPr>
            <p:ph idx="1"/>
          </p:nvPr>
        </p:nvSpPr>
        <p:spPr/>
        <p:txBody>
          <a:bodyPr/>
          <a:lstStyle/>
          <a:p>
            <a:r>
              <a:rPr lang="en-US" dirty="0" smtClean="0"/>
              <a:t>Skepticism on the Business Side</a:t>
            </a:r>
          </a:p>
          <a:p>
            <a:pPr lvl="1"/>
            <a:r>
              <a:rPr lang="en-US" dirty="0" smtClean="0"/>
              <a:t>As most of them are open-source software they are well appreciated by developers who do not have to care about licensing and commercial support issues</a:t>
            </a:r>
          </a:p>
          <a:p>
            <a:r>
              <a:rPr lang="en-US" dirty="0" err="1" smtClean="0"/>
              <a:t>NoSQL</a:t>
            </a:r>
            <a:r>
              <a:rPr lang="en-US" dirty="0" smtClean="0"/>
              <a:t> as a Hype</a:t>
            </a:r>
          </a:p>
          <a:p>
            <a:pPr lvl="1"/>
            <a:r>
              <a:rPr lang="en-US" dirty="0" smtClean="0"/>
              <a:t>Overenthusiasm because of the new technology</a:t>
            </a:r>
          </a:p>
          <a:p>
            <a:r>
              <a:rPr lang="en-US" dirty="0" smtClean="0"/>
              <a:t>NoSQL as Being Nothing New</a:t>
            </a:r>
          </a:p>
          <a:p>
            <a:r>
              <a:rPr lang="en-US" dirty="0" smtClean="0"/>
              <a:t>NoSQL Meant as a Total “No to SQL”</a:t>
            </a:r>
          </a:p>
          <a:p>
            <a:endParaRPr lang="en-US" dirty="0"/>
          </a:p>
        </p:txBody>
      </p:sp>
    </p:spTree>
    <p:extLst>
      <p:ext uri="{BB962C8B-B14F-4D97-AF65-F5344CB8AC3E}">
        <p14:creationId xmlns:p14="http://schemas.microsoft.com/office/powerpoint/2010/main" val="1565842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fi-FI" dirty="0"/>
          </a:p>
        </p:txBody>
      </p:sp>
      <p:sp>
        <p:nvSpPr>
          <p:cNvPr id="3" name="Content Placeholder 2"/>
          <p:cNvSpPr>
            <a:spLocks noGrp="1"/>
          </p:cNvSpPr>
          <p:nvPr>
            <p:ph idx="1"/>
          </p:nvPr>
        </p:nvSpPr>
        <p:spPr/>
        <p:txBody>
          <a:bodyPr>
            <a:normAutofit fontScale="85000" lnSpcReduction="20000"/>
          </a:bodyPr>
          <a:lstStyle/>
          <a:p>
            <a:r>
              <a:rPr lang="en-US" dirty="0" smtClean="0"/>
              <a:t>Introduction, Data at rest</a:t>
            </a:r>
          </a:p>
          <a:p>
            <a:r>
              <a:rPr lang="en-US" dirty="0" smtClean="0"/>
              <a:t>Databases, relational databases</a:t>
            </a:r>
          </a:p>
          <a:p>
            <a:pPr lvl="1"/>
            <a:r>
              <a:rPr lang="en-US" dirty="0" smtClean="0"/>
              <a:t>PostgreSQL</a:t>
            </a:r>
          </a:p>
          <a:p>
            <a:r>
              <a:rPr lang="en-US" dirty="0" smtClean="0"/>
              <a:t>NoSQL databases</a:t>
            </a:r>
          </a:p>
          <a:p>
            <a:r>
              <a:rPr lang="en-US" dirty="0" smtClean="0"/>
              <a:t>ACID vs BASE, CAP theorem</a:t>
            </a:r>
          </a:p>
          <a:p>
            <a:r>
              <a:rPr lang="en-US" dirty="0" smtClean="0"/>
              <a:t>Examples: </a:t>
            </a:r>
            <a:r>
              <a:rPr lang="en-US" dirty="0" err="1" smtClean="0"/>
              <a:t>Redis</a:t>
            </a:r>
            <a:r>
              <a:rPr lang="en-US" dirty="0" smtClean="0"/>
              <a:t>, </a:t>
            </a:r>
            <a:r>
              <a:rPr lang="en-US" dirty="0" err="1" smtClean="0"/>
              <a:t>MongoDB</a:t>
            </a:r>
            <a:r>
              <a:rPr lang="en-US" dirty="0" smtClean="0"/>
              <a:t>, </a:t>
            </a:r>
            <a:r>
              <a:rPr lang="en-US" dirty="0" err="1" smtClean="0"/>
              <a:t>CouchDB</a:t>
            </a:r>
            <a:endParaRPr lang="en-US" dirty="0" smtClean="0"/>
          </a:p>
          <a:p>
            <a:r>
              <a:rPr lang="en-US" dirty="0" err="1" smtClean="0"/>
              <a:t>MapReduce</a:t>
            </a:r>
            <a:endParaRPr lang="en-US" dirty="0" smtClean="0"/>
          </a:p>
          <a:p>
            <a:r>
              <a:rPr lang="en-US" dirty="0" smtClean="0"/>
              <a:t>Apache Hadoop</a:t>
            </a:r>
          </a:p>
          <a:p>
            <a:pPr lvl="1"/>
            <a:r>
              <a:rPr lang="en-US" dirty="0" smtClean="0"/>
              <a:t>HDFS</a:t>
            </a:r>
          </a:p>
          <a:p>
            <a:pPr lvl="1"/>
            <a:r>
              <a:rPr lang="en-US" dirty="0" err="1" smtClean="0"/>
              <a:t>Hbase</a:t>
            </a:r>
            <a:endParaRPr lang="en-US" dirty="0" smtClean="0"/>
          </a:p>
          <a:p>
            <a:pPr lvl="1"/>
            <a:r>
              <a:rPr lang="en-US" dirty="0" smtClean="0"/>
              <a:t>Pig</a:t>
            </a:r>
          </a:p>
          <a:p>
            <a:pPr lvl="1"/>
            <a:r>
              <a:rPr lang="en-US" dirty="0" smtClean="0"/>
              <a:t>Hive</a:t>
            </a:r>
          </a:p>
          <a:p>
            <a:endParaRPr lang="fi-FI" dirty="0"/>
          </a:p>
        </p:txBody>
      </p:sp>
    </p:spTree>
    <p:extLst>
      <p:ext uri="{BB962C8B-B14F-4D97-AF65-F5344CB8AC3E}">
        <p14:creationId xmlns:p14="http://schemas.microsoft.com/office/powerpoint/2010/main" val="5086971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query models</a:t>
            </a:r>
            <a:endParaRPr lang="en-US" dirty="0"/>
          </a:p>
        </p:txBody>
      </p:sp>
      <p:pic>
        <p:nvPicPr>
          <p:cNvPr id="1009666" name="Picture 2" descr="Pink tissue paper"/>
          <p:cNvPicPr>
            <a:picLocks noChangeAspect="1" noChangeArrowheads="1"/>
          </p:cNvPicPr>
          <p:nvPr/>
        </p:nvPicPr>
        <p:blipFill>
          <a:blip r:embed="rId2" cstate="print"/>
          <a:srcRect/>
          <a:stretch>
            <a:fillRect/>
          </a:stretch>
        </p:blipFill>
        <p:spPr bwMode="auto">
          <a:xfrm>
            <a:off x="609600" y="1524000"/>
            <a:ext cx="6934200" cy="4018540"/>
          </a:xfrm>
          <a:prstGeom prst="rect">
            <a:avLst/>
          </a:prstGeom>
          <a:noFill/>
          <a:ln w="9525" cap="flat" cmpd="sng">
            <a:noFill/>
            <a:prstDash val="solid"/>
            <a:miter lim="800000"/>
            <a:headEnd/>
            <a:tailEnd/>
          </a:ln>
        </p:spPr>
      </p:pic>
      <p:sp>
        <p:nvSpPr>
          <p:cNvPr id="4" name="Rectangle 3"/>
          <p:cNvSpPr/>
          <p:nvPr/>
        </p:nvSpPr>
        <p:spPr>
          <a:xfrm>
            <a:off x="1752600" y="5542540"/>
            <a:ext cx="5867400" cy="369332"/>
          </a:xfrm>
          <a:prstGeom prst="rect">
            <a:avLst/>
          </a:prstGeom>
        </p:spPr>
        <p:txBody>
          <a:bodyPr wrap="square">
            <a:spAutoFit/>
          </a:bodyPr>
          <a:lstStyle/>
          <a:p>
            <a:r>
              <a:rPr lang="fi-FI" sz="1800" dirty="0" err="1" smtClean="0"/>
              <a:t>Taken</a:t>
            </a:r>
            <a:r>
              <a:rPr lang="fi-FI" sz="1800" dirty="0" smtClean="0"/>
              <a:t> </a:t>
            </a:r>
            <a:r>
              <a:rPr lang="fi-FI" sz="1800" dirty="0" err="1" smtClean="0"/>
              <a:t>from</a:t>
            </a:r>
            <a:r>
              <a:rPr lang="fi-FI" sz="1800" dirty="0" smtClean="0"/>
              <a:t> http://www.christof-strauch.de/nosqldbs.pdf</a:t>
            </a:r>
            <a:endParaRPr lang="en-US" sz="1800" dirty="0"/>
          </a:p>
        </p:txBody>
      </p:sp>
    </p:spTree>
    <p:extLst>
      <p:ext uri="{BB962C8B-B14F-4D97-AF65-F5344CB8AC3E}">
        <p14:creationId xmlns:p14="http://schemas.microsoft.com/office/powerpoint/2010/main" val="2733031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NewSQL</a:t>
            </a:r>
            <a:endParaRPr lang="fi-FI" dirty="0"/>
          </a:p>
        </p:txBody>
      </p:sp>
      <p:sp>
        <p:nvSpPr>
          <p:cNvPr id="3" name="Content Placeholder 2"/>
          <p:cNvSpPr>
            <a:spLocks noGrp="1"/>
          </p:cNvSpPr>
          <p:nvPr>
            <p:ph idx="1"/>
          </p:nvPr>
        </p:nvSpPr>
        <p:spPr/>
        <p:txBody>
          <a:bodyPr>
            <a:normAutofit fontScale="92500" lnSpcReduction="10000"/>
          </a:bodyPr>
          <a:lstStyle/>
          <a:p>
            <a:r>
              <a:rPr lang="en-US" dirty="0" err="1"/>
              <a:t>NewSQL</a:t>
            </a:r>
            <a:r>
              <a:rPr lang="en-US" dirty="0"/>
              <a:t> is a class of modern relational database management systems that seek to provide the same scalable performance of NoSQL system, still maintaining the ACID guarantees of a traditional database </a:t>
            </a:r>
            <a:r>
              <a:rPr lang="en-US" dirty="0" smtClean="0"/>
              <a:t>system</a:t>
            </a:r>
          </a:p>
          <a:p>
            <a:r>
              <a:rPr lang="en-US" dirty="0"/>
              <a:t>The term was first used by 451 Group analyst Matthew </a:t>
            </a:r>
            <a:r>
              <a:rPr lang="en-US" dirty="0" err="1"/>
              <a:t>Aslett</a:t>
            </a:r>
            <a:r>
              <a:rPr lang="en-US" dirty="0"/>
              <a:t> in a 2011 research </a:t>
            </a:r>
            <a:r>
              <a:rPr lang="en-US" dirty="0" smtClean="0"/>
              <a:t>paper</a:t>
            </a:r>
          </a:p>
          <a:p>
            <a:r>
              <a:rPr lang="en-US" dirty="0" smtClean="0"/>
              <a:t>One of the most important features is transparent </a:t>
            </a:r>
            <a:r>
              <a:rPr lang="en-US" dirty="0" err="1" smtClean="0"/>
              <a:t>sharding</a:t>
            </a:r>
            <a:endParaRPr lang="en-US" dirty="0" smtClean="0"/>
          </a:p>
          <a:p>
            <a:r>
              <a:rPr lang="en-US" dirty="0"/>
              <a:t>Examples: </a:t>
            </a:r>
            <a:r>
              <a:rPr lang="en-US" dirty="0" err="1"/>
              <a:t>dbShards</a:t>
            </a:r>
            <a:r>
              <a:rPr lang="en-US" dirty="0"/>
              <a:t>, </a:t>
            </a:r>
            <a:r>
              <a:rPr lang="en-US" dirty="0" err="1"/>
              <a:t>Scalearc</a:t>
            </a:r>
            <a:r>
              <a:rPr lang="en-US" dirty="0"/>
              <a:t>, and </a:t>
            </a:r>
            <a:r>
              <a:rPr lang="en-US" dirty="0" err="1"/>
              <a:t>ScaleBase</a:t>
            </a:r>
            <a:endParaRPr lang="en-US" dirty="0" smtClean="0"/>
          </a:p>
          <a:p>
            <a:endParaRPr lang="fi-FI" dirty="0"/>
          </a:p>
        </p:txBody>
      </p:sp>
    </p:spTree>
    <p:extLst>
      <p:ext uri="{BB962C8B-B14F-4D97-AF65-F5344CB8AC3E}">
        <p14:creationId xmlns:p14="http://schemas.microsoft.com/office/powerpoint/2010/main" val="4075323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example: </a:t>
            </a:r>
            <a:r>
              <a:rPr lang="en-US" dirty="0" err="1" smtClean="0"/>
              <a:t>Redis</a:t>
            </a:r>
            <a:endParaRPr lang="fi-FI" dirty="0"/>
          </a:p>
        </p:txBody>
      </p:sp>
      <p:sp>
        <p:nvSpPr>
          <p:cNvPr id="3" name="Content Placeholder 2"/>
          <p:cNvSpPr>
            <a:spLocks noGrp="1"/>
          </p:cNvSpPr>
          <p:nvPr>
            <p:ph idx="1"/>
          </p:nvPr>
        </p:nvSpPr>
        <p:spPr/>
        <p:txBody>
          <a:bodyPr/>
          <a:lstStyle/>
          <a:p>
            <a:r>
              <a:rPr lang="en-US" dirty="0" err="1"/>
              <a:t>REmote</a:t>
            </a:r>
            <a:r>
              <a:rPr lang="en-US" dirty="0"/>
              <a:t> </a:t>
            </a:r>
            <a:r>
              <a:rPr lang="en-US" dirty="0" err="1"/>
              <a:t>DIctionary</a:t>
            </a:r>
            <a:r>
              <a:rPr lang="en-US" dirty="0"/>
              <a:t> Server</a:t>
            </a:r>
          </a:p>
          <a:p>
            <a:r>
              <a:rPr lang="en-US" dirty="0" smtClean="0">
                <a:hlinkClick r:id="rId2"/>
              </a:rPr>
              <a:t>http://redis.io</a:t>
            </a:r>
            <a:endParaRPr lang="en-US" dirty="0" smtClean="0"/>
          </a:p>
          <a:p>
            <a:r>
              <a:rPr lang="en-US" dirty="0"/>
              <a:t>Number 1 in </a:t>
            </a:r>
            <a:r>
              <a:rPr lang="en-US" dirty="0" smtClean="0"/>
              <a:t>db-engines.com key-value stores ranking</a:t>
            </a:r>
          </a:p>
          <a:p>
            <a:r>
              <a:rPr lang="en-US" dirty="0" smtClean="0"/>
              <a:t>Lightweight key-value storage</a:t>
            </a:r>
          </a:p>
          <a:p>
            <a:r>
              <a:rPr lang="en-US" dirty="0" smtClean="0"/>
              <a:t>Stores data in RAM</a:t>
            </a:r>
          </a:p>
          <a:p>
            <a:r>
              <a:rPr lang="en-US" dirty="0" smtClean="0"/>
              <a:t>Supports replication</a:t>
            </a:r>
          </a:p>
          <a:p>
            <a:endParaRPr lang="fi-FI" dirty="0"/>
          </a:p>
        </p:txBody>
      </p:sp>
    </p:spTree>
    <p:extLst>
      <p:ext uri="{BB962C8B-B14F-4D97-AF65-F5344CB8AC3E}">
        <p14:creationId xmlns:p14="http://schemas.microsoft.com/office/powerpoint/2010/main" val="32172274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example: </a:t>
            </a:r>
            <a:r>
              <a:rPr lang="en-US" dirty="0" err="1"/>
              <a:t>Redis</a:t>
            </a:r>
            <a:endParaRPr lang="fi-FI" dirty="0"/>
          </a:p>
        </p:txBody>
      </p:sp>
      <p:sp>
        <p:nvSpPr>
          <p:cNvPr id="3" name="Content Placeholder 2"/>
          <p:cNvSpPr>
            <a:spLocks noGrp="1"/>
          </p:cNvSpPr>
          <p:nvPr>
            <p:ph idx="1"/>
          </p:nvPr>
        </p:nvSpPr>
        <p:spPr/>
        <p:txBody>
          <a:bodyPr/>
          <a:lstStyle/>
          <a:p>
            <a:r>
              <a:rPr lang="en-US" dirty="0" smtClean="0"/>
              <a:t>Supports strings, lists, sets, sorted sets, hashes, bitmaps, and </a:t>
            </a:r>
            <a:r>
              <a:rPr lang="en-US" dirty="0" err="1" smtClean="0"/>
              <a:t>hyperloglogs</a:t>
            </a:r>
            <a:r>
              <a:rPr lang="en-US" dirty="0" smtClean="0"/>
              <a:t> (probabilistic data structure)</a:t>
            </a:r>
          </a:p>
          <a:p>
            <a:pPr marL="0" indent="0">
              <a:buNone/>
            </a:pPr>
            <a:r>
              <a:rPr lang="en-US" dirty="0">
                <a:latin typeface="Courier New" panose="02070309020205020404" pitchFamily="49" charset="0"/>
                <a:cs typeface="Courier New" panose="02070309020205020404" pitchFamily="49" charset="0"/>
              </a:rPr>
              <a:t>&gt; set </a:t>
            </a:r>
            <a:r>
              <a:rPr lang="en-US" dirty="0" err="1">
                <a:latin typeface="Courier New" panose="02070309020205020404" pitchFamily="49" charset="0"/>
                <a:cs typeface="Courier New" panose="02070309020205020404" pitchFamily="49" charset="0"/>
              </a:rPr>
              <a:t>mykey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somevalue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OK</a:t>
            </a:r>
          </a:p>
          <a:p>
            <a:pPr marL="0" indent="0">
              <a:buNone/>
            </a:pPr>
            <a:r>
              <a:rPr lang="en-US" dirty="0">
                <a:latin typeface="Courier New" panose="02070309020205020404" pitchFamily="49" charset="0"/>
                <a:cs typeface="Courier New" panose="02070309020205020404" pitchFamily="49" charset="0"/>
              </a:rPr>
              <a:t>&gt; get </a:t>
            </a:r>
            <a:r>
              <a:rPr lang="en-US" dirty="0" err="1">
                <a:latin typeface="Courier New" panose="02070309020205020404" pitchFamily="49" charset="0"/>
                <a:cs typeface="Courier New" panose="02070309020205020404" pitchFamily="49" charset="0"/>
              </a:rPr>
              <a:t>mykey</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somevalue</a:t>
            </a:r>
            <a:r>
              <a:rPr lang="en-US" dirty="0">
                <a:latin typeface="Courier New" panose="02070309020205020404" pitchFamily="49" charset="0"/>
                <a:cs typeface="Courier New" panose="02070309020205020404" pitchFamily="49" charset="0"/>
              </a:rPr>
              <a:t>"</a:t>
            </a:r>
            <a:endParaRPr lang="fi-FI"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4527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example: </a:t>
            </a:r>
            <a:r>
              <a:rPr lang="en-US" dirty="0" err="1"/>
              <a:t>Redis</a:t>
            </a:r>
            <a:endParaRPr lang="fi-FI"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&gt; set counter 100</a:t>
            </a:r>
          </a:p>
          <a:p>
            <a:pPr marL="0" indent="0">
              <a:buNone/>
            </a:pPr>
            <a:r>
              <a:rPr lang="en-US" dirty="0">
                <a:latin typeface="Courier New" panose="02070309020205020404" pitchFamily="49" charset="0"/>
                <a:cs typeface="Courier New" panose="02070309020205020404" pitchFamily="49" charset="0"/>
              </a:rPr>
              <a:t>OK</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incr</a:t>
            </a:r>
            <a:r>
              <a:rPr lang="en-US" dirty="0">
                <a:latin typeface="Courier New" panose="02070309020205020404" pitchFamily="49" charset="0"/>
                <a:cs typeface="Courier New" panose="02070309020205020404" pitchFamily="49" charset="0"/>
              </a:rPr>
              <a:t> counter</a:t>
            </a:r>
          </a:p>
          <a:p>
            <a:pPr marL="0" indent="0">
              <a:buNone/>
            </a:pPr>
            <a:r>
              <a:rPr lang="en-US" dirty="0">
                <a:latin typeface="Courier New" panose="02070309020205020404" pitchFamily="49" charset="0"/>
                <a:cs typeface="Courier New" panose="02070309020205020404" pitchFamily="49" charset="0"/>
              </a:rPr>
              <a:t>(integer) 101</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incr</a:t>
            </a:r>
            <a:r>
              <a:rPr lang="en-US" dirty="0">
                <a:latin typeface="Courier New" panose="02070309020205020404" pitchFamily="49" charset="0"/>
                <a:cs typeface="Courier New" panose="02070309020205020404" pitchFamily="49" charset="0"/>
              </a:rPr>
              <a:t> counter</a:t>
            </a:r>
          </a:p>
          <a:p>
            <a:pPr marL="0" indent="0">
              <a:buNone/>
            </a:pPr>
            <a:r>
              <a:rPr lang="en-US" dirty="0">
                <a:latin typeface="Courier New" panose="02070309020205020404" pitchFamily="49" charset="0"/>
                <a:cs typeface="Courier New" panose="02070309020205020404" pitchFamily="49" charset="0"/>
              </a:rPr>
              <a:t>(integer) 102</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incrby</a:t>
            </a:r>
            <a:r>
              <a:rPr lang="en-US" dirty="0">
                <a:latin typeface="Courier New" panose="02070309020205020404" pitchFamily="49" charset="0"/>
                <a:cs typeface="Courier New" panose="02070309020205020404" pitchFamily="49" charset="0"/>
              </a:rPr>
              <a:t> counter 50</a:t>
            </a:r>
          </a:p>
          <a:p>
            <a:pPr marL="0" indent="0">
              <a:buNone/>
            </a:pPr>
            <a:r>
              <a:rPr lang="en-US" dirty="0">
                <a:latin typeface="Courier New" panose="02070309020205020404" pitchFamily="49" charset="0"/>
                <a:cs typeface="Courier New" panose="02070309020205020404" pitchFamily="49" charset="0"/>
              </a:rPr>
              <a:t>(integer) 152</a:t>
            </a:r>
            <a:endParaRPr lang="fi-FI"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12786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example: </a:t>
            </a:r>
            <a:r>
              <a:rPr lang="en-US" dirty="0" err="1"/>
              <a:t>Redis</a:t>
            </a:r>
            <a:endParaRPr lang="fi-FI"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&gt; set key some-value</a:t>
            </a:r>
          </a:p>
          <a:p>
            <a:pPr marL="0" indent="0">
              <a:buNone/>
            </a:pPr>
            <a:r>
              <a:rPr lang="en-US" dirty="0">
                <a:latin typeface="Courier New" panose="02070309020205020404" pitchFamily="49" charset="0"/>
                <a:cs typeface="Courier New" panose="02070309020205020404" pitchFamily="49" charset="0"/>
              </a:rPr>
              <a:t>OK</a:t>
            </a:r>
          </a:p>
          <a:p>
            <a:pPr marL="0" indent="0">
              <a:buNone/>
            </a:pPr>
            <a:r>
              <a:rPr lang="en-US" dirty="0">
                <a:latin typeface="Courier New" panose="02070309020205020404" pitchFamily="49" charset="0"/>
                <a:cs typeface="Courier New" panose="02070309020205020404" pitchFamily="49" charset="0"/>
              </a:rPr>
              <a:t>&gt; expire key 5</a:t>
            </a:r>
          </a:p>
          <a:p>
            <a:pPr marL="0" indent="0">
              <a:buNone/>
            </a:pPr>
            <a:r>
              <a:rPr lang="en-US" dirty="0">
                <a:latin typeface="Courier New" panose="02070309020205020404" pitchFamily="49" charset="0"/>
                <a:cs typeface="Courier New" panose="02070309020205020404" pitchFamily="49" charset="0"/>
              </a:rPr>
              <a:t>(integer) 1</a:t>
            </a:r>
          </a:p>
          <a:p>
            <a:pPr marL="0" indent="0">
              <a:buNone/>
            </a:pPr>
            <a:r>
              <a:rPr lang="en-US" dirty="0">
                <a:latin typeface="Courier New" panose="02070309020205020404" pitchFamily="49" charset="0"/>
                <a:cs typeface="Courier New" panose="02070309020205020404" pitchFamily="49" charset="0"/>
              </a:rPr>
              <a:t>&gt; get key (immediately)</a:t>
            </a:r>
          </a:p>
          <a:p>
            <a:pPr marL="0" indent="0">
              <a:buNone/>
            </a:pPr>
            <a:r>
              <a:rPr lang="en-US" dirty="0">
                <a:latin typeface="Courier New" panose="02070309020205020404" pitchFamily="49" charset="0"/>
                <a:cs typeface="Courier New" panose="02070309020205020404" pitchFamily="49" charset="0"/>
              </a:rPr>
              <a:t>"some-value"</a:t>
            </a:r>
          </a:p>
          <a:p>
            <a:pPr marL="0" indent="0">
              <a:buNone/>
            </a:pPr>
            <a:r>
              <a:rPr lang="en-US" dirty="0">
                <a:latin typeface="Courier New" panose="02070309020205020404" pitchFamily="49" charset="0"/>
                <a:cs typeface="Courier New" panose="02070309020205020404" pitchFamily="49" charset="0"/>
              </a:rPr>
              <a:t>&gt; get key (after some time)</a:t>
            </a:r>
          </a:p>
          <a:p>
            <a:pPr marL="0" indent="0">
              <a:buNone/>
            </a:pPr>
            <a:r>
              <a:rPr lang="en-US" dirty="0">
                <a:latin typeface="Courier New" panose="02070309020205020404" pitchFamily="49" charset="0"/>
                <a:cs typeface="Courier New" panose="02070309020205020404" pitchFamily="49" charset="0"/>
              </a:rPr>
              <a:t>(nil)</a:t>
            </a:r>
          </a:p>
          <a:p>
            <a:pPr marL="0" indent="0">
              <a:buNone/>
            </a:pPr>
            <a:endParaRPr lang="fi-FI" dirty="0"/>
          </a:p>
        </p:txBody>
      </p:sp>
    </p:spTree>
    <p:extLst>
      <p:ext uri="{BB962C8B-B14F-4D97-AF65-F5344CB8AC3E}">
        <p14:creationId xmlns:p14="http://schemas.microsoft.com/office/powerpoint/2010/main" val="40174500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example: </a:t>
            </a:r>
            <a:r>
              <a:rPr lang="en-US" dirty="0" err="1"/>
              <a:t>Redis</a:t>
            </a:r>
            <a:endParaRPr lang="fi-FI" dirty="0"/>
          </a:p>
        </p:txBody>
      </p:sp>
      <p:sp>
        <p:nvSpPr>
          <p:cNvPr id="3" name="Content Placeholder 2"/>
          <p:cNvSpPr>
            <a:spLocks noGrp="1"/>
          </p:cNvSpPr>
          <p:nvPr>
            <p:ph idx="1"/>
          </p:nvPr>
        </p:nvSpPr>
        <p:spPr/>
        <p:txBody>
          <a:bodyPr>
            <a:normAutofit fontScale="77500" lnSpcReduction="20000"/>
          </a:bodyPr>
          <a:lstStyle/>
          <a:p>
            <a:pPr marL="0" indent="0">
              <a:buNone/>
            </a:pPr>
            <a:r>
              <a:rPr lang="fi-FI" dirty="0">
                <a:latin typeface="Courier New" panose="02070309020205020404" pitchFamily="49" charset="0"/>
                <a:cs typeface="Courier New" panose="02070309020205020404" pitchFamily="49" charset="0"/>
              </a:rPr>
              <a:t>&gt; rpush mylist A</a:t>
            </a:r>
          </a:p>
          <a:p>
            <a:pPr marL="0" indent="0">
              <a:buNone/>
            </a:pPr>
            <a:r>
              <a:rPr lang="fi-FI" dirty="0">
                <a:latin typeface="Courier New" panose="02070309020205020404" pitchFamily="49" charset="0"/>
                <a:cs typeface="Courier New" panose="02070309020205020404" pitchFamily="49" charset="0"/>
              </a:rPr>
              <a:t>(integer) 1</a:t>
            </a:r>
          </a:p>
          <a:p>
            <a:pPr marL="0" indent="0">
              <a:buNone/>
            </a:pPr>
            <a:r>
              <a:rPr lang="fi-FI" dirty="0">
                <a:latin typeface="Courier New" panose="02070309020205020404" pitchFamily="49" charset="0"/>
                <a:cs typeface="Courier New" panose="02070309020205020404" pitchFamily="49" charset="0"/>
              </a:rPr>
              <a:t>&gt; rpush mylist B</a:t>
            </a:r>
          </a:p>
          <a:p>
            <a:pPr marL="0" indent="0">
              <a:buNone/>
            </a:pPr>
            <a:r>
              <a:rPr lang="fi-FI" dirty="0">
                <a:latin typeface="Courier New" panose="02070309020205020404" pitchFamily="49" charset="0"/>
                <a:cs typeface="Courier New" panose="02070309020205020404" pitchFamily="49" charset="0"/>
              </a:rPr>
              <a:t>(integer) 2</a:t>
            </a:r>
          </a:p>
          <a:p>
            <a:pPr marL="0" indent="0">
              <a:buNone/>
            </a:pPr>
            <a:r>
              <a:rPr lang="fi-FI" dirty="0">
                <a:latin typeface="Courier New" panose="02070309020205020404" pitchFamily="49" charset="0"/>
                <a:cs typeface="Courier New" panose="02070309020205020404" pitchFamily="49" charset="0"/>
              </a:rPr>
              <a:t>&gt; lpush mylist first</a:t>
            </a:r>
          </a:p>
          <a:p>
            <a:pPr marL="0" indent="0">
              <a:buNone/>
            </a:pPr>
            <a:r>
              <a:rPr lang="fi-FI" dirty="0">
                <a:latin typeface="Courier New" panose="02070309020205020404" pitchFamily="49" charset="0"/>
                <a:cs typeface="Courier New" panose="02070309020205020404" pitchFamily="49" charset="0"/>
              </a:rPr>
              <a:t>(integer) 3</a:t>
            </a:r>
          </a:p>
          <a:p>
            <a:pPr marL="0" indent="0">
              <a:buNone/>
            </a:pPr>
            <a:r>
              <a:rPr lang="fi-FI" dirty="0">
                <a:latin typeface="Courier New" panose="02070309020205020404" pitchFamily="49" charset="0"/>
                <a:cs typeface="Courier New" panose="02070309020205020404" pitchFamily="49" charset="0"/>
              </a:rPr>
              <a:t>&gt; lrange mylist 0 -1</a:t>
            </a:r>
          </a:p>
          <a:p>
            <a:pPr marL="0" indent="0">
              <a:buNone/>
            </a:pPr>
            <a:r>
              <a:rPr lang="fi-FI" dirty="0">
                <a:latin typeface="Courier New" panose="02070309020205020404" pitchFamily="49" charset="0"/>
                <a:cs typeface="Courier New" panose="02070309020205020404" pitchFamily="49" charset="0"/>
              </a:rPr>
              <a:t>1) "first"</a:t>
            </a:r>
          </a:p>
          <a:p>
            <a:pPr marL="0" indent="0">
              <a:buNone/>
            </a:pPr>
            <a:r>
              <a:rPr lang="fi-FI" dirty="0">
                <a:latin typeface="Courier New" panose="02070309020205020404" pitchFamily="49" charset="0"/>
                <a:cs typeface="Courier New" panose="02070309020205020404" pitchFamily="49" charset="0"/>
              </a:rPr>
              <a:t>2) "A"</a:t>
            </a:r>
          </a:p>
          <a:p>
            <a:pPr marL="0" indent="0">
              <a:buNone/>
            </a:pPr>
            <a:r>
              <a:rPr lang="fi-FI" dirty="0">
                <a:latin typeface="Courier New" panose="02070309020205020404" pitchFamily="49" charset="0"/>
                <a:cs typeface="Courier New" panose="02070309020205020404" pitchFamily="49" charset="0"/>
              </a:rPr>
              <a:t>3) "</a:t>
            </a:r>
            <a:r>
              <a:rPr lang="fi-FI" dirty="0" smtClean="0">
                <a:latin typeface="Courier New" panose="02070309020205020404" pitchFamily="49" charset="0"/>
                <a:cs typeface="Courier New" panose="02070309020205020404" pitchFamily="49" charset="0"/>
              </a:rPr>
              <a:t>B”</a:t>
            </a:r>
          </a:p>
          <a:p>
            <a:pPr>
              <a:buFont typeface="Wingdings" panose="05000000000000000000" pitchFamily="2" charset="2"/>
              <a:buChar char="Ø"/>
            </a:pPr>
            <a:r>
              <a:rPr lang="en-US" dirty="0" err="1" smtClean="0">
                <a:latin typeface="Courier New" panose="02070309020205020404" pitchFamily="49" charset="0"/>
                <a:cs typeface="Courier New" panose="02070309020205020404" pitchFamily="49" charset="0"/>
              </a:rPr>
              <a:t>rpop</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mylist</a:t>
            </a:r>
            <a:endParaRPr lang="en-US" dirty="0" smtClean="0">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dirty="0">
                <a:latin typeface="Courier New" panose="02070309020205020404" pitchFamily="49" charset="0"/>
                <a:cs typeface="Courier New" panose="02070309020205020404" pitchFamily="49" charset="0"/>
              </a:rPr>
              <a:t>B</a:t>
            </a:r>
            <a:endParaRPr lang="fi-FI"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843518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example: </a:t>
            </a:r>
            <a:r>
              <a:rPr lang="en-US" dirty="0" err="1"/>
              <a:t>Redis</a:t>
            </a:r>
            <a:endParaRPr lang="fi-FI" dirty="0"/>
          </a:p>
        </p:txBody>
      </p:sp>
      <p:sp>
        <p:nvSpPr>
          <p:cNvPr id="3" name="Content Placeholder 2"/>
          <p:cNvSpPr>
            <a:spLocks noGrp="1"/>
          </p:cNvSpPr>
          <p:nvPr>
            <p:ph idx="1"/>
          </p:nvPr>
        </p:nvSpPr>
        <p:spPr/>
        <p:txBody>
          <a:bodyPr>
            <a:normAutofit fontScale="62500" lnSpcReduction="20000"/>
          </a:bodyPr>
          <a:lstStyle/>
          <a:p>
            <a:pPr marL="0" indent="0">
              <a:buNone/>
            </a:pPr>
            <a:r>
              <a:rPr lang="fi-FI" dirty="0">
                <a:latin typeface="Courier New" panose="02070309020205020404" pitchFamily="49" charset="0"/>
                <a:cs typeface="Courier New" panose="02070309020205020404" pitchFamily="49" charset="0"/>
              </a:rPr>
              <a:t>&gt; hmset user:1000 username antirez birthyear 1977 verified 1</a:t>
            </a:r>
          </a:p>
          <a:p>
            <a:pPr marL="0" indent="0">
              <a:buNone/>
            </a:pPr>
            <a:r>
              <a:rPr lang="fi-FI" dirty="0">
                <a:latin typeface="Courier New" panose="02070309020205020404" pitchFamily="49" charset="0"/>
                <a:cs typeface="Courier New" panose="02070309020205020404" pitchFamily="49" charset="0"/>
              </a:rPr>
              <a:t>OK</a:t>
            </a:r>
          </a:p>
          <a:p>
            <a:pPr marL="0" indent="0">
              <a:buNone/>
            </a:pPr>
            <a:r>
              <a:rPr lang="fi-FI" dirty="0">
                <a:latin typeface="Courier New" panose="02070309020205020404" pitchFamily="49" charset="0"/>
                <a:cs typeface="Courier New" panose="02070309020205020404" pitchFamily="49" charset="0"/>
              </a:rPr>
              <a:t>&gt; hget user:1000 username</a:t>
            </a:r>
          </a:p>
          <a:p>
            <a:pPr marL="0" indent="0">
              <a:buNone/>
            </a:pPr>
            <a:r>
              <a:rPr lang="fi-FI" dirty="0">
                <a:latin typeface="Courier New" panose="02070309020205020404" pitchFamily="49" charset="0"/>
                <a:cs typeface="Courier New" panose="02070309020205020404" pitchFamily="49" charset="0"/>
              </a:rPr>
              <a:t>"antirez"</a:t>
            </a:r>
          </a:p>
          <a:p>
            <a:pPr marL="0" indent="0">
              <a:buNone/>
            </a:pPr>
            <a:r>
              <a:rPr lang="fi-FI" dirty="0">
                <a:latin typeface="Courier New" panose="02070309020205020404" pitchFamily="49" charset="0"/>
                <a:cs typeface="Courier New" panose="02070309020205020404" pitchFamily="49" charset="0"/>
              </a:rPr>
              <a:t>&gt; hget user:1000 birthyear</a:t>
            </a:r>
          </a:p>
          <a:p>
            <a:pPr marL="0" indent="0">
              <a:buNone/>
            </a:pPr>
            <a:r>
              <a:rPr lang="fi-FI" dirty="0">
                <a:latin typeface="Courier New" panose="02070309020205020404" pitchFamily="49" charset="0"/>
                <a:cs typeface="Courier New" panose="02070309020205020404" pitchFamily="49" charset="0"/>
              </a:rPr>
              <a:t>"1977"</a:t>
            </a:r>
          </a:p>
          <a:p>
            <a:pPr marL="0" indent="0">
              <a:buNone/>
            </a:pPr>
            <a:r>
              <a:rPr lang="fi-FI" dirty="0">
                <a:latin typeface="Courier New" panose="02070309020205020404" pitchFamily="49" charset="0"/>
                <a:cs typeface="Courier New" panose="02070309020205020404" pitchFamily="49" charset="0"/>
              </a:rPr>
              <a:t>&gt; hgetall user:1000</a:t>
            </a:r>
          </a:p>
          <a:p>
            <a:pPr marL="0" indent="0">
              <a:buNone/>
            </a:pPr>
            <a:r>
              <a:rPr lang="fi-FI" dirty="0">
                <a:latin typeface="Courier New" panose="02070309020205020404" pitchFamily="49" charset="0"/>
                <a:cs typeface="Courier New" panose="02070309020205020404" pitchFamily="49" charset="0"/>
              </a:rPr>
              <a:t>1) "username"</a:t>
            </a:r>
          </a:p>
          <a:p>
            <a:pPr marL="0" indent="0">
              <a:buNone/>
            </a:pPr>
            <a:r>
              <a:rPr lang="fi-FI" dirty="0">
                <a:latin typeface="Courier New" panose="02070309020205020404" pitchFamily="49" charset="0"/>
                <a:cs typeface="Courier New" panose="02070309020205020404" pitchFamily="49" charset="0"/>
              </a:rPr>
              <a:t>2) "antirez"</a:t>
            </a:r>
          </a:p>
          <a:p>
            <a:pPr marL="0" indent="0">
              <a:buNone/>
            </a:pPr>
            <a:r>
              <a:rPr lang="fi-FI" dirty="0">
                <a:latin typeface="Courier New" panose="02070309020205020404" pitchFamily="49" charset="0"/>
                <a:cs typeface="Courier New" panose="02070309020205020404" pitchFamily="49" charset="0"/>
              </a:rPr>
              <a:t>3) "birthyear"</a:t>
            </a:r>
          </a:p>
          <a:p>
            <a:pPr marL="0" indent="0">
              <a:buNone/>
            </a:pPr>
            <a:r>
              <a:rPr lang="fi-FI" dirty="0">
                <a:latin typeface="Courier New" panose="02070309020205020404" pitchFamily="49" charset="0"/>
                <a:cs typeface="Courier New" panose="02070309020205020404" pitchFamily="49" charset="0"/>
              </a:rPr>
              <a:t>4) "1977"</a:t>
            </a:r>
          </a:p>
          <a:p>
            <a:pPr marL="0" indent="0">
              <a:buNone/>
            </a:pPr>
            <a:r>
              <a:rPr lang="fi-FI" dirty="0">
                <a:latin typeface="Courier New" panose="02070309020205020404" pitchFamily="49" charset="0"/>
                <a:cs typeface="Courier New" panose="02070309020205020404" pitchFamily="49" charset="0"/>
              </a:rPr>
              <a:t>5) "verified"</a:t>
            </a:r>
          </a:p>
          <a:p>
            <a:pPr marL="0" indent="0">
              <a:buNone/>
            </a:pPr>
            <a:r>
              <a:rPr lang="fi-FI" dirty="0">
                <a:latin typeface="Courier New" panose="02070309020205020404" pitchFamily="49" charset="0"/>
                <a:cs typeface="Courier New" panose="02070309020205020404" pitchFamily="49" charset="0"/>
              </a:rPr>
              <a:t>6) "1"</a:t>
            </a:r>
          </a:p>
        </p:txBody>
      </p:sp>
    </p:spTree>
    <p:extLst>
      <p:ext uri="{BB962C8B-B14F-4D97-AF65-F5344CB8AC3E}">
        <p14:creationId xmlns:p14="http://schemas.microsoft.com/office/powerpoint/2010/main" val="20498039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fi-FI" dirty="0"/>
          </a:p>
        </p:txBody>
      </p:sp>
      <p:sp>
        <p:nvSpPr>
          <p:cNvPr id="3" name="Content Placeholder 2"/>
          <p:cNvSpPr>
            <a:spLocks noGrp="1"/>
          </p:cNvSpPr>
          <p:nvPr>
            <p:ph idx="1"/>
          </p:nvPr>
        </p:nvSpPr>
        <p:spPr/>
        <p:txBody>
          <a:bodyPr>
            <a:normAutofit fontScale="92500" lnSpcReduction="10000"/>
          </a:bodyPr>
          <a:lstStyle/>
          <a:p>
            <a:r>
              <a:rPr lang="fi-FI" dirty="0"/>
              <a:t>cross-platform document-oriented </a:t>
            </a:r>
            <a:r>
              <a:rPr lang="fi-FI" dirty="0" smtClean="0"/>
              <a:t>database</a:t>
            </a:r>
          </a:p>
          <a:p>
            <a:pPr lvl="1"/>
            <a:r>
              <a:rPr lang="en-US" dirty="0" smtClean="0"/>
              <a:t>Stores “documents”, data structures </a:t>
            </a:r>
            <a:r>
              <a:rPr lang="en-US" dirty="0"/>
              <a:t>composed of field and value </a:t>
            </a:r>
            <a:r>
              <a:rPr lang="en-US" dirty="0" smtClean="0"/>
              <a:t>pairs</a:t>
            </a:r>
          </a:p>
          <a:p>
            <a:pPr lvl="1"/>
            <a:endParaRPr lang="en-US" dirty="0"/>
          </a:p>
          <a:p>
            <a:pPr lvl="1"/>
            <a:endParaRPr lang="en-US" dirty="0" smtClean="0"/>
          </a:p>
          <a:p>
            <a:pPr lvl="1"/>
            <a:endParaRPr lang="en-US" dirty="0"/>
          </a:p>
          <a:p>
            <a:pPr lvl="1"/>
            <a:endParaRPr lang="en-US" dirty="0" smtClean="0"/>
          </a:p>
          <a:p>
            <a:pPr lvl="1"/>
            <a:r>
              <a:rPr lang="en-US" dirty="0" smtClean="0"/>
              <a:t>Key features: high performance, high availability, automatic scaling, supports server-side JavaScript execution</a:t>
            </a:r>
          </a:p>
          <a:p>
            <a:r>
              <a:rPr lang="en-US" dirty="0" smtClean="0"/>
              <a:t>Has interfaces for many programming languages</a:t>
            </a:r>
          </a:p>
          <a:p>
            <a:pPr marL="457200" lvl="1" indent="0">
              <a:buNone/>
            </a:pPr>
            <a:endParaRPr lang="en-US" dirty="0" smtClean="0"/>
          </a:p>
          <a:p>
            <a:pPr lvl="1"/>
            <a:endParaRPr lang="fi-FI" dirty="0"/>
          </a:p>
        </p:txBody>
      </p:sp>
      <p:pic>
        <p:nvPicPr>
          <p:cNvPr id="4100" name="Picture 4" descr="A MongoDB docu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708920"/>
            <a:ext cx="5429250" cy="16192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96136" y="4097339"/>
            <a:ext cx="1768433" cy="230832"/>
          </a:xfrm>
          <a:prstGeom prst="rect">
            <a:avLst/>
          </a:prstGeom>
        </p:spPr>
        <p:txBody>
          <a:bodyPr wrap="none">
            <a:spAutoFit/>
          </a:bodyPr>
          <a:lstStyle/>
          <a:p>
            <a:r>
              <a:rPr lang="fi-FI" sz="900" dirty="0" smtClean="0"/>
              <a:t>From http</a:t>
            </a:r>
            <a:r>
              <a:rPr lang="fi-FI" sz="900" dirty="0"/>
              <a:t>://www.mongodb.org/</a:t>
            </a:r>
          </a:p>
        </p:txBody>
      </p:sp>
    </p:spTree>
    <p:extLst>
      <p:ext uri="{BB962C8B-B14F-4D97-AF65-F5344CB8AC3E}">
        <p14:creationId xmlns:p14="http://schemas.microsoft.com/office/powerpoint/2010/main" val="31010592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fi-FI" dirty="0"/>
          </a:p>
        </p:txBody>
      </p:sp>
      <p:sp>
        <p:nvSpPr>
          <p:cNvPr id="3" name="Content Placeholder 2"/>
          <p:cNvSpPr>
            <a:spLocks noGrp="1"/>
          </p:cNvSpPr>
          <p:nvPr>
            <p:ph idx="1"/>
          </p:nvPr>
        </p:nvSpPr>
        <p:spPr/>
        <p:txBody>
          <a:bodyPr>
            <a:normAutofit fontScale="40000" lnSpcReduction="20000"/>
          </a:bodyPr>
          <a:lstStyle/>
          <a:p>
            <a:pPr marL="0" indent="0">
              <a:buNone/>
            </a:pPr>
            <a:r>
              <a:rPr lang="fi-FI" dirty="0"/>
              <a:t>&gt; use mongotest</a:t>
            </a:r>
          </a:p>
          <a:p>
            <a:pPr marL="0" indent="0">
              <a:buNone/>
            </a:pPr>
            <a:r>
              <a:rPr lang="fi-FI" dirty="0"/>
              <a:t>switched to db mongotest</a:t>
            </a:r>
          </a:p>
          <a:p>
            <a:pPr marL="0" indent="0">
              <a:buNone/>
            </a:pPr>
            <a:r>
              <a:rPr lang="fi-FI" dirty="0"/>
              <a:t>&gt;</a:t>
            </a:r>
          </a:p>
          <a:p>
            <a:pPr marL="0" indent="0">
              <a:buNone/>
            </a:pPr>
            <a:endParaRPr lang="fi-FI" dirty="0"/>
          </a:p>
          <a:p>
            <a:pPr marL="0" indent="0">
              <a:buNone/>
            </a:pPr>
            <a:r>
              <a:rPr lang="fi-FI" dirty="0" smtClean="0"/>
              <a:t>&gt; </a:t>
            </a:r>
            <a:r>
              <a:rPr lang="fi-FI" dirty="0"/>
              <a:t>j = { name : "mongo" }</a:t>
            </a:r>
          </a:p>
          <a:p>
            <a:pPr marL="0" indent="0">
              <a:buNone/>
            </a:pPr>
            <a:r>
              <a:rPr lang="fi-FI" dirty="0"/>
              <a:t>{ "name" : "mongo" }</a:t>
            </a:r>
          </a:p>
          <a:p>
            <a:pPr marL="0" indent="0">
              <a:buNone/>
            </a:pPr>
            <a:r>
              <a:rPr lang="fi-FI" dirty="0"/>
              <a:t>&gt; j</a:t>
            </a:r>
          </a:p>
          <a:p>
            <a:pPr marL="0" indent="0">
              <a:buNone/>
            </a:pPr>
            <a:r>
              <a:rPr lang="fi-FI" dirty="0"/>
              <a:t>{ "name" : "mongo" }</a:t>
            </a:r>
          </a:p>
          <a:p>
            <a:pPr marL="0" indent="0">
              <a:buNone/>
            </a:pPr>
            <a:r>
              <a:rPr lang="fi-FI" dirty="0"/>
              <a:t>&gt; db.testData.insert( j )</a:t>
            </a:r>
          </a:p>
          <a:p>
            <a:pPr marL="0" indent="0">
              <a:buNone/>
            </a:pPr>
            <a:r>
              <a:rPr lang="fi-FI" dirty="0"/>
              <a:t>WriteResult({ "nInserted" : 1 })</a:t>
            </a:r>
          </a:p>
          <a:p>
            <a:pPr marL="0" indent="0">
              <a:buNone/>
            </a:pPr>
            <a:r>
              <a:rPr lang="fi-FI" dirty="0"/>
              <a:t>&gt;</a:t>
            </a:r>
          </a:p>
          <a:p>
            <a:pPr marL="0" indent="0">
              <a:buNone/>
            </a:pPr>
            <a:r>
              <a:rPr lang="fi-FI" dirty="0"/>
              <a:t>&gt; db.testData.find();</a:t>
            </a:r>
          </a:p>
          <a:p>
            <a:pPr marL="0" indent="0">
              <a:buNone/>
            </a:pPr>
            <a:r>
              <a:rPr lang="fi-FI" dirty="0"/>
              <a:t>{ "_id" : ObjectId("546d16f014c7cc427d660a7a"), "name" : "mongo" }</a:t>
            </a:r>
          </a:p>
          <a:p>
            <a:pPr marL="0" indent="0">
              <a:buNone/>
            </a:pPr>
            <a:r>
              <a:rPr lang="fi-FI" dirty="0"/>
              <a:t>&gt;</a:t>
            </a:r>
          </a:p>
          <a:p>
            <a:pPr marL="0" indent="0">
              <a:buNone/>
            </a:pPr>
            <a:r>
              <a:rPr lang="fi-FI" dirty="0"/>
              <a:t>&gt;</a:t>
            </a:r>
          </a:p>
          <a:p>
            <a:pPr marL="0" indent="0">
              <a:buNone/>
            </a:pPr>
            <a:r>
              <a:rPr lang="fi-FI" dirty="0"/>
              <a:t>&gt; k = { x : 3 }</a:t>
            </a:r>
          </a:p>
          <a:p>
            <a:pPr marL="0" indent="0">
              <a:buNone/>
            </a:pPr>
            <a:r>
              <a:rPr lang="fi-FI" dirty="0"/>
              <a:t>{ "x" : 3 }</a:t>
            </a:r>
          </a:p>
          <a:p>
            <a:pPr marL="0" indent="0">
              <a:buNone/>
            </a:pPr>
            <a:r>
              <a:rPr lang="fi-FI" dirty="0"/>
              <a:t>&gt; show collections</a:t>
            </a:r>
          </a:p>
          <a:p>
            <a:pPr marL="0" indent="0">
              <a:buNone/>
            </a:pPr>
            <a:r>
              <a:rPr lang="fi-FI" dirty="0"/>
              <a:t>system.indexes</a:t>
            </a:r>
          </a:p>
          <a:p>
            <a:pPr marL="0" indent="0">
              <a:buNone/>
            </a:pPr>
            <a:r>
              <a:rPr lang="fi-FI" dirty="0" smtClean="0"/>
              <a:t>testData</a:t>
            </a:r>
          </a:p>
          <a:p>
            <a:pPr marL="0" indent="0">
              <a:buNone/>
            </a:pPr>
            <a:r>
              <a:rPr lang="en-US" dirty="0" smtClean="0"/>
              <a:t>&gt; </a:t>
            </a:r>
            <a:r>
              <a:rPr lang="en-US" dirty="0" err="1" smtClean="0"/>
              <a:t>db.testData.findOne</a:t>
            </a:r>
            <a:r>
              <a:rPr lang="en-US" dirty="0" smtClean="0"/>
              <a:t>()</a:t>
            </a:r>
          </a:p>
          <a:p>
            <a:pPr marL="0" indent="0">
              <a:buNone/>
            </a:pPr>
            <a:endParaRPr lang="fi-FI" dirty="0"/>
          </a:p>
          <a:p>
            <a:pPr marL="0" indent="0">
              <a:buNone/>
            </a:pPr>
            <a:endParaRPr lang="fi-FI" dirty="0"/>
          </a:p>
        </p:txBody>
      </p:sp>
    </p:spTree>
    <p:extLst>
      <p:ext uri="{BB962C8B-B14F-4D97-AF65-F5344CB8AC3E}">
        <p14:creationId xmlns:p14="http://schemas.microsoft.com/office/powerpoint/2010/main" val="4046210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rest</a:t>
            </a:r>
            <a:endParaRPr lang="fi-FI" dirty="0"/>
          </a:p>
        </p:txBody>
      </p:sp>
      <p:sp>
        <p:nvSpPr>
          <p:cNvPr id="4" name="Content Placeholder 3"/>
          <p:cNvSpPr>
            <a:spLocks noGrp="1"/>
          </p:cNvSpPr>
          <p:nvPr>
            <p:ph idx="1"/>
          </p:nvPr>
        </p:nvSpPr>
        <p:spPr/>
        <p:txBody>
          <a:bodyPr>
            <a:normAutofit fontScale="92500" lnSpcReduction="20000"/>
          </a:bodyPr>
          <a:lstStyle/>
          <a:p>
            <a:r>
              <a:rPr lang="en-US" dirty="0" smtClean="0"/>
              <a:t>Data at rest is inactive </a:t>
            </a:r>
            <a:r>
              <a:rPr lang="en-US" dirty="0"/>
              <a:t>data which is stored physically in any digital form (e.g. databases, data warehouses, spreadsheets, archives, tapes, off-site backups, mobile devices etc</a:t>
            </a:r>
            <a:r>
              <a:rPr lang="en-US" dirty="0" smtClean="0"/>
              <a:t>.)</a:t>
            </a:r>
            <a:endParaRPr lang="fi-FI" dirty="0"/>
          </a:p>
          <a:p>
            <a:r>
              <a:rPr lang="en-US" dirty="0"/>
              <a:t>Data at Rest generally refers to data stored in persistent storage (disk, tape) while Data in Use generally refers to data being processed by a computer central processing </a:t>
            </a:r>
            <a:r>
              <a:rPr lang="en-US" dirty="0" smtClean="0"/>
              <a:t>unit</a:t>
            </a:r>
          </a:p>
          <a:p>
            <a:r>
              <a:rPr lang="en-US" dirty="0"/>
              <a:t>Data in </a:t>
            </a:r>
            <a:r>
              <a:rPr lang="en-US" dirty="0" smtClean="0"/>
              <a:t>Use – data being used and processed by CPU</a:t>
            </a:r>
          </a:p>
          <a:p>
            <a:r>
              <a:rPr lang="en-US" dirty="0" smtClean="0"/>
              <a:t>Data </a:t>
            </a:r>
            <a:r>
              <a:rPr lang="en-US" dirty="0"/>
              <a:t>in </a:t>
            </a:r>
            <a:r>
              <a:rPr lang="en-US" dirty="0" smtClean="0"/>
              <a:t>Motion – data that is being moved</a:t>
            </a:r>
          </a:p>
        </p:txBody>
      </p:sp>
    </p:spTree>
    <p:extLst>
      <p:ext uri="{BB962C8B-B14F-4D97-AF65-F5344CB8AC3E}">
        <p14:creationId xmlns:p14="http://schemas.microsoft.com/office/powerpoint/2010/main" val="6328713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fi-FI" dirty="0"/>
          </a:p>
        </p:txBody>
      </p:sp>
      <p:sp>
        <p:nvSpPr>
          <p:cNvPr id="3" name="Content Placeholder 2"/>
          <p:cNvSpPr>
            <a:spLocks noGrp="1"/>
          </p:cNvSpPr>
          <p:nvPr>
            <p:ph idx="1"/>
          </p:nvPr>
        </p:nvSpPr>
        <p:spPr/>
        <p:txBody>
          <a:bodyPr>
            <a:normAutofit fontScale="62500" lnSpcReduction="20000"/>
          </a:bodyPr>
          <a:lstStyle/>
          <a:p>
            <a:pPr marL="0" indent="0">
              <a:buNone/>
            </a:pPr>
            <a:r>
              <a:rPr lang="fi-FI" dirty="0"/>
              <a:t>&gt; db.testData.find( { x : 18 } )</a:t>
            </a:r>
          </a:p>
          <a:p>
            <a:pPr marL="0" indent="0">
              <a:buNone/>
            </a:pPr>
            <a:r>
              <a:rPr lang="fi-FI" dirty="0"/>
              <a:t>&gt; db.testData.find( { x : 3 } )</a:t>
            </a:r>
          </a:p>
          <a:p>
            <a:pPr marL="0" indent="0">
              <a:buNone/>
            </a:pPr>
            <a:r>
              <a:rPr lang="fi-FI" dirty="0"/>
              <a:t>&gt; db.testData.find( { x : 3 } )</a:t>
            </a:r>
          </a:p>
          <a:p>
            <a:pPr marL="0" indent="0">
              <a:buNone/>
            </a:pPr>
            <a:r>
              <a:rPr lang="fi-FI" dirty="0"/>
              <a:t>&gt; db.testData.find( )</a:t>
            </a:r>
          </a:p>
          <a:p>
            <a:pPr marL="0" indent="0">
              <a:buNone/>
            </a:pPr>
            <a:r>
              <a:rPr lang="fi-FI" dirty="0"/>
              <a:t>{ "_id" : ObjectId("546d16f014c7cc427d660a7a"), "name" : "mongo" }</a:t>
            </a:r>
          </a:p>
          <a:p>
            <a:pPr marL="0" indent="0">
              <a:buNone/>
            </a:pPr>
            <a:r>
              <a:rPr lang="fi-FI" dirty="0"/>
              <a:t>&gt;</a:t>
            </a:r>
          </a:p>
          <a:p>
            <a:pPr marL="0" indent="0">
              <a:buNone/>
            </a:pPr>
            <a:r>
              <a:rPr lang="fi-FI" dirty="0"/>
              <a:t>&gt; db.testData.insert( k )</a:t>
            </a:r>
          </a:p>
          <a:p>
            <a:pPr marL="0" indent="0">
              <a:buNone/>
            </a:pPr>
            <a:r>
              <a:rPr lang="fi-FI" dirty="0"/>
              <a:t>WriteResult({ "nInserted" : 1 })</a:t>
            </a:r>
          </a:p>
          <a:p>
            <a:pPr marL="0" indent="0">
              <a:buNone/>
            </a:pPr>
            <a:r>
              <a:rPr lang="fi-FI" dirty="0"/>
              <a:t>&gt; db.testData.find( { x : 3 } )</a:t>
            </a:r>
          </a:p>
          <a:p>
            <a:pPr marL="0" indent="0">
              <a:buNone/>
            </a:pPr>
            <a:r>
              <a:rPr lang="fi-FI" dirty="0"/>
              <a:t>{ "_id" : ObjectId("546d174714c7cc427d660a7b"), "x" : 3 }</a:t>
            </a:r>
          </a:p>
          <a:p>
            <a:pPr marL="0" indent="0">
              <a:buNone/>
            </a:pPr>
            <a:r>
              <a:rPr lang="fi-FI" dirty="0"/>
              <a:t>&gt;</a:t>
            </a:r>
          </a:p>
          <a:p>
            <a:pPr marL="0" indent="0">
              <a:buNone/>
            </a:pPr>
            <a:r>
              <a:rPr lang="fi-FI" dirty="0"/>
              <a:t>&gt; var c = db.testData.find( { x : 3 } )</a:t>
            </a:r>
          </a:p>
          <a:p>
            <a:pPr marL="0" indent="0">
              <a:buNone/>
            </a:pPr>
            <a:r>
              <a:rPr lang="fi-FI" dirty="0"/>
              <a:t>&gt; c</a:t>
            </a:r>
          </a:p>
          <a:p>
            <a:pPr marL="0" indent="0">
              <a:buNone/>
            </a:pPr>
            <a:r>
              <a:rPr lang="fi-FI" dirty="0"/>
              <a:t>{ "_id" : ObjectId("546d174714c7cc427d660a7b"), "x" : 3 }</a:t>
            </a:r>
          </a:p>
          <a:p>
            <a:pPr marL="0" indent="0">
              <a:buNone/>
            </a:pPr>
            <a:endParaRPr lang="fi-FI" dirty="0"/>
          </a:p>
        </p:txBody>
      </p:sp>
    </p:spTree>
    <p:extLst>
      <p:ext uri="{BB962C8B-B14F-4D97-AF65-F5344CB8AC3E}">
        <p14:creationId xmlns:p14="http://schemas.microsoft.com/office/powerpoint/2010/main" val="42306122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fi-FI" dirty="0"/>
          </a:p>
        </p:txBody>
      </p:sp>
      <p:sp>
        <p:nvSpPr>
          <p:cNvPr id="3" name="Content Placeholder 2"/>
          <p:cNvSpPr>
            <a:spLocks noGrp="1"/>
          </p:cNvSpPr>
          <p:nvPr>
            <p:ph idx="1"/>
          </p:nvPr>
        </p:nvSpPr>
        <p:spPr/>
        <p:txBody>
          <a:bodyPr>
            <a:normAutofit fontScale="77500" lnSpcReduction="20000"/>
          </a:bodyPr>
          <a:lstStyle/>
          <a:p>
            <a:pPr marL="0" indent="0">
              <a:buNone/>
            </a:pPr>
            <a:r>
              <a:rPr lang="fi-FI" dirty="0"/>
              <a:t>db.testData.find().limit(3)</a:t>
            </a:r>
          </a:p>
          <a:p>
            <a:pPr marL="0" indent="0">
              <a:buNone/>
            </a:pPr>
            <a:r>
              <a:rPr lang="fi-FI" dirty="0"/>
              <a:t>db.testData.find( { x : {$gt:2} } )</a:t>
            </a:r>
          </a:p>
          <a:p>
            <a:pPr marL="0" indent="0">
              <a:buNone/>
            </a:pPr>
            <a:r>
              <a:rPr lang="fi-FI" dirty="0"/>
              <a:t>&gt; for(var i = 0; i &lt; 100; i++){db.testData.insert({"x":i});}</a:t>
            </a:r>
          </a:p>
          <a:p>
            <a:pPr marL="0" indent="0">
              <a:buNone/>
            </a:pPr>
            <a:r>
              <a:rPr lang="fi-FI" dirty="0"/>
              <a:t>WriteResult({ "nInserted" : 1 })</a:t>
            </a:r>
          </a:p>
          <a:p>
            <a:pPr marL="0" indent="0">
              <a:buNone/>
            </a:pPr>
            <a:r>
              <a:rPr lang="fi-FI" dirty="0"/>
              <a:t>&gt; db.testData.find( { x : {$gt:2} } )</a:t>
            </a:r>
          </a:p>
          <a:p>
            <a:pPr marL="0" indent="0">
              <a:buNone/>
            </a:pPr>
            <a:r>
              <a:rPr lang="fi-FI" dirty="0"/>
              <a:t>{ "_id" : ObjectId("546d174714c7cc427d660a7b"), "x" : 3 }</a:t>
            </a:r>
          </a:p>
          <a:p>
            <a:pPr marL="0" indent="0">
              <a:buNone/>
            </a:pPr>
            <a:r>
              <a:rPr lang="fi-FI" dirty="0"/>
              <a:t>{ "_id" : ObjectId("546d191514c7cc427d660a7f"), "x" : 3 }</a:t>
            </a:r>
          </a:p>
          <a:p>
            <a:pPr marL="0" indent="0">
              <a:buNone/>
            </a:pPr>
            <a:r>
              <a:rPr lang="fi-FI" dirty="0"/>
              <a:t>{ "_id" : ObjectId("546d191514c7cc427d660a80"), "x" : 4 }</a:t>
            </a:r>
          </a:p>
          <a:p>
            <a:pPr marL="0" indent="0">
              <a:buNone/>
            </a:pPr>
            <a:r>
              <a:rPr lang="fi-FI" dirty="0"/>
              <a:t>{ "_id" : ObjectId("546d191514c7cc427d660a81"), "x" : 5 }</a:t>
            </a:r>
          </a:p>
          <a:p>
            <a:pPr marL="0" indent="0">
              <a:buNone/>
            </a:pPr>
            <a:r>
              <a:rPr lang="fi-FI" dirty="0"/>
              <a:t>{ "_id" : ObjectId("546d191514c7cc427d660a82"), "x" : 6 }</a:t>
            </a:r>
          </a:p>
          <a:p>
            <a:pPr marL="0" indent="0">
              <a:buNone/>
            </a:pPr>
            <a:r>
              <a:rPr lang="fi-FI" dirty="0" smtClean="0"/>
              <a:t>&gt; </a:t>
            </a:r>
            <a:r>
              <a:rPr lang="fi-FI" dirty="0"/>
              <a:t>db.testData.ensureIndex( { x: 1 } )</a:t>
            </a:r>
          </a:p>
          <a:p>
            <a:pPr marL="0" indent="0">
              <a:buNone/>
            </a:pPr>
            <a:endParaRPr lang="fi-FI" dirty="0"/>
          </a:p>
        </p:txBody>
      </p:sp>
    </p:spTree>
    <p:extLst>
      <p:ext uri="{BB962C8B-B14F-4D97-AF65-F5344CB8AC3E}">
        <p14:creationId xmlns:p14="http://schemas.microsoft.com/office/powerpoint/2010/main" val="38877115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a:t>
            </a:r>
            <a:r>
              <a:rPr lang="en-US" dirty="0" err="1" smtClean="0"/>
              <a:t>sharding</a:t>
            </a:r>
            <a:endParaRPr lang="fi-FI" dirty="0"/>
          </a:p>
        </p:txBody>
      </p:sp>
      <p:pic>
        <p:nvPicPr>
          <p:cNvPr id="7170" name="Picture 2" descr="Diagram of a large collection with data distributed across 4 shar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330" y="2276872"/>
            <a:ext cx="4342320" cy="41624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iagram of the shard key value space segmented into smaller ranges or chun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412875"/>
            <a:ext cx="6182762" cy="2031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44008" y="3468345"/>
            <a:ext cx="1936749" cy="246221"/>
          </a:xfrm>
          <a:prstGeom prst="rect">
            <a:avLst/>
          </a:prstGeom>
        </p:spPr>
        <p:txBody>
          <a:bodyPr wrap="none">
            <a:spAutoFit/>
          </a:bodyPr>
          <a:lstStyle/>
          <a:p>
            <a:r>
              <a:rPr lang="fi-FI" sz="1000" dirty="0" smtClean="0"/>
              <a:t>From http</a:t>
            </a:r>
            <a:r>
              <a:rPr lang="fi-FI" sz="1000" dirty="0"/>
              <a:t>://www.mongodb.org/</a:t>
            </a:r>
          </a:p>
        </p:txBody>
      </p:sp>
    </p:spTree>
    <p:extLst>
      <p:ext uri="{BB962C8B-B14F-4D97-AF65-F5344CB8AC3E}">
        <p14:creationId xmlns:p14="http://schemas.microsoft.com/office/powerpoint/2010/main" val="23679272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Example: </a:t>
            </a:r>
            <a:r>
              <a:rPr lang="en-US" dirty="0" err="1" smtClean="0"/>
              <a:t>CouchDB</a:t>
            </a:r>
            <a:r>
              <a:rPr lang="en-US" dirty="0" smtClean="0"/>
              <a:t>, </a:t>
            </a:r>
            <a:r>
              <a:rPr lang="en-US" sz="3200" dirty="0" smtClean="0"/>
              <a:t>http://couchdb.org</a:t>
            </a:r>
            <a:endParaRPr lang="en-US" sz="3200" dirty="0"/>
          </a:p>
        </p:txBody>
      </p:sp>
      <p:sp>
        <p:nvSpPr>
          <p:cNvPr id="4" name="Content Placeholder 3"/>
          <p:cNvSpPr>
            <a:spLocks noGrp="1"/>
          </p:cNvSpPr>
          <p:nvPr>
            <p:ph idx="1"/>
          </p:nvPr>
        </p:nvSpPr>
        <p:spPr/>
        <p:txBody>
          <a:bodyPr>
            <a:normAutofit fontScale="92500" lnSpcReduction="10000"/>
          </a:bodyPr>
          <a:lstStyle/>
          <a:p>
            <a:r>
              <a:rPr lang="en-US" dirty="0"/>
              <a:t>O</a:t>
            </a:r>
            <a:r>
              <a:rPr lang="en-US" dirty="0" smtClean="0"/>
              <a:t>pen source document-oriented database written mostly in the </a:t>
            </a:r>
            <a:r>
              <a:rPr lang="en-US" dirty="0" err="1" smtClean="0"/>
              <a:t>Erlang</a:t>
            </a:r>
            <a:r>
              <a:rPr lang="en-US" dirty="0" smtClean="0"/>
              <a:t> programming language</a:t>
            </a:r>
          </a:p>
          <a:p>
            <a:r>
              <a:rPr lang="en-US" dirty="0" smtClean="0"/>
              <a:t>Development started in 2005</a:t>
            </a:r>
          </a:p>
          <a:p>
            <a:r>
              <a:rPr lang="en-US" dirty="0" smtClean="0"/>
              <a:t>In February 2008, it became an Apache Incubator project and the license was changed to the Apache License rather than the GPL</a:t>
            </a:r>
          </a:p>
          <a:p>
            <a:r>
              <a:rPr lang="en-US" dirty="0" smtClean="0"/>
              <a:t>Stores collection of JSON documents</a:t>
            </a:r>
          </a:p>
          <a:p>
            <a:r>
              <a:rPr lang="en-US" dirty="0" smtClean="0"/>
              <a:t>Provides </a:t>
            </a:r>
            <a:r>
              <a:rPr lang="en-US" dirty="0" err="1" smtClean="0"/>
              <a:t>RESTFul</a:t>
            </a:r>
            <a:r>
              <a:rPr lang="en-US" dirty="0" smtClean="0"/>
              <a:t> API</a:t>
            </a:r>
          </a:p>
          <a:p>
            <a:r>
              <a:rPr lang="en-US" dirty="0" smtClean="0"/>
              <a:t>Query ability is allowed via views:</a:t>
            </a:r>
          </a:p>
          <a:p>
            <a:pPr lvl="1"/>
            <a:r>
              <a:rPr lang="en-US" dirty="0" smtClean="0"/>
              <a:t>Map and reduce functions</a:t>
            </a:r>
            <a:endParaRPr lang="en-US" dirty="0"/>
          </a:p>
        </p:txBody>
      </p:sp>
    </p:spTree>
    <p:extLst>
      <p:ext uri="{BB962C8B-B14F-4D97-AF65-F5344CB8AC3E}">
        <p14:creationId xmlns:p14="http://schemas.microsoft.com/office/powerpoint/2010/main" val="1192711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CouchDB</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view is queried, </a:t>
            </a:r>
            <a:r>
              <a:rPr lang="en-US" dirty="0" err="1" smtClean="0"/>
              <a:t>CouchDB</a:t>
            </a:r>
            <a:r>
              <a:rPr lang="en-US" dirty="0" smtClean="0"/>
              <a:t> takes the code of view and runs it on every document from the DB</a:t>
            </a:r>
          </a:p>
          <a:p>
            <a:r>
              <a:rPr lang="en-US" dirty="0" smtClean="0"/>
              <a:t>View produces view result</a:t>
            </a:r>
          </a:p>
          <a:p>
            <a:r>
              <a:rPr lang="en-US" dirty="0" smtClean="0"/>
              <a:t>Different views should have different functionalities</a:t>
            </a:r>
          </a:p>
          <a:p>
            <a:r>
              <a:rPr lang="en-US" dirty="0" smtClean="0"/>
              <a:t>Map function:</a:t>
            </a:r>
          </a:p>
          <a:p>
            <a:pPr lvl="1"/>
            <a:r>
              <a:rPr lang="en-US" dirty="0" smtClean="0"/>
              <a:t>Written in JavaScript</a:t>
            </a:r>
          </a:p>
          <a:p>
            <a:pPr lvl="1"/>
            <a:r>
              <a:rPr lang="en-US" dirty="0" smtClean="0"/>
              <a:t>Has single parameter – document</a:t>
            </a:r>
          </a:p>
          <a:p>
            <a:pPr lvl="1"/>
            <a:r>
              <a:rPr lang="en-US" dirty="0" smtClean="0"/>
              <a:t>Can refer to document’s fields </a:t>
            </a:r>
            <a:endParaRPr lang="en-US" dirty="0"/>
          </a:p>
        </p:txBody>
      </p:sp>
    </p:spTree>
    <p:extLst>
      <p:ext uri="{BB962C8B-B14F-4D97-AF65-F5344CB8AC3E}">
        <p14:creationId xmlns:p14="http://schemas.microsoft.com/office/powerpoint/2010/main" val="691036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temporary view in Fu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44" y="-243408"/>
            <a:ext cx="10521282" cy="54726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1520" y="5412493"/>
            <a:ext cx="7704856" cy="923330"/>
          </a:xfrm>
          <a:prstGeom prst="rect">
            <a:avLst/>
          </a:prstGeom>
        </p:spPr>
        <p:txBody>
          <a:bodyPr wrap="square">
            <a:spAutoFit/>
          </a:bodyPr>
          <a:lstStyle/>
          <a:p>
            <a:r>
              <a:rPr lang="fi-FI" dirty="0"/>
              <a:t>curl -X PUT http://127.0.0.1:5984/albums/6e1295ed6c29495e54cc05947f18c8af -d '{"title":"There is Nothing Left to Lose","artist":"Foo Fighters"}'</a:t>
            </a:r>
          </a:p>
        </p:txBody>
      </p:sp>
    </p:spTree>
    <p:extLst>
      <p:ext uri="{BB962C8B-B14F-4D97-AF65-F5344CB8AC3E}">
        <p14:creationId xmlns:p14="http://schemas.microsoft.com/office/powerpoint/2010/main" val="33546341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CouchDB</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1800" dirty="0" smtClean="0"/>
              <a:t>"_id":"biking", </a:t>
            </a:r>
          </a:p>
          <a:p>
            <a:pPr>
              <a:buNone/>
            </a:pPr>
            <a:r>
              <a:rPr lang="en-US" sz="1800" dirty="0" smtClean="0"/>
              <a:t>"_rev":"AE19EBC7654", </a:t>
            </a:r>
          </a:p>
          <a:p>
            <a:pPr>
              <a:buNone/>
            </a:pPr>
            <a:r>
              <a:rPr lang="en-US" sz="1800" dirty="0" smtClean="0"/>
              <a:t>"title":"Biking", </a:t>
            </a:r>
          </a:p>
          <a:p>
            <a:pPr>
              <a:buNone/>
            </a:pPr>
            <a:r>
              <a:rPr lang="en-US" sz="1800" dirty="0" smtClean="0"/>
              <a:t>"body":"My biggest hobby is </a:t>
            </a:r>
            <a:r>
              <a:rPr lang="en-US" sz="1800" dirty="0" err="1" smtClean="0"/>
              <a:t>mountainbiking</a:t>
            </a:r>
            <a:r>
              <a:rPr lang="en-US" sz="1800" dirty="0" smtClean="0"/>
              <a:t>. The other day...", </a:t>
            </a:r>
          </a:p>
          <a:p>
            <a:pPr>
              <a:buNone/>
            </a:pPr>
            <a:r>
              <a:rPr lang="en-US" sz="1800" dirty="0" smtClean="0"/>
              <a:t>"date":"2009/01/30 18:04:11" </a:t>
            </a:r>
          </a:p>
          <a:p>
            <a:pPr>
              <a:buNone/>
            </a:pPr>
            <a:r>
              <a:rPr lang="en-US" sz="1800" dirty="0" smtClean="0"/>
              <a:t>} </a:t>
            </a:r>
          </a:p>
          <a:p>
            <a:pPr>
              <a:buNone/>
            </a:pPr>
            <a:r>
              <a:rPr lang="en-US" sz="1800" dirty="0" smtClean="0"/>
              <a:t>{ </a:t>
            </a:r>
          </a:p>
          <a:p>
            <a:pPr>
              <a:buNone/>
            </a:pPr>
            <a:r>
              <a:rPr lang="en-US" sz="1800" dirty="0" smtClean="0"/>
              <a:t>"_id":"bought-a-cat", </a:t>
            </a:r>
          </a:p>
          <a:p>
            <a:pPr>
              <a:buNone/>
            </a:pPr>
            <a:r>
              <a:rPr lang="en-US" sz="1800" dirty="0" smtClean="0"/>
              <a:t>"_rev":"4A3BBEE711", </a:t>
            </a:r>
          </a:p>
          <a:p>
            <a:pPr>
              <a:buNone/>
            </a:pPr>
            <a:r>
              <a:rPr lang="en-US" sz="1800" dirty="0" smtClean="0"/>
              <a:t>"title":"Bought a Cat",</a:t>
            </a:r>
          </a:p>
          <a:p>
            <a:pPr>
              <a:buNone/>
            </a:pPr>
            <a:r>
              <a:rPr lang="en-US" sz="1800" dirty="0" smtClean="0"/>
              <a:t>"body":"I went to the </a:t>
            </a:r>
            <a:r>
              <a:rPr lang="en-US" sz="1800" dirty="0" err="1" smtClean="0"/>
              <a:t>the</a:t>
            </a:r>
            <a:r>
              <a:rPr lang="en-US" sz="1800" dirty="0" smtClean="0"/>
              <a:t> pet store earlier and brought home a little kitty...", "date":"2009/02/17 21:13:39" </a:t>
            </a:r>
          </a:p>
          <a:p>
            <a:pPr>
              <a:buNone/>
            </a:pPr>
            <a:r>
              <a:rPr lang="en-US" sz="1800" dirty="0" smtClean="0"/>
              <a:t>} { "_id":"hello-world", "_rev":"43FBA4E7AB", "title":"Hello World", "body":"Well hello and welcome to my new blog...", "date":"2009/01/15 15:52:20" }</a:t>
            </a:r>
            <a:endParaRPr lang="en-US" sz="1800" dirty="0"/>
          </a:p>
        </p:txBody>
      </p:sp>
    </p:spTree>
    <p:extLst>
      <p:ext uri="{BB962C8B-B14F-4D97-AF65-F5344CB8AC3E}">
        <p14:creationId xmlns:p14="http://schemas.microsoft.com/office/powerpoint/2010/main" val="4109763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CouchDB</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View, Map function:</a:t>
            </a:r>
          </a:p>
          <a:p>
            <a:pPr lvl="1"/>
            <a:r>
              <a:rPr lang="en-US" dirty="0" smtClean="0"/>
              <a:t>function(doc) { if(</a:t>
            </a:r>
            <a:r>
              <a:rPr lang="en-US" dirty="0" err="1" smtClean="0"/>
              <a:t>doc.date</a:t>
            </a:r>
            <a:r>
              <a:rPr lang="en-US" dirty="0" smtClean="0"/>
              <a:t> &amp;&amp; </a:t>
            </a:r>
            <a:r>
              <a:rPr lang="en-US" dirty="0" err="1" smtClean="0"/>
              <a:t>doc.title</a:t>
            </a:r>
            <a:r>
              <a:rPr lang="en-US" dirty="0" smtClean="0"/>
              <a:t>) { emit(</a:t>
            </a:r>
            <a:r>
              <a:rPr lang="en-US" dirty="0" err="1" smtClean="0"/>
              <a:t>doc.date</a:t>
            </a:r>
            <a:r>
              <a:rPr lang="en-US" dirty="0" smtClean="0"/>
              <a:t>, </a:t>
            </a:r>
            <a:r>
              <a:rPr lang="en-US" dirty="0" err="1" smtClean="0"/>
              <a:t>doc.title</a:t>
            </a:r>
            <a:r>
              <a:rPr lang="en-US" dirty="0" smtClean="0"/>
              <a:t>); } }</a:t>
            </a:r>
          </a:p>
          <a:p>
            <a:pPr lvl="1">
              <a:buNone/>
            </a:pPr>
            <a:endParaRPr lang="en-US" dirty="0"/>
          </a:p>
        </p:txBody>
      </p:sp>
      <p:pic>
        <p:nvPicPr>
          <p:cNvPr id="1031171" name="Picture 3" descr="Pink tissue paper"/>
          <p:cNvPicPr>
            <a:picLocks noChangeAspect="1" noChangeArrowheads="1"/>
          </p:cNvPicPr>
          <p:nvPr/>
        </p:nvPicPr>
        <p:blipFill>
          <a:blip r:embed="rId2" cstate="print"/>
          <a:srcRect/>
          <a:stretch>
            <a:fillRect/>
          </a:stretch>
        </p:blipFill>
        <p:spPr bwMode="auto">
          <a:xfrm>
            <a:off x="468348" y="3573016"/>
            <a:ext cx="8702604" cy="1981200"/>
          </a:xfrm>
          <a:prstGeom prst="rect">
            <a:avLst/>
          </a:prstGeom>
          <a:noFill/>
          <a:ln w="9525" cap="flat" cmpd="sng">
            <a:noFill/>
            <a:prstDash val="solid"/>
            <a:miter lim="800000"/>
            <a:headEnd/>
            <a:tailEnd/>
          </a:ln>
        </p:spPr>
      </p:pic>
    </p:spTree>
    <p:extLst>
      <p:ext uri="{BB962C8B-B14F-4D97-AF65-F5344CB8AC3E}">
        <p14:creationId xmlns:p14="http://schemas.microsoft.com/office/powerpoint/2010/main" val="1867028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CouchDB</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Map result is stored in B-tree</a:t>
            </a:r>
          </a:p>
          <a:p>
            <a:r>
              <a:rPr lang="en-US" dirty="0" smtClean="0"/>
              <a:t>Reduce function operate on the sorted rows emitted by map function</a:t>
            </a:r>
          </a:p>
          <a:p>
            <a:r>
              <a:rPr lang="en-US" dirty="0" smtClean="0"/>
              <a:t>Reduce function is applied to every leaf of B-tree</a:t>
            </a:r>
          </a:p>
          <a:p>
            <a:pPr lvl="1"/>
            <a:r>
              <a:rPr lang="en-US" dirty="0" smtClean="0"/>
              <a:t>function(keys, values, </a:t>
            </a:r>
            <a:r>
              <a:rPr lang="en-US" dirty="0" err="1" smtClean="0"/>
              <a:t>rereduce</a:t>
            </a:r>
            <a:r>
              <a:rPr lang="en-US" dirty="0" smtClean="0"/>
              <a:t>) { return sum(values); }</a:t>
            </a:r>
            <a:endParaRPr lang="en-US" dirty="0"/>
          </a:p>
        </p:txBody>
      </p:sp>
    </p:spTree>
    <p:extLst>
      <p:ext uri="{BB962C8B-B14F-4D97-AF65-F5344CB8AC3E}">
        <p14:creationId xmlns:p14="http://schemas.microsoft.com/office/powerpoint/2010/main" val="1676041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upload.wikimedia.org/wikipedia/commons/2/23/3_states_of_da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08720"/>
            <a:ext cx="8439596" cy="51346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47664" y="6165304"/>
            <a:ext cx="4955203" cy="369332"/>
          </a:xfrm>
          <a:prstGeom prst="rect">
            <a:avLst/>
          </a:prstGeom>
          <a:noFill/>
        </p:spPr>
        <p:txBody>
          <a:bodyPr wrap="none" rtlCol="0">
            <a:spAutoFit/>
          </a:bodyPr>
          <a:lstStyle/>
          <a:p>
            <a:r>
              <a:rPr lang="fi-FI" dirty="0" smtClean="0"/>
              <a:t>From http</a:t>
            </a:r>
            <a:r>
              <a:rPr lang="fi-FI" dirty="0"/>
              <a:t>://en.wikipedia.org/wiki/Data_at_Rest</a:t>
            </a:r>
          </a:p>
        </p:txBody>
      </p:sp>
    </p:spTree>
    <p:extLst>
      <p:ext uri="{BB962C8B-B14F-4D97-AF65-F5344CB8AC3E}">
        <p14:creationId xmlns:p14="http://schemas.microsoft.com/office/powerpoint/2010/main" val="280129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fi-FI" dirty="0"/>
          </a:p>
        </p:txBody>
      </p:sp>
      <p:sp>
        <p:nvSpPr>
          <p:cNvPr id="3" name="Content Placeholder 2"/>
          <p:cNvSpPr>
            <a:spLocks noGrp="1"/>
          </p:cNvSpPr>
          <p:nvPr>
            <p:ph idx="1"/>
          </p:nvPr>
        </p:nvSpPr>
        <p:spPr/>
        <p:txBody>
          <a:bodyPr>
            <a:normAutofit fontScale="85000" lnSpcReduction="20000"/>
          </a:bodyPr>
          <a:lstStyle/>
          <a:p>
            <a:r>
              <a:rPr lang="en-US" dirty="0" smtClean="0"/>
              <a:t>Recall from previous lecture: from </a:t>
            </a:r>
            <a:r>
              <a:rPr lang="en-US" dirty="0"/>
              <a:t>2013 to 2020, the “digital universe” will grow by a factor of 10 – from 4.4 ZB to 44 ZB. It more than doubles every two years</a:t>
            </a:r>
            <a:r>
              <a:rPr lang="en-US" dirty="0" smtClean="0"/>
              <a:t>.</a:t>
            </a:r>
          </a:p>
          <a:p>
            <a:pPr lvl="1"/>
            <a:r>
              <a:rPr lang="fi-FI" b="1" dirty="0"/>
              <a:t>zettabyte</a:t>
            </a:r>
            <a:r>
              <a:rPr lang="fi-FI" dirty="0"/>
              <a:t> </a:t>
            </a:r>
            <a:r>
              <a:rPr lang="fi-FI" dirty="0" smtClean="0"/>
              <a:t>equals to 10</a:t>
            </a:r>
            <a:r>
              <a:rPr lang="en-US" dirty="0" smtClean="0"/>
              <a:t>^21 bytes</a:t>
            </a:r>
          </a:p>
          <a:p>
            <a:r>
              <a:rPr lang="en-US" dirty="0" smtClean="0"/>
              <a:t>For handling these data computing performance and data storages should scale</a:t>
            </a:r>
          </a:p>
          <a:p>
            <a:r>
              <a:rPr lang="en-US" dirty="0"/>
              <a:t>To scale vertically </a:t>
            </a:r>
            <a:r>
              <a:rPr lang="en-US" dirty="0" smtClean="0"/>
              <a:t>means </a:t>
            </a:r>
            <a:r>
              <a:rPr lang="en-US" dirty="0"/>
              <a:t>to add resources to a single node in a system, typically involving the addition of CPUs or memory to a single </a:t>
            </a:r>
            <a:r>
              <a:rPr lang="en-US" dirty="0" smtClean="0"/>
              <a:t>computer</a:t>
            </a:r>
          </a:p>
          <a:p>
            <a:r>
              <a:rPr lang="en-US" dirty="0"/>
              <a:t>To scale horizontally (or scale out) means to add more nodes to a system, such as adding a new computer to a distributed software application.</a:t>
            </a:r>
          </a:p>
          <a:p>
            <a:endParaRPr lang="fi-FI" dirty="0"/>
          </a:p>
        </p:txBody>
      </p:sp>
    </p:spTree>
    <p:extLst>
      <p:ext uri="{BB962C8B-B14F-4D97-AF65-F5344CB8AC3E}">
        <p14:creationId xmlns:p14="http://schemas.microsoft.com/office/powerpoint/2010/main" val="1903826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fi-FI" dirty="0"/>
          </a:p>
        </p:txBody>
      </p:sp>
      <p:sp>
        <p:nvSpPr>
          <p:cNvPr id="3" name="Content Placeholder 2"/>
          <p:cNvSpPr>
            <a:spLocks noGrp="1"/>
          </p:cNvSpPr>
          <p:nvPr>
            <p:ph idx="1"/>
          </p:nvPr>
        </p:nvSpPr>
        <p:spPr/>
        <p:txBody>
          <a:bodyPr>
            <a:normAutofit lnSpcReduction="10000"/>
          </a:bodyPr>
          <a:lstStyle/>
          <a:p>
            <a:r>
              <a:rPr lang="en-US" dirty="0" smtClean="0"/>
              <a:t>Now, manufacturers of CPUs prefer horizontal scaling</a:t>
            </a:r>
          </a:p>
          <a:p>
            <a:pPr lvl="1"/>
            <a:r>
              <a:rPr lang="en-US" dirty="0" smtClean="0"/>
              <a:t>Multicore CPU</a:t>
            </a:r>
          </a:p>
          <a:p>
            <a:pPr lvl="1"/>
            <a:r>
              <a:rPr lang="en-US" dirty="0" smtClean="0"/>
              <a:t>Multiprocessor CPU</a:t>
            </a:r>
          </a:p>
          <a:p>
            <a:r>
              <a:rPr lang="en-US" dirty="0" smtClean="0"/>
              <a:t>Data are stored in distributed storages</a:t>
            </a:r>
          </a:p>
          <a:p>
            <a:r>
              <a:rPr lang="en-US" dirty="0" smtClean="0"/>
              <a:t>Distributed systems are used to process the data</a:t>
            </a:r>
          </a:p>
          <a:p>
            <a:r>
              <a:rPr lang="en-US" dirty="0" smtClean="0"/>
              <a:t>Distributed computing introduce problems with synchronization</a:t>
            </a:r>
            <a:endParaRPr lang="fi-FI" dirty="0"/>
          </a:p>
        </p:txBody>
      </p:sp>
    </p:spTree>
    <p:extLst>
      <p:ext uri="{BB962C8B-B14F-4D97-AF65-F5344CB8AC3E}">
        <p14:creationId xmlns:p14="http://schemas.microsoft.com/office/powerpoint/2010/main" val="1790018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fi-FI" dirty="0"/>
          </a:p>
        </p:txBody>
      </p:sp>
      <p:sp>
        <p:nvSpPr>
          <p:cNvPr id="3" name="Content Placeholder 2"/>
          <p:cNvSpPr>
            <a:spLocks noGrp="1"/>
          </p:cNvSpPr>
          <p:nvPr>
            <p:ph idx="1"/>
          </p:nvPr>
        </p:nvSpPr>
        <p:spPr/>
        <p:txBody>
          <a:bodyPr>
            <a:normAutofit fontScale="92500" lnSpcReduction="20000"/>
          </a:bodyPr>
          <a:lstStyle/>
          <a:p>
            <a:r>
              <a:rPr lang="en-US" dirty="0" smtClean="0"/>
              <a:t>Data may be stored in the databases</a:t>
            </a:r>
          </a:p>
          <a:p>
            <a:r>
              <a:rPr lang="en-US" dirty="0" smtClean="0"/>
              <a:t>A </a:t>
            </a:r>
            <a:r>
              <a:rPr lang="en-US" dirty="0"/>
              <a:t>database is an organized collection of </a:t>
            </a:r>
            <a:r>
              <a:rPr lang="en-US" dirty="0" smtClean="0"/>
              <a:t>data</a:t>
            </a:r>
          </a:p>
          <a:p>
            <a:r>
              <a:rPr lang="en-US" dirty="0"/>
              <a:t>Database management systems (DBMSs) are computer software applications that interact with the user, other applications, and the database itself to capture and analyze data</a:t>
            </a:r>
            <a:r>
              <a:rPr lang="en-US" dirty="0" smtClean="0"/>
              <a:t>.</a:t>
            </a:r>
          </a:p>
          <a:p>
            <a:r>
              <a:rPr lang="en-US" dirty="0"/>
              <a:t>A relational database management system (RDBMS) is a database management system (DBMS) that is based on the relational </a:t>
            </a:r>
            <a:r>
              <a:rPr lang="en-US" dirty="0" smtClean="0"/>
              <a:t>model</a:t>
            </a:r>
          </a:p>
          <a:p>
            <a:r>
              <a:rPr lang="en-US" dirty="0"/>
              <a:t>The relational database model is based on the concept of two-dimensional tables.</a:t>
            </a:r>
            <a:endParaRPr lang="fi-FI" dirty="0"/>
          </a:p>
        </p:txBody>
      </p:sp>
    </p:spTree>
    <p:extLst>
      <p:ext uri="{BB962C8B-B14F-4D97-AF65-F5344CB8AC3E}">
        <p14:creationId xmlns:p14="http://schemas.microsoft.com/office/powerpoint/2010/main" val="970529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architecture</a:t>
            </a:r>
            <a:endParaRPr lang="fi-FI" dirty="0"/>
          </a:p>
        </p:txBody>
      </p:sp>
      <p:pic>
        <p:nvPicPr>
          <p:cNvPr id="4" name="Picture 3"/>
          <p:cNvPicPr>
            <a:picLocks noChangeAspect="1"/>
          </p:cNvPicPr>
          <p:nvPr/>
        </p:nvPicPr>
        <p:blipFill>
          <a:blip r:embed="rId2"/>
          <a:stretch>
            <a:fillRect/>
          </a:stretch>
        </p:blipFill>
        <p:spPr>
          <a:xfrm>
            <a:off x="2483768" y="1412875"/>
            <a:ext cx="4152900" cy="4438650"/>
          </a:xfrm>
          <a:prstGeom prst="rect">
            <a:avLst/>
          </a:prstGeom>
        </p:spPr>
      </p:pic>
      <p:sp>
        <p:nvSpPr>
          <p:cNvPr id="3" name="Rectangle 2"/>
          <p:cNvSpPr/>
          <p:nvPr/>
        </p:nvSpPr>
        <p:spPr>
          <a:xfrm>
            <a:off x="1187624" y="6093296"/>
            <a:ext cx="4572000" cy="646331"/>
          </a:xfrm>
          <a:prstGeom prst="rect">
            <a:avLst/>
          </a:prstGeom>
        </p:spPr>
        <p:txBody>
          <a:bodyPr>
            <a:spAutoFit/>
          </a:bodyPr>
          <a:lstStyle/>
          <a:p>
            <a:r>
              <a:rPr lang="fi-FI" dirty="0" smtClean="0"/>
              <a:t>From ”Fundamentals </a:t>
            </a:r>
            <a:r>
              <a:rPr lang="fi-FI" dirty="0"/>
              <a:t>of Database Systems(Elmasri,Navathe</a:t>
            </a:r>
            <a:r>
              <a:rPr lang="fi-FI" dirty="0" smtClean="0"/>
              <a:t>), 2010”</a:t>
            </a:r>
            <a:endParaRPr lang="fi-FI" dirty="0"/>
          </a:p>
        </p:txBody>
      </p:sp>
    </p:spTree>
    <p:extLst>
      <p:ext uri="{BB962C8B-B14F-4D97-AF65-F5344CB8AC3E}">
        <p14:creationId xmlns:p14="http://schemas.microsoft.com/office/powerpoint/2010/main" val="3559053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JYU Oranssi vaahterapohja">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Helvetica"/>
        <a:ea typeface=""/>
        <a:cs typeface="Arial"/>
      </a:majorFont>
      <a:minorFont>
        <a:latin typeface="Helvetic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maplefigures_orange_300dpi (6)</Template>
  <TotalTime>1127</TotalTime>
  <Words>2502</Words>
  <Application>Microsoft Office PowerPoint</Application>
  <PresentationFormat>On-screen Show (4:3)</PresentationFormat>
  <Paragraphs>342</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Courier New</vt:lpstr>
      <vt:lpstr>Helvetica</vt:lpstr>
      <vt:lpstr>Wingdings</vt:lpstr>
      <vt:lpstr>JYU Oranssi vaahterapohja</vt:lpstr>
      <vt:lpstr>Managing with Big Data “at rest” </vt:lpstr>
      <vt:lpstr>Introduction</vt:lpstr>
      <vt:lpstr>Table of contents</vt:lpstr>
      <vt:lpstr>Data at rest</vt:lpstr>
      <vt:lpstr>PowerPoint Presentation</vt:lpstr>
      <vt:lpstr>Scaling</vt:lpstr>
      <vt:lpstr>Scaling</vt:lpstr>
      <vt:lpstr>Databases</vt:lpstr>
      <vt:lpstr>Database architecture</vt:lpstr>
      <vt:lpstr>SQL</vt:lpstr>
      <vt:lpstr>SQL</vt:lpstr>
      <vt:lpstr>SQL support</vt:lpstr>
      <vt:lpstr>DB rankings</vt:lpstr>
      <vt:lpstr>Example: PostgreSQL</vt:lpstr>
      <vt:lpstr>Example: PostgreSQL</vt:lpstr>
      <vt:lpstr>NoSQL databases</vt:lpstr>
      <vt:lpstr>NoSQL databases</vt:lpstr>
      <vt:lpstr>ACID properties</vt:lpstr>
      <vt:lpstr>ACID properties</vt:lpstr>
      <vt:lpstr>ACID vs BASE</vt:lpstr>
      <vt:lpstr>ACID vs BASE</vt:lpstr>
      <vt:lpstr>ACID vs BASE</vt:lpstr>
      <vt:lpstr>CAP theorem</vt:lpstr>
      <vt:lpstr>CAP theorem</vt:lpstr>
      <vt:lpstr>CAP theorem</vt:lpstr>
      <vt:lpstr>NoSQL databases: motives</vt:lpstr>
      <vt:lpstr>NoSQL databases: motives</vt:lpstr>
      <vt:lpstr>NoSQL databases: motives</vt:lpstr>
      <vt:lpstr>NoSQL databases: criticism</vt:lpstr>
      <vt:lpstr>Data and query models</vt:lpstr>
      <vt:lpstr>NewSQL</vt:lpstr>
      <vt:lpstr>NoSQL example: Redis</vt:lpstr>
      <vt:lpstr>NoSQL example: Redis</vt:lpstr>
      <vt:lpstr>NoSQL example: Redis</vt:lpstr>
      <vt:lpstr>NoSQL example: Redis</vt:lpstr>
      <vt:lpstr>NoSQL example: Redis</vt:lpstr>
      <vt:lpstr>NoSQL example: Redis</vt:lpstr>
      <vt:lpstr>MongoDB</vt:lpstr>
      <vt:lpstr>MongoDB</vt:lpstr>
      <vt:lpstr>MongoDB</vt:lpstr>
      <vt:lpstr>MongoDB</vt:lpstr>
      <vt:lpstr>MongoDB sharding</vt:lpstr>
      <vt:lpstr>Example: CouchDB, http://couchdb.org</vt:lpstr>
      <vt:lpstr>Example: CouchDB</vt:lpstr>
      <vt:lpstr>PowerPoint Presentation</vt:lpstr>
      <vt:lpstr>Example: CouchDB</vt:lpstr>
      <vt:lpstr>CouchDB: Example</vt:lpstr>
      <vt:lpstr>CouchDB: Example</vt:lpstr>
    </vt:vector>
  </TitlesOfParts>
  <Company>University of Jyväskylä</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with Big Data “at rest”</dc:title>
  <dc:creator>Alexander Semenov</dc:creator>
  <cp:lastModifiedBy>Alexander Semenov</cp:lastModifiedBy>
  <cp:revision>82</cp:revision>
  <dcterms:created xsi:type="dcterms:W3CDTF">2014-11-19T17:40:20Z</dcterms:created>
  <dcterms:modified xsi:type="dcterms:W3CDTF">2014-11-25T10:15:25Z</dcterms:modified>
</cp:coreProperties>
</file>