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media/image45.png" ContentType="image/png"/>
  <Override PartName="/ppt/media/image133.png" ContentType="image/png"/>
  <Override PartName="/ppt/media/image82.png" ContentType="image/png"/>
  <Override PartName="/ppt/media/image14.png" ContentType="image/png"/>
  <Override PartName="/ppt/media/image102.png" ContentType="image/png"/>
  <Override PartName="/ppt/media/image51.png" ContentType="image/png"/>
  <Override PartName="/ppt/media/image20.png" ContentType="image/png"/>
  <Override PartName="/ppt/media/image99.png" ContentType="image/png"/>
  <Override PartName="/ppt/media/image119.png" ContentType="image/png"/>
  <Override PartName="/ppt/media/image68.png" ContentType="image/png"/>
  <Override PartName="/ppt/media/image37.png" ContentType="image/png"/>
  <Override PartName="/ppt/media/image125.png" ContentType="image/png"/>
  <Override PartName="/ppt/media/image135.jpeg" ContentType="image/jpeg"/>
  <Override PartName="/ppt/media/image74.png" ContentType="image/png"/>
  <Override PartName="/ppt/media/image43.png" ContentType="image/png"/>
  <Override PartName="/ppt/media/image131.png" ContentType="image/png"/>
  <Override PartName="/ppt/media/image80.png" ContentType="image/png"/>
  <Override PartName="/ppt/media/image12.png" ContentType="image/png"/>
  <Override PartName="/ppt/media/image100.png" ContentType="image/png"/>
  <Override PartName="/ppt/media/image4.jpeg" ContentType="image/jpeg"/>
  <Override PartName="/ppt/media/image148.png" ContentType="image/png"/>
  <Override PartName="/ppt/media/image97.png" ContentType="image/png"/>
  <Override PartName="/ppt/media/image117.png" ContentType="image/png"/>
  <Override PartName="/ppt/media/image66.png" ContentType="image/png"/>
  <Override PartName="/ppt/media/image154.png" ContentType="image/png"/>
  <Override PartName="/ppt/media/image35.png" ContentType="image/png"/>
  <Override PartName="/ppt/media/image123.png" ContentType="image/png"/>
  <Override PartName="/ppt/media/image72.png" ContentType="image/png"/>
  <Override PartName="/ppt/media/image41.png" ContentType="image/png"/>
  <Override PartName="/ppt/media/image112.gif" ContentType="image/gif"/>
  <Override PartName="/ppt/media/image89.png" ContentType="image/png"/>
  <Override PartName="/ppt/media/image109.png" ContentType="image/png"/>
  <Override PartName="/ppt/media/image58.png" ContentType="image/png"/>
  <Override PartName="/ppt/media/image146.png" ContentType="image/png"/>
  <Override PartName="/ppt/media/image95.png" ContentType="image/png"/>
  <Override PartName="/ppt/media/image115.png" ContentType="image/png"/>
  <Override PartName="/ppt/media/image64.png" ContentType="image/png"/>
  <Override PartName="/ppt/media/image152.png" ContentType="image/png"/>
  <Override PartName="/ppt/media/image33.png" ContentType="image/png"/>
  <Override PartName="/ppt/media/image121.png" ContentType="image/png"/>
  <Override PartName="/ppt/media/image70.png" ContentType="image/png"/>
  <Override PartName="/ppt/media/image29.wmf" ContentType="image/x-wmf"/>
  <Override PartName="/ppt/media/image3.jpeg" ContentType="image/jpeg"/>
  <Override PartName="/ppt/media/image138.png" ContentType="image/png"/>
  <Override PartName="/ppt/media/image87.png" ContentType="image/png"/>
  <Override PartName="/ppt/media/image19.png" ContentType="image/png"/>
  <Override PartName="/ppt/media/image107.png" ContentType="image/png"/>
  <Override PartName="/ppt/media/image56.png" ContentType="image/png"/>
  <Override PartName="/ppt/media/image144.png" ContentType="image/png"/>
  <Override PartName="/ppt/media/image25.png" ContentType="image/png"/>
  <Override PartName="/ppt/media/image93.png" ContentType="image/png"/>
  <Override PartName="/ppt/media/image113.png" ContentType="image/png"/>
  <Override PartName="/ppt/media/image62.png" ContentType="image/png"/>
  <Override PartName="/ppt/media/image150.png" ContentType="image/png"/>
  <Override PartName="/ppt/media/image31.png" ContentType="image/png"/>
  <Override PartName="/ppt/media/image9.jpeg" ContentType="image/jpeg"/>
  <Override PartName="/ppt/media/image11.jpeg" ContentType="image/jpeg"/>
  <Override PartName="/ppt/media/image79.png" ContentType="image/png"/>
  <Override PartName="/ppt/media/image27.wmf" ContentType="image/x-wmf"/>
  <Override PartName="/ppt/media/image48.png" ContentType="image/png"/>
  <Override PartName="/ppt/media/image136.png" ContentType="image/png"/>
  <Override PartName="/ppt/media/image17.png" ContentType="image/png"/>
  <Override PartName="/ppt/media/image85.png" ContentType="image/png"/>
  <Override PartName="/ppt/media/image105.png" ContentType="image/png"/>
  <Override PartName="/ppt/media/image54.png" ContentType="image/png"/>
  <Override PartName="/ppt/media/image142.png" ContentType="image/png"/>
  <Override PartName="/ppt/media/image91.png" ContentType="image/png"/>
  <Override PartName="/ppt/media/image23.png" ContentType="image/png"/>
  <Override PartName="/ppt/media/image111.png" ContentType="image/png"/>
  <Override PartName="/ppt/media/image60.png" ContentType="image/png"/>
  <Override PartName="/ppt/media/image7.png" ContentType="image/png"/>
  <Override PartName="/ppt/media/image2.jpeg" ContentType="image/jpeg"/>
  <Override PartName="/ppt/media/image128.png" ContentType="image/png"/>
  <Override PartName="/ppt/media/image77.png" ContentType="image/png"/>
  <Override PartName="/ppt/media/image46.png" ContentType="image/png"/>
  <Override PartName="/ppt/media/image134.png" ContentType="image/png"/>
  <Override PartName="/ppt/media/image83.png" ContentType="image/png"/>
  <Override PartName="/ppt/media/image15.png" ContentType="image/png"/>
  <Override PartName="/ppt/media/image103.png" ContentType="image/png"/>
  <Override PartName="/ppt/media/image52.png" ContentType="image/png"/>
  <Override PartName="/ppt/media/image140.png" ContentType="image/png"/>
  <Override PartName="/ppt/media/image21.png" ContentType="image/png"/>
  <Override PartName="/ppt/media/image8.jpeg" ContentType="image/jpeg"/>
  <Override PartName="/ppt/media/image10.jpeg" ContentType="image/jpeg"/>
  <Override PartName="/ppt/media/image69.png" ContentType="image/png"/>
  <Override PartName="/ppt/media/image38.png" ContentType="image/png"/>
  <Override PartName="/ppt/media/image126.png" ContentType="image/png"/>
  <Override PartName="/ppt/media/image75.png" ContentType="image/png"/>
  <Override PartName="/ppt/media/image44.png" ContentType="image/png"/>
  <Override PartName="/ppt/media/image132.png" ContentType="image/png"/>
  <Override PartName="/ppt/media/image81.png" ContentType="image/png"/>
  <Override PartName="/ppt/media/image13.png" ContentType="image/png"/>
  <Override PartName="/ppt/media/image101.png" ContentType="image/png"/>
  <Override PartName="/ppt/media/image50.png" ContentType="image/png"/>
  <Override PartName="/ppt/media/image149.png" ContentType="image/png"/>
  <Override PartName="/ppt/media/image98.png" ContentType="image/png"/>
  <Override PartName="/ppt/media/image1.jpeg" ContentType="image/jpeg"/>
  <Override PartName="/ppt/media/image118.png" ContentType="image/png"/>
  <Override PartName="/ppt/media/image67.png" ContentType="image/png"/>
  <Override PartName="/ppt/media/image155.png" ContentType="image/png"/>
  <Override PartName="/ppt/media/image36.png" ContentType="image/png"/>
  <Override PartName="/ppt/media/image124.png" ContentType="image/png"/>
  <Override PartName="/ppt/media/image73.png" ContentType="image/png"/>
  <Override PartName="/ppt/media/image42.png" ContentType="image/png"/>
  <Override PartName="/ppt/media/image130.png" ContentType="image/png"/>
  <Override PartName="/ppt/media/image59.png" ContentType="image/png"/>
  <Override PartName="/ppt/media/image147.png" ContentType="image/png"/>
  <Override PartName="/ppt/media/image96.png" ContentType="image/png"/>
  <Override PartName="/ppt/media/image28.png" ContentType="image/png"/>
  <Override PartName="/ppt/media/image116.png" ContentType="image/png"/>
  <Override PartName="/ppt/media/image65.png" ContentType="image/png"/>
  <Override PartName="/ppt/media/image153.png" ContentType="image/png"/>
  <Override PartName="/ppt/media/image34.png" ContentType="image/png"/>
  <Override PartName="/ppt/media/image122.png" ContentType="image/png"/>
  <Override PartName="/ppt/media/image71.png" ContentType="image/png"/>
  <Override PartName="/ppt/media/image40.png" ContentType="image/png"/>
  <Override PartName="/ppt/media/image139.png" ContentType="image/png"/>
  <Override PartName="/ppt/media/image88.png" ContentType="image/png"/>
  <Override PartName="/ppt/media/image108.png" ContentType="image/png"/>
  <Override PartName="/ppt/media/image57.png" ContentType="image/png"/>
  <Override PartName="/ppt/media/image145.png" ContentType="image/png"/>
  <Override PartName="/ppt/media/image94.png" ContentType="image/png"/>
  <Override PartName="/ppt/media/image26.png" ContentType="image/png"/>
  <Override PartName="/ppt/media/image114.png" ContentType="image/png"/>
  <Override PartName="/ppt/media/image63.png" ContentType="image/png"/>
  <Override PartName="/ppt/media/image151.png" ContentType="image/png"/>
  <Override PartName="/ppt/media/image32.png" ContentType="image/png"/>
  <Override PartName="/ppt/media/image120.png" ContentType="image/png"/>
  <Override PartName="/ppt/media/image6.jpeg" ContentType="image/jpeg"/>
  <Override PartName="/ppt/media/image49.png" ContentType="image/png"/>
  <Override PartName="/ppt/media/image137.png" ContentType="image/png"/>
  <Override PartName="/ppt/media/image86.png" ContentType="image/png"/>
  <Override PartName="/ppt/media/image18.png" ContentType="image/png"/>
  <Override PartName="/ppt/media/image106.png" ContentType="image/png"/>
  <Override PartName="/ppt/media/image55.png" ContentType="image/png"/>
  <Override PartName="/ppt/media/image143.png" ContentType="image/png"/>
  <Override PartName="/ppt/media/image92.png" ContentType="image/png"/>
  <Override PartName="/ppt/media/image61.png" ContentType="image/png"/>
  <Override PartName="/ppt/media/image30.png" ContentType="image/png"/>
  <Override PartName="/ppt/media/image129.png" ContentType="image/png"/>
  <Override PartName="/ppt/media/image78.png" ContentType="image/png"/>
  <Override PartName="/ppt/media/image47.png" ContentType="image/png"/>
  <Override PartName="/ppt/media/image84.png" ContentType="image/png"/>
  <Override PartName="/ppt/media/image16.png" ContentType="image/png"/>
  <Override PartName="/ppt/media/image104.png" ContentType="image/png"/>
  <Override PartName="/ppt/media/image53.png" ContentType="image/png"/>
  <Override PartName="/ppt/media/image141.png" ContentType="image/png"/>
  <Override PartName="/ppt/media/image90.png" ContentType="image/png"/>
  <Override PartName="/ppt/media/image22.png" ContentType="image/png"/>
  <Override PartName="/ppt/media/image110.png" ContentType="image/png"/>
  <Override PartName="/ppt/media/image5.jpeg" ContentType="image/jpeg"/>
  <Override PartName="/ppt/media/image39.png" ContentType="image/png"/>
  <Override PartName="/ppt/media/image127.png" ContentType="image/png"/>
  <Override PartName="/ppt/media/image76.png" ContentType="image/png"/>
  <Override PartName="/ppt/media/image24.wmf" ContentType="image/x-wmf"/>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slideLayouts/_rels/slideLayout38.xml.rels" ContentType="application/vnd.openxmlformats-package.relationships+xml"/>
  <Override PartName="/ppt/slideLayouts/_rels/slideLayout13.xml.rels" ContentType="application/vnd.openxmlformats-package.relationships+xml"/>
  <Override PartName="/ppt/slideLayouts/_rels/slideLayout36.xml.rels" ContentType="application/vnd.openxmlformats-package.relationships+xml"/>
  <Override PartName="/ppt/slideLayouts/_rels/slideLayout11.xml.rels" ContentType="application/vnd.openxmlformats-package.relationships+xml"/>
  <Override PartName="/ppt/slideLayouts/_rels/slideLayout34.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39.xml.rels" ContentType="application/vnd.openxmlformats-package.relationships+xml"/>
  <Override PartName="/ppt/slideLayouts/_rels/slideLayout14.xml.rels" ContentType="application/vnd.openxmlformats-package.relationships+xml"/>
  <Override PartName="/ppt/slideLayouts/_rels/slideLayout26.xml.rels" ContentType="application/vnd.openxmlformats-package.relationships+xml"/>
  <Override PartName="/ppt/slideLayouts/_rels/slideLayout24.xml.rels" ContentType="application/vnd.openxmlformats-package.relationships+xml"/>
  <Override PartName="/ppt/slideLayouts/_rels/slideLayout47.xml.rels" ContentType="application/vnd.openxmlformats-package.relationships+xml"/>
  <Override PartName="/ppt/slideLayouts/_rels/slideLayout4.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2.xml.rels" ContentType="application/vnd.openxmlformats-package.relationships+xml"/>
  <Override PartName="/ppt/slideLayouts/_rels/slideLayout44.xml.rels" ContentType="application/vnd.openxmlformats-package.relationships+xml"/>
  <Override PartName="/ppt/slideLayouts/_rels/slideLayout42.xml.rels" ContentType="application/vnd.openxmlformats-package.relationships+xml"/>
  <Override PartName="/ppt/slideLayouts/_rels/slideLayout40.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7.xml.rels" ContentType="application/vnd.openxmlformats-package.relationships+xml"/>
  <Override PartName="/ppt/slideLayouts/_rels/slideLayout37.xml.rels" ContentType="application/vnd.openxmlformats-package.relationships+xml"/>
  <Override PartName="/ppt/slideLayouts/_rels/slideLayout12.xml.rels" ContentType="application/vnd.openxmlformats-package.relationships+xml"/>
  <Override PartName="/ppt/slideLayouts/_rels/slideLayout35.xml.rels" ContentType="application/vnd.openxmlformats-package.relationships+xml"/>
  <Override PartName="/ppt/slideLayouts/_rels/slideLayout10.xml.rels" ContentType="application/vnd.openxmlformats-package.relationships+xml"/>
  <Override PartName="/ppt/slideLayouts/_rels/slideLayout33.xml.rels" ContentType="application/vnd.openxmlformats-package.relationships+xml"/>
  <Override PartName="/ppt/slideLayouts/_rels/slideLayout32.xml.rels" ContentType="application/vnd.openxmlformats-package.relationships+xml"/>
  <Override PartName="/ppt/slideLayouts/_rels/slideLayout30.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15.xml.rels" ContentType="application/vnd.openxmlformats-package.relationships+xml"/>
  <Override PartName="/ppt/slideLayouts/_rels/slideLayout25.xml.rels" ContentType="application/vnd.openxmlformats-package.relationships+xml"/>
  <Override PartName="/ppt/slideLayouts/_rels/slideLayout48.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46.xml.rels" ContentType="application/vnd.openxmlformats-package.relationships+xml"/>
  <Override PartName="/ppt/slideLayouts/_rels/slideLayout21.xml.rels" ContentType="application/vnd.openxmlformats-package.relationships+xml"/>
  <Override PartName="/ppt/slideLayouts/_rels/slideLayout3.xml.rels" ContentType="application/vnd.openxmlformats-package.relationships+xml"/>
  <Override PartName="/ppt/slideLayouts/_rels/slideLayout45.xml.rels" ContentType="application/vnd.openxmlformats-package.relationships+xml"/>
  <Override PartName="/ppt/slideLayouts/_rels/slideLayout1.xml.rels" ContentType="application/vnd.openxmlformats-package.relationships+xml"/>
  <Override PartName="/ppt/slideLayouts/_rels/slideLayout43.xml.rels" ContentType="application/vnd.openxmlformats-package.relationships+xml"/>
  <Override PartName="/ppt/slideLayouts/_rels/slideLayout41.xml.rels" ContentType="application/vnd.openxmlformats-package.relationships+xml"/>
  <Override PartName="/ppt/slideLayouts/_rels/slideLayout28.xml.rels" ContentType="application/vnd.openxmlformats-package.relationships+xml"/>
  <Override PartName="/ppt/slideLayouts/_rels/slideLayout8.xml.rels" ContentType="application/vnd.openxmlformats-package.relationships+xml"/>
  <Override PartName="/ppt/slideLayouts/_rels/slideLayout6.xml.rels" ContentType="application/vnd.openxmlformats-package.relationships+xml"/>
  <Override PartName="/ppt/slideLayouts/slideLayout39.xml" ContentType="application/vnd.openxmlformats-officedocument.presentationml.slideLayout+xml"/>
  <Override PartName="/ppt/slideLayouts/slideLayout4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5.xml" ContentType="application/vnd.openxmlformats-officedocument.presentationml.slideLayout+xml"/>
  <Override PartName="/ppt/slideLayouts/slideLayout41.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7.xml" ContentType="application/vnd.openxmlformats-officedocument.presentationml.slideLayout+xml"/>
  <Override PartName="/ppt/slideLayouts/slideLayout43.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9.xml" ContentType="application/vnd.openxmlformats-officedocument.presentationml.slideLayout+xml"/>
  <Override PartName="/ppt/slideLayouts/slideLayout45.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2.xml" ContentType="application/vnd.openxmlformats-officedocument.presentationml.slideLayout+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6.xml" ContentType="application/vnd.openxmlformats-officedocument.presentationml.slideLayout+xml"/>
  <Override PartName="/ppt/slideLayouts/slideLayout42.xml" ContentType="application/vnd.openxmlformats-officedocument.presentationml.slideLayout+xml"/>
  <Override PartName="/ppt/slideLayouts/slideLayout17.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8.xml" ContentType="application/vnd.openxmlformats-officedocument.presentationml.slideLayout+xml"/>
  <Override PartName="/ppt/slideLayouts/slideLayout44.xml" ContentType="application/vnd.openxmlformats-officedocument.presentationml.slideLayout+xml"/>
  <Override PartName="/ppt/slideLayouts/slideLayout19.xml" ContentType="application/vnd.openxmlformats-officedocument.presentationml.slideLayout+xml"/>
  <Override PartName="/ppt/presentation.xml" ContentType="application/vnd.openxmlformats-officedocument.presentationml.presentation.main+xml"/>
  <Override PartName="/ppt/slides/slide68.xml" ContentType="application/vnd.openxmlformats-officedocument.presentationml.slide+xml"/>
  <Override PartName="/ppt/slides/slide43.xml" ContentType="application/vnd.openxmlformats-officedocument.presentationml.slide+xml"/>
  <Override PartName="/ppt/slides/slide27.xml" ContentType="application/vnd.openxmlformats-officedocument.presentationml.slide+xml"/>
  <Override PartName="/ppt/slides/slide52.xml" ContentType="application/vnd.openxmlformats-officedocument.presentationml.slide+xml"/>
  <Override PartName="/ppt/slides/slide36.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61.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29.xml" ContentType="application/vnd.openxmlformats-officedocument.presentationml.slide+xml"/>
  <Override PartName="/ppt/slides/slide54.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63.xml" ContentType="application/vnd.openxmlformats-officedocument.presentationml.slide+xml"/>
  <Override PartName="/ppt/slides/slide47.xml" ContentType="application/vnd.openxmlformats-officedocument.presentationml.slide+xml"/>
  <Override PartName="/ppt/slides/slide22.xml" ContentType="application/vnd.openxmlformats-officedocument.presentationml.slide+xml"/>
  <Override PartName="/ppt/slides/slide56.xml" ContentType="application/vnd.openxmlformats-officedocument.presentationml.slide+xml"/>
  <Override PartName="/ppt/slides/slide31.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65.xml" ContentType="application/vnd.openxmlformats-officedocument.presentationml.slide+xml"/>
  <Override PartName="/ppt/slides/slide40.xml" ContentType="application/vnd.openxmlformats-officedocument.presentationml.slide+xml"/>
  <Override PartName="/ppt/slides/slide49.xml" ContentType="application/vnd.openxmlformats-officedocument.presentationml.slide+xml"/>
  <Override PartName="/ppt/slides/slide24.xml" ContentType="application/vnd.openxmlformats-officedocument.presentationml.slide+xml"/>
  <Override PartName="/ppt/slides/slide58.xml" ContentType="application/vnd.openxmlformats-officedocument.presentationml.slide+xml"/>
  <Override PartName="/ppt/slides/slide33.xml" ContentType="application/vnd.openxmlformats-officedocument.presentationml.slide+xml"/>
  <Override PartName="/ppt/slides/_rels/slide10.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48.xml.rels" ContentType="application/vnd.openxmlformats-package.relationships+xml"/>
  <Override PartName="/ppt/slides/_rels/slide55.xml.rels" ContentType="application/vnd.openxmlformats-package.relationships+xml"/>
  <Override PartName="/ppt/slides/_rels/slide27.xml.rels" ContentType="application/vnd.openxmlformats-package.relationships+xml"/>
  <Override PartName="/ppt/slides/_rels/slide39.xml.rels" ContentType="application/vnd.openxmlformats-package.relationships+xml"/>
  <Override PartName="/ppt/slides/_rels/slide5.xml.rels" ContentType="application/vnd.openxmlformats-package.relationships+xml"/>
  <Override PartName="/ppt/slides/_rels/slide46.xml.rels" ContentType="application/vnd.openxmlformats-package.relationships+xml"/>
  <Override PartName="/ppt/slides/_rels/slide18.xml.rels" ContentType="application/vnd.openxmlformats-package.relationships+xml"/>
  <Override PartName="/ppt/slides/_rels/slide53.xml.rels" ContentType="application/vnd.openxmlformats-package.relationships+xml"/>
  <Override PartName="/ppt/slides/_rels/slide37.xml.rels" ContentType="application/vnd.openxmlformats-package.relationships+xml"/>
  <Override PartName="/ppt/slides/_rels/slide44.xml.rels" ContentType="application/vnd.openxmlformats-package.relationships+xml"/>
  <Override PartName="/ppt/slides/_rels/slide16.xml.rels" ContentType="application/vnd.openxmlformats-package.relationships+xml"/>
  <Override PartName="/ppt/slides/_rels/slide63.xml.rels" ContentType="application/vnd.openxmlformats-package.relationships+xml"/>
  <Override PartName="/ppt/slides/_rels/slide35.xml.rels" ContentType="application/vnd.openxmlformats-package.relationships+xml"/>
  <Override PartName="/ppt/slides/_rels/slide42.xml.rels" ContentType="application/vnd.openxmlformats-package.relationships+xml"/>
  <Override PartName="/ppt/slides/_rels/slide14.xml.rels" ContentType="application/vnd.openxmlformats-package.relationships+xml"/>
  <Override PartName="/ppt/slides/_rels/slide26.xml.rels" ContentType="application/vnd.openxmlformats-package.relationships+xml"/>
  <Override PartName="/ppt/slides/_rels/slide61.xml.rels" ContentType="application/vnd.openxmlformats-package.relationships+xml"/>
  <Override PartName="/ppt/slides/_rels/slide33.xml.rels" ContentType="application/vnd.openxmlformats-package.relationships+xml"/>
  <Override PartName="/ppt/slides/_rels/slide40.xml.rels" ContentType="application/vnd.openxmlformats-package.relationships+xml"/>
  <Override PartName="/ppt/slides/_rels/slide24.xml.rels" ContentType="application/vnd.openxmlformats-package.relationships+xml"/>
  <Override PartName="/ppt/slides/_rels/slide31.xml.rels" ContentType="application/vnd.openxmlformats-package.relationships+xml"/>
  <Override PartName="/ppt/slides/_rels/slide2.xml.rels" ContentType="application/vnd.openxmlformats-package.relationships+xml"/>
  <Override PartName="/ppt/slides/_rels/slide69.xml.rels" ContentType="application/vnd.openxmlformats-package.relationships+xml"/>
  <Override PartName="/ppt/slides/_rels/slide50.xml.rels" ContentType="application/vnd.openxmlformats-package.relationships+xml"/>
  <Override PartName="/ppt/slides/_rels/slide22.xml.rels" ContentType="application/vnd.openxmlformats-package.relationships+xml"/>
  <Override PartName="/ppt/slides/_rels/slide13.xml.rels" ContentType="application/vnd.openxmlformats-package.relationships+xml"/>
  <Override PartName="/ppt/slides/_rels/slide67.xml.rels" ContentType="application/vnd.openxmlformats-package.relationships+xml"/>
  <Override PartName="/ppt/slides/_rels/slide20.xml.rels" ContentType="application/vnd.openxmlformats-package.relationships+xml"/>
  <Override PartName="/ppt/slides/_rels/slide58.xml.rels" ContentType="application/vnd.openxmlformats-package.relationships+xml"/>
  <Override PartName="/ppt/slides/_rels/slide11.xml.rels" ContentType="application/vnd.openxmlformats-package.relationships+xml"/>
  <Override PartName="/ppt/slides/_rels/slide65.xml.rels" ContentType="application/vnd.openxmlformats-package.relationships+xml"/>
  <Override PartName="/ppt/slides/_rels/slide8.xml.rels" ContentType="application/vnd.openxmlformats-package.relationships+xml"/>
  <Override PartName="/ppt/slides/_rels/slide49.xml.rels" ContentType="application/vnd.openxmlformats-package.relationships+xml"/>
  <Override PartName="/ppt/slides/_rels/slide56.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19.xml.rels" ContentType="application/vnd.openxmlformats-package.relationships+xml"/>
  <Override PartName="/ppt/slides/_rels/slide47.xml.rels" ContentType="application/vnd.openxmlformats-package.relationships+xml"/>
  <Override PartName="/ppt/slides/_rels/slide54.xml.rels" ContentType="application/vnd.openxmlformats-package.relationships+xml"/>
  <Override PartName="/ppt/slides/_rels/slide38.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17.xml.rels" ContentType="application/vnd.openxmlformats-package.relationships+xml"/>
  <Override PartName="/ppt/slides/_rels/slide52.xml.rels" ContentType="application/vnd.openxmlformats-package.relationships+xml"/>
  <Override PartName="/ppt/slides/_rels/slide64.xml.rels" ContentType="application/vnd.openxmlformats-package.relationships+xml"/>
  <Override PartName="/ppt/slides/_rels/slide36.xml.rels" ContentType="application/vnd.openxmlformats-package.relationships+xml"/>
  <Override PartName="/ppt/slides/_rels/slide43.xml.rels" ContentType="application/vnd.openxmlformats-package.relationships+xml"/>
  <Override PartName="/ppt/slides/_rels/slide15.xml.rels" ContentType="application/vnd.openxmlformats-package.relationships+xml"/>
  <Override PartName="/ppt/slides/_rels/slide62.xml.rels" ContentType="application/vnd.openxmlformats-package.relationships+xml"/>
  <Override PartName="/ppt/slides/_rels/slide34.xml.rels" ContentType="application/vnd.openxmlformats-package.relationships+xml"/>
  <Override PartName="/ppt/slides/_rels/slide41.xml.rels" ContentType="application/vnd.openxmlformats-package.relationships+xml"/>
  <Override PartName="/ppt/slides/_rels/slide25.xml.rels" ContentType="application/vnd.openxmlformats-package.relationships+xml"/>
  <Override PartName="/ppt/slides/_rels/slide60.xml.rels" ContentType="application/vnd.openxmlformats-package.relationships+xml"/>
  <Override PartName="/ppt/slides/_rels/slide32.xml.rels" ContentType="application/vnd.openxmlformats-package.relationships+xml"/>
  <Override PartName="/ppt/slides/_rels/slide3.xml.rels" ContentType="application/vnd.openxmlformats-package.relationships+xml"/>
  <Override PartName="/ppt/slides/_rels/slide51.xml.rels" ContentType="application/vnd.openxmlformats-package.relationships+xml"/>
  <Override PartName="/ppt/slides/_rels/slide23.xml.rels" ContentType="application/vnd.openxmlformats-package.relationships+xml"/>
  <Override PartName="/ppt/slides/_rels/slide30.xml.rels" ContentType="application/vnd.openxmlformats-package.relationships+xml"/>
  <Override PartName="/ppt/slides/_rels/slide1.xml.rels" ContentType="application/vnd.openxmlformats-package.relationships+xml"/>
  <Override PartName="/ppt/slides/_rels/slide68.xml.rels" ContentType="application/vnd.openxmlformats-package.relationships+xml"/>
  <Override PartName="/ppt/slides/_rels/slide21.xml.rels" ContentType="application/vnd.openxmlformats-package.relationships+xml"/>
  <Override PartName="/ppt/slides/_rels/slide59.xml.rels" ContentType="application/vnd.openxmlformats-package.relationships+xml"/>
  <Override PartName="/ppt/slides/_rels/slide12.xml.rels" ContentType="application/vnd.openxmlformats-package.relationships+xml"/>
  <Override PartName="/ppt/slides/_rels/slide66.xml.rels" ContentType="application/vnd.openxmlformats-package.relationships+xml"/>
  <Override PartName="/ppt/slides/_rels/slide9.xml.rels" ContentType="application/vnd.openxmlformats-package.relationships+xml"/>
  <Override PartName="/ppt/slides/_rels/slide57.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67.xml" ContentType="application/vnd.openxmlformats-officedocument.presentationml.slide+xml"/>
  <Override PartName="/ppt/slides/slide42.xml" ContentType="application/vnd.openxmlformats-officedocument.presentationml.slide+xml"/>
  <Override PartName="/ppt/slides/slide26.xml" ContentType="application/vnd.openxmlformats-officedocument.presentationml.slide+xml"/>
  <Override PartName="/ppt/slides/slide51.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9.xml" ContentType="application/vnd.openxmlformats-officedocument.presentationml.slide+xml"/>
  <Override PartName="/ppt/slides/slide44.xml" ContentType="application/vnd.openxmlformats-officedocument.presentationml.slide+xml"/>
  <Override PartName="/ppt/slides/slide28.xml" ContentType="application/vnd.openxmlformats-officedocument.presentationml.slide+xml"/>
  <Override PartName="/ppt/slides/slide53.xml" ContentType="application/vnd.openxmlformats-officedocument.presentationml.slide+xml"/>
  <Override PartName="/ppt/slides/slide12.xml" ContentType="application/vnd.openxmlformats-officedocument.presentationml.slide+xml"/>
  <Override PartName="/ppt/slides/slide37.xml" ContentType="application/vnd.openxmlformats-officedocument.presentationml.slide+xml"/>
  <Override PartName="/ppt/slides/slide8.xml" ContentType="application/vnd.openxmlformats-officedocument.presentationml.slide+xml"/>
  <Override PartName="/ppt/slides/slide62.xml" ContentType="application/vnd.openxmlformats-officedocument.presentationml.slide+xml"/>
  <Override PartName="/ppt/slides/slide21.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30.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39.xml" ContentType="application/vnd.openxmlformats-officedocument.presentationml.slide+xml"/>
  <Override PartName="/ppt/slides/slide64.xml" ContentType="application/vnd.openxmlformats-officedocument.presentationml.slide+xml"/>
  <Override PartName="/ppt/slides/slide23.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32.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slide66.xml" ContentType="application/vnd.openxmlformats-officedocument.presentationml.slide+xml"/>
  <Override PartName="/ppt/slides/slide41.xml" ContentType="application/vnd.openxmlformats-officedocument.presentationml.slide+xml"/>
  <Override PartName="/ppt/slides/slide25.xml" ContentType="application/vnd.openxmlformats-officedocument.presentationml.slide+xml"/>
  <Override PartName="/ppt/slides/slide50.xml" ContentType="application/vnd.openxmlformats-officedocument.presentationml.slide+xml"/>
  <Override PartName="/ppt/slides/slide59.xml" ContentType="application/vnd.openxmlformats-officedocument.presentationml.slide+xml"/>
  <Override PartName="/ppt/slides/slide3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theme/theme4.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slideMasters/slideMaster1.xml" ContentType="application/vnd.openxmlformats-officedocument.presentationml.slideMaster+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70" Type="http://schemas.openxmlformats.org/officeDocument/2006/relationships/slide" Target="slides/slide65.xml"/><Relationship Id="rId71" Type="http://schemas.openxmlformats.org/officeDocument/2006/relationships/slide" Target="slides/slide66.xml"/><Relationship Id="rId72" Type="http://schemas.openxmlformats.org/officeDocument/2006/relationships/slide" Target="slides/slide67.xml"/><Relationship Id="rId73" Type="http://schemas.openxmlformats.org/officeDocument/2006/relationships/slide" Target="slides/slide68.xml"/><Relationship Id="rId74" Type="http://schemas.openxmlformats.org/officeDocument/2006/relationships/slide" Target="slides/slide6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890640" y="270000"/>
            <a:ext cx="7857720" cy="1143000"/>
          </a:xfrm>
          <a:prstGeom prst="rect">
            <a:avLst/>
          </a:prstGeom>
        </p:spPr>
        <p:txBody>
          <a:bodyPr anchor="ctr" bIns="0" lIns="0" rIns="0" tIns="0" wrap="none"/>
          <a:p>
            <a:endParaRPr/>
          </a:p>
        </p:txBody>
      </p:sp>
      <p:sp>
        <p:nvSpPr>
          <p:cNvPr id="33"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34"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90640" y="270000"/>
            <a:ext cx="7857720" cy="1143000"/>
          </a:xfrm>
          <a:prstGeom prst="rect">
            <a:avLst/>
          </a:prstGeom>
        </p:spPr>
        <p:txBody>
          <a:bodyPr anchor="ctr" bIns="0" lIns="0" rIns="0" tIns="0" wrap="none"/>
          <a:p>
            <a:endParaRPr/>
          </a:p>
        </p:txBody>
      </p:sp>
      <p:sp>
        <p:nvSpPr>
          <p:cNvPr id="36"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37"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38"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39"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890640" y="270000"/>
            <a:ext cx="7857720" cy="1143000"/>
          </a:xfrm>
          <a:prstGeom prst="rect">
            <a:avLst/>
          </a:prstGeom>
        </p:spPr>
        <p:txBody>
          <a:bodyPr anchor="ctr" bIns="0" lIns="0" rIns="0" tIns="0" wrap="none"/>
          <a:p>
            <a:endParaRPr/>
          </a:p>
        </p:txBody>
      </p:sp>
      <p:sp>
        <p:nvSpPr>
          <p:cNvPr id="41"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42"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890640" y="270000"/>
            <a:ext cx="7857720" cy="1143000"/>
          </a:xfrm>
          <a:prstGeom prst="rect">
            <a:avLst/>
          </a:prstGeom>
        </p:spPr>
        <p:txBody>
          <a:bodyPr anchor="ctr" bIns="0" lIns="0" rIns="0" tIns="0" wrap="none"/>
          <a:p>
            <a:endParaRPr/>
          </a:p>
        </p:txBody>
      </p:sp>
      <p:sp>
        <p:nvSpPr>
          <p:cNvPr id="52"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890640" y="270000"/>
            <a:ext cx="7857720" cy="1143000"/>
          </a:xfrm>
          <a:prstGeom prst="rect">
            <a:avLst/>
          </a:prstGeom>
        </p:spPr>
        <p:txBody>
          <a:bodyPr anchor="ctr" bIns="0" lIns="0" rIns="0" tIns="0" wrap="none"/>
          <a:p>
            <a:endParaRPr/>
          </a:p>
        </p:txBody>
      </p:sp>
      <p:sp>
        <p:nvSpPr>
          <p:cNvPr id="54"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90640" y="270000"/>
            <a:ext cx="7857720" cy="1143000"/>
          </a:xfrm>
          <a:prstGeom prst="rect">
            <a:avLst/>
          </a:prstGeom>
        </p:spPr>
        <p:txBody>
          <a:bodyPr anchor="ctr" bIns="0" lIns="0" rIns="0" tIns="0" wrap="none"/>
          <a:p>
            <a:endParaRPr/>
          </a:p>
        </p:txBody>
      </p:sp>
      <p:sp>
        <p:nvSpPr>
          <p:cNvPr id="56"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57"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890640" y="270000"/>
            <a:ext cx="7857720" cy="1143000"/>
          </a:xfrm>
          <a:prstGeom prst="rect">
            <a:avLst/>
          </a:prstGeom>
        </p:spPr>
        <p:txBody>
          <a:bodyPr anchor="ctr" bIns="0" lIns="0" rIns="0" tIns="0" wrap="none"/>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890640" y="270000"/>
            <a:ext cx="7857720" cy="531180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890640" y="270000"/>
            <a:ext cx="7857720" cy="1143000"/>
          </a:xfrm>
          <a:prstGeom prst="rect">
            <a:avLst/>
          </a:prstGeom>
        </p:spPr>
        <p:txBody>
          <a:bodyPr anchor="ctr" bIns="0" lIns="0" rIns="0" tIns="0" wrap="none"/>
          <a:p>
            <a:endParaRPr/>
          </a:p>
        </p:txBody>
      </p:sp>
      <p:sp>
        <p:nvSpPr>
          <p:cNvPr id="61"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62"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63"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890640" y="270000"/>
            <a:ext cx="7857720" cy="1143000"/>
          </a:xfrm>
          <a:prstGeom prst="rect">
            <a:avLst/>
          </a:prstGeom>
        </p:spPr>
        <p:txBody>
          <a:bodyPr anchor="ctr" bIns="0" lIns="0" rIns="0" tIns="0" wrap="none"/>
          <a:p>
            <a:endParaRPr/>
          </a:p>
        </p:txBody>
      </p:sp>
      <p:sp>
        <p:nvSpPr>
          <p:cNvPr id="12"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890640" y="270000"/>
            <a:ext cx="7857720" cy="1143000"/>
          </a:xfrm>
          <a:prstGeom prst="rect">
            <a:avLst/>
          </a:prstGeom>
        </p:spPr>
        <p:txBody>
          <a:bodyPr anchor="ctr" bIns="0" lIns="0" rIns="0" tIns="0" wrap="none"/>
          <a:p>
            <a:endParaRPr/>
          </a:p>
        </p:txBody>
      </p:sp>
      <p:sp>
        <p:nvSpPr>
          <p:cNvPr id="65"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66"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67"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890640" y="270000"/>
            <a:ext cx="7857720" cy="1143000"/>
          </a:xfrm>
          <a:prstGeom prst="rect">
            <a:avLst/>
          </a:prstGeom>
        </p:spPr>
        <p:txBody>
          <a:bodyPr anchor="ctr" bIns="0" lIns="0" rIns="0" tIns="0" wrap="none"/>
          <a:p>
            <a:endParaRPr/>
          </a:p>
        </p:txBody>
      </p:sp>
      <p:sp>
        <p:nvSpPr>
          <p:cNvPr id="69"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70"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71"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890640" y="270000"/>
            <a:ext cx="7857720" cy="1143000"/>
          </a:xfrm>
          <a:prstGeom prst="rect">
            <a:avLst/>
          </a:prstGeom>
        </p:spPr>
        <p:txBody>
          <a:bodyPr anchor="ctr" bIns="0" lIns="0" rIns="0" tIns="0" wrap="none"/>
          <a:p>
            <a:endParaRPr/>
          </a:p>
        </p:txBody>
      </p:sp>
      <p:sp>
        <p:nvSpPr>
          <p:cNvPr id="73"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74"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90640" y="270000"/>
            <a:ext cx="7857720" cy="1143000"/>
          </a:xfrm>
          <a:prstGeom prst="rect">
            <a:avLst/>
          </a:prstGeom>
        </p:spPr>
        <p:txBody>
          <a:bodyPr anchor="ctr" bIns="0" lIns="0" rIns="0" tIns="0" wrap="none"/>
          <a:p>
            <a:endParaRPr/>
          </a:p>
        </p:txBody>
      </p:sp>
      <p:sp>
        <p:nvSpPr>
          <p:cNvPr id="76"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77"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78"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79"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890640" y="270000"/>
            <a:ext cx="7857720" cy="1143000"/>
          </a:xfrm>
          <a:prstGeom prst="rect">
            <a:avLst/>
          </a:prstGeom>
        </p:spPr>
        <p:txBody>
          <a:bodyPr anchor="ctr" bIns="0" lIns="0" rIns="0" tIns="0" wrap="none"/>
          <a:p>
            <a:endParaRPr/>
          </a:p>
        </p:txBody>
      </p:sp>
      <p:sp>
        <p:nvSpPr>
          <p:cNvPr id="81"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82"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890640" y="270000"/>
            <a:ext cx="7857720" cy="1143000"/>
          </a:xfrm>
          <a:prstGeom prst="rect">
            <a:avLst/>
          </a:prstGeom>
        </p:spPr>
        <p:txBody>
          <a:bodyPr anchor="ctr" bIns="0" lIns="0" rIns="0" tIns="0" wrap="none"/>
          <a:p>
            <a:endParaRPr/>
          </a:p>
        </p:txBody>
      </p:sp>
      <p:sp>
        <p:nvSpPr>
          <p:cNvPr id="92"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890640" y="270000"/>
            <a:ext cx="7857720" cy="1143000"/>
          </a:xfrm>
          <a:prstGeom prst="rect">
            <a:avLst/>
          </a:prstGeom>
        </p:spPr>
        <p:txBody>
          <a:bodyPr anchor="ctr" bIns="0" lIns="0" rIns="0" tIns="0" wrap="none"/>
          <a:p>
            <a:endParaRPr/>
          </a:p>
        </p:txBody>
      </p:sp>
      <p:sp>
        <p:nvSpPr>
          <p:cNvPr id="94"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890640" y="270000"/>
            <a:ext cx="7857720" cy="1143000"/>
          </a:xfrm>
          <a:prstGeom prst="rect">
            <a:avLst/>
          </a:prstGeom>
        </p:spPr>
        <p:txBody>
          <a:bodyPr anchor="ctr" bIns="0" lIns="0" rIns="0" tIns="0" wrap="none"/>
          <a:p>
            <a:endParaRPr/>
          </a:p>
        </p:txBody>
      </p:sp>
      <p:sp>
        <p:nvSpPr>
          <p:cNvPr id="96"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97"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890640" y="270000"/>
            <a:ext cx="7857720" cy="1143000"/>
          </a:xfrm>
          <a:prstGeom prst="rect">
            <a:avLst/>
          </a:prstGeom>
        </p:spPr>
        <p:txBody>
          <a:bodyPr anchor="ctr" bIns="0" lIns="0" rIns="0" tIns="0" wrap="none"/>
          <a:p>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890640" y="270000"/>
            <a:ext cx="7857720" cy="1143000"/>
          </a:xfrm>
          <a:prstGeom prst="rect">
            <a:avLst/>
          </a:prstGeom>
        </p:spPr>
        <p:txBody>
          <a:bodyPr anchor="ctr" bIns="0" lIns="0" rIns="0" tIns="0" wrap="none"/>
          <a:p>
            <a:endParaRPr/>
          </a:p>
        </p:txBody>
      </p:sp>
      <p:sp>
        <p:nvSpPr>
          <p:cNvPr id="14"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890640" y="270000"/>
            <a:ext cx="7857720" cy="5311800"/>
          </a:xfrm>
          <a:prstGeom prst="rect">
            <a:avLst/>
          </a:prstGeom>
        </p:spPr>
        <p:txBody>
          <a:bodyPr anchor="ctr" bIns="0" lIns="0" rIns="0" tIns="0" wrap="none"/>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890640" y="270000"/>
            <a:ext cx="7857720" cy="1143000"/>
          </a:xfrm>
          <a:prstGeom prst="rect">
            <a:avLst/>
          </a:prstGeom>
        </p:spPr>
        <p:txBody>
          <a:bodyPr anchor="ctr" bIns="0" lIns="0" rIns="0" tIns="0" wrap="none"/>
          <a:p>
            <a:endParaRPr/>
          </a:p>
        </p:txBody>
      </p:sp>
      <p:sp>
        <p:nvSpPr>
          <p:cNvPr id="101"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02"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103"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890640" y="270000"/>
            <a:ext cx="7857720" cy="1143000"/>
          </a:xfrm>
          <a:prstGeom prst="rect">
            <a:avLst/>
          </a:prstGeom>
        </p:spPr>
        <p:txBody>
          <a:bodyPr anchor="ctr" bIns="0" lIns="0" rIns="0" tIns="0" wrap="none"/>
          <a:p>
            <a:endParaRPr/>
          </a:p>
        </p:txBody>
      </p:sp>
      <p:sp>
        <p:nvSpPr>
          <p:cNvPr id="105"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106"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07"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890640" y="270000"/>
            <a:ext cx="7857720" cy="1143000"/>
          </a:xfrm>
          <a:prstGeom prst="rect">
            <a:avLst/>
          </a:prstGeom>
        </p:spPr>
        <p:txBody>
          <a:bodyPr anchor="ctr" bIns="0" lIns="0" rIns="0" tIns="0" wrap="none"/>
          <a:p>
            <a:endParaRPr/>
          </a:p>
        </p:txBody>
      </p:sp>
      <p:sp>
        <p:nvSpPr>
          <p:cNvPr id="109"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10"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11"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890640" y="270000"/>
            <a:ext cx="7857720" cy="1143000"/>
          </a:xfrm>
          <a:prstGeom prst="rect">
            <a:avLst/>
          </a:prstGeom>
        </p:spPr>
        <p:txBody>
          <a:bodyPr anchor="ctr" bIns="0" lIns="0" rIns="0" tIns="0" wrap="none"/>
          <a:p>
            <a:endParaRPr/>
          </a:p>
        </p:txBody>
      </p:sp>
      <p:sp>
        <p:nvSpPr>
          <p:cNvPr id="113"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114"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890640" y="270000"/>
            <a:ext cx="7857720" cy="1143000"/>
          </a:xfrm>
          <a:prstGeom prst="rect">
            <a:avLst/>
          </a:prstGeom>
        </p:spPr>
        <p:txBody>
          <a:bodyPr anchor="ctr" bIns="0" lIns="0" rIns="0" tIns="0" wrap="none"/>
          <a:p>
            <a:endParaRPr/>
          </a:p>
        </p:txBody>
      </p:sp>
      <p:sp>
        <p:nvSpPr>
          <p:cNvPr id="116"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17"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18"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119"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890640" y="270000"/>
            <a:ext cx="7857720" cy="1143000"/>
          </a:xfrm>
          <a:prstGeom prst="rect">
            <a:avLst/>
          </a:prstGeom>
        </p:spPr>
        <p:txBody>
          <a:bodyPr anchor="ctr" bIns="0" lIns="0" rIns="0" tIns="0" wrap="none"/>
          <a:p>
            <a:endParaRPr/>
          </a:p>
        </p:txBody>
      </p:sp>
      <p:sp>
        <p:nvSpPr>
          <p:cNvPr id="121"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22"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890640" y="270000"/>
            <a:ext cx="7857720" cy="1143000"/>
          </a:xfrm>
          <a:prstGeom prst="rect">
            <a:avLst/>
          </a:prstGeom>
        </p:spPr>
        <p:txBody>
          <a:bodyPr anchor="ctr" bIns="0" lIns="0" rIns="0" tIns="0" wrap="none"/>
          <a:p>
            <a:endParaRPr/>
          </a:p>
        </p:txBody>
      </p:sp>
      <p:sp>
        <p:nvSpPr>
          <p:cNvPr id="132" name="PlaceHolder 2"/>
          <p:cNvSpPr>
            <a:spLocks noGrp="1"/>
          </p:cNvSpPr>
          <p:nvPr>
            <p:ph type="subTitle"/>
          </p:nvPr>
        </p:nvSpPr>
        <p:spPr>
          <a:xfrm>
            <a:off x="457200" y="1604520"/>
            <a:ext cx="8046360" cy="3977640"/>
          </a:xfrm>
          <a:prstGeom prst="rect">
            <a:avLst/>
          </a:prstGeom>
        </p:spPr>
        <p:txBody>
          <a:bodyPr anchor="ctr" bIns="0" lIns="0" rIns="0" tIns="0" wrap="none"/>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890640" y="270000"/>
            <a:ext cx="7857720" cy="1143000"/>
          </a:xfrm>
          <a:prstGeom prst="rect">
            <a:avLst/>
          </a:prstGeom>
        </p:spPr>
        <p:txBody>
          <a:bodyPr anchor="ctr" bIns="0" lIns="0" rIns="0" tIns="0" wrap="none"/>
          <a:p>
            <a:endParaRPr/>
          </a:p>
        </p:txBody>
      </p:sp>
      <p:sp>
        <p:nvSpPr>
          <p:cNvPr id="134" name="PlaceHolder 2"/>
          <p:cNvSpPr>
            <a:spLocks noGrp="1"/>
          </p:cNvSpPr>
          <p:nvPr>
            <p:ph type="body"/>
          </p:nvPr>
        </p:nvSpPr>
        <p:spPr>
          <a:xfrm>
            <a:off x="457200" y="1604520"/>
            <a:ext cx="8046360" cy="3977280"/>
          </a:xfrm>
          <a:prstGeom prst="rect">
            <a:avLst/>
          </a:prstGeom>
        </p:spPr>
        <p:txBody>
          <a:bodyPr bIns="0" lIns="0" rIns="0" tIns="0" wrap="none"/>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890640" y="270000"/>
            <a:ext cx="7857720" cy="1143000"/>
          </a:xfrm>
          <a:prstGeom prst="rect">
            <a:avLst/>
          </a:prstGeom>
        </p:spPr>
        <p:txBody>
          <a:bodyPr anchor="ctr" bIns="0" lIns="0" rIns="0" tIns="0" wrap="none"/>
          <a:p>
            <a:endParaRPr/>
          </a:p>
        </p:txBody>
      </p:sp>
      <p:sp>
        <p:nvSpPr>
          <p:cNvPr id="16"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17"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890640" y="270000"/>
            <a:ext cx="7857720" cy="1143000"/>
          </a:xfrm>
          <a:prstGeom prst="rect">
            <a:avLst/>
          </a:prstGeom>
        </p:spPr>
        <p:txBody>
          <a:bodyPr anchor="ctr" bIns="0" lIns="0" rIns="0" tIns="0" wrap="none"/>
          <a:p>
            <a:endParaRPr/>
          </a:p>
        </p:txBody>
      </p:sp>
      <p:sp>
        <p:nvSpPr>
          <p:cNvPr id="136"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137" name="PlaceHolder 3"/>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890640" y="270000"/>
            <a:ext cx="7857720" cy="1143000"/>
          </a:xfrm>
          <a:prstGeom prst="rect">
            <a:avLst/>
          </a:prstGeom>
        </p:spPr>
        <p:txBody>
          <a:bodyPr anchor="ctr" bIns="0" lIns="0" rIns="0" tIns="0" wrap="none"/>
          <a:p>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890640" y="270000"/>
            <a:ext cx="7857720" cy="5311800"/>
          </a:xfrm>
          <a:prstGeom prst="rect">
            <a:avLst/>
          </a:prstGeom>
        </p:spPr>
        <p:txBody>
          <a:bodyPr anchor="ctr" bIns="0" lIns="0" rIns="0" tIns="0" wrap="none"/>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890640" y="270000"/>
            <a:ext cx="7857720" cy="1143000"/>
          </a:xfrm>
          <a:prstGeom prst="rect">
            <a:avLst/>
          </a:prstGeom>
        </p:spPr>
        <p:txBody>
          <a:bodyPr anchor="ctr" bIns="0" lIns="0" rIns="0" tIns="0" wrap="none"/>
          <a:p>
            <a:endParaRPr/>
          </a:p>
        </p:txBody>
      </p:sp>
      <p:sp>
        <p:nvSpPr>
          <p:cNvPr id="141"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42"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143"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890640" y="270000"/>
            <a:ext cx="7857720" cy="1143000"/>
          </a:xfrm>
          <a:prstGeom prst="rect">
            <a:avLst/>
          </a:prstGeom>
        </p:spPr>
        <p:txBody>
          <a:bodyPr anchor="ctr" bIns="0" lIns="0" rIns="0" tIns="0" wrap="none"/>
          <a:p>
            <a:endParaRPr/>
          </a:p>
        </p:txBody>
      </p:sp>
      <p:sp>
        <p:nvSpPr>
          <p:cNvPr id="145"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146"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47"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890640" y="270000"/>
            <a:ext cx="7857720" cy="1143000"/>
          </a:xfrm>
          <a:prstGeom prst="rect">
            <a:avLst/>
          </a:prstGeom>
        </p:spPr>
        <p:txBody>
          <a:bodyPr anchor="ctr" bIns="0" lIns="0" rIns="0" tIns="0" wrap="none"/>
          <a:p>
            <a:endParaRPr/>
          </a:p>
        </p:txBody>
      </p:sp>
      <p:sp>
        <p:nvSpPr>
          <p:cNvPr id="149"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50"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51"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890640" y="270000"/>
            <a:ext cx="7857720" cy="1143000"/>
          </a:xfrm>
          <a:prstGeom prst="rect">
            <a:avLst/>
          </a:prstGeom>
        </p:spPr>
        <p:txBody>
          <a:bodyPr anchor="ctr" bIns="0" lIns="0" rIns="0" tIns="0" wrap="none"/>
          <a:p>
            <a:endParaRPr/>
          </a:p>
        </p:txBody>
      </p:sp>
      <p:sp>
        <p:nvSpPr>
          <p:cNvPr id="153" name="PlaceHolder 2"/>
          <p:cNvSpPr>
            <a:spLocks noGrp="1"/>
          </p:cNvSpPr>
          <p:nvPr>
            <p:ph type="body"/>
          </p:nvPr>
        </p:nvSpPr>
        <p:spPr>
          <a:xfrm>
            <a:off x="457200" y="1604520"/>
            <a:ext cx="8046360" cy="1896840"/>
          </a:xfrm>
          <a:prstGeom prst="rect">
            <a:avLst/>
          </a:prstGeom>
        </p:spPr>
        <p:txBody>
          <a:bodyPr bIns="0" lIns="0" rIns="0" tIns="0" wrap="none"/>
          <a:p>
            <a:endParaRPr/>
          </a:p>
        </p:txBody>
      </p:sp>
      <p:sp>
        <p:nvSpPr>
          <p:cNvPr id="154" name="PlaceHolder 3"/>
          <p:cNvSpPr>
            <a:spLocks noGrp="1"/>
          </p:cNvSpPr>
          <p:nvPr>
            <p:ph type="body"/>
          </p:nvPr>
        </p:nvSpPr>
        <p:spPr>
          <a:xfrm>
            <a:off x="457200" y="3681720"/>
            <a:ext cx="8046360" cy="1896840"/>
          </a:xfrm>
          <a:prstGeom prst="rect">
            <a:avLst/>
          </a:prstGeom>
        </p:spPr>
        <p:txBody>
          <a:bodyPr bIns="0" lIns="0" rIns="0" tIns="0" wrap="none"/>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890640" y="270000"/>
            <a:ext cx="7857720" cy="1143000"/>
          </a:xfrm>
          <a:prstGeom prst="rect">
            <a:avLst/>
          </a:prstGeom>
        </p:spPr>
        <p:txBody>
          <a:bodyPr anchor="ctr" bIns="0" lIns="0" rIns="0" tIns="0" wrap="none"/>
          <a:p>
            <a:endParaRPr/>
          </a:p>
        </p:txBody>
      </p:sp>
      <p:sp>
        <p:nvSpPr>
          <p:cNvPr id="156"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57"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158" name="PlaceHolder 4"/>
          <p:cNvSpPr>
            <a:spLocks noGrp="1"/>
          </p:cNvSpPr>
          <p:nvPr>
            <p:ph type="body"/>
          </p:nvPr>
        </p:nvSpPr>
        <p:spPr>
          <a:xfrm>
            <a:off x="4579920" y="3681720"/>
            <a:ext cx="3926160" cy="1896840"/>
          </a:xfrm>
          <a:prstGeom prst="rect">
            <a:avLst/>
          </a:prstGeom>
        </p:spPr>
        <p:txBody>
          <a:bodyPr bIns="0" lIns="0" rIns="0" tIns="0" wrap="none"/>
          <a:p>
            <a:endParaRPr/>
          </a:p>
        </p:txBody>
      </p:sp>
      <p:sp>
        <p:nvSpPr>
          <p:cNvPr id="159" name="PlaceHolder 5"/>
          <p:cNvSpPr>
            <a:spLocks noGrp="1"/>
          </p:cNvSpPr>
          <p:nvPr>
            <p:ph type="body"/>
          </p:nvPr>
        </p:nvSpPr>
        <p:spPr>
          <a:xfrm>
            <a:off x="457200" y="3681720"/>
            <a:ext cx="3926160" cy="1896840"/>
          </a:xfrm>
          <a:prstGeom prst="rect">
            <a:avLst/>
          </a:prstGeom>
        </p:spPr>
        <p:txBody>
          <a:bodyPr bIns="0" lIns="0" rIns="0" tIns="0" wrap="none"/>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890640" y="270000"/>
            <a:ext cx="7857720" cy="1143000"/>
          </a:xfrm>
          <a:prstGeom prst="rect">
            <a:avLst/>
          </a:prstGeom>
        </p:spPr>
        <p:txBody>
          <a:bodyPr anchor="ctr" bIns="0" lIns="0" rIns="0" tIns="0" wrap="none"/>
          <a:p>
            <a:endParaRPr/>
          </a:p>
        </p:txBody>
      </p:sp>
      <p:sp>
        <p:nvSpPr>
          <p:cNvPr id="161"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162" name="PlaceHolder 3"/>
          <p:cNvSpPr>
            <a:spLocks noGrp="1"/>
          </p:cNvSpPr>
          <p:nvPr>
            <p:ph type="body"/>
          </p:nvPr>
        </p:nvSpPr>
        <p:spPr>
          <a:xfrm>
            <a:off x="4579920" y="1604520"/>
            <a:ext cx="3926160" cy="1896840"/>
          </a:xfrm>
          <a:prstGeom prst="rect">
            <a:avLst/>
          </a:prstGeom>
        </p:spPr>
        <p:txBody>
          <a:bodyPr bIns="0" lIns="0" rIns="0" tIns="0" wrap="none"/>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890640" y="270000"/>
            <a:ext cx="7857720" cy="1143000"/>
          </a:xfrm>
          <a:prstGeom prst="rect">
            <a:avLst/>
          </a:prstGeom>
        </p:spPr>
        <p:txBody>
          <a:bodyPr anchor="ctr" bIns="0" lIns="0" rIns="0" tIns="0" wrap="none"/>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890640" y="270000"/>
            <a:ext cx="7857720" cy="531180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890640" y="270000"/>
            <a:ext cx="7857720" cy="1143000"/>
          </a:xfrm>
          <a:prstGeom prst="rect">
            <a:avLst/>
          </a:prstGeom>
        </p:spPr>
        <p:txBody>
          <a:bodyPr anchor="ctr" bIns="0" lIns="0" rIns="0" tIns="0" wrap="none"/>
          <a:p>
            <a:endParaRPr/>
          </a:p>
        </p:txBody>
      </p:sp>
      <p:sp>
        <p:nvSpPr>
          <p:cNvPr id="21"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22" name="PlaceHolder 3"/>
          <p:cNvSpPr>
            <a:spLocks noGrp="1"/>
          </p:cNvSpPr>
          <p:nvPr>
            <p:ph type="body"/>
          </p:nvPr>
        </p:nvSpPr>
        <p:spPr>
          <a:xfrm>
            <a:off x="457200" y="3681720"/>
            <a:ext cx="3926160" cy="1896840"/>
          </a:xfrm>
          <a:prstGeom prst="rect">
            <a:avLst/>
          </a:prstGeom>
        </p:spPr>
        <p:txBody>
          <a:bodyPr bIns="0" lIns="0" rIns="0" tIns="0" wrap="none"/>
          <a:p>
            <a:endParaRPr/>
          </a:p>
        </p:txBody>
      </p:sp>
      <p:sp>
        <p:nvSpPr>
          <p:cNvPr id="23" name="PlaceHolder 4"/>
          <p:cNvSpPr>
            <a:spLocks noGrp="1"/>
          </p:cNvSpPr>
          <p:nvPr>
            <p:ph type="body"/>
          </p:nvPr>
        </p:nvSpPr>
        <p:spPr>
          <a:xfrm>
            <a:off x="4579920" y="1604520"/>
            <a:ext cx="3926160" cy="3977280"/>
          </a:xfrm>
          <a:prstGeom prst="rect">
            <a:avLst/>
          </a:prstGeom>
        </p:spPr>
        <p:txBody>
          <a:bodyPr bIns="0" lIns="0" rIns="0" tIns="0" wrap="none"/>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890640" y="270000"/>
            <a:ext cx="7857720" cy="1143000"/>
          </a:xfrm>
          <a:prstGeom prst="rect">
            <a:avLst/>
          </a:prstGeom>
        </p:spPr>
        <p:txBody>
          <a:bodyPr anchor="ctr" bIns="0" lIns="0" rIns="0" tIns="0" wrap="none"/>
          <a:p>
            <a:endParaRPr/>
          </a:p>
        </p:txBody>
      </p:sp>
      <p:sp>
        <p:nvSpPr>
          <p:cNvPr id="25" name="PlaceHolder 2"/>
          <p:cNvSpPr>
            <a:spLocks noGrp="1"/>
          </p:cNvSpPr>
          <p:nvPr>
            <p:ph type="body"/>
          </p:nvPr>
        </p:nvSpPr>
        <p:spPr>
          <a:xfrm>
            <a:off x="457200" y="1604520"/>
            <a:ext cx="3926160" cy="3977280"/>
          </a:xfrm>
          <a:prstGeom prst="rect">
            <a:avLst/>
          </a:prstGeom>
        </p:spPr>
        <p:txBody>
          <a:bodyPr bIns="0" lIns="0" rIns="0" tIns="0" wrap="none"/>
          <a:p>
            <a:endParaRPr/>
          </a:p>
        </p:txBody>
      </p:sp>
      <p:sp>
        <p:nvSpPr>
          <p:cNvPr id="26"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27" name="PlaceHolder 4"/>
          <p:cNvSpPr>
            <a:spLocks noGrp="1"/>
          </p:cNvSpPr>
          <p:nvPr>
            <p:ph type="body"/>
          </p:nvPr>
        </p:nvSpPr>
        <p:spPr>
          <a:xfrm>
            <a:off x="4579920" y="3681720"/>
            <a:ext cx="3926160" cy="1896840"/>
          </a:xfrm>
          <a:prstGeom prst="rect">
            <a:avLst/>
          </a:prstGeom>
        </p:spPr>
        <p:txBody>
          <a:bodyPr bIns="0" lIns="0" rIns="0" tIns="0" wrap="none"/>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890640" y="270000"/>
            <a:ext cx="7857720" cy="1143000"/>
          </a:xfrm>
          <a:prstGeom prst="rect">
            <a:avLst/>
          </a:prstGeom>
        </p:spPr>
        <p:txBody>
          <a:bodyPr anchor="ctr" bIns="0" lIns="0" rIns="0" tIns="0" wrap="none"/>
          <a:p>
            <a:endParaRPr/>
          </a:p>
        </p:txBody>
      </p:sp>
      <p:sp>
        <p:nvSpPr>
          <p:cNvPr id="29" name="PlaceHolder 2"/>
          <p:cNvSpPr>
            <a:spLocks noGrp="1"/>
          </p:cNvSpPr>
          <p:nvPr>
            <p:ph type="body"/>
          </p:nvPr>
        </p:nvSpPr>
        <p:spPr>
          <a:xfrm>
            <a:off x="457200" y="1604520"/>
            <a:ext cx="3926160" cy="1896840"/>
          </a:xfrm>
          <a:prstGeom prst="rect">
            <a:avLst/>
          </a:prstGeom>
        </p:spPr>
        <p:txBody>
          <a:bodyPr bIns="0" lIns="0" rIns="0" tIns="0" wrap="none"/>
          <a:p>
            <a:endParaRPr/>
          </a:p>
        </p:txBody>
      </p:sp>
      <p:sp>
        <p:nvSpPr>
          <p:cNvPr id="30" name="PlaceHolder 3"/>
          <p:cNvSpPr>
            <a:spLocks noGrp="1"/>
          </p:cNvSpPr>
          <p:nvPr>
            <p:ph type="body"/>
          </p:nvPr>
        </p:nvSpPr>
        <p:spPr>
          <a:xfrm>
            <a:off x="4579920" y="1604520"/>
            <a:ext cx="3926160" cy="1896840"/>
          </a:xfrm>
          <a:prstGeom prst="rect">
            <a:avLst/>
          </a:prstGeom>
        </p:spPr>
        <p:txBody>
          <a:bodyPr bIns="0" lIns="0" rIns="0" tIns="0" wrap="none"/>
          <a:p>
            <a:endParaRPr/>
          </a:p>
        </p:txBody>
      </p:sp>
      <p:sp>
        <p:nvSpPr>
          <p:cNvPr id="31" name="PlaceHolder 4"/>
          <p:cNvSpPr>
            <a:spLocks noGrp="1"/>
          </p:cNvSpPr>
          <p:nvPr>
            <p:ph type="body"/>
          </p:nvPr>
        </p:nvSpPr>
        <p:spPr>
          <a:xfrm>
            <a:off x="457200" y="3681720"/>
            <a:ext cx="8045640" cy="1896840"/>
          </a:xfrm>
          <a:prstGeom prst="rect">
            <a:avLst/>
          </a:prstGeom>
        </p:spPr>
        <p:txBody>
          <a:bodyPr bIns="0" lIns="0" rIns="0" tIns="0" wrap="none"/>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image" Target="../media/image7.png"/><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8.jpeg"/><Relationship Id="rId3" Type="http://schemas.openxmlformats.org/officeDocument/2006/relationships/image" Target="../media/image9.jpe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0.jpeg"/><Relationship Id="rId3" Type="http://schemas.openxmlformats.org/officeDocument/2006/relationships/image" Target="../media/image11.jpe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descr="" id="0" name="Picture 19"/>
          <p:cNvPicPr/>
          <p:nvPr/>
        </p:nvPicPr>
        <p:blipFill>
          <a:blip r:embed="rId2"/>
          <a:stretch>
            <a:fillRect/>
          </a:stretch>
        </p:blipFill>
        <p:spPr>
          <a:xfrm>
            <a:off x="0" y="-1440"/>
            <a:ext cx="9148320" cy="6862320"/>
          </a:xfrm>
          <a:prstGeom prst="rect">
            <a:avLst/>
          </a:prstGeom>
        </p:spPr>
      </p:pic>
      <p:pic>
        <p:nvPicPr>
          <p:cNvPr descr="" id="1" name="Kuva 12"/>
          <p:cNvPicPr/>
          <p:nvPr/>
        </p:nvPicPr>
        <p:blipFill>
          <a:blip r:embed="rId3"/>
          <a:stretch>
            <a:fillRect/>
          </a:stretch>
        </p:blipFill>
        <p:spPr>
          <a:xfrm>
            <a:off x="7290000" y="5346000"/>
            <a:ext cx="1799640" cy="1195200"/>
          </a:xfrm>
          <a:prstGeom prst="rect">
            <a:avLst/>
          </a:prstGeom>
        </p:spPr>
      </p:pic>
      <p:sp>
        <p:nvSpPr>
          <p:cNvPr id="2" name="CustomShape 1"/>
          <p:cNvSpPr/>
          <p:nvPr/>
        </p:nvSpPr>
        <p:spPr>
          <a:xfrm>
            <a:off x="0" y="0"/>
            <a:ext cx="9143640" cy="6857640"/>
          </a:xfrm>
          <a:prstGeom prst="rect">
            <a:avLst/>
          </a:prstGeom>
          <a:ln w="9360">
            <a:solidFill>
              <a:srgbClr val="000000"/>
            </a:solidFill>
            <a:miter/>
          </a:ln>
        </p:spPr>
      </p:sp>
      <p:pic>
        <p:nvPicPr>
          <p:cNvPr descr="" id="3" name="Picture 24"/>
          <p:cNvPicPr/>
          <p:nvPr/>
        </p:nvPicPr>
        <p:blipFill>
          <a:blip r:embed="rId4"/>
          <a:stretch>
            <a:fillRect/>
          </a:stretch>
        </p:blipFill>
        <p:spPr>
          <a:xfrm>
            <a:off x="0" y="-1440"/>
            <a:ext cx="9148320" cy="6862320"/>
          </a:xfrm>
          <a:prstGeom prst="rect">
            <a:avLst/>
          </a:prstGeom>
        </p:spPr>
      </p:pic>
      <p:sp>
        <p:nvSpPr>
          <p:cNvPr id="4" name="CustomShape 2"/>
          <p:cNvSpPr/>
          <p:nvPr/>
        </p:nvSpPr>
        <p:spPr>
          <a:xfrm>
            <a:off x="0" y="0"/>
            <a:ext cx="9143640" cy="6857640"/>
          </a:xfrm>
          <a:prstGeom prst="rect">
            <a:avLst/>
          </a:prstGeom>
          <a:ln w="9360">
            <a:solidFill>
              <a:srgbClr val="000000"/>
            </a:solidFill>
            <a:miter/>
          </a:ln>
        </p:spPr>
      </p:sp>
      <p:sp>
        <p:nvSpPr>
          <p:cNvPr id="5" name="PlaceHolder 3"/>
          <p:cNvSpPr>
            <a:spLocks noGrp="1"/>
          </p:cNvSpPr>
          <p:nvPr>
            <p:ph type="dt"/>
          </p:nvPr>
        </p:nvSpPr>
        <p:spPr>
          <a:xfrm>
            <a:off x="493560" y="6192720"/>
            <a:ext cx="2133360" cy="331560"/>
          </a:xfrm>
          <a:prstGeom prst="rect">
            <a:avLst/>
          </a:prstGeom>
        </p:spPr>
        <p:txBody>
          <a:bodyPr/>
          <a:p>
            <a:pPr>
              <a:lnSpc>
                <a:spcPct val="100000"/>
              </a:lnSpc>
            </a:pPr>
            <a:r>
              <a:rPr lang="en-GB" sz="1400">
                <a:solidFill>
                  <a:srgbClr val="000000"/>
                </a:solidFill>
                <a:latin typeface="Arial"/>
              </a:rPr>
              <a:t>02/12/14</a:t>
            </a:r>
            <a:endParaRPr/>
          </a:p>
        </p:txBody>
      </p:sp>
      <p:sp>
        <p:nvSpPr>
          <p:cNvPr id="6" name="PlaceHolder 4"/>
          <p:cNvSpPr>
            <a:spLocks noGrp="1"/>
          </p:cNvSpPr>
          <p:nvPr>
            <p:ph type="ftr"/>
          </p:nvPr>
        </p:nvSpPr>
        <p:spPr>
          <a:xfrm>
            <a:off x="2916360" y="6192720"/>
            <a:ext cx="2895120" cy="331560"/>
          </a:xfrm>
          <a:prstGeom prst="rect">
            <a:avLst/>
          </a:prstGeom>
        </p:spPr>
        <p:txBody>
          <a:bodyPr/>
          <a:p>
            <a:endParaRPr/>
          </a:p>
        </p:txBody>
      </p:sp>
      <p:sp>
        <p:nvSpPr>
          <p:cNvPr id="7" name="PlaceHolder 5"/>
          <p:cNvSpPr>
            <a:spLocks noGrp="1"/>
          </p:cNvSpPr>
          <p:nvPr>
            <p:ph type="sldNum"/>
          </p:nvPr>
        </p:nvSpPr>
        <p:spPr>
          <a:xfrm>
            <a:off x="8702640" y="44280"/>
            <a:ext cx="406080" cy="360000"/>
          </a:xfrm>
          <a:prstGeom prst="rect">
            <a:avLst/>
          </a:prstGeom>
        </p:spPr>
        <p:txBody>
          <a:bodyPr/>
          <a:p>
            <a:pPr>
              <a:lnSpc>
                <a:spcPct val="100000"/>
              </a:lnSpc>
            </a:pPr>
            <a:fld id="{3131E161-7161-4191-A1B1-71D1515181B1}" type="slidenum">
              <a:rPr lang="en-GB" sz="1400">
                <a:solidFill>
                  <a:srgbClr val="000000"/>
                </a:solidFill>
                <a:latin typeface="Arial"/>
              </a:rPr>
              <a:t>&lt;number&gt;</a:t>
            </a:fld>
            <a:endParaRPr/>
          </a:p>
        </p:txBody>
      </p:sp>
      <p:sp>
        <p:nvSpPr>
          <p:cNvPr id="8" name="PlaceHolder 6"/>
          <p:cNvSpPr>
            <a:spLocks noGrp="1"/>
          </p:cNvSpPr>
          <p:nvPr>
            <p:ph type="title"/>
          </p:nvPr>
        </p:nvSpPr>
        <p:spPr>
          <a:xfrm>
            <a:off x="1547640" y="2130480"/>
            <a:ext cx="6911640" cy="1469520"/>
          </a:xfrm>
          <a:prstGeom prst="rect">
            <a:avLst/>
          </a:prstGeom>
        </p:spPr>
        <p:txBody>
          <a:bodyPr anchor="ctr"/>
          <a:p>
            <a:pPr algn="ctr">
              <a:lnSpc>
                <a:spcPct val="100000"/>
              </a:lnSpc>
            </a:pPr>
            <a:r>
              <a:rPr lang="en-US" sz="4400">
                <a:solidFill>
                  <a:srgbClr val="000000"/>
                </a:solidFill>
                <a:latin typeface="Arial"/>
              </a:rPr>
              <a:t>Click to edit the title text formatClick to edit Master title style</a:t>
            </a:r>
            <a:endParaRPr/>
          </a:p>
        </p:txBody>
      </p:sp>
      <p:pic>
        <p:nvPicPr>
          <p:cNvPr descr="" id="9" name="Kuva 10"/>
          <p:cNvPicPr/>
          <p:nvPr/>
        </p:nvPicPr>
        <p:blipFill>
          <a:blip r:embed="rId5"/>
          <a:stretch>
            <a:fillRect/>
          </a:stretch>
        </p:blipFill>
        <p:spPr>
          <a:xfrm>
            <a:off x="7290000" y="5346000"/>
            <a:ext cx="1799640" cy="1195200"/>
          </a:xfrm>
          <a:prstGeom prst="rect">
            <a:avLst/>
          </a:prstGeom>
        </p:spPr>
      </p:pic>
      <p:sp>
        <p:nvSpPr>
          <p:cNvPr id="10" name="PlaceHolder 7"/>
          <p:cNvSpPr>
            <a:spLocks noGrp="1"/>
          </p:cNvSpPr>
          <p:nvPr>
            <p:ph type="body"/>
          </p:nvPr>
        </p:nvSpPr>
        <p:spPr>
          <a:xfrm>
            <a:off x="457200" y="1604520"/>
            <a:ext cx="8046360" cy="397728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descr="" id="43" name="Picture 19"/>
          <p:cNvPicPr/>
          <p:nvPr/>
        </p:nvPicPr>
        <p:blipFill>
          <a:blip r:embed="rId2"/>
          <a:stretch>
            <a:fillRect/>
          </a:stretch>
        </p:blipFill>
        <p:spPr>
          <a:xfrm>
            <a:off x="0" y="-1440"/>
            <a:ext cx="9148320" cy="6862320"/>
          </a:xfrm>
          <a:prstGeom prst="rect">
            <a:avLst/>
          </a:prstGeom>
        </p:spPr>
      </p:pic>
      <p:pic>
        <p:nvPicPr>
          <p:cNvPr descr="" id="44" name="Kuva 12"/>
          <p:cNvPicPr/>
          <p:nvPr/>
        </p:nvPicPr>
        <p:blipFill>
          <a:blip r:embed="rId3"/>
          <a:stretch>
            <a:fillRect/>
          </a:stretch>
        </p:blipFill>
        <p:spPr>
          <a:xfrm>
            <a:off x="7290000" y="5346000"/>
            <a:ext cx="1799640" cy="1195200"/>
          </a:xfrm>
          <a:prstGeom prst="rect">
            <a:avLst/>
          </a:prstGeom>
        </p:spPr>
      </p:pic>
      <p:sp>
        <p:nvSpPr>
          <p:cNvPr id="45" name="CustomShape 1"/>
          <p:cNvSpPr/>
          <p:nvPr/>
        </p:nvSpPr>
        <p:spPr>
          <a:xfrm>
            <a:off x="0" y="0"/>
            <a:ext cx="9143640" cy="6857640"/>
          </a:xfrm>
          <a:prstGeom prst="rect">
            <a:avLst/>
          </a:prstGeom>
          <a:ln w="9360">
            <a:solidFill>
              <a:srgbClr val="000000"/>
            </a:solidFill>
            <a:miter/>
          </a:ln>
        </p:spPr>
      </p:sp>
      <p:sp>
        <p:nvSpPr>
          <p:cNvPr id="46" name="PlaceHolder 2"/>
          <p:cNvSpPr>
            <a:spLocks noGrp="1"/>
          </p:cNvSpPr>
          <p:nvPr>
            <p:ph type="title"/>
          </p:nvPr>
        </p:nvSpPr>
        <p:spPr>
          <a:xfrm>
            <a:off x="890640" y="270000"/>
            <a:ext cx="7857720" cy="1142640"/>
          </a:xfrm>
          <a:prstGeom prst="rect">
            <a:avLst/>
          </a:prstGeom>
        </p:spPr>
        <p:txBody>
          <a:bodyPr anchor="ctr"/>
          <a:p>
            <a:pPr algn="ctr">
              <a:lnSpc>
                <a:spcPct val="100000"/>
              </a:lnSpc>
            </a:pPr>
            <a:r>
              <a:rPr lang="en-US" sz="4000">
                <a:solidFill>
                  <a:srgbClr val="000000"/>
                </a:solidFill>
                <a:latin typeface="Arial"/>
              </a:rPr>
              <a:t>Click to edit the title text formatClick to edit Master title style</a:t>
            </a:r>
            <a:endParaRPr/>
          </a:p>
        </p:txBody>
      </p:sp>
      <p:sp>
        <p:nvSpPr>
          <p:cNvPr id="47" name="PlaceHolder 3"/>
          <p:cNvSpPr>
            <a:spLocks noGrp="1"/>
          </p:cNvSpPr>
          <p:nvPr>
            <p:ph type="body"/>
          </p:nvPr>
        </p:nvSpPr>
        <p:spPr>
          <a:xfrm>
            <a:off x="890640" y="1643040"/>
            <a:ext cx="7857720" cy="4161960"/>
          </a:xfrm>
          <a:prstGeom prst="rect">
            <a:avLst/>
          </a:prstGeom>
        </p:spPr>
        <p:txBody>
          <a:bodyPr/>
          <a:p>
            <a:pPr>
              <a:buSzPct val="45000"/>
              <a:buFont typeface="StarSymbol"/>
              <a:buChar char=""/>
            </a:pPr>
            <a:r>
              <a:rPr lang="en-US" sz="2800">
                <a:solidFill>
                  <a:srgbClr val="000000"/>
                </a:solidFill>
                <a:latin typeface="Arial"/>
              </a:rPr>
              <a:t>Click to edit the outline text format</a:t>
            </a:r>
            <a:endParaRPr/>
          </a:p>
          <a:p>
            <a:pPr lvl="1">
              <a:buSzPct val="75000"/>
              <a:buFont typeface="StarSymbol"/>
              <a:buChar char=""/>
            </a:pPr>
            <a:r>
              <a:rPr lang="en-US" sz="2800">
                <a:solidFill>
                  <a:srgbClr val="000000"/>
                </a:solidFill>
                <a:latin typeface="Arial"/>
              </a:rPr>
              <a:t>Second Outline Level</a:t>
            </a:r>
            <a:endParaRPr/>
          </a:p>
          <a:p>
            <a:pPr lvl="2">
              <a:buSzPct val="45000"/>
              <a:buFont typeface="StarSymbol"/>
              <a:buChar char=""/>
            </a:pPr>
            <a:r>
              <a:rPr lang="en-US" sz="2800">
                <a:solidFill>
                  <a:srgbClr val="000000"/>
                </a:solidFill>
                <a:latin typeface="Arial"/>
              </a:rPr>
              <a:t>Third Outline Level</a:t>
            </a:r>
            <a:endParaRPr/>
          </a:p>
          <a:p>
            <a:pPr lvl="3">
              <a:buSzPct val="75000"/>
              <a:buFont typeface="StarSymbol"/>
              <a:buChar char=""/>
            </a:pPr>
            <a:r>
              <a:rPr lang="en-US" sz="2800">
                <a:solidFill>
                  <a:srgbClr val="000000"/>
                </a:solidFill>
                <a:latin typeface="Arial"/>
              </a:rPr>
              <a:t>Fourth Outline Level</a:t>
            </a:r>
            <a:endParaRPr/>
          </a:p>
          <a:p>
            <a:pPr lvl="4">
              <a:buSzPct val="45000"/>
              <a:buFont typeface="StarSymbol"/>
              <a:buChar char=""/>
            </a:pPr>
            <a:r>
              <a:rPr lang="en-US" sz="2800">
                <a:solidFill>
                  <a:srgbClr val="000000"/>
                </a:solidFill>
                <a:latin typeface="Arial"/>
              </a:rPr>
              <a:t>Fifth Outline Level</a:t>
            </a:r>
            <a:endParaRPr/>
          </a:p>
          <a:p>
            <a:pPr lvl="5">
              <a:buSzPct val="45000"/>
              <a:buFont typeface="StarSymbol"/>
              <a:buChar char=""/>
            </a:pPr>
            <a:r>
              <a:rPr lang="en-US" sz="2800">
                <a:solidFill>
                  <a:srgbClr val="000000"/>
                </a:solidFill>
                <a:latin typeface="Arial"/>
              </a:rPr>
              <a:t>Sixth Outline Level</a:t>
            </a:r>
            <a:endParaRPr/>
          </a:p>
          <a:p>
            <a:pPr>
              <a:lnSpc>
                <a:spcPct val="100000"/>
              </a:lnSpc>
              <a:buBlip>
                <a:blip r:embed="rId4"/>
              </a:buBlip>
            </a:pPr>
            <a:r>
              <a:rPr lang="en-US" sz="2800">
                <a:solidFill>
                  <a:srgbClr val="000000"/>
                </a:solidFill>
                <a:latin typeface="Arial"/>
              </a:rPr>
              <a:t>Seventh Outline LevelClick to edit Master text styles</a:t>
            </a:r>
            <a:endParaRPr/>
          </a:p>
          <a:p>
            <a:pPr lvl="1">
              <a:lnSpc>
                <a:spcPct val="100000"/>
              </a:lnSpc>
              <a:buFont typeface="StarSymbol"/>
              <a:buChar char=""/>
            </a:pPr>
            <a:r>
              <a:rPr lang="en-US" sz="2400">
                <a:solidFill>
                  <a:srgbClr val="000000"/>
                </a:solidFill>
                <a:latin typeface="Arial"/>
              </a:rPr>
              <a:t>Second level</a:t>
            </a:r>
            <a:endParaRPr/>
          </a:p>
          <a:p>
            <a:pPr lvl="1">
              <a:buFont typeface="StarSymbol"/>
              <a:buChar char=""/>
            </a:pPr>
            <a:r>
              <a:rPr lang="en-US" sz="2400">
                <a:solidFill>
                  <a:srgbClr val="000000"/>
                </a:solidFill>
                <a:latin typeface="Arial"/>
              </a:rPr>
              <a:t>Third level</a:t>
            </a:r>
            <a:endParaRPr/>
          </a:p>
          <a:p>
            <a:pPr lvl="2">
              <a:buFont typeface="StarSymbol"/>
              <a:buChar char=""/>
            </a:pPr>
            <a:r>
              <a:rPr lang="en-US" sz="2000">
                <a:solidFill>
                  <a:srgbClr val="000000"/>
                </a:solidFill>
                <a:latin typeface="Arial"/>
              </a:rPr>
              <a:t>Fourth level</a:t>
            </a:r>
            <a:endParaRPr/>
          </a:p>
          <a:p>
            <a:pPr lvl="3">
              <a:buFont typeface="StarSymbol"/>
              <a:buChar char=""/>
            </a:pPr>
            <a:r>
              <a:rPr lang="en-US" sz="2000">
                <a:solidFill>
                  <a:srgbClr val="000000"/>
                </a:solidFill>
                <a:latin typeface="Arial"/>
              </a:rPr>
              <a:t>Fifth level</a:t>
            </a:r>
            <a:endParaRPr/>
          </a:p>
        </p:txBody>
      </p:sp>
      <p:sp>
        <p:nvSpPr>
          <p:cNvPr id="48" name="PlaceHolder 4"/>
          <p:cNvSpPr>
            <a:spLocks noGrp="1"/>
          </p:cNvSpPr>
          <p:nvPr>
            <p:ph type="dt"/>
          </p:nvPr>
        </p:nvSpPr>
        <p:spPr>
          <a:xfrm>
            <a:off x="0" y="0"/>
            <a:ext cx="-11796840" cy="-11796840"/>
          </a:xfrm>
          <a:prstGeom prst="rect">
            <a:avLst/>
          </a:prstGeom>
        </p:spPr>
        <p:txBody>
          <a:bodyPr bIns="45000" lIns="90000" rIns="90000" tIns="45000"/>
          <a:p>
            <a:pPr>
              <a:lnSpc>
                <a:spcPct val="100000"/>
              </a:lnSpc>
            </a:pPr>
            <a:r>
              <a:rPr lang="en-GB">
                <a:solidFill>
                  <a:srgbClr val="000000"/>
                </a:solidFill>
                <a:latin typeface="Arial"/>
              </a:rPr>
              <a:t>02/12/14</a:t>
            </a:r>
            <a:endParaRPr/>
          </a:p>
        </p:txBody>
      </p:sp>
      <p:sp>
        <p:nvSpPr>
          <p:cNvPr id="49" name="PlaceHolder 5"/>
          <p:cNvSpPr>
            <a:spLocks noGrp="1"/>
          </p:cNvSpPr>
          <p:nvPr>
            <p:ph type="ftr"/>
          </p:nvPr>
        </p:nvSpPr>
        <p:spPr>
          <a:xfrm>
            <a:off x="0" y="0"/>
            <a:ext cx="-11796840" cy="-11796840"/>
          </a:xfrm>
          <a:prstGeom prst="rect">
            <a:avLst/>
          </a:prstGeom>
        </p:spPr>
        <p:txBody>
          <a:bodyPr bIns="45000" lIns="90000" rIns="90000" tIns="45000"/>
          <a:p>
            <a:endParaRPr/>
          </a:p>
        </p:txBody>
      </p:sp>
      <p:sp>
        <p:nvSpPr>
          <p:cNvPr id="50" name="PlaceHolder 6"/>
          <p:cNvSpPr>
            <a:spLocks noGrp="1"/>
          </p:cNvSpPr>
          <p:nvPr>
            <p:ph type="sldNum"/>
          </p:nvPr>
        </p:nvSpPr>
        <p:spPr>
          <a:xfrm>
            <a:off x="0" y="0"/>
            <a:ext cx="-11796840" cy="-11796840"/>
          </a:xfrm>
          <a:prstGeom prst="rect">
            <a:avLst/>
          </a:prstGeom>
        </p:spPr>
        <p:txBody>
          <a:bodyPr bIns="45000" lIns="90000" rIns="90000" tIns="45000"/>
          <a:p>
            <a:pPr>
              <a:lnSpc>
                <a:spcPct val="100000"/>
              </a:lnSpc>
            </a:pPr>
            <a:fld id="{31814171-2161-4121-B191-91B101511181}" type="slidenum">
              <a:rPr lang="en-GB">
                <a:solidFill>
                  <a:srgbClr val="000000"/>
                </a:solidFill>
                <a:latin typeface="Arial"/>
              </a:rPr>
              <a:t>&lt;number&gt;</a:t>
            </a:fld>
            <a:endParaRPr/>
          </a:p>
        </p:txBody>
      </p:sp>
    </p:spTree>
  </p:cSld>
  <p:clrMap accent1="accent1" accent2="accent2" accent3="accent3" accent4="accent4" accent5="accent5" accent6="accent6" bg1="lt1" bg2="lt2" folHlink="folHlink" hlink="hlink" tx1="dk1" tx2="dk2"/>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descr="" id="83" name="Picture 19"/>
          <p:cNvPicPr/>
          <p:nvPr/>
        </p:nvPicPr>
        <p:blipFill>
          <a:blip r:embed="rId2"/>
          <a:stretch>
            <a:fillRect/>
          </a:stretch>
        </p:blipFill>
        <p:spPr>
          <a:xfrm>
            <a:off x="0" y="-1440"/>
            <a:ext cx="9148320" cy="6862320"/>
          </a:xfrm>
          <a:prstGeom prst="rect">
            <a:avLst/>
          </a:prstGeom>
        </p:spPr>
      </p:pic>
      <p:pic>
        <p:nvPicPr>
          <p:cNvPr descr="" id="84" name="Kuva 12"/>
          <p:cNvPicPr/>
          <p:nvPr/>
        </p:nvPicPr>
        <p:blipFill>
          <a:blip r:embed="rId3"/>
          <a:stretch>
            <a:fillRect/>
          </a:stretch>
        </p:blipFill>
        <p:spPr>
          <a:xfrm>
            <a:off x="7290000" y="5346000"/>
            <a:ext cx="1799640" cy="1195200"/>
          </a:xfrm>
          <a:prstGeom prst="rect">
            <a:avLst/>
          </a:prstGeom>
        </p:spPr>
      </p:pic>
      <p:sp>
        <p:nvSpPr>
          <p:cNvPr id="85" name="CustomShape 1"/>
          <p:cNvSpPr/>
          <p:nvPr/>
        </p:nvSpPr>
        <p:spPr>
          <a:xfrm>
            <a:off x="0" y="0"/>
            <a:ext cx="9143640" cy="6857640"/>
          </a:xfrm>
          <a:prstGeom prst="rect">
            <a:avLst/>
          </a:prstGeom>
          <a:ln w="9360">
            <a:solidFill>
              <a:srgbClr val="000000"/>
            </a:solidFill>
            <a:miter/>
          </a:ln>
        </p:spPr>
      </p:sp>
      <p:sp>
        <p:nvSpPr>
          <p:cNvPr id="86" name="PlaceHolder 2"/>
          <p:cNvSpPr>
            <a:spLocks noGrp="1"/>
          </p:cNvSpPr>
          <p:nvPr>
            <p:ph type="title"/>
          </p:nvPr>
        </p:nvSpPr>
        <p:spPr>
          <a:xfrm>
            <a:off x="890640" y="270000"/>
            <a:ext cx="7857720" cy="1142640"/>
          </a:xfrm>
          <a:prstGeom prst="rect">
            <a:avLst/>
          </a:prstGeom>
        </p:spPr>
        <p:txBody>
          <a:bodyPr anchor="ctr"/>
          <a:p>
            <a:pPr algn="ctr">
              <a:lnSpc>
                <a:spcPct val="100000"/>
              </a:lnSpc>
            </a:pPr>
            <a:r>
              <a:rPr lang="en-US" sz="4000">
                <a:solidFill>
                  <a:srgbClr val="000000"/>
                </a:solidFill>
                <a:latin typeface="Arial"/>
              </a:rPr>
              <a:t>Click to edit the title text formatClick to edit Master title style</a:t>
            </a:r>
            <a:endParaRPr/>
          </a:p>
        </p:txBody>
      </p:sp>
      <p:sp>
        <p:nvSpPr>
          <p:cNvPr id="87" name="PlaceHolder 3"/>
          <p:cNvSpPr>
            <a:spLocks noGrp="1"/>
          </p:cNvSpPr>
          <p:nvPr>
            <p:ph type="dt"/>
          </p:nvPr>
        </p:nvSpPr>
        <p:spPr>
          <a:xfrm>
            <a:off x="0" y="0"/>
            <a:ext cx="-11796840" cy="-11796840"/>
          </a:xfrm>
          <a:prstGeom prst="rect">
            <a:avLst/>
          </a:prstGeom>
        </p:spPr>
        <p:txBody>
          <a:bodyPr bIns="45000" lIns="90000" rIns="90000" tIns="45000"/>
          <a:p>
            <a:pPr>
              <a:lnSpc>
                <a:spcPct val="100000"/>
              </a:lnSpc>
            </a:pPr>
            <a:r>
              <a:rPr lang="en-GB">
                <a:solidFill>
                  <a:srgbClr val="000000"/>
                </a:solidFill>
                <a:latin typeface="Arial"/>
              </a:rPr>
              <a:t>02/12/14</a:t>
            </a:r>
            <a:endParaRPr/>
          </a:p>
        </p:txBody>
      </p:sp>
      <p:sp>
        <p:nvSpPr>
          <p:cNvPr id="88" name="PlaceHolder 4"/>
          <p:cNvSpPr>
            <a:spLocks noGrp="1"/>
          </p:cNvSpPr>
          <p:nvPr>
            <p:ph type="ftr"/>
          </p:nvPr>
        </p:nvSpPr>
        <p:spPr>
          <a:xfrm>
            <a:off x="0" y="0"/>
            <a:ext cx="-11796840" cy="-11796840"/>
          </a:xfrm>
          <a:prstGeom prst="rect">
            <a:avLst/>
          </a:prstGeom>
        </p:spPr>
        <p:txBody>
          <a:bodyPr bIns="45000" lIns="90000" rIns="90000" tIns="45000"/>
          <a:p>
            <a:endParaRPr/>
          </a:p>
        </p:txBody>
      </p:sp>
      <p:sp>
        <p:nvSpPr>
          <p:cNvPr id="89" name="PlaceHolder 5"/>
          <p:cNvSpPr>
            <a:spLocks noGrp="1"/>
          </p:cNvSpPr>
          <p:nvPr>
            <p:ph type="sldNum"/>
          </p:nvPr>
        </p:nvSpPr>
        <p:spPr>
          <a:xfrm>
            <a:off x="0" y="0"/>
            <a:ext cx="-11796840" cy="-11796840"/>
          </a:xfrm>
          <a:prstGeom prst="rect">
            <a:avLst/>
          </a:prstGeom>
        </p:spPr>
        <p:txBody>
          <a:bodyPr bIns="45000" lIns="90000" rIns="90000" tIns="45000"/>
          <a:p>
            <a:pPr>
              <a:lnSpc>
                <a:spcPct val="100000"/>
              </a:lnSpc>
            </a:pPr>
            <a:fld id="{21613191-9181-41A1-A131-11E14191F141}" type="slidenum">
              <a:rPr lang="en-GB">
                <a:solidFill>
                  <a:srgbClr val="000000"/>
                </a:solidFill>
                <a:latin typeface="Arial"/>
              </a:rPr>
              <a:t>&lt;number&gt;</a:t>
            </a:fld>
            <a:endParaRPr/>
          </a:p>
        </p:txBody>
      </p:sp>
      <p:sp>
        <p:nvSpPr>
          <p:cNvPr id="90" name="PlaceHolder 6"/>
          <p:cNvSpPr>
            <a:spLocks noGrp="1"/>
          </p:cNvSpPr>
          <p:nvPr>
            <p:ph type="body"/>
          </p:nvPr>
        </p:nvSpPr>
        <p:spPr>
          <a:xfrm>
            <a:off x="457200" y="1604520"/>
            <a:ext cx="8046360" cy="397728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descr="" id="123" name="Picture 19"/>
          <p:cNvPicPr/>
          <p:nvPr/>
        </p:nvPicPr>
        <p:blipFill>
          <a:blip r:embed="rId2"/>
          <a:stretch>
            <a:fillRect/>
          </a:stretch>
        </p:blipFill>
        <p:spPr>
          <a:xfrm>
            <a:off x="0" y="-1440"/>
            <a:ext cx="9148320" cy="6862320"/>
          </a:xfrm>
          <a:prstGeom prst="rect">
            <a:avLst/>
          </a:prstGeom>
        </p:spPr>
      </p:pic>
      <p:pic>
        <p:nvPicPr>
          <p:cNvPr descr="" id="124" name="Kuva 12"/>
          <p:cNvPicPr/>
          <p:nvPr/>
        </p:nvPicPr>
        <p:blipFill>
          <a:blip r:embed="rId3"/>
          <a:stretch>
            <a:fillRect/>
          </a:stretch>
        </p:blipFill>
        <p:spPr>
          <a:xfrm>
            <a:off x="7290000" y="5346000"/>
            <a:ext cx="1799640" cy="1195200"/>
          </a:xfrm>
          <a:prstGeom prst="rect">
            <a:avLst/>
          </a:prstGeom>
        </p:spPr>
      </p:pic>
      <p:sp>
        <p:nvSpPr>
          <p:cNvPr id="125" name="CustomShape 1"/>
          <p:cNvSpPr/>
          <p:nvPr/>
        </p:nvSpPr>
        <p:spPr>
          <a:xfrm>
            <a:off x="0" y="0"/>
            <a:ext cx="9143640" cy="6857640"/>
          </a:xfrm>
          <a:prstGeom prst="rect">
            <a:avLst/>
          </a:prstGeom>
          <a:ln w="9360">
            <a:solidFill>
              <a:srgbClr val="000000"/>
            </a:solidFill>
            <a:miter/>
          </a:ln>
        </p:spPr>
      </p:sp>
      <p:sp>
        <p:nvSpPr>
          <p:cNvPr id="126" name="PlaceHolder 2"/>
          <p:cNvSpPr>
            <a:spLocks noGrp="1"/>
          </p:cNvSpPr>
          <p:nvPr>
            <p:ph type="dt"/>
          </p:nvPr>
        </p:nvSpPr>
        <p:spPr>
          <a:xfrm>
            <a:off x="0" y="0"/>
            <a:ext cx="-11796840" cy="-11796840"/>
          </a:xfrm>
          <a:prstGeom prst="rect">
            <a:avLst/>
          </a:prstGeom>
        </p:spPr>
        <p:txBody>
          <a:bodyPr bIns="45000" lIns="90000" rIns="90000" tIns="45000"/>
          <a:p>
            <a:pPr>
              <a:lnSpc>
                <a:spcPct val="100000"/>
              </a:lnSpc>
            </a:pPr>
            <a:r>
              <a:rPr lang="en-GB">
                <a:solidFill>
                  <a:srgbClr val="000000"/>
                </a:solidFill>
                <a:latin typeface="Arial"/>
              </a:rPr>
              <a:t>02/12/14</a:t>
            </a:r>
            <a:endParaRPr/>
          </a:p>
        </p:txBody>
      </p:sp>
      <p:sp>
        <p:nvSpPr>
          <p:cNvPr id="127" name="PlaceHolder 3"/>
          <p:cNvSpPr>
            <a:spLocks noGrp="1"/>
          </p:cNvSpPr>
          <p:nvPr>
            <p:ph type="ftr"/>
          </p:nvPr>
        </p:nvSpPr>
        <p:spPr>
          <a:xfrm>
            <a:off x="0" y="0"/>
            <a:ext cx="-11796840" cy="-11796840"/>
          </a:xfrm>
          <a:prstGeom prst="rect">
            <a:avLst/>
          </a:prstGeom>
        </p:spPr>
        <p:txBody>
          <a:bodyPr bIns="45000" lIns="90000" rIns="90000" tIns="45000"/>
          <a:p>
            <a:endParaRPr/>
          </a:p>
        </p:txBody>
      </p:sp>
      <p:sp>
        <p:nvSpPr>
          <p:cNvPr id="128" name="PlaceHolder 4"/>
          <p:cNvSpPr>
            <a:spLocks noGrp="1"/>
          </p:cNvSpPr>
          <p:nvPr>
            <p:ph type="sldNum"/>
          </p:nvPr>
        </p:nvSpPr>
        <p:spPr>
          <a:xfrm>
            <a:off x="0" y="0"/>
            <a:ext cx="-11796840" cy="-11796840"/>
          </a:xfrm>
          <a:prstGeom prst="rect">
            <a:avLst/>
          </a:prstGeom>
        </p:spPr>
        <p:txBody>
          <a:bodyPr bIns="45000" lIns="90000" rIns="90000" tIns="45000"/>
          <a:p>
            <a:pPr>
              <a:lnSpc>
                <a:spcPct val="100000"/>
              </a:lnSpc>
            </a:pPr>
            <a:fld id="{41216121-7111-41C1-9121-E13141213121}" type="slidenum">
              <a:rPr lang="en-GB">
                <a:solidFill>
                  <a:srgbClr val="000000"/>
                </a:solidFill>
                <a:latin typeface="Arial"/>
              </a:rPr>
              <a:t>&lt;number&gt;</a:t>
            </a:fld>
            <a:endParaRPr/>
          </a:p>
        </p:txBody>
      </p:sp>
      <p:sp>
        <p:nvSpPr>
          <p:cNvPr id="129" name="PlaceHolder 5"/>
          <p:cNvSpPr>
            <a:spLocks noGrp="1"/>
          </p:cNvSpPr>
          <p:nvPr>
            <p:ph type="title"/>
          </p:nvPr>
        </p:nvSpPr>
        <p:spPr>
          <a:xfrm>
            <a:off x="457200" y="273600"/>
            <a:ext cx="8229240" cy="1144800"/>
          </a:xfrm>
          <a:prstGeom prst="rect">
            <a:avLst/>
          </a:prstGeom>
        </p:spPr>
        <p:txBody>
          <a:bodyPr anchor="ctr" bIns="0" lIns="0" rIns="0" tIns="0" wrap="none"/>
          <a:p>
            <a:r>
              <a:rPr lang="en-US"/>
              <a:t>Click to edit the title text format</a:t>
            </a:r>
            <a:endParaRPr/>
          </a:p>
        </p:txBody>
      </p:sp>
      <p:sp>
        <p:nvSpPr>
          <p:cNvPr id="130" name="PlaceHolder 6"/>
          <p:cNvSpPr>
            <a:spLocks noGrp="1"/>
          </p:cNvSpPr>
          <p:nvPr>
            <p:ph type="body"/>
          </p:nvPr>
        </p:nvSpPr>
        <p:spPr>
          <a:xfrm>
            <a:off x="457200" y="1604520"/>
            <a:ext cx="8046360" cy="3977280"/>
          </a:xfrm>
          <a:prstGeom prst="rect">
            <a:avLst/>
          </a:prstGeom>
        </p:spPr>
        <p:txBody>
          <a:bodyPr bIns="0" lIns="0" rIns="0" tIns="0" wrap="none"/>
          <a:p>
            <a:pPr>
              <a:buSzPct val="45000"/>
              <a:buFont typeface="StarSymbol"/>
              <a:buChar char=""/>
            </a:pPr>
            <a:r>
              <a:rPr lang="en-US"/>
              <a:t>Click to edit the outline text format</a:t>
            </a:r>
            <a:endParaRPr/>
          </a:p>
          <a:p>
            <a:pPr lvl="1">
              <a:buSzPct val="75000"/>
              <a:buFont typeface="StarSymbol"/>
              <a:buChar char=""/>
            </a:pPr>
            <a:r>
              <a:rPr lang="en-US"/>
              <a:t>Second Outline Level</a:t>
            </a:r>
            <a:endParaRPr/>
          </a:p>
          <a:p>
            <a:pPr lvl="2">
              <a:buSzPct val="45000"/>
              <a:buFont typeface="StarSymbol"/>
              <a:buChar char=""/>
            </a:pPr>
            <a:r>
              <a:rPr lang="en-US"/>
              <a:t>Third Outline Level</a:t>
            </a:r>
            <a:endParaRPr/>
          </a:p>
          <a:p>
            <a:pPr lvl="3">
              <a:buSzPct val="75000"/>
              <a:buFont typeface="StarSymbol"/>
              <a:buChar char=""/>
            </a:pPr>
            <a:r>
              <a:rPr lang="en-US"/>
              <a:t>Fourth Outline Level</a:t>
            </a:r>
            <a:endParaRPr/>
          </a:p>
          <a:p>
            <a:pPr lvl="4">
              <a:buSzPct val="45000"/>
              <a:buFont typeface="StarSymbol"/>
              <a:buChar char=""/>
            </a:pPr>
            <a:r>
              <a:rPr lang="en-US"/>
              <a:t>Fifth Outline Level</a:t>
            </a:r>
            <a:endParaRPr/>
          </a:p>
          <a:p>
            <a:pPr lvl="5">
              <a:buSzPct val="45000"/>
              <a:buFont typeface="StarSymbol"/>
              <a:buChar char=""/>
            </a:pPr>
            <a:r>
              <a:rPr lang="en-US"/>
              <a:t>Sixth Outline Level</a:t>
            </a:r>
            <a:endParaRPr/>
          </a:p>
          <a:p>
            <a:pPr lvl="6">
              <a:buSzPct val="45000"/>
              <a:buFont typeface="StarSymbol"/>
              <a:buChar char=""/>
            </a:pPr>
            <a:r>
              <a:rPr lang="en-US"/>
              <a:t>Seventh Outline Level</a:t>
            </a:r>
            <a:endParaRPr/>
          </a:p>
        </p:txBody>
      </p:sp>
    </p:spTree>
  </p:cSld>
  <p:clrMap accent1="accent1" accent2="accent2" accent3="accent3" accent4="accent4" accent5="accent5" accent6="accent6" bg1="lt1" bg2="lt2" folHlink="folHlink" hlink="hlink" tx1="dk1" tx2="dk2"/>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image" Target="../media/image36.png"/><Relationship Id="rId4"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image" Target="../media/image45.png"/><Relationship Id="rId4"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image" Target="../media/image48.png"/><Relationship Id="rId3" Type="http://schemas.openxmlformats.org/officeDocument/2006/relationships/image" Target="../media/image49.png"/><Relationship Id="rId4" Type="http://schemas.openxmlformats.org/officeDocument/2006/relationships/image" Target="../media/image50.png"/><Relationship Id="rId5"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53.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54.png"/><Relationship Id="rId2" Type="http://schemas.openxmlformats.org/officeDocument/2006/relationships/slideLayout" Target="../slideLayouts/slideLayout37.xml"/>
</Relationships>
</file>

<file path=ppt/slides/_rels/slide23.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image" Target="../media/image56.png"/><Relationship Id="rId3" Type="http://schemas.openxmlformats.org/officeDocument/2006/relationships/image" Target="../media/image57.png"/><Relationship Id="rId4"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58.png"/><Relationship Id="rId2" Type="http://schemas.openxmlformats.org/officeDocument/2006/relationships/image" Target="../media/image59.png"/><Relationship Id="rId3"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60.png"/><Relationship Id="rId2" Type="http://schemas.openxmlformats.org/officeDocument/2006/relationships/slideLayout" Target="../slideLayouts/slideLayout37.xml"/>
</Relationships>
</file>

<file path=ppt/slides/_rels/slide26.xml.rels><?xml version="1.0" encoding="UTF-8"?>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62.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63.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64.png"/><Relationship Id="rId2"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65.png"/><Relationship Id="rId2" Type="http://schemas.openxmlformats.org/officeDocument/2006/relationships/image" Target="../media/image66.png"/><Relationship Id="rId3"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67.png"/><Relationship Id="rId2" Type="http://schemas.openxmlformats.org/officeDocument/2006/relationships/image" Target="../media/image68.png"/><Relationship Id="rId3"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69.png"/><Relationship Id="rId2" Type="http://schemas.openxmlformats.org/officeDocument/2006/relationships/image" Target="../media/image70.png"/><Relationship Id="rId3" Type="http://schemas.openxmlformats.org/officeDocument/2006/relationships/image" Target="../media/image71.png"/><Relationship Id="rId4" Type="http://schemas.openxmlformats.org/officeDocument/2006/relationships/image" Target="../media/image72.png"/><Relationship Id="rId5" Type="http://schemas.openxmlformats.org/officeDocument/2006/relationships/image" Target="../media/image73.png"/><Relationship Id="rId6" Type="http://schemas.openxmlformats.org/officeDocument/2006/relationships/image" Target="../media/image74.png"/><Relationship Id="rId7"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75.png"/><Relationship Id="rId2" Type="http://schemas.openxmlformats.org/officeDocument/2006/relationships/image" Target="../media/image76.png"/><Relationship Id="rId3" Type="http://schemas.openxmlformats.org/officeDocument/2006/relationships/image" Target="../media/image77.png"/><Relationship Id="rId4"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78.png"/><Relationship Id="rId2" Type="http://schemas.openxmlformats.org/officeDocument/2006/relationships/image" Target="../media/image79.png"/><Relationship Id="rId3"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80.png"/><Relationship Id="rId2" Type="http://schemas.openxmlformats.org/officeDocument/2006/relationships/slideLayout" Target="../slideLayouts/slideLayout37.xml"/>
</Relationships>
</file>

<file path=ppt/slides/_rels/slide36.xml.rels><?xml version="1.0" encoding="UTF-8"?>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85.png"/><Relationship Id="rId2" Type="http://schemas.openxmlformats.org/officeDocument/2006/relationships/image" Target="../media/image86.png"/><Relationship Id="rId3"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87.png"/><Relationship Id="rId2" Type="http://schemas.openxmlformats.org/officeDocument/2006/relationships/image" Target="../media/image88.png"/><Relationship Id="rId3" Type="http://schemas.openxmlformats.org/officeDocument/2006/relationships/image" Target="../media/image89.png"/><Relationship Id="rId4" Type="http://schemas.openxmlformats.org/officeDocument/2006/relationships/image" Target="../media/image90.png"/><Relationship Id="rId5" Type="http://schemas.openxmlformats.org/officeDocument/2006/relationships/image" Target="../media/image91.png"/><Relationship Id="rId6" Type="http://schemas.openxmlformats.org/officeDocument/2006/relationships/image" Target="../media/image92.png"/><Relationship Id="rId7"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image" Target="../media/image93.png"/><Relationship Id="rId2" Type="http://schemas.openxmlformats.org/officeDocument/2006/relationships/image" Target="../media/image94.png"/><Relationship Id="rId3" Type="http://schemas.openxmlformats.org/officeDocument/2006/relationships/image" Target="../media/image95.png"/><Relationship Id="rId4" Type="http://schemas.openxmlformats.org/officeDocument/2006/relationships/image" Target="../media/image96.png"/><Relationship Id="rId5"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97.png"/><Relationship Id="rId2" Type="http://schemas.openxmlformats.org/officeDocument/2006/relationships/image" Target="../media/image98.png"/><Relationship Id="rId3" Type="http://schemas.openxmlformats.org/officeDocument/2006/relationships/hyperlink" Target="http://wiki.apache.org/hadoop/PoweredBy" TargetMode="External"/><Relationship Id="rId4"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image" Target="../media/image99.png"/><Relationship Id="rId2" Type="http://schemas.openxmlformats.org/officeDocument/2006/relationships/image" Target="../media/image100.png"/><Relationship Id="rId3" Type="http://schemas.openxmlformats.org/officeDocument/2006/relationships/hyperlink" Target="http://wiki.apache.org/hadoop/PoweredBy" TargetMode="External"/><Relationship Id="rId4"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image" Target="../media/image104.png"/><Relationship Id="rId5"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image" Target="../media/image105.png"/><Relationship Id="rId2" Type="http://schemas.openxmlformats.org/officeDocument/2006/relationships/image" Target="../media/image106.png"/><Relationship Id="rId3" Type="http://schemas.openxmlformats.org/officeDocument/2006/relationships/image" Target="../media/image107.png"/><Relationship Id="rId4"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image" Target="../media/image108.png"/><Relationship Id="rId2" Type="http://schemas.openxmlformats.org/officeDocument/2006/relationships/slideLayout" Target="../slideLayouts/slideLayout37.xml"/>
</Relationships>
</file>

<file path=ppt/slides/_rels/slide45.xml.rels><?xml version="1.0" encoding="UTF-8"?>
<Relationships xmlns="http://schemas.openxmlformats.org/package/2006/relationships"><Relationship Id="rId1" Type="http://schemas.openxmlformats.org/officeDocument/2006/relationships/image" Target="../media/image109.png"/><Relationship Id="rId2"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image" Target="../media/image110.png"/><Relationship Id="rId2" Type="http://schemas.openxmlformats.org/officeDocument/2006/relationships/image" Target="../media/image111.png"/><Relationship Id="rId3"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image" Target="../media/image112.gif"/><Relationship Id="rId2" Type="http://schemas.openxmlformats.org/officeDocument/2006/relationships/slideLayout" Target="../slideLayouts/slideLayout37.xml"/>
</Relationships>
</file>

<file path=ppt/slides/_rels/slide48.xml.rels><?xml version="1.0" encoding="UTF-8"?>
<Relationships xmlns="http://schemas.openxmlformats.org/package/2006/relationships"><Relationship Id="rId1" Type="http://schemas.openxmlformats.org/officeDocument/2006/relationships/image" Target="../media/image113.png"/><Relationship Id="rId2" Type="http://schemas.openxmlformats.org/officeDocument/2006/relationships/image" Target="../media/image114.png"/><Relationship Id="rId3" Type="http://schemas.openxmlformats.org/officeDocument/2006/relationships/image" Target="../media/image115.png"/><Relationship Id="rId4"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image" Target="../media/image116.png"/><Relationship Id="rId2" Type="http://schemas.openxmlformats.org/officeDocument/2006/relationships/image" Target="../media/image117.png"/><Relationship Id="rId3" Type="http://schemas.openxmlformats.org/officeDocument/2006/relationships/image" Target="../media/image118.png"/><Relationship Id="rId4" Type="http://schemas.openxmlformats.org/officeDocument/2006/relationships/image" Target="../media/image119.png"/><Relationship Id="rId5" Type="http://schemas.openxmlformats.org/officeDocument/2006/relationships/image" Target="../media/image120.png"/><Relationship Id="rId6" Type="http://schemas.openxmlformats.org/officeDocument/2006/relationships/image" Target="../media/image121.png"/><Relationship Id="rId7"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wmf"/><Relationship Id="rId4"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image" Target="../media/image122.png"/><Relationship Id="rId2" Type="http://schemas.openxmlformats.org/officeDocument/2006/relationships/slideLayout" Target="../slideLayouts/slideLayout37.xml"/>
</Relationships>
</file>

<file path=ppt/slides/_rels/slide51.xml.rels><?xml version="1.0" encoding="UTF-8"?>
<Relationships xmlns="http://schemas.openxmlformats.org/package/2006/relationships"><Relationship Id="rId1" Type="http://schemas.openxmlformats.org/officeDocument/2006/relationships/image" Target="../media/image123.png"/><Relationship Id="rId2" Type="http://schemas.openxmlformats.org/officeDocument/2006/relationships/image" Target="../media/image124.png"/><Relationship Id="rId3" Type="http://schemas.openxmlformats.org/officeDocument/2006/relationships/image" Target="../media/image125.png"/><Relationship Id="rId4" Type="http://schemas.openxmlformats.org/officeDocument/2006/relationships/image" Target="../media/image126.png"/><Relationship Id="rId5"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image" Target="../media/image127.png"/><Relationship Id="rId2" Type="http://schemas.openxmlformats.org/officeDocument/2006/relationships/image" Target="../media/image128.png"/><Relationship Id="rId3" Type="http://schemas.openxmlformats.org/officeDocument/2006/relationships/image" Target="../media/image129.png"/><Relationship Id="rId4" Type="http://schemas.openxmlformats.org/officeDocument/2006/relationships/image" Target="../media/image130.png"/><Relationship Id="rId5"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image" Target="../media/image131.png"/><Relationship Id="rId2" Type="http://schemas.openxmlformats.org/officeDocument/2006/relationships/image" Target="../media/image132.png"/><Relationship Id="rId3" Type="http://schemas.openxmlformats.org/officeDocument/2006/relationships/image" Target="../media/image133.png"/><Relationship Id="rId4"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60.xml.rels><?xml version="1.0" encoding="UTF-8"?>
<Relationships xmlns="http://schemas.openxmlformats.org/package/2006/relationships"><Relationship Id="rId1" Type="http://schemas.openxmlformats.org/officeDocument/2006/relationships/image" Target="../media/image134.png"/><Relationship Id="rId2"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image" Target="../media/image135.jpeg"/><Relationship Id="rId2" Type="http://schemas.openxmlformats.org/officeDocument/2006/relationships/slideLayout" Target="../slideLayouts/slideLayout37.xml"/>
</Relationships>
</file>

<file path=ppt/slides/_rels/slide62.xml.rels><?xml version="1.0" encoding="UTF-8"?>
<Relationships xmlns="http://schemas.openxmlformats.org/package/2006/relationships"><Relationship Id="rId1" Type="http://schemas.openxmlformats.org/officeDocument/2006/relationships/image" Target="../media/image136.png"/><Relationship Id="rId2" Type="http://schemas.openxmlformats.org/officeDocument/2006/relationships/image" Target="../media/image137.png"/><Relationship Id="rId3"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image" Target="../media/image138.png"/><Relationship Id="rId2" Type="http://schemas.openxmlformats.org/officeDocument/2006/relationships/image" Target="../media/image139.png"/><Relationship Id="rId3" Type="http://schemas.openxmlformats.org/officeDocument/2006/relationships/image" Target="../media/image140.png"/><Relationship Id="rId4"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image" Target="../media/image141.png"/><Relationship Id="rId2" Type="http://schemas.openxmlformats.org/officeDocument/2006/relationships/image" Target="../media/image142.png"/><Relationship Id="rId3" Type="http://schemas.openxmlformats.org/officeDocument/2006/relationships/image" Target="../media/image143.png"/><Relationship Id="rId4"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image" Target="../media/image144.png"/><Relationship Id="rId2" Type="http://schemas.openxmlformats.org/officeDocument/2006/relationships/image" Target="../media/image145.png"/><Relationship Id="rId3" Type="http://schemas.openxmlformats.org/officeDocument/2006/relationships/image" Target="../media/image146.png"/><Relationship Id="rId4"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image" Target="../media/image147.png"/><Relationship Id="rId2" Type="http://schemas.openxmlformats.org/officeDocument/2006/relationships/slideLayout" Target="../slideLayouts/slideLayout37.xml"/>
</Relationships>
</file>

<file path=ppt/slides/_rels/slide67.xml.rels><?xml version="1.0" encoding="UTF-8"?>
<Relationships xmlns="http://schemas.openxmlformats.org/package/2006/relationships"><Relationship Id="rId1" Type="http://schemas.openxmlformats.org/officeDocument/2006/relationships/image" Target="../media/image148.png"/><Relationship Id="rId2" Type="http://schemas.openxmlformats.org/officeDocument/2006/relationships/hyperlink" Target="http://hadoopbook.com/" TargetMode="External"/><Relationship Id="rId3" Type="http://schemas.openxmlformats.org/officeDocument/2006/relationships/hyperlink" Target="http://hadoopbook.com/" TargetMode="External"/><Relationship Id="rId4" Type="http://schemas.openxmlformats.org/officeDocument/2006/relationships/image" Target="../media/image149.png"/><Relationship Id="rId5" Type="http://schemas.openxmlformats.org/officeDocument/2006/relationships/hyperlink" Target="http://lintool.github.io/MapReduceAlgorithms/" TargetMode="External"/><Relationship Id="rId6" Type="http://schemas.openxmlformats.org/officeDocument/2006/relationships/hyperlink" Target="http://lintool.github.io/MapReduceAlgorithms/" TargetMode="External"/><Relationship Id="rId7" Type="http://schemas.openxmlformats.org/officeDocument/2006/relationships/image" Target="../media/image150.png"/><Relationship Id="rId8" Type="http://schemas.openxmlformats.org/officeDocument/2006/relationships/hyperlink" Target="http://lsd.ls.fi.upm.es/lsd/nuevas-tendencias-en-sistemas-distribuidos/HBase_2.pdf" TargetMode="External"/><Relationship Id="rId9" Type="http://schemas.openxmlformats.org/officeDocument/2006/relationships/hyperlink" Target="http://lsd.ls.fi.upm.es/lsd/nuevas-tendencias-en-sistemas-distribuidos/HBase_2.pdf" TargetMode="External"/><Relationship Id="rId10" Type="http://schemas.openxmlformats.org/officeDocument/2006/relationships/image" Target="../media/image151.png"/><Relationship Id="rId11" Type="http://schemas.openxmlformats.org/officeDocument/2006/relationships/hyperlink" Target="http://hbase.apache.org/" TargetMode="External"/><Relationship Id="rId12" Type="http://schemas.openxmlformats.org/officeDocument/2006/relationships/hyperlink" Target="http://hbase.apache.org/" TargetMode="External"/><Relationship Id="rId13" Type="http://schemas.openxmlformats.org/officeDocument/2006/relationships/image" Target="../media/image152.png"/><Relationship Id="rId14" Type="http://schemas.openxmlformats.org/officeDocument/2006/relationships/hyperlink" Target="http://netwovenblogs.com/2013/10/10/hbase-overview-of-architecture-and-data-model/" TargetMode="External"/><Relationship Id="rId15" Type="http://schemas.openxmlformats.org/officeDocument/2006/relationships/hyperlink" Target="http://netwovenblogs.com/2013/10/10/hbase-overview-of-architecture-and-data-model/" TargetMode="External"/><Relationship Id="rId16" Type="http://schemas.openxmlformats.org/officeDocument/2006/relationships/image" Target="../media/image153.png"/><Relationship Id="rId17"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image" Target="../media/image154.png"/><Relationship Id="rId2" Type="http://schemas.openxmlformats.org/officeDocument/2006/relationships/image" Target="../media/image155.png"/><Relationship Id="rId3"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7.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image" Target="../media/image27.wmf"/><Relationship Id="rId4"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9.wmf"/><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3" name="TextShape 1"/>
          <p:cNvSpPr txBox="1"/>
          <p:nvPr/>
        </p:nvSpPr>
        <p:spPr>
          <a:xfrm>
            <a:off x="1619280" y="2130480"/>
            <a:ext cx="6768720" cy="1469520"/>
          </a:xfrm>
          <a:prstGeom prst="rect">
            <a:avLst/>
          </a:prstGeom>
        </p:spPr>
        <p:txBody>
          <a:bodyPr anchor="ctr"/>
          <a:p>
            <a:pPr algn="ctr">
              <a:lnSpc>
                <a:spcPct val="100000"/>
              </a:lnSpc>
            </a:pPr>
            <a:r>
              <a:rPr lang="en-US" sz="4400">
                <a:solidFill>
                  <a:srgbClr val="000000"/>
                </a:solidFill>
                <a:latin typeface="Arial"/>
              </a:rPr>
              <a:t>Managing with Big Data “at rest”, streams </a:t>
            </a:r>
            <a:endParaRPr/>
          </a:p>
        </p:txBody>
      </p:sp>
      <p:sp>
        <p:nvSpPr>
          <p:cNvPr id="164" name="TextShape 2"/>
          <p:cNvSpPr txBox="1"/>
          <p:nvPr/>
        </p:nvSpPr>
        <p:spPr>
          <a:xfrm>
            <a:off x="1619280" y="4149720"/>
            <a:ext cx="6768720" cy="1007640"/>
          </a:xfrm>
          <a:prstGeom prst="rect">
            <a:avLst/>
          </a:prstGeom>
        </p:spPr>
        <p:txBody>
          <a:bodyPr/>
          <a:p>
            <a:pPr algn="ctr">
              <a:lnSpc>
                <a:spcPct val="100000"/>
              </a:lnSpc>
            </a:pPr>
            <a:r>
              <a:rPr lang="en-GB" sz="2800">
                <a:solidFill>
                  <a:srgbClr val="000000"/>
                </a:solidFill>
                <a:latin typeface="Arial"/>
              </a:rPr>
              <a:t>Alexander Semenov, PhD</a:t>
            </a:r>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8" name="TextShape 1"/>
          <p:cNvSpPr txBox="1"/>
          <p:nvPr/>
        </p:nvSpPr>
        <p:spPr>
          <a:xfrm>
            <a:off x="890640" y="270000"/>
            <a:ext cx="7857720" cy="1142640"/>
          </a:xfrm>
          <a:prstGeom prst="rect">
            <a:avLst/>
          </a:prstGeom>
        </p:spPr>
        <p:txBody>
          <a:bodyPr anchor="ctr"/>
          <a:p>
            <a:pPr algn="ctr">
              <a:lnSpc>
                <a:spcPct val="100000"/>
              </a:lnSpc>
            </a:pPr>
            <a:r>
              <a:rPr lang="en-US" sz="4000">
                <a:solidFill>
                  <a:srgbClr val="000000"/>
                </a:solidFill>
                <a:latin typeface="Arial"/>
              </a:rPr>
              <a:t>Gustafson’s law</a:t>
            </a:r>
            <a:endParaRPr/>
          </a:p>
        </p:txBody>
      </p:sp>
      <p:sp>
        <p:nvSpPr>
          <p:cNvPr id="209" name="TextShape 2"/>
          <p:cNvSpPr txBox="1"/>
          <p:nvPr/>
        </p:nvSpPr>
        <p:spPr>
          <a:xfrm>
            <a:off x="890640" y="1643040"/>
            <a:ext cx="7857720" cy="4161960"/>
          </a:xfrm>
          <a:prstGeom prst="rect">
            <a:avLst/>
          </a:prstGeom>
        </p:spPr>
        <p:txBody>
          <a:bodyPr/>
          <a:p>
            <a:pPr>
              <a:lnSpc>
                <a:spcPct val="100000"/>
              </a:lnSpc>
              <a:buBlip>
                <a:blip r:embed="rId1"/>
              </a:buBlip>
            </a:pPr>
            <a:r>
              <a:rPr lang="en-US" sz="2800">
                <a:solidFill>
                  <a:srgbClr val="000000"/>
                </a:solidFill>
                <a:latin typeface="Arial"/>
              </a:rPr>
              <a:t>a counterpoint to Amdahl's law</a:t>
            </a:r>
            <a:endParaRPr/>
          </a:p>
          <a:p>
            <a:pPr>
              <a:lnSpc>
                <a:spcPct val="100000"/>
              </a:lnSpc>
              <a:buBlip>
                <a:blip r:embed="rId2"/>
              </a:buBlip>
            </a:pPr>
            <a:r>
              <a:rPr lang="en-US" sz="2800">
                <a:solidFill>
                  <a:srgbClr val="000000"/>
                </a:solidFill>
                <a:latin typeface="Arial"/>
              </a:rPr>
              <a:t>says that computations involving arbitrarily large data sets can be efficiently parallelized</a:t>
            </a:r>
            <a:endParaRPr/>
          </a:p>
          <a:p>
            <a:pPr>
              <a:lnSpc>
                <a:spcPct val="100000"/>
              </a:lnSpc>
              <a:buBlip>
                <a:blip r:embed="rId3"/>
              </a:buBlip>
            </a:pPr>
            <a:r>
              <a:rPr lang="en-US" sz="2800">
                <a:solidFill>
                  <a:srgbClr val="000000"/>
                </a:solidFill>
                <a:latin typeface="Arial"/>
              </a:rPr>
              <a:t>Amdahl's Law approximately suggests:</a:t>
            </a:r>
            <a:endParaRPr/>
          </a:p>
          <a:p>
            <a:pPr lvl="1">
              <a:lnSpc>
                <a:spcPct val="100000"/>
              </a:lnSpc>
              <a:buFont typeface="StarSymbol"/>
              <a:buChar char=""/>
            </a:pPr>
            <a:r>
              <a:rPr lang="en-US" sz="2400">
                <a:solidFill>
                  <a:srgbClr val="000000"/>
                </a:solidFill>
                <a:latin typeface="Arial"/>
              </a:rPr>
              <a:t>“</a:t>
            </a:r>
            <a:r>
              <a:rPr lang="en-US" sz="2400">
                <a:solidFill>
                  <a:srgbClr val="000000"/>
                </a:solidFill>
                <a:latin typeface="Arial"/>
              </a:rPr>
              <a:t>	</a:t>
            </a:r>
            <a:r>
              <a:rPr lang="en-US" sz="2400">
                <a:solidFill>
                  <a:srgbClr val="000000"/>
                </a:solidFill>
                <a:latin typeface="Arial"/>
              </a:rPr>
              <a:t>Suppose a car is traveling between two cities 60 miles apart, and has already spent one hour traveling half the distance at 30 mph. No matter how fast you drive the last half, it is impossible to achieve 90 mph average before reaching the second city. Since it has already taken you 1 hour and you only have a distance of 60 miles total; going infinitely fast you would only achieve 60 mph.</a:t>
            </a:r>
            <a:r>
              <a:rPr lang="en-US" sz="2400">
                <a:solidFill>
                  <a:srgbClr val="000000"/>
                </a:solidFill>
                <a:latin typeface="Arial"/>
              </a:rPr>
              <a:t>	</a:t>
            </a:r>
            <a:r>
              <a:rPr lang="en-US" sz="2400">
                <a:solidFill>
                  <a:srgbClr val="000000"/>
                </a:solidFill>
                <a:latin typeface="Arial"/>
              </a:rPr>
              <a:t>”</a:t>
            </a:r>
            <a:endParaRPr/>
          </a:p>
          <a:p>
            <a:pPr>
              <a:lnSpc>
                <a:spcPct val="100000"/>
              </a:lnSpc>
              <a:buBlip>
                <a:blip r:embed="rId4"/>
              </a:buBlip>
            </a:pPr>
            <a:r>
              <a:rPr lang="en-US" sz="2800">
                <a:solidFill>
                  <a:srgbClr val="000000"/>
                </a:solidFill>
                <a:latin typeface="Arial"/>
              </a:rPr>
              <a:t>Gustafson's Law approximately states:</a:t>
            </a:r>
            <a:endParaRPr/>
          </a:p>
          <a:p>
            <a:pPr lvl="1">
              <a:lnSpc>
                <a:spcPct val="100000"/>
              </a:lnSpc>
              <a:buFont typeface="StarSymbol"/>
              <a:buChar char=""/>
            </a:pPr>
            <a:r>
              <a:rPr lang="en-US" sz="2400">
                <a:solidFill>
                  <a:srgbClr val="000000"/>
                </a:solidFill>
                <a:latin typeface="Arial"/>
              </a:rPr>
              <a:t>“</a:t>
            </a:r>
            <a:r>
              <a:rPr lang="en-US" sz="2400">
                <a:solidFill>
                  <a:srgbClr val="000000"/>
                </a:solidFill>
                <a:latin typeface="Arial"/>
              </a:rPr>
              <a:t>	</a:t>
            </a:r>
            <a:r>
              <a:rPr lang="en-US" sz="2400">
                <a:solidFill>
                  <a:srgbClr val="000000"/>
                </a:solidFill>
                <a:latin typeface="Arial"/>
              </a:rPr>
              <a:t>Suppose a car has already been traveling for some time at less than 90mph. Given enough time and distance to travel, the car's average speed can always eventually reach 90mph, no matter how long or how slowly it has already traveled. For example, if the car spent one hour at 30 mph, it could achieve this by driving at 120 mph for two additional hours, or at 150 mph for an hour, and so on. (from Wikipedia)</a:t>
            </a: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0" name="TextShape 1"/>
          <p:cNvSpPr txBox="1"/>
          <p:nvPr/>
        </p:nvSpPr>
        <p:spPr>
          <a:xfrm>
            <a:off x="890640" y="270000"/>
            <a:ext cx="7857720" cy="1142640"/>
          </a:xfrm>
          <a:prstGeom prst="rect">
            <a:avLst/>
          </a:prstGeom>
        </p:spPr>
        <p:txBody>
          <a:bodyPr anchor="ctr"/>
          <a:p>
            <a:pPr algn="ctr">
              <a:lnSpc>
                <a:spcPct val="100000"/>
              </a:lnSpc>
            </a:pPr>
            <a:r>
              <a:rPr lang="en-US" sz="4000">
                <a:solidFill>
                  <a:srgbClr val="000000"/>
                </a:solidFill>
                <a:latin typeface="Arial"/>
              </a:rPr>
              <a:t>OpenMP</a:t>
            </a:r>
            <a:endParaRPr/>
          </a:p>
        </p:txBody>
      </p:sp>
      <p:sp>
        <p:nvSpPr>
          <p:cNvPr id="211" name="TextShape 2"/>
          <p:cNvSpPr txBox="1"/>
          <p:nvPr/>
        </p:nvSpPr>
        <p:spPr>
          <a:xfrm>
            <a:off x="890640" y="1643040"/>
            <a:ext cx="7857720" cy="4161960"/>
          </a:xfrm>
          <a:prstGeom prst="rect">
            <a:avLst/>
          </a:prstGeom>
        </p:spPr>
        <p:txBody>
          <a:bodyPr/>
          <a:p>
            <a:pPr>
              <a:lnSpc>
                <a:spcPct val="100000"/>
              </a:lnSpc>
            </a:pPr>
            <a:r>
              <a:rPr lang="en-US" sz="2800">
                <a:solidFill>
                  <a:srgbClr val="000000"/>
                </a:solidFill>
                <a:latin typeface="Arial"/>
              </a:rPr>
              <a:t>int main(int argc, char *argv[]) {</a:t>
            </a:r>
            <a:endParaRPr/>
          </a:p>
          <a:p>
            <a:pPr>
              <a:lnSpc>
                <a:spcPct val="100000"/>
              </a:lnSpc>
            </a:pPr>
            <a:r>
              <a:rPr lang="en-US" sz="2800">
                <a:solidFill>
                  <a:srgbClr val="000000"/>
                </a:solidFill>
                <a:latin typeface="Arial"/>
              </a:rPr>
              <a:t>    </a:t>
            </a:r>
            <a:r>
              <a:rPr lang="en-US" sz="2800">
                <a:solidFill>
                  <a:srgbClr val="000000"/>
                </a:solidFill>
                <a:latin typeface="Arial"/>
              </a:rPr>
              <a:t>const int N = 100000;</a:t>
            </a:r>
            <a:endParaRPr/>
          </a:p>
          <a:p>
            <a:pPr>
              <a:lnSpc>
                <a:spcPct val="100000"/>
              </a:lnSpc>
            </a:pPr>
            <a:r>
              <a:rPr lang="en-US" sz="2800">
                <a:solidFill>
                  <a:srgbClr val="000000"/>
                </a:solidFill>
                <a:latin typeface="Arial"/>
              </a:rPr>
              <a:t>    </a:t>
            </a:r>
            <a:r>
              <a:rPr lang="en-US" sz="2800">
                <a:solidFill>
                  <a:srgbClr val="000000"/>
                </a:solidFill>
                <a:latin typeface="Arial"/>
              </a:rPr>
              <a:t>int i, a[N];</a:t>
            </a:r>
            <a:endParaRPr/>
          </a:p>
          <a:p>
            <a:pPr>
              <a:lnSpc>
                <a:spcPct val="100000"/>
              </a:lnSpc>
            </a:pPr>
            <a:r>
              <a:rPr lang="en-US" sz="2800">
                <a:solidFill>
                  <a:srgbClr val="000000"/>
                </a:solidFill>
                <a:latin typeface="Arial"/>
              </a:rPr>
              <a:t> </a:t>
            </a:r>
            <a:endParaRPr/>
          </a:p>
          <a:p>
            <a:pPr>
              <a:lnSpc>
                <a:spcPct val="100000"/>
              </a:lnSpc>
            </a:pPr>
            <a:r>
              <a:rPr lang="en-US" sz="2800">
                <a:solidFill>
                  <a:srgbClr val="000000"/>
                </a:solidFill>
                <a:latin typeface="Arial"/>
              </a:rPr>
              <a:t>    </a:t>
            </a:r>
            <a:r>
              <a:rPr lang="en-US" sz="2800">
                <a:solidFill>
                  <a:srgbClr val="000000"/>
                </a:solidFill>
                <a:latin typeface="Arial"/>
              </a:rPr>
              <a:t>#pragma omp parallel for</a:t>
            </a:r>
            <a:endParaRPr/>
          </a:p>
          <a:p>
            <a:pPr>
              <a:lnSpc>
                <a:spcPct val="100000"/>
              </a:lnSpc>
            </a:pPr>
            <a:r>
              <a:rPr lang="en-US" sz="2800">
                <a:solidFill>
                  <a:srgbClr val="000000"/>
                </a:solidFill>
                <a:latin typeface="Arial"/>
              </a:rPr>
              <a:t>    </a:t>
            </a:r>
            <a:r>
              <a:rPr lang="en-US" sz="2800">
                <a:solidFill>
                  <a:srgbClr val="000000"/>
                </a:solidFill>
                <a:latin typeface="Arial"/>
              </a:rPr>
              <a:t>for (i = 0; i &lt; N; i++)</a:t>
            </a:r>
            <a:endParaRPr/>
          </a:p>
          <a:p>
            <a:pPr>
              <a:lnSpc>
                <a:spcPct val="100000"/>
              </a:lnSpc>
            </a:pPr>
            <a:r>
              <a:rPr lang="en-US" sz="2800">
                <a:solidFill>
                  <a:srgbClr val="000000"/>
                </a:solidFill>
                <a:latin typeface="Arial"/>
              </a:rPr>
              <a:t>        </a:t>
            </a:r>
            <a:r>
              <a:rPr lang="en-US" sz="2800">
                <a:solidFill>
                  <a:srgbClr val="000000"/>
                </a:solidFill>
                <a:latin typeface="Arial"/>
              </a:rPr>
              <a:t>a[i] = 2 * i;</a:t>
            </a:r>
            <a:endParaRPr/>
          </a:p>
          <a:p>
            <a:pPr>
              <a:lnSpc>
                <a:spcPct val="100000"/>
              </a:lnSpc>
            </a:pPr>
            <a:r>
              <a:rPr lang="en-US" sz="2800">
                <a:solidFill>
                  <a:srgbClr val="000000"/>
                </a:solidFill>
                <a:latin typeface="Arial"/>
              </a:rPr>
              <a:t> </a:t>
            </a:r>
            <a:endParaRPr/>
          </a:p>
          <a:p>
            <a:pPr>
              <a:lnSpc>
                <a:spcPct val="100000"/>
              </a:lnSpc>
            </a:pPr>
            <a:r>
              <a:rPr lang="en-US" sz="2800">
                <a:solidFill>
                  <a:srgbClr val="000000"/>
                </a:solidFill>
                <a:latin typeface="Arial"/>
              </a:rPr>
              <a:t>    </a:t>
            </a:r>
            <a:r>
              <a:rPr lang="en-US" sz="2800">
                <a:solidFill>
                  <a:srgbClr val="000000"/>
                </a:solidFill>
                <a:latin typeface="Arial"/>
              </a:rPr>
              <a:t>return 0;</a:t>
            </a:r>
            <a:endParaRPr/>
          </a:p>
          <a:p>
            <a:pPr>
              <a:lnSpc>
                <a:spcPct val="100000"/>
              </a:lnSpc>
            </a:pPr>
            <a:r>
              <a:rPr lang="en-US" sz="2800">
                <a:solidFill>
                  <a:srgbClr val="000000"/>
                </a:solidFill>
                <a:latin typeface="Arial"/>
              </a:rPr>
              <a:t>}</a:t>
            </a:r>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2" name="TextShape 1"/>
          <p:cNvSpPr txBox="1"/>
          <p:nvPr/>
        </p:nvSpPr>
        <p:spPr>
          <a:xfrm>
            <a:off x="890640" y="270000"/>
            <a:ext cx="7857720" cy="1142640"/>
          </a:xfrm>
          <a:prstGeom prst="rect">
            <a:avLst/>
          </a:prstGeom>
        </p:spPr>
        <p:txBody>
          <a:bodyPr anchor="ctr"/>
          <a:p>
            <a:pPr algn="ctr">
              <a:lnSpc>
                <a:spcPct val="100000"/>
              </a:lnSpc>
            </a:pPr>
            <a:r>
              <a:rPr lang="en-US" sz="4000">
                <a:solidFill>
                  <a:srgbClr val="000000"/>
                </a:solidFill>
                <a:latin typeface="Arial"/>
              </a:rPr>
              <a:t>Matrix Multiplication</a:t>
            </a:r>
            <a:endParaRPr/>
          </a:p>
        </p:txBody>
      </p:sp>
      <p:pic>
        <p:nvPicPr>
          <p:cNvPr descr="" id="213" name="Picture 3"/>
          <p:cNvPicPr/>
          <p:nvPr/>
        </p:nvPicPr>
        <p:blipFill>
          <a:blip r:embed="rId1"/>
          <a:stretch>
            <a:fillRect/>
          </a:stretch>
        </p:blipFill>
        <p:spPr>
          <a:xfrm>
            <a:off x="683640" y="2133000"/>
            <a:ext cx="8736120" cy="1230840"/>
          </a:xfrm>
          <a:prstGeom prst="rect">
            <a:avLst/>
          </a:prstGeom>
        </p:spPr>
      </p:pic>
      <p:sp>
        <p:nvSpPr>
          <p:cNvPr id="214" name="CustomShape 2"/>
          <p:cNvSpPr/>
          <p:nvPr/>
        </p:nvSpPr>
        <p:spPr>
          <a:xfrm>
            <a:off x="1336320" y="1556640"/>
            <a:ext cx="988920" cy="364680"/>
          </a:xfrm>
          <a:prstGeom prst="rect">
            <a:avLst/>
          </a:prstGeom>
        </p:spPr>
        <p:txBody>
          <a:bodyPr bIns="45000" lIns="90000" rIns="90000" tIns="45000" wrap="none"/>
          <a:p>
            <a:pPr>
              <a:lnSpc>
                <a:spcPct val="100000"/>
              </a:lnSpc>
            </a:pPr>
            <a:r>
              <a:rPr lang="en-GB">
                <a:solidFill>
                  <a:srgbClr val="000000"/>
                </a:solidFill>
                <a:latin typeface="Arial"/>
              </a:rPr>
              <a:t>C = A*B</a:t>
            </a:r>
            <a:endParaRPr/>
          </a:p>
        </p:txBody>
      </p:sp>
      <p:pic>
        <p:nvPicPr>
          <p:cNvPr descr="" id="215" name="Picture 5"/>
          <p:cNvPicPr/>
          <p:nvPr/>
        </p:nvPicPr>
        <p:blipFill>
          <a:blip r:embed="rId2"/>
          <a:stretch>
            <a:fillRect/>
          </a:stretch>
        </p:blipFill>
        <p:spPr>
          <a:xfrm>
            <a:off x="1043640" y="3558600"/>
            <a:ext cx="5562360" cy="933120"/>
          </a:xfrm>
          <a:prstGeom prst="rect">
            <a:avLst/>
          </a:prstGeom>
        </p:spPr>
      </p:pic>
      <p:pic>
        <p:nvPicPr>
          <p:cNvPr descr="" id="216" name="Picture 6"/>
          <p:cNvPicPr/>
          <p:nvPr/>
        </p:nvPicPr>
        <p:blipFill>
          <a:blip r:embed="rId3"/>
          <a:stretch>
            <a:fillRect/>
          </a:stretch>
        </p:blipFill>
        <p:spPr>
          <a:xfrm>
            <a:off x="467640" y="4461840"/>
            <a:ext cx="8107560" cy="2606760"/>
          </a:xfrm>
          <a:prstGeom prst="rect">
            <a:avLst/>
          </a:prstGeom>
        </p:spPr>
      </p:pic>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7" name="TextShape 1"/>
          <p:cNvSpPr txBox="1"/>
          <p:nvPr/>
        </p:nvSpPr>
        <p:spPr>
          <a:xfrm>
            <a:off x="890640" y="270000"/>
            <a:ext cx="7857720" cy="1142640"/>
          </a:xfrm>
          <a:prstGeom prst="rect">
            <a:avLst/>
          </a:prstGeom>
        </p:spPr>
        <p:txBody>
          <a:bodyPr anchor="ctr"/>
          <a:p>
            <a:pPr algn="ctr">
              <a:lnSpc>
                <a:spcPct val="100000"/>
              </a:lnSpc>
            </a:pPr>
            <a:r>
              <a:rPr lang="en-US" sz="4000">
                <a:solidFill>
                  <a:srgbClr val="000000"/>
                </a:solidFill>
                <a:latin typeface="Arial"/>
              </a:rPr>
              <a:t>Synchronization</a:t>
            </a:r>
            <a:endParaRPr/>
          </a:p>
        </p:txBody>
      </p:sp>
      <p:sp>
        <p:nvSpPr>
          <p:cNvPr id="218" name="TextShape 2"/>
          <p:cNvSpPr txBox="1"/>
          <p:nvPr/>
        </p:nvSpPr>
        <p:spPr>
          <a:xfrm>
            <a:off x="890640" y="1643040"/>
            <a:ext cx="7857720" cy="4161960"/>
          </a:xfrm>
          <a:prstGeom prst="rect">
            <a:avLst/>
          </a:prstGeom>
        </p:spPr>
        <p:txBody>
          <a:bodyPr/>
          <a:p>
            <a:pPr>
              <a:lnSpc>
                <a:spcPct val="100000"/>
              </a:lnSpc>
              <a:buBlip>
                <a:blip r:embed="rId1"/>
              </a:buBlip>
            </a:pPr>
            <a:r>
              <a:rPr lang="en-US" sz="2800">
                <a:solidFill>
                  <a:srgbClr val="000000"/>
                </a:solidFill>
                <a:latin typeface="Arial"/>
              </a:rPr>
              <a:t>When parallel program is being developed, typically programmer should care about synchronization</a:t>
            </a:r>
            <a:endParaRPr/>
          </a:p>
          <a:p>
            <a:pPr lvl="1">
              <a:lnSpc>
                <a:spcPct val="100000"/>
              </a:lnSpc>
              <a:buFont typeface="StarSymbol"/>
              <a:buChar char=""/>
            </a:pPr>
            <a:r>
              <a:rPr lang="en-US" sz="2400">
                <a:solidFill>
                  <a:srgbClr val="000000"/>
                </a:solidFill>
                <a:latin typeface="Arial"/>
              </a:rPr>
              <a:t>Otherwise same data may be rewritten by parallel sections, etc</a:t>
            </a:r>
            <a:endParaRPr/>
          </a:p>
          <a:p>
            <a:pPr>
              <a:lnSpc>
                <a:spcPct val="100000"/>
              </a:lnSpc>
              <a:buBlip>
                <a:blip r:embed="rId2"/>
              </a:buBlip>
            </a:pPr>
            <a:r>
              <a:rPr lang="en-US" sz="2800">
                <a:solidFill>
                  <a:srgbClr val="000000"/>
                </a:solidFill>
                <a:latin typeface="Arial"/>
              </a:rPr>
              <a:t>There are many mechanisms</a:t>
            </a:r>
            <a:endParaRPr/>
          </a:p>
          <a:p>
            <a:pPr lvl="1">
              <a:lnSpc>
                <a:spcPct val="100000"/>
              </a:lnSpc>
              <a:buFont typeface="StarSymbol"/>
              <a:buChar char=""/>
            </a:pPr>
            <a:r>
              <a:rPr lang="en-US" sz="2400">
                <a:solidFill>
                  <a:srgbClr val="000000"/>
                </a:solidFill>
                <a:latin typeface="Arial"/>
              </a:rPr>
              <a:t>Locks</a:t>
            </a:r>
            <a:endParaRPr/>
          </a:p>
          <a:p>
            <a:pPr lvl="1">
              <a:lnSpc>
                <a:spcPct val="100000"/>
              </a:lnSpc>
              <a:buFont typeface="StarSymbol"/>
              <a:buChar char=""/>
            </a:pPr>
            <a:r>
              <a:rPr lang="en-US" sz="2400">
                <a:solidFill>
                  <a:srgbClr val="000000"/>
                </a:solidFill>
                <a:latin typeface="Arial"/>
              </a:rPr>
              <a:t>Critical section</a:t>
            </a:r>
            <a:endParaRPr/>
          </a:p>
          <a:p>
            <a:pPr lvl="1">
              <a:lnSpc>
                <a:spcPct val="100000"/>
              </a:lnSpc>
              <a:buFont typeface="StarSymbol"/>
              <a:buChar char=""/>
            </a:pPr>
            <a:r>
              <a:rPr lang="en-US" sz="2400">
                <a:solidFill>
                  <a:srgbClr val="000000"/>
                </a:solidFill>
                <a:latin typeface="Arial"/>
              </a:rPr>
              <a:t>Mutexes</a:t>
            </a:r>
            <a:endParaRPr/>
          </a:p>
          <a:p>
            <a:pPr lvl="1">
              <a:lnSpc>
                <a:spcPct val="100000"/>
              </a:lnSpc>
              <a:buFont typeface="StarSymbol"/>
              <a:buChar char=""/>
            </a:pPr>
            <a:r>
              <a:rPr lang="en-US" sz="2400">
                <a:solidFill>
                  <a:srgbClr val="000000"/>
                </a:solidFill>
                <a:latin typeface="Arial"/>
              </a:rPr>
              <a:t>etc</a:t>
            </a:r>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9" name="TextShape 1"/>
          <p:cNvSpPr txBox="1"/>
          <p:nvPr/>
        </p:nvSpPr>
        <p:spPr>
          <a:xfrm>
            <a:off x="890640" y="270000"/>
            <a:ext cx="7857720" cy="1142640"/>
          </a:xfrm>
          <a:prstGeom prst="rect">
            <a:avLst/>
          </a:prstGeom>
        </p:spPr>
        <p:txBody>
          <a:bodyPr anchor="ctr"/>
          <a:p>
            <a:pPr algn="ctr">
              <a:lnSpc>
                <a:spcPct val="100000"/>
              </a:lnSpc>
            </a:pPr>
            <a:r>
              <a:rPr lang="en-US" sz="4000">
                <a:solidFill>
                  <a:srgbClr val="000000"/>
                </a:solidFill>
                <a:latin typeface="Arial"/>
              </a:rPr>
              <a:t>MapReduce</a:t>
            </a:r>
            <a:endParaRPr/>
          </a:p>
        </p:txBody>
      </p:sp>
      <p:sp>
        <p:nvSpPr>
          <p:cNvPr id="220" name="TextShape 2"/>
          <p:cNvSpPr txBox="1"/>
          <p:nvPr/>
        </p:nvSpPr>
        <p:spPr>
          <a:xfrm>
            <a:off x="890640" y="1643040"/>
            <a:ext cx="7857720" cy="4161960"/>
          </a:xfrm>
          <a:prstGeom prst="rect">
            <a:avLst/>
          </a:prstGeom>
        </p:spPr>
        <p:txBody>
          <a:bodyPr/>
          <a:p>
            <a:pPr>
              <a:lnSpc>
                <a:spcPct val="100000"/>
              </a:lnSpc>
              <a:buBlip>
                <a:blip r:embed="rId1"/>
              </a:buBlip>
            </a:pPr>
            <a:r>
              <a:rPr lang="en-US" sz="2800">
                <a:solidFill>
                  <a:srgbClr val="000000"/>
                </a:solidFill>
                <a:latin typeface="Arial"/>
              </a:rPr>
              <a:t>MapReduce is a programming model and an associated implementation for processing and generating large data sets (From Jeffrey Dean and Sanjay Ghemawat, 2004)</a:t>
            </a:r>
            <a:endParaRPr/>
          </a:p>
          <a:p>
            <a:pPr>
              <a:lnSpc>
                <a:spcPct val="100000"/>
              </a:lnSpc>
              <a:buBlip>
                <a:blip r:embed="rId2"/>
              </a:buBlip>
            </a:pPr>
            <a:r>
              <a:rPr lang="en-US" sz="2800">
                <a:solidFill>
                  <a:srgbClr val="000000"/>
                </a:solidFill>
                <a:latin typeface="Arial"/>
              </a:rPr>
              <a:t>MapReduce was developed by Google, described in a paper “MapReduce: Simplified Data Processing on Large Clusters”</a:t>
            </a:r>
            <a:endParaRPr/>
          </a:p>
          <a:p>
            <a:pPr>
              <a:lnSpc>
                <a:spcPct val="100000"/>
              </a:lnSpc>
              <a:buBlip>
                <a:blip r:embed="rId3"/>
              </a:buBlip>
            </a:pPr>
            <a:r>
              <a:rPr lang="en-US" sz="2800">
                <a:solidFill>
                  <a:srgbClr val="000000"/>
                </a:solidFill>
                <a:latin typeface="Arial"/>
              </a:rPr>
              <a:t>Allows programmers without any experience with parallel and distributed systems to easily utilize the resources of a large distributed system</a:t>
            </a:r>
            <a:endParaRPr/>
          </a:p>
          <a:p>
            <a:pPr>
              <a:lnSpc>
                <a:spcPct val="100000"/>
              </a:lnSpc>
              <a:buBlip>
                <a:blip r:embed="rId4"/>
              </a:buBlip>
            </a:pPr>
            <a:r>
              <a:rPr lang="en-US" sz="2800">
                <a:solidFill>
                  <a:srgbClr val="000000"/>
                </a:solidFill>
                <a:latin typeface="Arial"/>
              </a:rPr>
              <a:t>inspired by the map and reduce primitives present in Lisp and many other functional languages</a:t>
            </a:r>
            <a:endParaRPr/>
          </a:p>
          <a:p>
            <a:pPr lvl="1">
              <a:lnSpc>
                <a:spcPct val="100000"/>
              </a:lnSpc>
              <a:buFont typeface="StarSymbol"/>
              <a:buChar char=""/>
            </a:pPr>
            <a:r>
              <a:rPr lang="en-US" sz="2400">
                <a:solidFill>
                  <a:srgbClr val="000000"/>
                </a:solidFill>
                <a:latin typeface="Arial"/>
              </a:rPr>
              <a:t>map and fold</a:t>
            </a:r>
            <a:endParaRPr/>
          </a:p>
          <a:p>
            <a:pPr>
              <a:lnSpc>
                <a:spcPct val="100000"/>
              </a:lnSpc>
            </a:pPr>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1" name="TextShape 1"/>
          <p:cNvSpPr txBox="1"/>
          <p:nvPr/>
        </p:nvSpPr>
        <p:spPr>
          <a:xfrm>
            <a:off x="890640" y="270000"/>
            <a:ext cx="7857720" cy="1142640"/>
          </a:xfrm>
          <a:prstGeom prst="rect">
            <a:avLst/>
          </a:prstGeom>
        </p:spPr>
        <p:txBody>
          <a:bodyPr anchor="ctr"/>
          <a:p>
            <a:pPr algn="ctr">
              <a:lnSpc>
                <a:spcPct val="100000"/>
              </a:lnSpc>
            </a:pPr>
            <a:r>
              <a:rPr lang="en-US" sz="4000">
                <a:solidFill>
                  <a:srgbClr val="000000"/>
                </a:solidFill>
                <a:latin typeface="Arial"/>
              </a:rPr>
              <a:t>Map and fold</a:t>
            </a:r>
            <a:endParaRPr/>
          </a:p>
        </p:txBody>
      </p:sp>
      <p:sp>
        <p:nvSpPr>
          <p:cNvPr id="222" name="TextShape 2"/>
          <p:cNvSpPr txBox="1"/>
          <p:nvPr/>
        </p:nvSpPr>
        <p:spPr>
          <a:xfrm>
            <a:off x="890640" y="1643040"/>
            <a:ext cx="7857720" cy="4161960"/>
          </a:xfrm>
          <a:prstGeom prst="rect">
            <a:avLst/>
          </a:prstGeom>
        </p:spPr>
        <p:txBody>
          <a:bodyPr/>
          <a:p>
            <a:pPr>
              <a:lnSpc>
                <a:spcPct val="100000"/>
              </a:lnSpc>
              <a:buBlip>
                <a:blip r:embed="rId1"/>
              </a:buBlip>
            </a:pPr>
            <a:r>
              <a:rPr lang="en-US" sz="2800">
                <a:solidFill>
                  <a:srgbClr val="000000"/>
                </a:solidFill>
                <a:latin typeface="Arial"/>
              </a:rPr>
              <a:t>map takes a function f and applies it to every element in a list</a:t>
            </a:r>
            <a:endParaRPr/>
          </a:p>
          <a:p>
            <a:pPr lvl="1">
              <a:lnSpc>
                <a:spcPct val="100000"/>
              </a:lnSpc>
              <a:buFont typeface="StarSymbol"/>
              <a:buChar char=""/>
            </a:pPr>
            <a:r>
              <a:rPr lang="en-US" sz="2400">
                <a:solidFill>
                  <a:srgbClr val="000000"/>
                </a:solidFill>
                <a:latin typeface="Arial"/>
              </a:rPr>
              <a:t>Map takes single argument</a:t>
            </a:r>
            <a:endParaRPr/>
          </a:p>
          <a:p>
            <a:pPr>
              <a:lnSpc>
                <a:spcPct val="100000"/>
              </a:lnSpc>
              <a:buBlip>
                <a:blip r:embed="rId2"/>
              </a:buBlip>
            </a:pPr>
            <a:r>
              <a:rPr lang="en-US" sz="2800">
                <a:solidFill>
                  <a:srgbClr val="000000"/>
                </a:solidFill>
                <a:latin typeface="Arial"/>
              </a:rPr>
              <a:t>fold iteratively applies a function g to aggregate results</a:t>
            </a:r>
            <a:endParaRPr/>
          </a:p>
          <a:p>
            <a:pPr lvl="1">
              <a:lnSpc>
                <a:spcPct val="100000"/>
              </a:lnSpc>
              <a:buFont typeface="StarSymbol"/>
              <a:buChar char=""/>
            </a:pPr>
            <a:r>
              <a:rPr lang="en-US" sz="2400">
                <a:solidFill>
                  <a:srgbClr val="000000"/>
                </a:solidFill>
                <a:latin typeface="Arial"/>
              </a:rPr>
              <a:t>Fold takes two arguments (first one may be 0)</a:t>
            </a:r>
            <a:endParaRPr/>
          </a:p>
          <a:p>
            <a:pPr>
              <a:lnSpc>
                <a:spcPct val="100000"/>
              </a:lnSpc>
              <a:buBlip>
                <a:blip r:embed="rId3"/>
              </a:buBlip>
            </a:pPr>
            <a:r>
              <a:rPr lang="en-US" sz="2800">
                <a:solidFill>
                  <a:srgbClr val="000000"/>
                </a:solidFill>
                <a:latin typeface="Arial"/>
              </a:rPr>
              <a:t>Sum of squares x^2 + y^2 + … + z^2</a:t>
            </a:r>
            <a:endParaRPr/>
          </a:p>
          <a:p>
            <a:pPr lvl="1">
              <a:lnSpc>
                <a:spcPct val="100000"/>
              </a:lnSpc>
              <a:buFont typeface="StarSymbol"/>
              <a:buChar char=""/>
            </a:pPr>
            <a:r>
              <a:rPr lang="en-US" sz="2400">
                <a:solidFill>
                  <a:srgbClr val="000000"/>
                </a:solidFill>
                <a:latin typeface="Arial"/>
              </a:rPr>
              <a:t>Map takes one parameter and squares it</a:t>
            </a:r>
            <a:endParaRPr/>
          </a:p>
          <a:p>
            <a:pPr lvl="1">
              <a:lnSpc>
                <a:spcPct val="100000"/>
              </a:lnSpc>
              <a:buFont typeface="StarSymbol"/>
              <a:buChar char=""/>
            </a:pPr>
            <a:r>
              <a:rPr lang="en-US" sz="2400">
                <a:solidFill>
                  <a:srgbClr val="000000"/>
                </a:solidFill>
                <a:latin typeface="Arial"/>
              </a:rPr>
              <a:t>Fold iteratively sums them up</a:t>
            </a:r>
            <a:endParaRPr/>
          </a:p>
          <a:p>
            <a:pPr>
              <a:lnSpc>
                <a:spcPct val="100000"/>
              </a:lnSpc>
            </a:pPr>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3" name="TextShape 1"/>
          <p:cNvSpPr txBox="1"/>
          <p:nvPr/>
        </p:nvSpPr>
        <p:spPr>
          <a:xfrm>
            <a:off x="890640" y="270000"/>
            <a:ext cx="7857720" cy="1142640"/>
          </a:xfrm>
          <a:prstGeom prst="rect">
            <a:avLst/>
          </a:prstGeom>
        </p:spPr>
        <p:txBody>
          <a:bodyPr anchor="ctr"/>
          <a:p>
            <a:pPr algn="ctr">
              <a:lnSpc>
                <a:spcPct val="100000"/>
              </a:lnSpc>
            </a:pPr>
            <a:r>
              <a:rPr lang="en-US" sz="4000">
                <a:solidFill>
                  <a:srgbClr val="000000"/>
                </a:solidFill>
                <a:latin typeface="Arial"/>
              </a:rPr>
              <a:t>Map and Fold</a:t>
            </a:r>
            <a:endParaRPr/>
          </a:p>
        </p:txBody>
      </p:sp>
      <p:pic>
        <p:nvPicPr>
          <p:cNvPr descr="" id="224" name="Picture 3"/>
          <p:cNvPicPr/>
          <p:nvPr/>
        </p:nvPicPr>
        <p:blipFill>
          <a:blip r:embed="rId1"/>
          <a:stretch>
            <a:fillRect/>
          </a:stretch>
        </p:blipFill>
        <p:spPr>
          <a:xfrm>
            <a:off x="1619640" y="1196640"/>
            <a:ext cx="5143320" cy="3676320"/>
          </a:xfrm>
          <a:prstGeom prst="rect">
            <a:avLst/>
          </a:prstGeom>
        </p:spPr>
      </p:pic>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5" name="TextShape 1"/>
          <p:cNvSpPr txBox="1"/>
          <p:nvPr/>
        </p:nvSpPr>
        <p:spPr>
          <a:xfrm>
            <a:off x="890640" y="270000"/>
            <a:ext cx="7857720" cy="1142640"/>
          </a:xfrm>
          <a:prstGeom prst="rect">
            <a:avLst/>
          </a:prstGeom>
        </p:spPr>
        <p:txBody>
          <a:bodyPr anchor="ctr"/>
          <a:p>
            <a:pPr algn="ctr">
              <a:lnSpc>
                <a:spcPct val="100000"/>
              </a:lnSpc>
            </a:pPr>
            <a:r>
              <a:rPr lang="en-US" sz="4000">
                <a:solidFill>
                  <a:srgbClr val="000000"/>
                </a:solidFill>
                <a:latin typeface="Arial"/>
              </a:rPr>
              <a:t>MapReduce</a:t>
            </a:r>
            <a:endParaRPr/>
          </a:p>
        </p:txBody>
      </p:sp>
      <p:sp>
        <p:nvSpPr>
          <p:cNvPr id="226" name="TextShape 2"/>
          <p:cNvSpPr txBox="1"/>
          <p:nvPr/>
        </p:nvSpPr>
        <p:spPr>
          <a:xfrm>
            <a:off x="890640" y="1643040"/>
            <a:ext cx="7857720" cy="4161960"/>
          </a:xfrm>
          <a:prstGeom prst="rect">
            <a:avLst/>
          </a:prstGeom>
        </p:spPr>
        <p:txBody>
          <a:bodyPr/>
          <a:p>
            <a:pPr>
              <a:lnSpc>
                <a:spcPct val="100000"/>
              </a:lnSpc>
              <a:buBlip>
                <a:blip r:embed="rId1"/>
              </a:buBlip>
            </a:pPr>
            <a:r>
              <a:rPr lang="en-US" sz="2800">
                <a:solidFill>
                  <a:srgbClr val="000000"/>
                </a:solidFill>
                <a:latin typeface="Arial"/>
              </a:rPr>
              <a:t>Users specify a </a:t>
            </a:r>
            <a:r>
              <a:rPr i="1" lang="en-US" sz="2800">
                <a:solidFill>
                  <a:srgbClr val="000000"/>
                </a:solidFill>
                <a:latin typeface="Arial"/>
              </a:rPr>
              <a:t>map</a:t>
            </a:r>
            <a:r>
              <a:rPr lang="en-US" sz="2800">
                <a:solidFill>
                  <a:srgbClr val="000000"/>
                </a:solidFill>
                <a:latin typeface="Arial"/>
              </a:rPr>
              <a:t> and a </a:t>
            </a:r>
            <a:r>
              <a:rPr i="1" lang="en-US" sz="2800">
                <a:solidFill>
                  <a:srgbClr val="000000"/>
                </a:solidFill>
                <a:latin typeface="Arial"/>
              </a:rPr>
              <a:t>reduce</a:t>
            </a:r>
            <a:r>
              <a:rPr lang="en-US" sz="2800">
                <a:solidFill>
                  <a:srgbClr val="000000"/>
                </a:solidFill>
                <a:latin typeface="Arial"/>
              </a:rPr>
              <a:t> functions</a:t>
            </a:r>
            <a:endParaRPr/>
          </a:p>
          <a:p>
            <a:pPr>
              <a:lnSpc>
                <a:spcPct val="100000"/>
              </a:lnSpc>
              <a:buBlip>
                <a:blip r:embed="rId2"/>
              </a:buBlip>
            </a:pPr>
            <a:r>
              <a:rPr i="1" lang="en-US" sz="2800">
                <a:solidFill>
                  <a:srgbClr val="000000"/>
                </a:solidFill>
                <a:latin typeface="Arial"/>
              </a:rPr>
              <a:t>map </a:t>
            </a:r>
            <a:r>
              <a:rPr lang="en-US" sz="2800">
                <a:solidFill>
                  <a:srgbClr val="000000"/>
                </a:solidFill>
                <a:latin typeface="Arial"/>
              </a:rPr>
              <a:t>function processes a key/value pair to generate a set of intermediate key/value pairs</a:t>
            </a:r>
            <a:endParaRPr/>
          </a:p>
          <a:p>
            <a:pPr>
              <a:lnSpc>
                <a:spcPct val="100000"/>
              </a:lnSpc>
              <a:buBlip>
                <a:blip r:embed="rId3"/>
              </a:buBlip>
            </a:pPr>
            <a:r>
              <a:rPr i="1" lang="en-US" sz="2800">
                <a:solidFill>
                  <a:srgbClr val="000000"/>
                </a:solidFill>
                <a:latin typeface="Arial"/>
              </a:rPr>
              <a:t>reduce </a:t>
            </a:r>
            <a:r>
              <a:rPr lang="en-US" sz="2800">
                <a:solidFill>
                  <a:srgbClr val="000000"/>
                </a:solidFill>
                <a:latin typeface="Arial"/>
              </a:rPr>
              <a:t>function merges all intermediate values associated with the same intermediate key</a:t>
            </a:r>
            <a:endParaRPr/>
          </a:p>
          <a:p>
            <a:pPr lvl="1">
              <a:lnSpc>
                <a:spcPct val="100000"/>
              </a:lnSpc>
              <a:buFont typeface="StarSymbol"/>
              <a:buChar char=""/>
            </a:pPr>
            <a:r>
              <a:rPr lang="en-US" sz="2400">
                <a:solidFill>
                  <a:srgbClr val="000000"/>
                </a:solidFill>
                <a:latin typeface="Arial"/>
              </a:rPr>
              <a:t>Values are in sorted order</a:t>
            </a:r>
            <a:endParaRPr/>
          </a:p>
          <a:p>
            <a:pPr>
              <a:lnSpc>
                <a:spcPct val="100000"/>
              </a:lnSpc>
              <a:buBlip>
                <a:blip r:embed="rId4"/>
              </a:buBlip>
            </a:pPr>
            <a:r>
              <a:rPr lang="en-US" sz="2800">
                <a:solidFill>
                  <a:srgbClr val="000000"/>
                </a:solidFill>
                <a:latin typeface="Arial"/>
              </a:rPr>
              <a:t>programs written in this style are automatically parallelized and executed on a large cluster of commodity machines</a:t>
            </a:r>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7" name="TextShape 1"/>
          <p:cNvSpPr txBox="1"/>
          <p:nvPr/>
        </p:nvSpPr>
        <p:spPr>
          <a:xfrm>
            <a:off x="890640" y="270000"/>
            <a:ext cx="7857720" cy="1142640"/>
          </a:xfrm>
          <a:prstGeom prst="rect">
            <a:avLst/>
          </a:prstGeom>
        </p:spPr>
        <p:txBody>
          <a:bodyPr anchor="ctr"/>
          <a:p>
            <a:pPr algn="ctr">
              <a:lnSpc>
                <a:spcPct val="100000"/>
              </a:lnSpc>
            </a:pPr>
            <a:r>
              <a:rPr lang="en-US" sz="4000">
                <a:solidFill>
                  <a:srgbClr val="000000"/>
                </a:solidFill>
                <a:latin typeface="Arial"/>
              </a:rPr>
              <a:t>MapReduce</a:t>
            </a:r>
            <a:endParaRPr/>
          </a:p>
        </p:txBody>
      </p:sp>
      <p:sp>
        <p:nvSpPr>
          <p:cNvPr id="228" name="TextShape 2"/>
          <p:cNvSpPr txBox="1"/>
          <p:nvPr/>
        </p:nvSpPr>
        <p:spPr>
          <a:xfrm>
            <a:off x="890640" y="1643040"/>
            <a:ext cx="7857720" cy="4161960"/>
          </a:xfrm>
          <a:prstGeom prst="rect">
            <a:avLst/>
          </a:prstGeom>
        </p:spPr>
        <p:txBody>
          <a:bodyPr/>
          <a:p>
            <a:pPr>
              <a:lnSpc>
                <a:spcPct val="100000"/>
              </a:lnSpc>
              <a:buBlip>
                <a:blip r:embed="rId1"/>
              </a:buBlip>
            </a:pPr>
            <a:r>
              <a:rPr lang="en-US" sz="2800">
                <a:solidFill>
                  <a:srgbClr val="000000"/>
                </a:solidFill>
                <a:latin typeface="Arial"/>
              </a:rPr>
              <a:t>The run-time system handles</a:t>
            </a:r>
            <a:endParaRPr/>
          </a:p>
          <a:p>
            <a:pPr lvl="1">
              <a:lnSpc>
                <a:spcPct val="100000"/>
              </a:lnSpc>
              <a:buFont typeface="StarSymbol"/>
              <a:buChar char=""/>
            </a:pPr>
            <a:r>
              <a:rPr lang="en-US" sz="2400">
                <a:solidFill>
                  <a:srgbClr val="000000"/>
                </a:solidFill>
                <a:latin typeface="Arial"/>
              </a:rPr>
              <a:t>partitioning the input data</a:t>
            </a:r>
            <a:endParaRPr/>
          </a:p>
          <a:p>
            <a:pPr lvl="1">
              <a:lnSpc>
                <a:spcPct val="100000"/>
              </a:lnSpc>
              <a:buFont typeface="StarSymbol"/>
              <a:buChar char=""/>
            </a:pPr>
            <a:r>
              <a:rPr lang="en-US" sz="2400">
                <a:solidFill>
                  <a:srgbClr val="000000"/>
                </a:solidFill>
                <a:latin typeface="Arial"/>
              </a:rPr>
              <a:t>scheduling the program's execution across a set of machines</a:t>
            </a:r>
            <a:endParaRPr/>
          </a:p>
          <a:p>
            <a:pPr lvl="1">
              <a:lnSpc>
                <a:spcPct val="100000"/>
              </a:lnSpc>
              <a:buFont typeface="StarSymbol"/>
              <a:buChar char=""/>
            </a:pPr>
            <a:r>
              <a:rPr lang="en-US" sz="2400">
                <a:solidFill>
                  <a:srgbClr val="000000"/>
                </a:solidFill>
                <a:latin typeface="Arial"/>
              </a:rPr>
              <a:t>handling machine failures</a:t>
            </a:r>
            <a:endParaRPr/>
          </a:p>
          <a:p>
            <a:pPr lvl="1">
              <a:lnSpc>
                <a:spcPct val="100000"/>
              </a:lnSpc>
              <a:buFont typeface="StarSymbol"/>
              <a:buChar char=""/>
            </a:pPr>
            <a:r>
              <a:rPr lang="en-US" sz="2400">
                <a:solidFill>
                  <a:srgbClr val="000000"/>
                </a:solidFill>
                <a:latin typeface="Arial"/>
              </a:rPr>
              <a:t>managing the required inter-machine communication.</a:t>
            </a:r>
            <a:endParaRPr/>
          </a:p>
          <a:p>
            <a:pPr>
              <a:lnSpc>
                <a:spcPct val="100000"/>
              </a:lnSpc>
              <a:buBlip>
                <a:blip r:embed="rId2"/>
              </a:buBlip>
            </a:pPr>
            <a:r>
              <a:rPr lang="en-US" sz="2800">
                <a:solidFill>
                  <a:srgbClr val="000000"/>
                </a:solidFill>
                <a:latin typeface="Arial"/>
              </a:rPr>
              <a:t>There are many implementations, one of the most popular is Apache Hadoop</a:t>
            </a:r>
            <a:endParaRPr/>
          </a:p>
          <a:p>
            <a:pPr>
              <a:lnSpc>
                <a:spcPct val="100000"/>
              </a:lnSpc>
            </a:pPr>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9" name="TextShape 1"/>
          <p:cNvSpPr txBox="1"/>
          <p:nvPr/>
        </p:nvSpPr>
        <p:spPr>
          <a:xfrm>
            <a:off x="890640" y="270000"/>
            <a:ext cx="7857720" cy="1142640"/>
          </a:xfrm>
          <a:prstGeom prst="rect">
            <a:avLst/>
          </a:prstGeom>
        </p:spPr>
        <p:txBody>
          <a:bodyPr anchor="ctr"/>
          <a:p>
            <a:pPr algn="ctr">
              <a:lnSpc>
                <a:spcPct val="100000"/>
              </a:lnSpc>
            </a:pPr>
            <a:r>
              <a:rPr lang="en-US" sz="4000">
                <a:solidFill>
                  <a:srgbClr val="000000"/>
                </a:solidFill>
                <a:latin typeface="Arial"/>
              </a:rPr>
              <a:t>MapReduce example</a:t>
            </a:r>
            <a:endParaRPr/>
          </a:p>
        </p:txBody>
      </p:sp>
      <p:sp>
        <p:nvSpPr>
          <p:cNvPr id="230" name="TextShape 2"/>
          <p:cNvSpPr txBox="1"/>
          <p:nvPr/>
        </p:nvSpPr>
        <p:spPr>
          <a:xfrm>
            <a:off x="890640" y="1643040"/>
            <a:ext cx="7857720" cy="4161960"/>
          </a:xfrm>
          <a:prstGeom prst="rect">
            <a:avLst/>
          </a:prstGeom>
        </p:spPr>
        <p:txBody>
          <a:bodyPr/>
          <a:p>
            <a:pPr>
              <a:lnSpc>
                <a:spcPct val="100000"/>
              </a:lnSpc>
            </a:pPr>
            <a:r>
              <a:rPr lang="en-US" sz="2800">
                <a:solidFill>
                  <a:srgbClr val="000000"/>
                </a:solidFill>
                <a:latin typeface="Arial"/>
              </a:rPr>
              <a:t>function map(String name, String document):</a:t>
            </a:r>
            <a:endParaRPr/>
          </a:p>
          <a:p>
            <a:pPr>
              <a:lnSpc>
                <a:spcPct val="100000"/>
              </a:lnSpc>
            </a:pPr>
            <a:r>
              <a:rPr lang="en-US" sz="2800">
                <a:solidFill>
                  <a:srgbClr val="000000"/>
                </a:solidFill>
                <a:latin typeface="Arial"/>
              </a:rPr>
              <a:t>  </a:t>
            </a:r>
            <a:r>
              <a:rPr lang="en-US" sz="2800">
                <a:solidFill>
                  <a:srgbClr val="000000"/>
                </a:solidFill>
                <a:latin typeface="Arial"/>
              </a:rPr>
              <a:t>// name: document name</a:t>
            </a:r>
            <a:endParaRPr/>
          </a:p>
          <a:p>
            <a:pPr>
              <a:lnSpc>
                <a:spcPct val="100000"/>
              </a:lnSpc>
            </a:pPr>
            <a:r>
              <a:rPr lang="en-US" sz="2800">
                <a:solidFill>
                  <a:srgbClr val="000000"/>
                </a:solidFill>
                <a:latin typeface="Arial"/>
              </a:rPr>
              <a:t>  </a:t>
            </a:r>
            <a:r>
              <a:rPr lang="en-US" sz="2800">
                <a:solidFill>
                  <a:srgbClr val="000000"/>
                </a:solidFill>
                <a:latin typeface="Arial"/>
              </a:rPr>
              <a:t>// document: document contents</a:t>
            </a:r>
            <a:endParaRPr/>
          </a:p>
          <a:p>
            <a:pPr>
              <a:lnSpc>
                <a:spcPct val="100000"/>
              </a:lnSpc>
            </a:pPr>
            <a:r>
              <a:rPr lang="en-US" sz="2800">
                <a:solidFill>
                  <a:srgbClr val="000000"/>
                </a:solidFill>
                <a:latin typeface="Arial"/>
              </a:rPr>
              <a:t>  </a:t>
            </a:r>
            <a:r>
              <a:rPr lang="en-US" sz="2800">
                <a:solidFill>
                  <a:srgbClr val="000000"/>
                </a:solidFill>
                <a:latin typeface="Arial"/>
              </a:rPr>
              <a:t>for each word w in document:</a:t>
            </a:r>
            <a:endParaRPr/>
          </a:p>
          <a:p>
            <a:pPr>
              <a:lnSpc>
                <a:spcPct val="100000"/>
              </a:lnSpc>
            </a:pPr>
            <a:r>
              <a:rPr lang="en-US" sz="2800">
                <a:solidFill>
                  <a:srgbClr val="000000"/>
                </a:solidFill>
                <a:latin typeface="Arial"/>
              </a:rPr>
              <a:t>    </a:t>
            </a:r>
            <a:r>
              <a:rPr lang="en-US" sz="2800">
                <a:solidFill>
                  <a:srgbClr val="000000"/>
                </a:solidFill>
                <a:latin typeface="Arial"/>
              </a:rPr>
              <a:t>emit (w, 1)</a:t>
            </a:r>
            <a:endParaRPr/>
          </a:p>
          <a:p>
            <a:pPr>
              <a:lnSpc>
                <a:spcPct val="100000"/>
              </a:lnSpc>
            </a:pPr>
            <a:endParaRPr/>
          </a:p>
          <a:p>
            <a:pPr>
              <a:lnSpc>
                <a:spcPct val="100000"/>
              </a:lnSpc>
            </a:pPr>
            <a:r>
              <a:rPr lang="en-US" sz="2800">
                <a:solidFill>
                  <a:srgbClr val="000000"/>
                </a:solidFill>
                <a:latin typeface="Arial"/>
              </a:rPr>
              <a:t>function reduce(String word, Iterator partialCounts):</a:t>
            </a:r>
            <a:endParaRPr/>
          </a:p>
          <a:p>
            <a:pPr>
              <a:lnSpc>
                <a:spcPct val="100000"/>
              </a:lnSpc>
            </a:pPr>
            <a:r>
              <a:rPr lang="en-US" sz="2800">
                <a:solidFill>
                  <a:srgbClr val="000000"/>
                </a:solidFill>
                <a:latin typeface="Arial"/>
              </a:rPr>
              <a:t>  </a:t>
            </a:r>
            <a:r>
              <a:rPr lang="en-US" sz="2800">
                <a:solidFill>
                  <a:srgbClr val="000000"/>
                </a:solidFill>
                <a:latin typeface="Arial"/>
              </a:rPr>
              <a:t>// word: a word</a:t>
            </a:r>
            <a:endParaRPr/>
          </a:p>
          <a:p>
            <a:pPr>
              <a:lnSpc>
                <a:spcPct val="100000"/>
              </a:lnSpc>
            </a:pPr>
            <a:r>
              <a:rPr lang="en-US" sz="2800">
                <a:solidFill>
                  <a:srgbClr val="000000"/>
                </a:solidFill>
                <a:latin typeface="Arial"/>
              </a:rPr>
              <a:t>  </a:t>
            </a:r>
            <a:r>
              <a:rPr lang="en-US" sz="2800">
                <a:solidFill>
                  <a:srgbClr val="000000"/>
                </a:solidFill>
                <a:latin typeface="Arial"/>
              </a:rPr>
              <a:t>// partialCounts: a list of aggregated partial counts</a:t>
            </a:r>
            <a:endParaRPr/>
          </a:p>
          <a:p>
            <a:pPr>
              <a:lnSpc>
                <a:spcPct val="100000"/>
              </a:lnSpc>
            </a:pPr>
            <a:r>
              <a:rPr lang="en-US" sz="2800">
                <a:solidFill>
                  <a:srgbClr val="000000"/>
                </a:solidFill>
                <a:latin typeface="Arial"/>
              </a:rPr>
              <a:t>  </a:t>
            </a:r>
            <a:r>
              <a:rPr lang="en-US" sz="2800">
                <a:solidFill>
                  <a:srgbClr val="000000"/>
                </a:solidFill>
                <a:latin typeface="Arial"/>
              </a:rPr>
              <a:t>sum = 0</a:t>
            </a:r>
            <a:endParaRPr/>
          </a:p>
          <a:p>
            <a:pPr>
              <a:lnSpc>
                <a:spcPct val="100000"/>
              </a:lnSpc>
            </a:pPr>
            <a:r>
              <a:rPr lang="en-US" sz="2800">
                <a:solidFill>
                  <a:srgbClr val="000000"/>
                </a:solidFill>
                <a:latin typeface="Arial"/>
              </a:rPr>
              <a:t>  </a:t>
            </a:r>
            <a:r>
              <a:rPr lang="en-US" sz="2800">
                <a:solidFill>
                  <a:srgbClr val="000000"/>
                </a:solidFill>
                <a:latin typeface="Arial"/>
              </a:rPr>
              <a:t>for each pc in partialCounts:</a:t>
            </a:r>
            <a:endParaRPr/>
          </a:p>
          <a:p>
            <a:pPr>
              <a:lnSpc>
                <a:spcPct val="100000"/>
              </a:lnSpc>
            </a:pPr>
            <a:r>
              <a:rPr lang="en-US" sz="2800">
                <a:solidFill>
                  <a:srgbClr val="000000"/>
                </a:solidFill>
                <a:latin typeface="Arial"/>
              </a:rPr>
              <a:t>    </a:t>
            </a:r>
            <a:r>
              <a:rPr lang="en-US" sz="2800">
                <a:solidFill>
                  <a:srgbClr val="000000"/>
                </a:solidFill>
                <a:latin typeface="Arial"/>
              </a:rPr>
              <a:t>sum += ParseInt(pc)</a:t>
            </a:r>
            <a:endParaRPr/>
          </a:p>
          <a:p>
            <a:pPr>
              <a:lnSpc>
                <a:spcPct val="100000"/>
              </a:lnSpc>
            </a:pPr>
            <a:r>
              <a:rPr lang="en-US" sz="2800">
                <a:solidFill>
                  <a:srgbClr val="000000"/>
                </a:solidFill>
                <a:latin typeface="Arial"/>
              </a:rPr>
              <a:t>  </a:t>
            </a:r>
            <a:r>
              <a:rPr lang="en-US" sz="2800">
                <a:solidFill>
                  <a:srgbClr val="000000"/>
                </a:solidFill>
                <a:latin typeface="Arial"/>
              </a:rPr>
              <a:t>emit (word, sum)</a:t>
            </a:r>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5" name="TextShape 1"/>
          <p:cNvSpPr txBox="1"/>
          <p:nvPr/>
        </p:nvSpPr>
        <p:spPr>
          <a:xfrm>
            <a:off x="890640" y="270000"/>
            <a:ext cx="7857720" cy="1142640"/>
          </a:xfrm>
          <a:prstGeom prst="rect">
            <a:avLst/>
          </a:prstGeom>
        </p:spPr>
        <p:txBody>
          <a:bodyPr anchor="ctr"/>
          <a:p>
            <a:pPr algn="ctr">
              <a:lnSpc>
                <a:spcPct val="100000"/>
              </a:lnSpc>
            </a:pPr>
            <a:r>
              <a:rPr lang="en-US" sz="4000">
                <a:solidFill>
                  <a:srgbClr val="000000"/>
                </a:solidFill>
                <a:latin typeface="Arial"/>
              </a:rPr>
              <a:t>Outline</a:t>
            </a:r>
            <a:endParaRPr/>
          </a:p>
        </p:txBody>
      </p:sp>
      <p:sp>
        <p:nvSpPr>
          <p:cNvPr id="166" name="TextShape 2"/>
          <p:cNvSpPr txBox="1"/>
          <p:nvPr/>
        </p:nvSpPr>
        <p:spPr>
          <a:xfrm>
            <a:off x="890640" y="1643040"/>
            <a:ext cx="7857720" cy="4161960"/>
          </a:xfrm>
          <a:prstGeom prst="rect">
            <a:avLst/>
          </a:prstGeom>
        </p:spPr>
        <p:txBody>
          <a:bodyPr/>
          <a:p>
            <a:pPr>
              <a:lnSpc>
                <a:spcPct val="100000"/>
              </a:lnSpc>
              <a:buBlip>
                <a:blip r:embed="rId1"/>
              </a:buBlip>
            </a:pPr>
            <a:r>
              <a:rPr lang="en-US" sz="2800">
                <a:solidFill>
                  <a:srgbClr val="000000"/>
                </a:solidFill>
                <a:latin typeface="Arial"/>
              </a:rPr>
              <a:t>Parallel computing background</a:t>
            </a:r>
            <a:endParaRPr/>
          </a:p>
          <a:p>
            <a:pPr>
              <a:lnSpc>
                <a:spcPct val="100000"/>
              </a:lnSpc>
              <a:buBlip>
                <a:blip r:embed="rId2"/>
              </a:buBlip>
            </a:pPr>
            <a:r>
              <a:rPr lang="en-US" sz="2800">
                <a:solidFill>
                  <a:srgbClr val="000000"/>
                </a:solidFill>
                <a:latin typeface="Arial"/>
              </a:rPr>
              <a:t>MapReduce</a:t>
            </a:r>
            <a:endParaRPr/>
          </a:p>
          <a:p>
            <a:pPr>
              <a:lnSpc>
                <a:spcPct val="100000"/>
              </a:lnSpc>
              <a:buBlip>
                <a:blip r:embed="rId3"/>
              </a:buBlip>
            </a:pPr>
            <a:r>
              <a:rPr lang="en-US" sz="2800">
                <a:solidFill>
                  <a:srgbClr val="000000"/>
                </a:solidFill>
                <a:latin typeface="Arial"/>
              </a:rPr>
              <a:t>Apache Hadoop</a:t>
            </a:r>
            <a:endParaRPr/>
          </a:p>
          <a:p>
            <a:pPr lvl="1">
              <a:lnSpc>
                <a:spcPct val="100000"/>
              </a:lnSpc>
              <a:buFont typeface="StarSymbol"/>
              <a:buChar char=""/>
            </a:pPr>
            <a:r>
              <a:rPr lang="en-US" sz="2400">
                <a:solidFill>
                  <a:srgbClr val="000000"/>
                </a:solidFill>
                <a:latin typeface="Arial"/>
              </a:rPr>
              <a:t>HDFS</a:t>
            </a:r>
            <a:endParaRPr/>
          </a:p>
          <a:p>
            <a:pPr lvl="1">
              <a:lnSpc>
                <a:spcPct val="100000"/>
              </a:lnSpc>
              <a:buFont typeface="StarSymbol"/>
              <a:buChar char=""/>
            </a:pPr>
            <a:r>
              <a:rPr lang="en-US" sz="2400">
                <a:solidFill>
                  <a:srgbClr val="000000"/>
                </a:solidFill>
                <a:latin typeface="Arial"/>
              </a:rPr>
              <a:t>Hbase</a:t>
            </a:r>
            <a:endParaRPr/>
          </a:p>
          <a:p>
            <a:pPr lvl="1">
              <a:lnSpc>
                <a:spcPct val="100000"/>
              </a:lnSpc>
              <a:buFont typeface="StarSymbol"/>
              <a:buChar char=""/>
            </a:pPr>
            <a:r>
              <a:rPr lang="en-US" sz="2400">
                <a:solidFill>
                  <a:srgbClr val="000000"/>
                </a:solidFill>
                <a:latin typeface="Arial"/>
              </a:rPr>
              <a:t>Hive</a:t>
            </a:r>
            <a:endParaRPr/>
          </a:p>
          <a:p>
            <a:pPr lvl="1">
              <a:lnSpc>
                <a:spcPct val="100000"/>
              </a:lnSpc>
              <a:buFont typeface="StarSymbol"/>
              <a:buChar char=""/>
            </a:pPr>
            <a:r>
              <a:rPr lang="en-US" sz="2400">
                <a:solidFill>
                  <a:srgbClr val="000000"/>
                </a:solidFill>
                <a:latin typeface="Arial"/>
              </a:rPr>
              <a:t>Pig</a:t>
            </a:r>
            <a:endParaRPr/>
          </a:p>
          <a:p>
            <a:pPr>
              <a:lnSpc>
                <a:spcPct val="100000"/>
              </a:lnSpc>
              <a:buBlip>
                <a:blip r:embed="rId4"/>
              </a:buBlip>
            </a:pPr>
            <a:r>
              <a:rPr lang="en-US" sz="2800">
                <a:solidFill>
                  <a:srgbClr val="000000"/>
                </a:solidFill>
                <a:latin typeface="Arial"/>
              </a:rPr>
              <a:t>Streaming data</a:t>
            </a:r>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1" name="TextShape 1"/>
          <p:cNvSpPr txBox="1"/>
          <p:nvPr/>
        </p:nvSpPr>
        <p:spPr>
          <a:xfrm>
            <a:off x="890640" y="270000"/>
            <a:ext cx="7857720" cy="1142640"/>
          </a:xfrm>
          <a:prstGeom prst="rect">
            <a:avLst/>
          </a:prstGeom>
        </p:spPr>
        <p:txBody>
          <a:bodyPr anchor="ctr"/>
          <a:p>
            <a:pPr algn="ctr">
              <a:lnSpc>
                <a:spcPct val="100000"/>
              </a:lnSpc>
            </a:pPr>
            <a:r>
              <a:rPr lang="en-US" sz="4000">
                <a:solidFill>
                  <a:srgbClr val="000000"/>
                </a:solidFill>
                <a:latin typeface="Arial"/>
              </a:rPr>
              <a:t>MapReduce example</a:t>
            </a:r>
            <a:endParaRPr/>
          </a:p>
        </p:txBody>
      </p:sp>
      <p:sp>
        <p:nvSpPr>
          <p:cNvPr id="232" name="TextShape 2"/>
          <p:cNvSpPr txBox="1"/>
          <p:nvPr/>
        </p:nvSpPr>
        <p:spPr>
          <a:xfrm>
            <a:off x="890640" y="1643040"/>
            <a:ext cx="7857720" cy="4161960"/>
          </a:xfrm>
          <a:prstGeom prst="rect">
            <a:avLst/>
          </a:prstGeom>
        </p:spPr>
        <p:txBody>
          <a:bodyPr/>
          <a:p>
            <a:pPr>
              <a:lnSpc>
                <a:spcPct val="100000"/>
              </a:lnSpc>
            </a:pPr>
            <a:r>
              <a:rPr lang="en-US" sz="2800">
                <a:solidFill>
                  <a:srgbClr val="000000"/>
                </a:solidFill>
                <a:latin typeface="Arial"/>
              </a:rPr>
              <a:t>Input: Hello World Bye World</a:t>
            </a:r>
            <a:endParaRPr/>
          </a:p>
          <a:p>
            <a:pPr>
              <a:lnSpc>
                <a:spcPct val="100000"/>
              </a:lnSpc>
            </a:pPr>
            <a:r>
              <a:rPr lang="en-US" sz="2800">
                <a:solidFill>
                  <a:srgbClr val="000000"/>
                </a:solidFill>
                <a:latin typeface="Arial"/>
              </a:rPr>
              <a:t>          </a:t>
            </a:r>
            <a:r>
              <a:rPr lang="en-US" sz="2800">
                <a:solidFill>
                  <a:srgbClr val="000000"/>
                </a:solidFill>
                <a:latin typeface="Arial"/>
              </a:rPr>
              <a:t>Hello Hadoop Goodbye Hadoop</a:t>
            </a:r>
            <a:endParaRPr/>
          </a:p>
          <a:p>
            <a:pPr>
              <a:lnSpc>
                <a:spcPct val="100000"/>
              </a:lnSpc>
            </a:pPr>
            <a:r>
              <a:rPr lang="en-US" sz="2800">
                <a:solidFill>
                  <a:srgbClr val="000000"/>
                </a:solidFill>
                <a:latin typeface="Arial"/>
              </a:rPr>
              <a:t>1st map:</a:t>
            </a:r>
            <a:endParaRPr/>
          </a:p>
          <a:p>
            <a:pPr>
              <a:lnSpc>
                <a:spcPct val="100000"/>
              </a:lnSpc>
            </a:pPr>
            <a:r>
              <a:rPr lang="en-US" sz="2800">
                <a:solidFill>
                  <a:srgbClr val="000000"/>
                </a:solidFill>
                <a:latin typeface="Arial"/>
              </a:rPr>
              <a:t>&lt; Hello, 1&gt; </a:t>
            </a:r>
            <a:endParaRPr/>
          </a:p>
          <a:p>
            <a:pPr>
              <a:lnSpc>
                <a:spcPct val="100000"/>
              </a:lnSpc>
            </a:pPr>
            <a:r>
              <a:rPr lang="en-US" sz="2800">
                <a:solidFill>
                  <a:srgbClr val="000000"/>
                </a:solidFill>
                <a:latin typeface="Arial"/>
              </a:rPr>
              <a:t>&lt; World, 1&gt; </a:t>
            </a:r>
            <a:endParaRPr/>
          </a:p>
          <a:p>
            <a:pPr>
              <a:lnSpc>
                <a:spcPct val="100000"/>
              </a:lnSpc>
            </a:pPr>
            <a:r>
              <a:rPr lang="en-US" sz="2800">
                <a:solidFill>
                  <a:srgbClr val="000000"/>
                </a:solidFill>
                <a:latin typeface="Arial"/>
              </a:rPr>
              <a:t>&lt; Bye, 1&gt; </a:t>
            </a:r>
            <a:endParaRPr/>
          </a:p>
          <a:p>
            <a:pPr>
              <a:lnSpc>
                <a:spcPct val="100000"/>
              </a:lnSpc>
            </a:pPr>
            <a:r>
              <a:rPr lang="en-US" sz="2800">
                <a:solidFill>
                  <a:srgbClr val="000000"/>
                </a:solidFill>
                <a:latin typeface="Arial"/>
              </a:rPr>
              <a:t>&lt; World, 1&gt; </a:t>
            </a:r>
            <a:endParaRPr/>
          </a:p>
          <a:p>
            <a:pPr>
              <a:lnSpc>
                <a:spcPct val="100000"/>
              </a:lnSpc>
            </a:pPr>
            <a:r>
              <a:rPr lang="en-US" sz="2800">
                <a:solidFill>
                  <a:srgbClr val="000000"/>
                </a:solidFill>
                <a:latin typeface="Arial"/>
              </a:rPr>
              <a:t>2nd map:</a:t>
            </a:r>
            <a:endParaRPr/>
          </a:p>
          <a:p>
            <a:pPr>
              <a:lnSpc>
                <a:spcPct val="100000"/>
              </a:lnSpc>
            </a:pPr>
            <a:r>
              <a:rPr lang="en-US" sz="2800">
                <a:solidFill>
                  <a:srgbClr val="000000"/>
                </a:solidFill>
                <a:latin typeface="Arial"/>
              </a:rPr>
              <a:t>&lt; Hello, 1&gt; </a:t>
            </a:r>
            <a:endParaRPr/>
          </a:p>
          <a:p>
            <a:pPr>
              <a:lnSpc>
                <a:spcPct val="100000"/>
              </a:lnSpc>
            </a:pPr>
            <a:r>
              <a:rPr lang="en-US" sz="2800">
                <a:solidFill>
                  <a:srgbClr val="000000"/>
                </a:solidFill>
                <a:latin typeface="Arial"/>
              </a:rPr>
              <a:t>&lt; Hadoop, 1&gt; </a:t>
            </a:r>
            <a:endParaRPr/>
          </a:p>
          <a:p>
            <a:pPr>
              <a:lnSpc>
                <a:spcPct val="100000"/>
              </a:lnSpc>
            </a:pPr>
            <a:r>
              <a:rPr lang="en-US" sz="2800">
                <a:solidFill>
                  <a:srgbClr val="000000"/>
                </a:solidFill>
                <a:latin typeface="Arial"/>
              </a:rPr>
              <a:t>&lt; Goodbye, 1&gt; </a:t>
            </a:r>
            <a:endParaRPr/>
          </a:p>
          <a:p>
            <a:pPr>
              <a:lnSpc>
                <a:spcPct val="100000"/>
              </a:lnSpc>
            </a:pPr>
            <a:r>
              <a:rPr lang="en-US" sz="2800">
                <a:solidFill>
                  <a:srgbClr val="000000"/>
                </a:solidFill>
                <a:latin typeface="Arial"/>
              </a:rPr>
              <a:t>&lt; Hadoop, 1&gt; </a:t>
            </a:r>
            <a:endParaRPr/>
          </a:p>
          <a:p>
            <a:pPr>
              <a:lnSpc>
                <a:spcPct val="100000"/>
              </a:lnSpc>
            </a:pPr>
            <a:endParaRPr/>
          </a:p>
          <a:p>
            <a:pPr>
              <a:lnSpc>
                <a:spcPct val="100000"/>
              </a:lnSpc>
            </a:pPr>
            <a:r>
              <a:rPr lang="en-US" sz="2800">
                <a:solidFill>
                  <a:srgbClr val="000000"/>
                </a:solidFill>
                <a:latin typeface="Arial"/>
              </a:rPr>
              <a:t>Reduce:</a:t>
            </a:r>
            <a:endParaRPr/>
          </a:p>
          <a:p>
            <a:pPr>
              <a:lnSpc>
                <a:spcPct val="100000"/>
              </a:lnSpc>
            </a:pPr>
            <a:r>
              <a:rPr lang="en-US" sz="2800">
                <a:solidFill>
                  <a:srgbClr val="000000"/>
                </a:solidFill>
                <a:latin typeface="Arial"/>
              </a:rPr>
              <a:t>&lt; Bye, 1&gt; </a:t>
            </a:r>
            <a:endParaRPr/>
          </a:p>
          <a:p>
            <a:pPr>
              <a:lnSpc>
                <a:spcPct val="100000"/>
              </a:lnSpc>
            </a:pPr>
            <a:r>
              <a:rPr lang="en-US" sz="2800">
                <a:solidFill>
                  <a:srgbClr val="000000"/>
                </a:solidFill>
                <a:latin typeface="Arial"/>
              </a:rPr>
              <a:t>&lt; Goodbye, 1&gt; </a:t>
            </a:r>
            <a:endParaRPr/>
          </a:p>
          <a:p>
            <a:pPr>
              <a:lnSpc>
                <a:spcPct val="100000"/>
              </a:lnSpc>
            </a:pPr>
            <a:r>
              <a:rPr lang="en-US" sz="2800">
                <a:solidFill>
                  <a:srgbClr val="000000"/>
                </a:solidFill>
                <a:latin typeface="Arial"/>
              </a:rPr>
              <a:t>&lt; Hadoop, 2&gt; </a:t>
            </a:r>
            <a:endParaRPr/>
          </a:p>
          <a:p>
            <a:pPr>
              <a:lnSpc>
                <a:spcPct val="100000"/>
              </a:lnSpc>
            </a:pPr>
            <a:r>
              <a:rPr lang="en-US" sz="2800">
                <a:solidFill>
                  <a:srgbClr val="000000"/>
                </a:solidFill>
                <a:latin typeface="Arial"/>
              </a:rPr>
              <a:t>&lt; Hello, 2&gt; </a:t>
            </a:r>
            <a:endParaRPr/>
          </a:p>
          <a:p>
            <a:pPr>
              <a:lnSpc>
                <a:spcPct val="100000"/>
              </a:lnSpc>
            </a:pPr>
            <a:r>
              <a:rPr lang="en-US" sz="2800">
                <a:solidFill>
                  <a:srgbClr val="000000"/>
                </a:solidFill>
                <a:latin typeface="Arial"/>
              </a:rPr>
              <a:t>&lt; World, 2&gt; </a:t>
            </a:r>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3" name="TextShape 1"/>
          <p:cNvSpPr txBox="1"/>
          <p:nvPr/>
        </p:nvSpPr>
        <p:spPr>
          <a:xfrm>
            <a:off x="890640" y="270000"/>
            <a:ext cx="7857720" cy="1142640"/>
          </a:xfrm>
          <a:prstGeom prst="rect">
            <a:avLst/>
          </a:prstGeom>
        </p:spPr>
        <p:txBody>
          <a:bodyPr anchor="ctr"/>
          <a:p>
            <a:pPr algn="ctr">
              <a:lnSpc>
                <a:spcPct val="100000"/>
              </a:lnSpc>
            </a:pPr>
            <a:r>
              <a:rPr lang="en-US" sz="4000">
                <a:solidFill>
                  <a:srgbClr val="000000"/>
                </a:solidFill>
                <a:latin typeface="Arial"/>
              </a:rPr>
              <a:t>MapReduce</a:t>
            </a:r>
            <a:endParaRPr/>
          </a:p>
        </p:txBody>
      </p:sp>
      <p:pic>
        <p:nvPicPr>
          <p:cNvPr descr="" id="234" name="Picture 3"/>
          <p:cNvPicPr/>
          <p:nvPr/>
        </p:nvPicPr>
        <p:blipFill>
          <a:blip r:embed="rId1"/>
          <a:stretch>
            <a:fillRect/>
          </a:stretch>
        </p:blipFill>
        <p:spPr>
          <a:xfrm>
            <a:off x="914400" y="1268640"/>
            <a:ext cx="7581600" cy="4905000"/>
          </a:xfrm>
          <a:prstGeom prst="rect">
            <a:avLst/>
          </a:prstGeom>
        </p:spPr>
      </p:pic>
    </p:spTree>
  </p:cSld>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235" name="Picture 3"/>
          <p:cNvPicPr/>
          <p:nvPr/>
        </p:nvPicPr>
        <p:blipFill>
          <a:blip r:embed="rId1"/>
          <a:stretch>
            <a:fillRect/>
          </a:stretch>
        </p:blipFill>
        <p:spPr>
          <a:xfrm>
            <a:off x="179640" y="188640"/>
            <a:ext cx="8733960" cy="6105240"/>
          </a:xfrm>
          <a:prstGeom prst="rect">
            <a:avLst/>
          </a:prstGeom>
        </p:spPr>
      </p:pic>
      <p:sp>
        <p:nvSpPr>
          <p:cNvPr id="236" name="CustomShape 1"/>
          <p:cNvSpPr/>
          <p:nvPr/>
        </p:nvSpPr>
        <p:spPr>
          <a:xfrm>
            <a:off x="1403640" y="6294240"/>
            <a:ext cx="4571640" cy="639000"/>
          </a:xfrm>
          <a:prstGeom prst="rect">
            <a:avLst/>
          </a:prstGeom>
        </p:spPr>
        <p:txBody>
          <a:bodyPr bIns="45000" lIns="90000" rIns="90000" tIns="45000"/>
          <a:p>
            <a:pPr>
              <a:lnSpc>
                <a:spcPct val="100000"/>
              </a:lnSpc>
            </a:pPr>
            <a:r>
              <a:rPr lang="en-GB">
                <a:solidFill>
                  <a:srgbClr val="000000"/>
                </a:solidFill>
                <a:latin typeface="Arial"/>
              </a:rPr>
              <a:t>(From Jeffrey Dean and Sanjay Ghemawat, 2004)</a:t>
            </a:r>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7" name="TextShape 1"/>
          <p:cNvSpPr txBox="1"/>
          <p:nvPr/>
        </p:nvSpPr>
        <p:spPr>
          <a:xfrm>
            <a:off x="890640" y="270000"/>
            <a:ext cx="7857720" cy="1142640"/>
          </a:xfrm>
          <a:prstGeom prst="rect">
            <a:avLst/>
          </a:prstGeom>
        </p:spPr>
        <p:txBody>
          <a:bodyPr anchor="ctr"/>
          <a:p>
            <a:pPr algn="ctr">
              <a:lnSpc>
                <a:spcPct val="100000"/>
              </a:lnSpc>
            </a:pPr>
            <a:r>
              <a:rPr lang="en-US" sz="4000">
                <a:solidFill>
                  <a:srgbClr val="000000"/>
                </a:solidFill>
                <a:latin typeface="Arial"/>
              </a:rPr>
              <a:t>Combiners</a:t>
            </a:r>
            <a:endParaRPr/>
          </a:p>
        </p:txBody>
      </p:sp>
      <p:sp>
        <p:nvSpPr>
          <p:cNvPr id="238" name="TextShape 2"/>
          <p:cNvSpPr txBox="1"/>
          <p:nvPr/>
        </p:nvSpPr>
        <p:spPr>
          <a:xfrm>
            <a:off x="890640" y="1643040"/>
            <a:ext cx="7857720" cy="4161960"/>
          </a:xfrm>
          <a:prstGeom prst="rect">
            <a:avLst/>
          </a:prstGeom>
        </p:spPr>
        <p:txBody>
          <a:bodyPr/>
          <a:p>
            <a:pPr>
              <a:lnSpc>
                <a:spcPct val="100000"/>
              </a:lnSpc>
              <a:buBlip>
                <a:blip r:embed="rId1"/>
              </a:buBlip>
            </a:pPr>
            <a:r>
              <a:rPr lang="en-US" sz="2800">
                <a:solidFill>
                  <a:srgbClr val="000000"/>
                </a:solidFill>
                <a:latin typeface="Arial"/>
              </a:rPr>
              <a:t>Word count emits a key-value pair for each word in the collection</a:t>
            </a:r>
            <a:endParaRPr/>
          </a:p>
          <a:p>
            <a:pPr lvl="1">
              <a:lnSpc>
                <a:spcPct val="100000"/>
              </a:lnSpc>
              <a:buFont typeface="StarSymbol"/>
              <a:buChar char=""/>
            </a:pPr>
            <a:r>
              <a:rPr lang="en-US" sz="2400">
                <a:solidFill>
                  <a:srgbClr val="000000"/>
                </a:solidFill>
                <a:latin typeface="Arial"/>
              </a:rPr>
              <a:t>all these key-value pairs need to be copied across the network</a:t>
            </a:r>
            <a:endParaRPr/>
          </a:p>
          <a:p>
            <a:pPr lvl="1">
              <a:lnSpc>
                <a:spcPct val="100000"/>
              </a:lnSpc>
              <a:buFont typeface="StarSymbol"/>
              <a:buChar char=""/>
            </a:pPr>
            <a:r>
              <a:rPr lang="en-US" sz="2400">
                <a:solidFill>
                  <a:srgbClr val="000000"/>
                </a:solidFill>
                <a:latin typeface="Arial"/>
              </a:rPr>
              <a:t> </a:t>
            </a:r>
            <a:r>
              <a:rPr lang="en-US" sz="2400">
                <a:solidFill>
                  <a:srgbClr val="000000"/>
                </a:solidFill>
                <a:latin typeface="Arial"/>
              </a:rPr>
              <a:t>the amount of intermediate data will be larger than the input collection itself</a:t>
            </a:r>
            <a:endParaRPr/>
          </a:p>
          <a:p>
            <a:pPr>
              <a:lnSpc>
                <a:spcPct val="100000"/>
              </a:lnSpc>
              <a:buBlip>
                <a:blip r:embed="rId2"/>
              </a:buBlip>
            </a:pPr>
            <a:r>
              <a:rPr lang="en-US" sz="2800">
                <a:solidFill>
                  <a:srgbClr val="000000"/>
                </a:solidFill>
                <a:latin typeface="Arial"/>
              </a:rPr>
              <a:t>solution is to perform local aggregation on the output of each mapper</a:t>
            </a:r>
            <a:endParaRPr/>
          </a:p>
          <a:p>
            <a:pPr lvl="1">
              <a:lnSpc>
                <a:spcPct val="100000"/>
              </a:lnSpc>
              <a:buFont typeface="StarSymbol"/>
              <a:buChar char=""/>
            </a:pPr>
            <a:r>
              <a:rPr lang="en-US" sz="2400">
                <a:solidFill>
                  <a:srgbClr val="000000"/>
                </a:solidFill>
                <a:latin typeface="Arial"/>
              </a:rPr>
              <a:t>to compute a local count for a word over all the documents processed by the mapper</a:t>
            </a:r>
            <a:endParaRPr/>
          </a:p>
          <a:p>
            <a:pPr>
              <a:lnSpc>
                <a:spcPct val="100000"/>
              </a:lnSpc>
              <a:buBlip>
                <a:blip r:embed="rId3"/>
              </a:buBlip>
            </a:pPr>
            <a:r>
              <a:rPr lang="en-US" sz="2800">
                <a:solidFill>
                  <a:srgbClr val="000000"/>
                </a:solidFill>
                <a:latin typeface="Arial"/>
              </a:rPr>
              <a:t>Combiner is an optimization in MapReduce that allows for local aggregation before the shuffle and sort phase</a:t>
            </a:r>
            <a:endParaRPr/>
          </a:p>
          <a:p>
            <a:pPr lvl="1">
              <a:lnSpc>
                <a:spcPct val="100000"/>
              </a:lnSpc>
              <a:buFont typeface="StarSymbol"/>
              <a:buChar char=""/>
            </a:pPr>
            <a:r>
              <a:rPr lang="en-US" sz="2400">
                <a:solidFill>
                  <a:srgbClr val="000000"/>
                </a:solidFill>
                <a:latin typeface="Arial"/>
              </a:rPr>
              <a:t>Might be viewed as “mini-reducer”</a:t>
            </a:r>
            <a:endParaRPr/>
          </a:p>
          <a:p>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9" name="TextShape 1"/>
          <p:cNvSpPr txBox="1"/>
          <p:nvPr/>
        </p:nvSpPr>
        <p:spPr>
          <a:xfrm>
            <a:off x="890640" y="270000"/>
            <a:ext cx="7857720" cy="1142640"/>
          </a:xfrm>
          <a:prstGeom prst="rect">
            <a:avLst/>
          </a:prstGeom>
        </p:spPr>
        <p:txBody>
          <a:bodyPr anchor="ctr"/>
          <a:p>
            <a:pPr algn="ctr">
              <a:lnSpc>
                <a:spcPct val="100000"/>
              </a:lnSpc>
            </a:pPr>
            <a:r>
              <a:rPr lang="en-US" sz="4000">
                <a:solidFill>
                  <a:srgbClr val="000000"/>
                </a:solidFill>
                <a:latin typeface="Arial"/>
              </a:rPr>
              <a:t>Partitioners</a:t>
            </a:r>
            <a:endParaRPr/>
          </a:p>
        </p:txBody>
      </p:sp>
      <p:sp>
        <p:nvSpPr>
          <p:cNvPr id="240" name="TextShape 2"/>
          <p:cNvSpPr txBox="1"/>
          <p:nvPr/>
        </p:nvSpPr>
        <p:spPr>
          <a:xfrm>
            <a:off x="890640" y="1643040"/>
            <a:ext cx="7857720" cy="4161960"/>
          </a:xfrm>
          <a:prstGeom prst="rect">
            <a:avLst/>
          </a:prstGeom>
        </p:spPr>
        <p:txBody>
          <a:bodyPr/>
          <a:p>
            <a:pPr>
              <a:lnSpc>
                <a:spcPct val="100000"/>
              </a:lnSpc>
              <a:buBlip>
                <a:blip r:embed="rId1"/>
              </a:buBlip>
            </a:pPr>
            <a:r>
              <a:rPr lang="en-US" sz="2800">
                <a:solidFill>
                  <a:srgbClr val="000000"/>
                </a:solidFill>
                <a:latin typeface="Arial"/>
              </a:rPr>
              <a:t>Partitioners are responsible for dividing up the intermediate key space and assigning intermediate key-value pairs to reducers</a:t>
            </a:r>
            <a:endParaRPr/>
          </a:p>
          <a:p>
            <a:pPr>
              <a:lnSpc>
                <a:spcPct val="100000"/>
              </a:lnSpc>
              <a:buBlip>
                <a:blip r:embed="rId2"/>
              </a:buBlip>
            </a:pPr>
            <a:r>
              <a:rPr lang="en-US" sz="2800">
                <a:solidFill>
                  <a:srgbClr val="000000"/>
                </a:solidFill>
                <a:latin typeface="Arial"/>
              </a:rPr>
              <a:t>May help to handle imbalance in the amount of data associated with each key</a:t>
            </a:r>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241" name="Picture 4"/>
          <p:cNvPicPr/>
          <p:nvPr/>
        </p:nvPicPr>
        <p:blipFill>
          <a:blip r:embed="rId1"/>
          <a:stretch>
            <a:fillRect/>
          </a:stretch>
        </p:blipFill>
        <p:spPr>
          <a:xfrm>
            <a:off x="1331640" y="332640"/>
            <a:ext cx="6124320" cy="6057720"/>
          </a:xfrm>
          <a:prstGeom prst="rect">
            <a:avLst/>
          </a:prstGeom>
        </p:spPr>
      </p:pic>
    </p:spTree>
  </p:cSld>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2" name="TextShape 1"/>
          <p:cNvSpPr txBox="1"/>
          <p:nvPr/>
        </p:nvSpPr>
        <p:spPr>
          <a:xfrm>
            <a:off x="890640" y="270000"/>
            <a:ext cx="7857720" cy="1142640"/>
          </a:xfrm>
          <a:prstGeom prst="rect">
            <a:avLst/>
          </a:prstGeom>
        </p:spPr>
        <p:txBody>
          <a:bodyPr anchor="ctr"/>
          <a:p>
            <a:pPr algn="ctr">
              <a:lnSpc>
                <a:spcPct val="100000"/>
              </a:lnSpc>
            </a:pPr>
            <a:r>
              <a:rPr lang="en-US" sz="4000">
                <a:solidFill>
                  <a:srgbClr val="000000"/>
                </a:solidFill>
                <a:latin typeface="Arial"/>
              </a:rPr>
              <a:t>Combiner example</a:t>
            </a:r>
            <a:endParaRPr/>
          </a:p>
        </p:txBody>
      </p:sp>
      <p:pic>
        <p:nvPicPr>
          <p:cNvPr descr="" id="243" name="Picture 3"/>
          <p:cNvPicPr/>
          <p:nvPr/>
        </p:nvPicPr>
        <p:blipFill>
          <a:blip r:embed="rId1"/>
          <a:stretch>
            <a:fillRect/>
          </a:stretch>
        </p:blipFill>
        <p:spPr>
          <a:xfrm>
            <a:off x="1115640" y="2349000"/>
            <a:ext cx="5981400" cy="3857400"/>
          </a:xfrm>
          <a:prstGeom prst="rect">
            <a:avLst/>
          </a:prstGeom>
        </p:spPr>
      </p:pic>
      <p:sp>
        <p:nvSpPr>
          <p:cNvPr id="244" name="CustomShape 2"/>
          <p:cNvSpPr/>
          <p:nvPr/>
        </p:nvSpPr>
        <p:spPr>
          <a:xfrm>
            <a:off x="891720" y="1268640"/>
            <a:ext cx="7424280" cy="639000"/>
          </a:xfrm>
          <a:prstGeom prst="rect">
            <a:avLst/>
          </a:prstGeom>
        </p:spPr>
        <p:txBody>
          <a:bodyPr bIns="45000" lIns="90000" rIns="90000" tIns="45000"/>
          <a:p>
            <a:pPr>
              <a:lnSpc>
                <a:spcPct val="100000"/>
              </a:lnSpc>
            </a:pPr>
            <a:r>
              <a:rPr lang="en-GB">
                <a:solidFill>
                  <a:srgbClr val="000000"/>
                </a:solidFill>
                <a:latin typeface="Arial"/>
              </a:rPr>
              <a:t>basic MapReduce algorithm that computes the mean of values associated with the same key</a:t>
            </a:r>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5" name="TextShape 1"/>
          <p:cNvSpPr txBox="1"/>
          <p:nvPr/>
        </p:nvSpPr>
        <p:spPr>
          <a:xfrm>
            <a:off x="890640" y="270000"/>
            <a:ext cx="7857720" cy="1142640"/>
          </a:xfrm>
          <a:prstGeom prst="rect">
            <a:avLst/>
          </a:prstGeom>
        </p:spPr>
        <p:txBody>
          <a:bodyPr anchor="ctr"/>
          <a:p>
            <a:pPr algn="ctr">
              <a:lnSpc>
                <a:spcPct val="100000"/>
              </a:lnSpc>
            </a:pPr>
            <a:r>
              <a:rPr lang="en-US" sz="4000">
                <a:solidFill>
                  <a:srgbClr val="000000"/>
                </a:solidFill>
                <a:latin typeface="Arial"/>
              </a:rPr>
              <a:t>Combiner example</a:t>
            </a:r>
            <a:endParaRPr/>
          </a:p>
        </p:txBody>
      </p:sp>
      <p:pic>
        <p:nvPicPr>
          <p:cNvPr descr="" id="246" name="Picture 3"/>
          <p:cNvPicPr/>
          <p:nvPr/>
        </p:nvPicPr>
        <p:blipFill>
          <a:blip r:embed="rId1"/>
          <a:stretch>
            <a:fillRect/>
          </a:stretch>
        </p:blipFill>
        <p:spPr>
          <a:xfrm>
            <a:off x="907560" y="1628640"/>
            <a:ext cx="7639920" cy="863640"/>
          </a:xfrm>
          <a:prstGeom prst="rect">
            <a:avLst/>
          </a:prstGeom>
        </p:spPr>
      </p:pic>
    </p:spTree>
  </p:cSld>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7" name="TextShape 1"/>
          <p:cNvSpPr txBox="1"/>
          <p:nvPr/>
        </p:nvSpPr>
        <p:spPr>
          <a:xfrm>
            <a:off x="890640" y="270000"/>
            <a:ext cx="7857720" cy="1142640"/>
          </a:xfrm>
          <a:prstGeom prst="rect">
            <a:avLst/>
          </a:prstGeom>
        </p:spPr>
        <p:txBody>
          <a:bodyPr anchor="ctr"/>
          <a:p>
            <a:pPr algn="ctr">
              <a:lnSpc>
                <a:spcPct val="100000"/>
              </a:lnSpc>
            </a:pPr>
            <a:r>
              <a:rPr lang="en-US" sz="4000">
                <a:solidFill>
                  <a:srgbClr val="000000"/>
                </a:solidFill>
                <a:latin typeface="Arial"/>
              </a:rPr>
              <a:t>MapReduce example</a:t>
            </a:r>
            <a:endParaRPr/>
          </a:p>
        </p:txBody>
      </p:sp>
      <p:pic>
        <p:nvPicPr>
          <p:cNvPr descr="" id="248" name="Picture 2"/>
          <p:cNvPicPr/>
          <p:nvPr/>
        </p:nvPicPr>
        <p:blipFill>
          <a:blip r:embed="rId1"/>
          <a:stretch>
            <a:fillRect/>
          </a:stretch>
        </p:blipFill>
        <p:spPr>
          <a:xfrm>
            <a:off x="1276200" y="290520"/>
            <a:ext cx="6590880" cy="6276600"/>
          </a:xfrm>
          <a:prstGeom prst="rect">
            <a:avLst/>
          </a:prstGeom>
        </p:spPr>
      </p:pic>
    </p:spTree>
  </p:cSld>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249" name="Picture 3"/>
          <p:cNvPicPr/>
          <p:nvPr/>
        </p:nvPicPr>
        <p:blipFill>
          <a:blip r:embed="rId1"/>
          <a:stretch>
            <a:fillRect/>
          </a:stretch>
        </p:blipFill>
        <p:spPr>
          <a:xfrm>
            <a:off x="1366920" y="285840"/>
            <a:ext cx="6409800" cy="6286320"/>
          </a:xfrm>
          <a:prstGeom prst="rect">
            <a:avLst/>
          </a:prstGeom>
        </p:spPr>
      </p:pic>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7" name="TextShape 1"/>
          <p:cNvSpPr txBox="1"/>
          <p:nvPr/>
        </p:nvSpPr>
        <p:spPr>
          <a:xfrm>
            <a:off x="890640" y="270000"/>
            <a:ext cx="7857720" cy="1142640"/>
          </a:xfrm>
          <a:prstGeom prst="rect">
            <a:avLst/>
          </a:prstGeom>
        </p:spPr>
        <p:txBody>
          <a:bodyPr anchor="ctr"/>
          <a:p>
            <a:pPr algn="ctr">
              <a:lnSpc>
                <a:spcPct val="100000"/>
              </a:lnSpc>
            </a:pPr>
            <a:r>
              <a:rPr lang="en-US" sz="4000">
                <a:solidFill>
                  <a:srgbClr val="000000"/>
                </a:solidFill>
                <a:latin typeface="Arial"/>
              </a:rPr>
              <a:t>Parallel computing</a:t>
            </a:r>
            <a:endParaRPr/>
          </a:p>
        </p:txBody>
      </p:sp>
      <p:sp>
        <p:nvSpPr>
          <p:cNvPr id="168" name="TextShape 2"/>
          <p:cNvSpPr txBox="1"/>
          <p:nvPr/>
        </p:nvSpPr>
        <p:spPr>
          <a:xfrm>
            <a:off x="890640" y="1643040"/>
            <a:ext cx="7857720" cy="4161960"/>
          </a:xfrm>
          <a:prstGeom prst="rect">
            <a:avLst/>
          </a:prstGeom>
        </p:spPr>
        <p:txBody>
          <a:bodyPr/>
          <a:p>
            <a:pPr>
              <a:lnSpc>
                <a:spcPct val="100000"/>
              </a:lnSpc>
              <a:buBlip>
                <a:blip r:embed="rId1"/>
              </a:buBlip>
            </a:pPr>
            <a:r>
              <a:rPr lang="en-US" sz="2800">
                <a:solidFill>
                  <a:srgbClr val="000000"/>
                </a:solidFill>
                <a:latin typeface="Arial"/>
              </a:rPr>
              <a:t>With horizontal scaling (scaling out) the processing is carried out on several computers same time</a:t>
            </a:r>
            <a:endParaRPr/>
          </a:p>
          <a:p>
            <a:pPr>
              <a:lnSpc>
                <a:spcPct val="100000"/>
              </a:lnSpc>
              <a:buBlip>
                <a:blip r:embed="rId2"/>
              </a:buBlip>
            </a:pPr>
            <a:r>
              <a:rPr lang="en-US" sz="2800">
                <a:solidFill>
                  <a:srgbClr val="000000"/>
                </a:solidFill>
                <a:latin typeface="Arial"/>
              </a:rPr>
              <a:t>Parallel computing is a form of computation in which many calculations are carried out simultaneously</a:t>
            </a:r>
            <a:endParaRPr/>
          </a:p>
          <a:p>
            <a:pPr>
              <a:lnSpc>
                <a:spcPct val="100000"/>
              </a:lnSpc>
              <a:buBlip>
                <a:blip r:embed="rId3"/>
              </a:buBlip>
            </a:pPr>
            <a:r>
              <a:rPr lang="en-US" sz="2800">
                <a:solidFill>
                  <a:srgbClr val="000000"/>
                </a:solidFill>
                <a:latin typeface="Arial"/>
              </a:rPr>
              <a:t>Parallel computer programs are more difficult to write than sequential ones</a:t>
            </a:r>
            <a:endParaRPr/>
          </a:p>
          <a:p>
            <a:pPr lvl="1">
              <a:lnSpc>
                <a:spcPct val="100000"/>
              </a:lnSpc>
              <a:buFont typeface="StarSymbol"/>
              <a:buChar char=""/>
            </a:pPr>
            <a:r>
              <a:rPr lang="en-US" sz="2400">
                <a:solidFill>
                  <a:srgbClr val="000000"/>
                </a:solidFill>
                <a:latin typeface="Arial"/>
              </a:rPr>
              <a:t>Some algorithms can not be parallelized</a:t>
            </a:r>
            <a:endParaRPr/>
          </a:p>
          <a:p>
            <a:pPr lvl="1">
              <a:lnSpc>
                <a:spcPct val="100000"/>
              </a:lnSpc>
              <a:buFont typeface="StarSymbol"/>
              <a:buChar char=""/>
            </a:pPr>
            <a:r>
              <a:rPr lang="en-US" sz="2400">
                <a:solidFill>
                  <a:srgbClr val="000000"/>
                </a:solidFill>
                <a:latin typeface="Arial"/>
              </a:rPr>
              <a:t>Synchronization should be taken into account</a:t>
            </a:r>
            <a:endParaRPr/>
          </a:p>
          <a:p>
            <a:pPr lvl="1">
              <a:lnSpc>
                <a:spcPct val="100000"/>
              </a:lnSpc>
              <a:buFont typeface="StarSymbol"/>
              <a:buChar char=""/>
            </a:pPr>
            <a:r>
              <a:rPr lang="en-US" sz="2400">
                <a:solidFill>
                  <a:srgbClr val="000000"/>
                </a:solidFill>
                <a:latin typeface="Arial"/>
              </a:rPr>
              <a:t>increasing the degree of parallelization also increases communication costs</a:t>
            </a:r>
            <a:endParaRPr/>
          </a:p>
        </p:txBody>
      </p:sp>
    </p:spTree>
  </p:cSld>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0" name="TextShape 1"/>
          <p:cNvSpPr txBox="1"/>
          <p:nvPr/>
        </p:nvSpPr>
        <p:spPr>
          <a:xfrm>
            <a:off x="890640" y="270000"/>
            <a:ext cx="7857720" cy="1142640"/>
          </a:xfrm>
          <a:prstGeom prst="rect">
            <a:avLst/>
          </a:prstGeom>
        </p:spPr>
        <p:txBody>
          <a:bodyPr anchor="ctr"/>
          <a:p>
            <a:pPr algn="ctr">
              <a:lnSpc>
                <a:spcPct val="100000"/>
              </a:lnSpc>
            </a:pPr>
            <a:r>
              <a:rPr lang="en-US" sz="4000">
                <a:solidFill>
                  <a:srgbClr val="000000"/>
                </a:solidFill>
                <a:latin typeface="Arial"/>
              </a:rPr>
              <a:t>MapReduce applications</a:t>
            </a:r>
            <a:endParaRPr/>
          </a:p>
        </p:txBody>
      </p:sp>
      <p:sp>
        <p:nvSpPr>
          <p:cNvPr id="251" name="TextShape 2"/>
          <p:cNvSpPr txBox="1"/>
          <p:nvPr/>
        </p:nvSpPr>
        <p:spPr>
          <a:xfrm>
            <a:off x="890640" y="1643040"/>
            <a:ext cx="7857720" cy="4161960"/>
          </a:xfrm>
          <a:prstGeom prst="rect">
            <a:avLst/>
          </a:prstGeom>
        </p:spPr>
        <p:txBody>
          <a:bodyPr/>
          <a:p>
            <a:pPr>
              <a:lnSpc>
                <a:spcPct val="100000"/>
              </a:lnSpc>
              <a:buBlip>
                <a:blip r:embed="rId1"/>
              </a:buBlip>
            </a:pPr>
            <a:r>
              <a:rPr lang="en-US" sz="2800">
                <a:solidFill>
                  <a:srgbClr val="000000"/>
                </a:solidFill>
                <a:latin typeface="Arial"/>
              </a:rPr>
              <a:t>Count of URL Access Frequency: The map function processes logs of web page requests and outputs &lt;URL, 1&gt;. The reduce function adds together all values for the same URL and emits a &lt;URL, total count&gt; pair.</a:t>
            </a:r>
            <a:endParaRPr/>
          </a:p>
          <a:p>
            <a:pPr>
              <a:lnSpc>
                <a:spcPct val="100000"/>
              </a:lnSpc>
              <a:buBlip>
                <a:blip r:embed="rId2"/>
              </a:buBlip>
            </a:pPr>
            <a:r>
              <a:rPr lang="en-US" sz="2800">
                <a:solidFill>
                  <a:srgbClr val="000000"/>
                </a:solidFill>
                <a:latin typeface="Arial"/>
              </a:rPr>
              <a:t>ReverseWeb-Link Graph: The map function outputs &lt;target, source&gt; pairs for each link to a target URL found in a page named source. The reduce function concatenates the list of all source URLs associated with a given target URL and emits the pair: &lt;target, list(source)&gt;</a:t>
            </a:r>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2" name="TextShape 1"/>
          <p:cNvSpPr txBox="1"/>
          <p:nvPr/>
        </p:nvSpPr>
        <p:spPr>
          <a:xfrm>
            <a:off x="890640" y="270000"/>
            <a:ext cx="7857720" cy="1142640"/>
          </a:xfrm>
          <a:prstGeom prst="rect">
            <a:avLst/>
          </a:prstGeom>
        </p:spPr>
        <p:txBody>
          <a:bodyPr anchor="ctr"/>
          <a:p>
            <a:pPr algn="ctr">
              <a:lnSpc>
                <a:spcPct val="100000"/>
              </a:lnSpc>
            </a:pPr>
            <a:r>
              <a:rPr lang="en-US" sz="4000">
                <a:solidFill>
                  <a:srgbClr val="000000"/>
                </a:solidFill>
                <a:latin typeface="Arial"/>
              </a:rPr>
              <a:t>Speculative execution</a:t>
            </a:r>
            <a:endParaRPr/>
          </a:p>
        </p:txBody>
      </p:sp>
      <p:sp>
        <p:nvSpPr>
          <p:cNvPr id="253" name="TextShape 2"/>
          <p:cNvSpPr txBox="1"/>
          <p:nvPr/>
        </p:nvSpPr>
        <p:spPr>
          <a:xfrm>
            <a:off x="890640" y="1643040"/>
            <a:ext cx="7857720" cy="4161960"/>
          </a:xfrm>
          <a:prstGeom prst="rect">
            <a:avLst/>
          </a:prstGeom>
        </p:spPr>
        <p:txBody>
          <a:bodyPr/>
          <a:p>
            <a:pPr>
              <a:lnSpc>
                <a:spcPct val="100000"/>
              </a:lnSpc>
              <a:buBlip>
                <a:blip r:embed="rId1"/>
              </a:buBlip>
            </a:pPr>
            <a:r>
              <a:rPr lang="en-US" sz="2800">
                <a:solidFill>
                  <a:srgbClr val="000000"/>
                </a:solidFill>
                <a:latin typeface="Arial"/>
              </a:rPr>
              <a:t>An optimization that is implemented by both Hadoop and Google’s MapReduce implementation</a:t>
            </a:r>
            <a:endParaRPr/>
          </a:p>
          <a:p>
            <a:pPr>
              <a:lnSpc>
                <a:spcPct val="100000"/>
              </a:lnSpc>
              <a:buBlip>
                <a:blip r:embed="rId2"/>
              </a:buBlip>
            </a:pPr>
            <a:r>
              <a:rPr lang="en-US" sz="2800">
                <a:solidFill>
                  <a:srgbClr val="000000"/>
                </a:solidFill>
                <a:latin typeface="Arial"/>
              </a:rPr>
              <a:t>Idea:</a:t>
            </a:r>
            <a:endParaRPr/>
          </a:p>
          <a:p>
            <a:pPr lvl="1">
              <a:lnSpc>
                <a:spcPct val="100000"/>
              </a:lnSpc>
              <a:buFont typeface="StarSymbol"/>
              <a:buChar char=""/>
            </a:pPr>
            <a:r>
              <a:rPr lang="en-US" sz="2400">
                <a:solidFill>
                  <a:srgbClr val="000000"/>
                </a:solidFill>
                <a:latin typeface="Arial"/>
              </a:rPr>
              <a:t>the map phase of a job is only as fast as the slowest map task</a:t>
            </a:r>
            <a:endParaRPr/>
          </a:p>
          <a:p>
            <a:pPr lvl="1">
              <a:lnSpc>
                <a:spcPct val="100000"/>
              </a:lnSpc>
              <a:buFont typeface="StarSymbol"/>
              <a:buChar char=""/>
            </a:pPr>
            <a:r>
              <a:rPr lang="en-US" sz="2400">
                <a:solidFill>
                  <a:srgbClr val="000000"/>
                </a:solidFill>
                <a:latin typeface="Arial"/>
              </a:rPr>
              <a:t>Similarly, the completion time of a job is bounded by the running time of the slowest reduce task</a:t>
            </a:r>
            <a:endParaRPr/>
          </a:p>
          <a:p>
            <a:pPr lvl="1">
              <a:lnSpc>
                <a:spcPct val="100000"/>
              </a:lnSpc>
              <a:buFont typeface="StarSymbol"/>
              <a:buChar char=""/>
            </a:pPr>
            <a:r>
              <a:rPr lang="en-US" sz="2400">
                <a:solidFill>
                  <a:srgbClr val="000000"/>
                </a:solidFill>
                <a:latin typeface="Arial"/>
              </a:rPr>
              <a:t>with speculative execution, an identical copy of the same task is executed on a different machine, and the framework simply uses the result of the first task attempt to finish</a:t>
            </a:r>
            <a:endParaRPr/>
          </a:p>
          <a:p>
            <a:pPr lvl="1">
              <a:lnSpc>
                <a:spcPct val="100000"/>
              </a:lnSpc>
              <a:buFont typeface="StarSymbol"/>
              <a:buChar char=""/>
            </a:pPr>
            <a:r>
              <a:rPr lang="en-US" sz="2400">
                <a:solidFill>
                  <a:srgbClr val="000000"/>
                </a:solidFill>
                <a:latin typeface="Arial"/>
              </a:rPr>
              <a:t>Improves the results by 44% (Jeffrey Dean and Sanjay Ghemawat. MapReduce: Simplified data processing on large clusters, 2004)</a:t>
            </a:r>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4" name="TextShape 1"/>
          <p:cNvSpPr txBox="1"/>
          <p:nvPr/>
        </p:nvSpPr>
        <p:spPr>
          <a:xfrm>
            <a:off x="890640" y="270000"/>
            <a:ext cx="7857720" cy="1142640"/>
          </a:xfrm>
          <a:prstGeom prst="rect">
            <a:avLst/>
          </a:prstGeom>
        </p:spPr>
        <p:txBody>
          <a:bodyPr anchor="ctr"/>
          <a:p>
            <a:pPr algn="ctr">
              <a:lnSpc>
                <a:spcPct val="100000"/>
              </a:lnSpc>
            </a:pPr>
            <a:r>
              <a:rPr lang="en-US" sz="4000">
                <a:solidFill>
                  <a:srgbClr val="000000"/>
                </a:solidFill>
                <a:latin typeface="Arial"/>
              </a:rPr>
              <a:t>MapReduce cluster</a:t>
            </a:r>
            <a:endParaRPr/>
          </a:p>
        </p:txBody>
      </p:sp>
      <p:sp>
        <p:nvSpPr>
          <p:cNvPr id="255" name="TextShape 2"/>
          <p:cNvSpPr txBox="1"/>
          <p:nvPr/>
        </p:nvSpPr>
        <p:spPr>
          <a:xfrm>
            <a:off x="890640" y="1643040"/>
            <a:ext cx="7857720" cy="4161960"/>
          </a:xfrm>
          <a:prstGeom prst="rect">
            <a:avLst/>
          </a:prstGeom>
        </p:spPr>
        <p:txBody>
          <a:bodyPr/>
          <a:p>
            <a:pPr>
              <a:lnSpc>
                <a:spcPct val="100000"/>
              </a:lnSpc>
              <a:buBlip>
                <a:blip r:embed="rId1"/>
              </a:buBlip>
            </a:pPr>
            <a:r>
              <a:rPr lang="en-US" sz="2800">
                <a:solidFill>
                  <a:srgbClr val="000000"/>
                </a:solidFill>
                <a:latin typeface="Arial"/>
              </a:rPr>
              <a:t>Machines are typically dual-processor x86 processors running Linux, with 2-4 GB of memory per machine.</a:t>
            </a:r>
            <a:endParaRPr/>
          </a:p>
          <a:p>
            <a:pPr>
              <a:lnSpc>
                <a:spcPct val="100000"/>
              </a:lnSpc>
              <a:buBlip>
                <a:blip r:embed="rId2"/>
              </a:buBlip>
            </a:pPr>
            <a:r>
              <a:rPr lang="en-US" sz="2800">
                <a:solidFill>
                  <a:srgbClr val="000000"/>
                </a:solidFill>
                <a:latin typeface="Arial"/>
              </a:rPr>
              <a:t>Commodity networking hardware is used.  typically either 100 megabits/second or 1 gigabit/second</a:t>
            </a:r>
            <a:endParaRPr/>
          </a:p>
          <a:p>
            <a:pPr>
              <a:lnSpc>
                <a:spcPct val="100000"/>
              </a:lnSpc>
              <a:buBlip>
                <a:blip r:embed="rId3"/>
              </a:buBlip>
            </a:pPr>
            <a:r>
              <a:rPr lang="en-US" sz="2800">
                <a:solidFill>
                  <a:srgbClr val="000000"/>
                </a:solidFill>
                <a:latin typeface="Arial"/>
              </a:rPr>
              <a:t>A cluster consists of hundreds or thousands of machines, and therefore machine failures are common.</a:t>
            </a:r>
            <a:endParaRPr/>
          </a:p>
          <a:p>
            <a:pPr>
              <a:lnSpc>
                <a:spcPct val="100000"/>
              </a:lnSpc>
              <a:buBlip>
                <a:blip r:embed="rId4"/>
              </a:buBlip>
            </a:pPr>
            <a:r>
              <a:rPr lang="en-US" sz="2800">
                <a:solidFill>
                  <a:srgbClr val="000000"/>
                </a:solidFill>
                <a:latin typeface="Arial"/>
              </a:rPr>
              <a:t>Storage is provided by inexpensive IDE disks attached directly to individual machines. A distributed file system developed in-house is used to manage the data stored on these disks</a:t>
            </a:r>
            <a:endParaRPr/>
          </a:p>
          <a:p>
            <a:pPr>
              <a:lnSpc>
                <a:spcPct val="100000"/>
              </a:lnSpc>
              <a:buBlip>
                <a:blip r:embed="rId5"/>
              </a:buBlip>
            </a:pPr>
            <a:r>
              <a:rPr lang="en-US" sz="2800">
                <a:solidFill>
                  <a:srgbClr val="000000"/>
                </a:solidFill>
                <a:latin typeface="Arial"/>
              </a:rPr>
              <a:t>Users submit jobs to a scheduling system.</a:t>
            </a:r>
            <a:endParaRPr/>
          </a:p>
          <a:p>
            <a:pPr>
              <a:lnSpc>
                <a:spcPct val="100000"/>
              </a:lnSpc>
              <a:buBlip>
                <a:blip r:embed="rId6"/>
              </a:buBlip>
            </a:pPr>
            <a:r>
              <a:rPr lang="en-US" sz="2800">
                <a:solidFill>
                  <a:srgbClr val="000000"/>
                </a:solidFill>
                <a:latin typeface="Arial"/>
              </a:rPr>
              <a:t>(From Jeffrey Dean and Sanjay Ghemawat, 2004)</a:t>
            </a:r>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show="0">
  <p:cSld>
    <p:spTree>
      <p:nvGrpSpPr>
        <p:cNvPr id="1" name=""/>
        <p:cNvGrpSpPr/>
        <p:nvPr/>
      </p:nvGrpSpPr>
      <p:grpSpPr>
        <a:xfrm>
          <a:off x="0" y="0"/>
          <a:ext cx="0" cy="0"/>
          <a:chOff x="0" y="0"/>
          <a:chExt cx="0" cy="0"/>
        </a:xfrm>
      </p:grpSpPr>
      <p:sp>
        <p:nvSpPr>
          <p:cNvPr id="256" name="TextShape 1"/>
          <p:cNvSpPr txBox="1"/>
          <p:nvPr/>
        </p:nvSpPr>
        <p:spPr>
          <a:xfrm>
            <a:off x="890640" y="270000"/>
            <a:ext cx="7857720" cy="1142640"/>
          </a:xfrm>
          <a:prstGeom prst="rect">
            <a:avLst/>
          </a:prstGeom>
        </p:spPr>
        <p:txBody>
          <a:bodyPr anchor="ctr"/>
          <a:p>
            <a:pPr algn="ctr">
              <a:lnSpc>
                <a:spcPct val="100000"/>
              </a:lnSpc>
            </a:pPr>
            <a:r>
              <a:rPr lang="en-US" sz="4000">
                <a:solidFill>
                  <a:srgbClr val="000000"/>
                </a:solidFill>
                <a:latin typeface="Arial"/>
              </a:rPr>
              <a:t>MapReduce</a:t>
            </a:r>
            <a:endParaRPr/>
          </a:p>
        </p:txBody>
      </p:sp>
      <p:sp>
        <p:nvSpPr>
          <p:cNvPr id="257" name="TextShape 2"/>
          <p:cNvSpPr txBox="1"/>
          <p:nvPr/>
        </p:nvSpPr>
        <p:spPr>
          <a:xfrm>
            <a:off x="890640" y="1643040"/>
            <a:ext cx="7857720" cy="4161960"/>
          </a:xfrm>
          <a:prstGeom prst="rect">
            <a:avLst/>
          </a:prstGeom>
        </p:spPr>
        <p:txBody>
          <a:bodyPr/>
          <a:p>
            <a:pPr>
              <a:lnSpc>
                <a:spcPct val="100000"/>
              </a:lnSpc>
              <a:buBlip>
                <a:blip r:embed="rId1"/>
              </a:buBlip>
            </a:pPr>
            <a:r>
              <a:rPr lang="en-US" sz="2800">
                <a:solidFill>
                  <a:srgbClr val="000000"/>
                </a:solidFill>
                <a:latin typeface="Arial"/>
              </a:rPr>
              <a:t>Data locality is important: map tasks should use data available on the present node</a:t>
            </a:r>
            <a:endParaRPr/>
          </a:p>
          <a:p>
            <a:pPr>
              <a:lnSpc>
                <a:spcPct val="100000"/>
              </a:lnSpc>
              <a:buBlip>
                <a:blip r:embed="rId2"/>
              </a:buBlip>
            </a:pPr>
            <a:r>
              <a:rPr lang="en-US" sz="2800">
                <a:solidFill>
                  <a:srgbClr val="000000"/>
                </a:solidFill>
                <a:latin typeface="Arial"/>
              </a:rPr>
              <a:t>For some tasks partitioning is important</a:t>
            </a:r>
            <a:endParaRPr/>
          </a:p>
          <a:p>
            <a:pPr>
              <a:lnSpc>
                <a:spcPct val="100000"/>
              </a:lnSpc>
              <a:buBlip>
                <a:blip r:embed="rId3"/>
              </a:buBlip>
            </a:pPr>
            <a:r>
              <a:rPr lang="en-US" sz="2800">
                <a:solidFill>
                  <a:srgbClr val="000000"/>
                </a:solidFill>
                <a:latin typeface="Arial"/>
              </a:rPr>
              <a:t>One of the refinements is combiner function: reduce function applied after map at each cluster</a:t>
            </a:r>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8" name="TextShape 1"/>
          <p:cNvSpPr txBox="1"/>
          <p:nvPr/>
        </p:nvSpPr>
        <p:spPr>
          <a:xfrm>
            <a:off x="890640" y="270000"/>
            <a:ext cx="7857720" cy="1142640"/>
          </a:xfrm>
          <a:prstGeom prst="rect">
            <a:avLst/>
          </a:prstGeom>
        </p:spPr>
        <p:txBody>
          <a:bodyPr anchor="ctr"/>
          <a:p>
            <a:pPr algn="ctr">
              <a:lnSpc>
                <a:spcPct val="100000"/>
              </a:lnSpc>
            </a:pPr>
            <a:r>
              <a:rPr lang="en-US" sz="4000">
                <a:solidFill>
                  <a:srgbClr val="000000"/>
                </a:solidFill>
                <a:latin typeface="Arial"/>
              </a:rPr>
              <a:t>Data joins</a:t>
            </a:r>
            <a:endParaRPr/>
          </a:p>
        </p:txBody>
      </p:sp>
      <p:pic>
        <p:nvPicPr>
          <p:cNvPr descr="" id="259" name="Picture 3"/>
          <p:cNvPicPr/>
          <p:nvPr/>
        </p:nvPicPr>
        <p:blipFill>
          <a:blip r:embed="rId1"/>
          <a:stretch>
            <a:fillRect/>
          </a:stretch>
        </p:blipFill>
        <p:spPr>
          <a:xfrm>
            <a:off x="971640" y="1027440"/>
            <a:ext cx="5544360" cy="2884680"/>
          </a:xfrm>
          <a:prstGeom prst="rect">
            <a:avLst/>
          </a:prstGeom>
        </p:spPr>
      </p:pic>
      <p:sp>
        <p:nvSpPr>
          <p:cNvPr id="260" name="CustomShape 2"/>
          <p:cNvSpPr/>
          <p:nvPr/>
        </p:nvSpPr>
        <p:spPr>
          <a:xfrm>
            <a:off x="1331640" y="3881880"/>
            <a:ext cx="4571640" cy="913320"/>
          </a:xfrm>
          <a:prstGeom prst="rect">
            <a:avLst/>
          </a:prstGeom>
        </p:spPr>
        <p:txBody>
          <a:bodyPr bIns="45000" lIns="90000" rIns="90000" tIns="45000"/>
          <a:p>
            <a:pPr>
              <a:lnSpc>
                <a:spcPct val="100000"/>
              </a:lnSpc>
            </a:pPr>
            <a:r>
              <a:rPr lang="en-GB">
                <a:solidFill>
                  <a:srgbClr val="000000"/>
                </a:solidFill>
                <a:latin typeface="Arial"/>
              </a:rPr>
              <a:t>SELECT * FROM employee JOIN department ON employee.DepartmentID = department.DepartmentID;</a:t>
            </a:r>
            <a:endParaRPr/>
          </a:p>
        </p:txBody>
      </p:sp>
      <p:pic>
        <p:nvPicPr>
          <p:cNvPr descr="" id="261" name="Picture 5"/>
          <p:cNvPicPr/>
          <p:nvPr/>
        </p:nvPicPr>
        <p:blipFill>
          <a:blip r:embed="rId2"/>
          <a:stretch>
            <a:fillRect/>
          </a:stretch>
        </p:blipFill>
        <p:spPr>
          <a:xfrm>
            <a:off x="890640" y="4805280"/>
            <a:ext cx="6924240" cy="1714320"/>
          </a:xfrm>
          <a:prstGeom prst="rect">
            <a:avLst/>
          </a:prstGeom>
        </p:spPr>
      </p:pic>
    </p:spTree>
  </p:cSld>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262" name="Picture 3"/>
          <p:cNvPicPr/>
          <p:nvPr/>
        </p:nvPicPr>
        <p:blipFill>
          <a:blip r:embed="rId1"/>
          <a:stretch>
            <a:fillRect/>
          </a:stretch>
        </p:blipFill>
        <p:spPr>
          <a:xfrm>
            <a:off x="1403640" y="404640"/>
            <a:ext cx="6200280" cy="5609880"/>
          </a:xfrm>
          <a:prstGeom prst="rect">
            <a:avLst/>
          </a:prstGeom>
        </p:spPr>
      </p:pic>
    </p:spTree>
  </p:cSld>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3" name="TextShape 1"/>
          <p:cNvSpPr txBox="1"/>
          <p:nvPr/>
        </p:nvSpPr>
        <p:spPr>
          <a:xfrm>
            <a:off x="890640" y="270000"/>
            <a:ext cx="7857720" cy="1142640"/>
          </a:xfrm>
          <a:prstGeom prst="rect">
            <a:avLst/>
          </a:prstGeom>
        </p:spPr>
        <p:txBody>
          <a:bodyPr anchor="ctr"/>
          <a:p>
            <a:pPr algn="ctr">
              <a:lnSpc>
                <a:spcPct val="100000"/>
              </a:lnSpc>
            </a:pPr>
            <a:r>
              <a:rPr lang="en-US" sz="4000">
                <a:solidFill>
                  <a:srgbClr val="000000"/>
                </a:solidFill>
                <a:latin typeface="Arial"/>
              </a:rPr>
              <a:t>Data joins</a:t>
            </a:r>
            <a:endParaRPr/>
          </a:p>
        </p:txBody>
      </p:sp>
      <p:sp>
        <p:nvSpPr>
          <p:cNvPr id="264" name="TextShape 2"/>
          <p:cNvSpPr txBox="1"/>
          <p:nvPr/>
        </p:nvSpPr>
        <p:spPr>
          <a:xfrm>
            <a:off x="890640" y="1643040"/>
            <a:ext cx="7857720" cy="4161960"/>
          </a:xfrm>
          <a:prstGeom prst="rect">
            <a:avLst/>
          </a:prstGeom>
        </p:spPr>
        <p:txBody>
          <a:bodyPr/>
          <a:p>
            <a:pPr>
              <a:lnSpc>
                <a:spcPct val="100000"/>
              </a:lnSpc>
              <a:buBlip>
                <a:blip r:embed="rId1"/>
              </a:buBlip>
            </a:pPr>
            <a:r>
              <a:rPr lang="en-US" sz="2800">
                <a:solidFill>
                  <a:srgbClr val="000000"/>
                </a:solidFill>
                <a:latin typeface="Arial"/>
              </a:rPr>
              <a:t>Join may be implemented in MapReduce</a:t>
            </a:r>
            <a:endParaRPr/>
          </a:p>
          <a:p>
            <a:pPr>
              <a:lnSpc>
                <a:spcPct val="100000"/>
              </a:lnSpc>
              <a:buBlip>
                <a:blip r:embed="rId2"/>
              </a:buBlip>
            </a:pPr>
            <a:r>
              <a:rPr lang="en-US" sz="2800">
                <a:solidFill>
                  <a:srgbClr val="000000"/>
                </a:solidFill>
                <a:latin typeface="Arial"/>
              </a:rPr>
              <a:t>Idea:</a:t>
            </a:r>
            <a:endParaRPr/>
          </a:p>
          <a:p>
            <a:pPr>
              <a:lnSpc>
                <a:spcPct val="100000"/>
              </a:lnSpc>
            </a:pPr>
            <a:endParaRPr/>
          </a:p>
          <a:p>
            <a:pPr>
              <a:lnSpc>
                <a:spcPct val="100000"/>
              </a:lnSpc>
            </a:pPr>
            <a:endParaRPr/>
          </a:p>
          <a:p>
            <a:pPr lvl="1">
              <a:lnSpc>
                <a:spcPct val="100000"/>
              </a:lnSpc>
              <a:buFont typeface="StarSymbol"/>
              <a:buChar char=""/>
            </a:pPr>
            <a:r>
              <a:rPr lang="en-US" sz="2400">
                <a:solidFill>
                  <a:srgbClr val="000000"/>
                </a:solidFill>
                <a:latin typeface="Arial"/>
              </a:rPr>
              <a:t>we map over both datasets and emit the join key as the intermediate key, and the tuple itself as the intermediate value</a:t>
            </a:r>
            <a:endParaRPr/>
          </a:p>
          <a:p>
            <a:pPr lvl="1">
              <a:lnSpc>
                <a:spcPct val="100000"/>
              </a:lnSpc>
              <a:buFont typeface="StarSymbol"/>
              <a:buChar char=""/>
            </a:pPr>
            <a:r>
              <a:rPr lang="en-US" sz="2400">
                <a:solidFill>
                  <a:srgbClr val="000000"/>
                </a:solidFill>
                <a:latin typeface="Arial"/>
              </a:rPr>
              <a:t>all tuples will be grouped by the join key</a:t>
            </a:r>
            <a:endParaRPr/>
          </a:p>
          <a:p>
            <a:pPr lvl="1">
              <a:lnSpc>
                <a:spcPct val="100000"/>
              </a:lnSpc>
              <a:buFont typeface="StarSymbol"/>
              <a:buChar char=""/>
            </a:pPr>
            <a:r>
              <a:rPr lang="en-US" sz="2400">
                <a:solidFill>
                  <a:srgbClr val="000000"/>
                </a:solidFill>
                <a:latin typeface="Arial"/>
              </a:rPr>
              <a:t>This is called reduce-side join</a:t>
            </a:r>
            <a:endParaRPr/>
          </a:p>
          <a:p>
            <a:endParaRPr/>
          </a:p>
        </p:txBody>
      </p:sp>
      <p:pic>
        <p:nvPicPr>
          <p:cNvPr descr="" id="265" name="Picture 3"/>
          <p:cNvPicPr/>
          <p:nvPr/>
        </p:nvPicPr>
        <p:blipFill>
          <a:blip r:embed="rId3"/>
          <a:stretch>
            <a:fillRect/>
          </a:stretch>
        </p:blipFill>
        <p:spPr>
          <a:xfrm>
            <a:off x="2267640" y="2349000"/>
            <a:ext cx="1771200" cy="1238040"/>
          </a:xfrm>
          <a:prstGeom prst="rect">
            <a:avLst/>
          </a:prstGeom>
        </p:spPr>
      </p:pic>
      <p:pic>
        <p:nvPicPr>
          <p:cNvPr descr="" id="266" name="Picture 5"/>
          <p:cNvPicPr/>
          <p:nvPr/>
        </p:nvPicPr>
        <p:blipFill>
          <a:blip r:embed="rId4"/>
          <a:stretch>
            <a:fillRect/>
          </a:stretch>
        </p:blipFill>
        <p:spPr>
          <a:xfrm>
            <a:off x="5383440" y="2226240"/>
            <a:ext cx="1800000" cy="1390320"/>
          </a:xfrm>
          <a:prstGeom prst="rect">
            <a:avLst/>
          </a:prstGeom>
        </p:spPr>
      </p:pic>
    </p:spTree>
  </p:cSld>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7" name="TextShape 1"/>
          <p:cNvSpPr txBox="1"/>
          <p:nvPr/>
        </p:nvSpPr>
        <p:spPr>
          <a:xfrm>
            <a:off x="890640" y="270000"/>
            <a:ext cx="7857720" cy="1142640"/>
          </a:xfrm>
          <a:prstGeom prst="rect">
            <a:avLst/>
          </a:prstGeom>
        </p:spPr>
        <p:txBody>
          <a:bodyPr anchor="ctr"/>
          <a:p>
            <a:pPr algn="ctr">
              <a:lnSpc>
                <a:spcPct val="100000"/>
              </a:lnSpc>
            </a:pPr>
            <a:r>
              <a:rPr lang="en-US" sz="4000">
                <a:solidFill>
                  <a:srgbClr val="000000"/>
                </a:solidFill>
                <a:latin typeface="Arial"/>
              </a:rPr>
              <a:t>MapReduce algorithms</a:t>
            </a:r>
            <a:endParaRPr/>
          </a:p>
        </p:txBody>
      </p:sp>
      <p:sp>
        <p:nvSpPr>
          <p:cNvPr id="268" name="TextShape 2"/>
          <p:cNvSpPr txBox="1"/>
          <p:nvPr/>
        </p:nvSpPr>
        <p:spPr>
          <a:xfrm>
            <a:off x="890640" y="1643040"/>
            <a:ext cx="7857720" cy="4161960"/>
          </a:xfrm>
          <a:prstGeom prst="rect">
            <a:avLst/>
          </a:prstGeom>
        </p:spPr>
        <p:txBody>
          <a:bodyPr/>
          <a:p>
            <a:pPr>
              <a:lnSpc>
                <a:spcPct val="100000"/>
              </a:lnSpc>
              <a:buBlip>
                <a:blip r:embed="rId1"/>
              </a:buBlip>
            </a:pPr>
            <a:r>
              <a:rPr lang="en-US" sz="2800">
                <a:solidFill>
                  <a:srgbClr val="000000"/>
                </a:solidFill>
                <a:latin typeface="Arial"/>
              </a:rPr>
              <a:t>many algorithms cannot be easily expressed as a single MapReduce job</a:t>
            </a:r>
            <a:endParaRPr/>
          </a:p>
          <a:p>
            <a:pPr>
              <a:lnSpc>
                <a:spcPct val="100000"/>
              </a:lnSpc>
              <a:buBlip>
                <a:blip r:embed="rId2"/>
              </a:buBlip>
            </a:pPr>
            <a:r>
              <a:rPr lang="en-US" sz="2800">
                <a:solidFill>
                  <a:srgbClr val="000000"/>
                </a:solidFill>
                <a:latin typeface="Arial"/>
              </a:rPr>
              <a:t>complex algorithms may be decomposed into a sequence of jobs</a:t>
            </a:r>
            <a:endParaRPr/>
          </a:p>
          <a:p>
            <a:pPr lvl="1">
              <a:lnSpc>
                <a:spcPct val="100000"/>
              </a:lnSpc>
              <a:buFont typeface="StarSymbol"/>
              <a:buChar char=""/>
            </a:pPr>
            <a:r>
              <a:rPr lang="en-US" sz="2400">
                <a:solidFill>
                  <a:srgbClr val="000000"/>
                </a:solidFill>
                <a:latin typeface="Arial"/>
              </a:rPr>
              <a:t>output of one job becomes the input to the next</a:t>
            </a:r>
            <a:endParaRPr/>
          </a:p>
          <a:p>
            <a:pPr lvl="1">
              <a:lnSpc>
                <a:spcPct val="100000"/>
              </a:lnSpc>
              <a:buFont typeface="StarSymbol"/>
              <a:buChar char=""/>
            </a:pPr>
            <a:r>
              <a:rPr lang="en-US" sz="2400">
                <a:solidFill>
                  <a:srgbClr val="000000"/>
                </a:solidFill>
                <a:latin typeface="Arial"/>
              </a:rPr>
              <a:t>repeated execution until some convergence criteria</a:t>
            </a:r>
            <a:endParaRPr/>
          </a:p>
        </p:txBody>
      </p:sp>
    </p:spTree>
  </p:cSld>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9" name="TextShape 1"/>
          <p:cNvSpPr txBox="1"/>
          <p:nvPr/>
        </p:nvSpPr>
        <p:spPr>
          <a:xfrm>
            <a:off x="890640" y="270000"/>
            <a:ext cx="7857720" cy="1142640"/>
          </a:xfrm>
          <a:prstGeom prst="rect">
            <a:avLst/>
          </a:prstGeom>
        </p:spPr>
        <p:txBody>
          <a:bodyPr anchor="ctr"/>
          <a:p>
            <a:pPr algn="ctr">
              <a:lnSpc>
                <a:spcPct val="100000"/>
              </a:lnSpc>
            </a:pPr>
            <a:r>
              <a:rPr lang="en-US" sz="4000">
                <a:solidFill>
                  <a:srgbClr val="000000"/>
                </a:solidFill>
                <a:latin typeface="Arial"/>
              </a:rPr>
              <a:t>MapReduce implementations</a:t>
            </a:r>
            <a:endParaRPr/>
          </a:p>
        </p:txBody>
      </p:sp>
      <p:sp>
        <p:nvSpPr>
          <p:cNvPr id="270" name="TextShape 2"/>
          <p:cNvSpPr txBox="1"/>
          <p:nvPr/>
        </p:nvSpPr>
        <p:spPr>
          <a:xfrm>
            <a:off x="890640" y="1643040"/>
            <a:ext cx="7857720" cy="4161960"/>
          </a:xfrm>
          <a:prstGeom prst="rect">
            <a:avLst/>
          </a:prstGeom>
        </p:spPr>
        <p:txBody>
          <a:bodyPr/>
          <a:p>
            <a:pPr>
              <a:lnSpc>
                <a:spcPct val="100000"/>
              </a:lnSpc>
              <a:buBlip>
                <a:blip r:embed="rId1"/>
              </a:buBlip>
            </a:pPr>
            <a:r>
              <a:rPr lang="en-US" sz="2800">
                <a:solidFill>
                  <a:srgbClr val="000000"/>
                </a:solidFill>
                <a:latin typeface="Arial"/>
              </a:rPr>
              <a:t>Google MapReduce</a:t>
            </a:r>
            <a:endParaRPr/>
          </a:p>
          <a:p>
            <a:pPr>
              <a:lnSpc>
                <a:spcPct val="100000"/>
              </a:lnSpc>
              <a:buBlip>
                <a:blip r:embed="rId2"/>
              </a:buBlip>
            </a:pPr>
            <a:r>
              <a:rPr lang="en-US" sz="2800">
                <a:solidFill>
                  <a:srgbClr val="000000"/>
                </a:solidFill>
                <a:latin typeface="Arial"/>
              </a:rPr>
              <a:t>Apache Hadoop</a:t>
            </a:r>
            <a:endParaRPr/>
          </a:p>
          <a:p>
            <a:pPr>
              <a:lnSpc>
                <a:spcPct val="100000"/>
              </a:lnSpc>
              <a:buBlip>
                <a:blip r:embed="rId3"/>
              </a:buBlip>
            </a:pPr>
            <a:r>
              <a:rPr lang="en-US" sz="2800">
                <a:solidFill>
                  <a:srgbClr val="000000"/>
                </a:solidFill>
                <a:latin typeface="Arial"/>
              </a:rPr>
              <a:t>CouchDB</a:t>
            </a:r>
            <a:endParaRPr/>
          </a:p>
          <a:p>
            <a:pPr>
              <a:lnSpc>
                <a:spcPct val="100000"/>
              </a:lnSpc>
              <a:buBlip>
                <a:blip r:embed="rId4"/>
              </a:buBlip>
            </a:pPr>
            <a:r>
              <a:rPr lang="en-US" sz="2800">
                <a:solidFill>
                  <a:srgbClr val="000000"/>
                </a:solidFill>
                <a:latin typeface="Arial"/>
              </a:rPr>
              <a:t>targeted specifically for multi-core processors</a:t>
            </a:r>
            <a:endParaRPr/>
          </a:p>
          <a:p>
            <a:pPr>
              <a:lnSpc>
                <a:spcPct val="100000"/>
              </a:lnSpc>
              <a:buBlip>
                <a:blip r:embed="rId5"/>
              </a:buBlip>
            </a:pPr>
            <a:r>
              <a:rPr lang="en-US" sz="2800">
                <a:solidFill>
                  <a:srgbClr val="000000"/>
                </a:solidFill>
                <a:latin typeface="Arial"/>
              </a:rPr>
              <a:t>for GPGPUs (He et al., Mars: A MapReduce framework on graphics processors,2008)</a:t>
            </a:r>
            <a:endParaRPr/>
          </a:p>
          <a:p>
            <a:pPr>
              <a:lnSpc>
                <a:spcPct val="100000"/>
              </a:lnSpc>
              <a:buBlip>
                <a:blip r:embed="rId6"/>
              </a:buBlip>
            </a:pPr>
            <a:r>
              <a:rPr lang="en-US" sz="2800">
                <a:solidFill>
                  <a:srgbClr val="000000"/>
                </a:solidFill>
                <a:latin typeface="Arial"/>
              </a:rPr>
              <a:t>And many others</a:t>
            </a:r>
            <a:endParaRPr/>
          </a:p>
        </p:txBody>
      </p:sp>
    </p:spTree>
  </p:cSld>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1" name="TextShape 1"/>
          <p:cNvSpPr txBox="1"/>
          <p:nvPr/>
        </p:nvSpPr>
        <p:spPr>
          <a:xfrm>
            <a:off x="890640" y="270000"/>
            <a:ext cx="7857720" cy="1142640"/>
          </a:xfrm>
          <a:prstGeom prst="rect">
            <a:avLst/>
          </a:prstGeom>
        </p:spPr>
        <p:txBody>
          <a:bodyPr anchor="ctr"/>
          <a:p>
            <a:pPr algn="ctr">
              <a:lnSpc>
                <a:spcPct val="100000"/>
              </a:lnSpc>
            </a:pPr>
            <a:r>
              <a:rPr lang="en-US" sz="4000">
                <a:solidFill>
                  <a:srgbClr val="000000"/>
                </a:solidFill>
                <a:latin typeface="Arial"/>
              </a:rPr>
              <a:t>Apache Hadoop</a:t>
            </a:r>
            <a:endParaRPr/>
          </a:p>
        </p:txBody>
      </p:sp>
      <p:sp>
        <p:nvSpPr>
          <p:cNvPr id="272" name="TextShape 2"/>
          <p:cNvSpPr txBox="1"/>
          <p:nvPr/>
        </p:nvSpPr>
        <p:spPr>
          <a:xfrm>
            <a:off x="890640" y="1643040"/>
            <a:ext cx="7857720" cy="4161960"/>
          </a:xfrm>
          <a:prstGeom prst="rect">
            <a:avLst/>
          </a:prstGeom>
        </p:spPr>
        <p:txBody>
          <a:bodyPr/>
          <a:p>
            <a:pPr>
              <a:lnSpc>
                <a:spcPct val="100000"/>
              </a:lnSpc>
              <a:buBlip>
                <a:blip r:embed="rId1"/>
              </a:buBlip>
            </a:pPr>
            <a:r>
              <a:rPr lang="en-US" sz="2800">
                <a:solidFill>
                  <a:srgbClr val="000000"/>
                </a:solidFill>
                <a:latin typeface="Arial"/>
              </a:rPr>
              <a:t>Open-source software framework for distributed storage and distributed processing of Big Data on clusters of commodity hardware</a:t>
            </a:r>
            <a:endParaRPr/>
          </a:p>
          <a:p>
            <a:pPr>
              <a:lnSpc>
                <a:spcPct val="100000"/>
              </a:lnSpc>
              <a:buBlip>
                <a:blip r:embed="rId2"/>
              </a:buBlip>
            </a:pPr>
            <a:r>
              <a:rPr lang="en-US" sz="2800">
                <a:solidFill>
                  <a:srgbClr val="000000"/>
                </a:solidFill>
                <a:latin typeface="Arial"/>
              </a:rPr>
              <a:t>Was created in 2005, developed in Java</a:t>
            </a:r>
            <a:endParaRPr/>
          </a:p>
          <a:p>
            <a:pPr>
              <a:lnSpc>
                <a:spcPct val="100000"/>
              </a:lnSpc>
              <a:buBlip>
                <a:blip r:embed="rId3"/>
              </a:buBlip>
            </a:pPr>
            <a:r>
              <a:rPr lang="en-US" sz="2800">
                <a:solidFill>
                  <a:srgbClr val="000000"/>
                </a:solidFill>
                <a:latin typeface="Arial"/>
              </a:rPr>
              <a:t>http://Hadoop.apache.org</a:t>
            </a:r>
            <a:endParaRPr/>
          </a:p>
          <a:p>
            <a:pPr>
              <a:lnSpc>
                <a:spcPct val="100000"/>
              </a:lnSpc>
              <a:buBlip>
                <a:blip r:embed="rId4"/>
              </a:buBlip>
            </a:pPr>
            <a:r>
              <a:rPr lang="en-US" sz="2800">
                <a:solidFill>
                  <a:srgbClr val="000000"/>
                </a:solidFill>
                <a:latin typeface="Arial"/>
              </a:rPr>
              <a:t>Consists of:</a:t>
            </a:r>
            <a:endParaRPr/>
          </a:p>
          <a:p>
            <a:pPr lvl="1">
              <a:lnSpc>
                <a:spcPct val="100000"/>
              </a:lnSpc>
              <a:buFont typeface="StarSymbol"/>
              <a:buChar char=""/>
            </a:pPr>
            <a:r>
              <a:rPr b="1" lang="en-US" sz="2400">
                <a:solidFill>
                  <a:srgbClr val="000000"/>
                </a:solidFill>
                <a:latin typeface="Arial"/>
              </a:rPr>
              <a:t>Hadoop Common</a:t>
            </a:r>
            <a:r>
              <a:rPr lang="en-US" sz="2400">
                <a:solidFill>
                  <a:srgbClr val="000000"/>
                </a:solidFill>
                <a:latin typeface="Arial"/>
              </a:rPr>
              <a:t>: The common utilities that support the other Hadoop modules.</a:t>
            </a:r>
            <a:endParaRPr/>
          </a:p>
          <a:p>
            <a:pPr lvl="1">
              <a:lnSpc>
                <a:spcPct val="100000"/>
              </a:lnSpc>
              <a:buFont typeface="StarSymbol"/>
              <a:buChar char=""/>
            </a:pPr>
            <a:r>
              <a:rPr b="1" lang="en-US" sz="2400">
                <a:solidFill>
                  <a:srgbClr val="000000"/>
                </a:solidFill>
                <a:latin typeface="Arial"/>
              </a:rPr>
              <a:t>Hadoop Distributed File System (HDFS™)</a:t>
            </a:r>
            <a:r>
              <a:rPr lang="en-US" sz="2400">
                <a:solidFill>
                  <a:srgbClr val="000000"/>
                </a:solidFill>
                <a:latin typeface="Arial"/>
              </a:rPr>
              <a:t>: A distributed file system that provides high-throughput access to application data.</a:t>
            </a:r>
            <a:endParaRPr/>
          </a:p>
          <a:p>
            <a:pPr lvl="1">
              <a:lnSpc>
                <a:spcPct val="100000"/>
              </a:lnSpc>
              <a:buFont typeface="StarSymbol"/>
              <a:buChar char=""/>
            </a:pPr>
            <a:r>
              <a:rPr b="1" lang="en-US" sz="2400">
                <a:solidFill>
                  <a:srgbClr val="000000"/>
                </a:solidFill>
                <a:latin typeface="Arial"/>
              </a:rPr>
              <a:t>Hadoop YARN</a:t>
            </a:r>
            <a:r>
              <a:rPr lang="en-US" sz="2400">
                <a:solidFill>
                  <a:srgbClr val="000000"/>
                </a:solidFill>
                <a:latin typeface="Arial"/>
              </a:rPr>
              <a:t>: A framework for job scheduling and cluster resource management.</a:t>
            </a:r>
            <a:endParaRPr/>
          </a:p>
          <a:p>
            <a:pPr lvl="1">
              <a:lnSpc>
                <a:spcPct val="100000"/>
              </a:lnSpc>
              <a:buFont typeface="StarSymbol"/>
              <a:buChar char=""/>
            </a:pPr>
            <a:r>
              <a:rPr b="1" lang="en-US" sz="2400">
                <a:solidFill>
                  <a:srgbClr val="000000"/>
                </a:solidFill>
                <a:latin typeface="Arial"/>
              </a:rPr>
              <a:t>Hadoop MapReduce</a:t>
            </a:r>
            <a:r>
              <a:rPr lang="en-US" sz="2400">
                <a:solidFill>
                  <a:srgbClr val="000000"/>
                </a:solidFill>
                <a:latin typeface="Arial"/>
              </a:rPr>
              <a:t>: A YARN-based system for parallel processing of large data sets.</a:t>
            </a:r>
            <a:endParaRPr/>
          </a:p>
          <a:p>
            <a:pPr>
              <a:lnSpc>
                <a:spcPct val="100000"/>
              </a:lnSpc>
            </a:pPr>
            <a:endParaRPr/>
          </a:p>
          <a:p>
            <a:pPr>
              <a:lnSpc>
                <a:spcPct val="100000"/>
              </a:lnSpc>
            </a:pPr>
            <a:endParaRPr/>
          </a:p>
          <a:p>
            <a:pPr>
              <a:lnSpc>
                <a:spcPct val="100000"/>
              </a:lnSpc>
            </a:pPr>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9" name="TextShape 1"/>
          <p:cNvSpPr txBox="1"/>
          <p:nvPr/>
        </p:nvSpPr>
        <p:spPr>
          <a:xfrm>
            <a:off x="0" y="0"/>
            <a:ext cx="-11796840" cy="-11796840"/>
          </a:xfrm>
          <a:prstGeom prst="rect">
            <a:avLst/>
          </a:prstGeom>
        </p:spPr>
        <p:txBody>
          <a:bodyPr bIns="45000" lIns="90000" rIns="90000" tIns="45000"/>
          <a:p>
            <a:pPr>
              <a:lnSpc>
                <a:spcPct val="100000"/>
              </a:lnSpc>
            </a:pPr>
            <a:fld id="{C1A1B141-8141-41A1-B141-11B1B161B181}" type="slidenum">
              <a:rPr lang="en-GB">
                <a:solidFill>
                  <a:srgbClr val="000000"/>
                </a:solidFill>
                <a:latin typeface="Arial"/>
              </a:rPr>
              <a:t>&lt;number&gt;</a:t>
            </a:fld>
            <a:endParaRPr/>
          </a:p>
        </p:txBody>
      </p:sp>
      <p:sp>
        <p:nvSpPr>
          <p:cNvPr id="170" name="TextShape 2"/>
          <p:cNvSpPr txBox="1"/>
          <p:nvPr/>
        </p:nvSpPr>
        <p:spPr>
          <a:xfrm>
            <a:off x="457200" y="228600"/>
            <a:ext cx="8229240" cy="867960"/>
          </a:xfrm>
          <a:prstGeom prst="rect">
            <a:avLst/>
          </a:prstGeom>
        </p:spPr>
        <p:txBody>
          <a:bodyPr anchor="ctr"/>
          <a:p>
            <a:pPr algn="ctr">
              <a:lnSpc>
                <a:spcPct val="100000"/>
              </a:lnSpc>
            </a:pPr>
            <a:r>
              <a:rPr lang="en-US" sz="4000">
                <a:solidFill>
                  <a:srgbClr val="000000"/>
                </a:solidFill>
                <a:latin typeface="Arial"/>
              </a:rPr>
              <a:t>Speedup</a:t>
            </a:r>
            <a:endParaRPr/>
          </a:p>
        </p:txBody>
      </p:sp>
      <p:sp>
        <p:nvSpPr>
          <p:cNvPr id="171" name="TextShape 3"/>
          <p:cNvSpPr txBox="1"/>
          <p:nvPr/>
        </p:nvSpPr>
        <p:spPr>
          <a:xfrm>
            <a:off x="664560" y="1096920"/>
            <a:ext cx="8229240" cy="5409720"/>
          </a:xfrm>
          <a:prstGeom prst="rect">
            <a:avLst/>
          </a:prstGeom>
        </p:spPr>
        <p:txBody>
          <a:bodyPr/>
          <a:p>
            <a:pPr>
              <a:lnSpc>
                <a:spcPct val="100000"/>
              </a:lnSpc>
              <a:buBlip>
                <a:blip r:embed="rId1"/>
              </a:buBlip>
            </a:pPr>
            <a:r>
              <a:rPr lang="en-US" sz="2800">
                <a:solidFill>
                  <a:srgbClr val="000000"/>
                </a:solidFill>
                <a:latin typeface="Arial"/>
              </a:rPr>
              <a:t>Speedup measures increase in running time due to parallelism.</a:t>
            </a:r>
            <a:endParaRPr/>
          </a:p>
          <a:p>
            <a:pPr lvl="1">
              <a:lnSpc>
                <a:spcPct val="100000"/>
              </a:lnSpc>
              <a:buFont typeface="StarSymbol"/>
              <a:buChar char=""/>
            </a:pPr>
            <a:r>
              <a:rPr lang="en-US" sz="2400">
                <a:solidFill>
                  <a:srgbClr val="000000"/>
                </a:solidFill>
                <a:latin typeface="Arial"/>
              </a:rPr>
              <a:t>n denotes number of CPUs</a:t>
            </a:r>
            <a:endParaRPr/>
          </a:p>
          <a:p>
            <a:pPr>
              <a:lnSpc>
                <a:spcPct val="100000"/>
              </a:lnSpc>
              <a:buBlip>
                <a:blip r:embed="rId2"/>
              </a:buBlip>
            </a:pPr>
            <a:r>
              <a:rPr lang="en-US" sz="2800">
                <a:solidFill>
                  <a:srgbClr val="000000"/>
                </a:solidFill>
                <a:latin typeface="Arial"/>
              </a:rPr>
              <a:t>Based on running times, S(n) = ts/tp , where </a:t>
            </a:r>
            <a:endParaRPr/>
          </a:p>
          <a:p>
            <a:pPr lvl="1">
              <a:lnSpc>
                <a:spcPct val="100000"/>
              </a:lnSpc>
              <a:buFont typeface="StarSymbol"/>
              <a:buChar char=""/>
            </a:pPr>
            <a:r>
              <a:rPr lang="en-US" sz="2400">
                <a:solidFill>
                  <a:srgbClr val="000000"/>
                </a:solidFill>
                <a:latin typeface="Arial"/>
              </a:rPr>
              <a:t>ts is the execution time on a single processor, using the fastest known sequential algorithm</a:t>
            </a:r>
            <a:endParaRPr/>
          </a:p>
          <a:p>
            <a:pPr lvl="1">
              <a:lnSpc>
                <a:spcPct val="100000"/>
              </a:lnSpc>
              <a:buFont typeface="StarSymbol"/>
              <a:buChar char=""/>
            </a:pPr>
            <a:r>
              <a:rPr i="1" lang="en-US" sz="2400">
                <a:solidFill>
                  <a:srgbClr val="000000"/>
                </a:solidFill>
                <a:latin typeface="Arial"/>
              </a:rPr>
              <a:t>tp </a:t>
            </a:r>
            <a:r>
              <a:rPr lang="en-US" sz="2400">
                <a:solidFill>
                  <a:srgbClr val="000000"/>
                </a:solidFill>
                <a:latin typeface="Arial"/>
              </a:rPr>
              <a:t>is the execution time using a  parallel processor.</a:t>
            </a:r>
            <a:endParaRPr/>
          </a:p>
          <a:p>
            <a:pPr>
              <a:lnSpc>
                <a:spcPct val="100000"/>
              </a:lnSpc>
              <a:buBlip>
                <a:blip r:embed="rId3"/>
              </a:buBlip>
            </a:pPr>
            <a:r>
              <a:rPr lang="en-US" sz="2800">
                <a:solidFill>
                  <a:srgbClr val="000000"/>
                </a:solidFill>
                <a:latin typeface="Arial"/>
              </a:rPr>
              <a:t>For theoretical analysis,  </a:t>
            </a:r>
            <a:r>
              <a:rPr i="1" lang="en-US" sz="2800">
                <a:solidFill>
                  <a:srgbClr val="000000"/>
                </a:solidFill>
                <a:latin typeface="Arial"/>
              </a:rPr>
              <a:t>S(n) = ts/tp</a:t>
            </a:r>
            <a:r>
              <a:rPr lang="en-US" sz="2800">
                <a:solidFill>
                  <a:srgbClr val="000000"/>
                </a:solidFill>
                <a:latin typeface="Arial"/>
              </a:rPr>
              <a:t> where </a:t>
            </a:r>
            <a:endParaRPr/>
          </a:p>
          <a:p>
            <a:pPr lvl="1">
              <a:lnSpc>
                <a:spcPct val="100000"/>
              </a:lnSpc>
              <a:buFont typeface="StarSymbol"/>
              <a:buChar char=""/>
            </a:pPr>
            <a:r>
              <a:rPr i="1" lang="en-US" sz="2400">
                <a:solidFill>
                  <a:srgbClr val="000000"/>
                </a:solidFill>
                <a:latin typeface="Arial"/>
              </a:rPr>
              <a:t>ts</a:t>
            </a:r>
            <a:r>
              <a:rPr lang="en-US" sz="2400">
                <a:solidFill>
                  <a:srgbClr val="000000"/>
                </a:solidFill>
                <a:latin typeface="Arial"/>
              </a:rPr>
              <a:t> is the worst case running time for of the fastest known sequential algorithm for the problem </a:t>
            </a:r>
            <a:endParaRPr/>
          </a:p>
          <a:p>
            <a:pPr lvl="1">
              <a:lnSpc>
                <a:spcPct val="100000"/>
              </a:lnSpc>
              <a:buFont typeface="StarSymbol"/>
              <a:buChar char=""/>
            </a:pPr>
            <a:r>
              <a:rPr i="1" lang="en-US" sz="2400">
                <a:solidFill>
                  <a:srgbClr val="000000"/>
                </a:solidFill>
                <a:latin typeface="Arial"/>
              </a:rPr>
              <a:t>tp </a:t>
            </a:r>
            <a:r>
              <a:rPr lang="en-US" sz="2400">
                <a:solidFill>
                  <a:srgbClr val="000000"/>
                </a:solidFill>
                <a:latin typeface="Arial"/>
              </a:rPr>
              <a:t>is the worst case running time of the parallel algorithm using </a:t>
            </a:r>
            <a:r>
              <a:rPr i="1" lang="en-US" sz="2400">
                <a:solidFill>
                  <a:srgbClr val="000000"/>
                </a:solidFill>
                <a:latin typeface="Arial"/>
              </a:rPr>
              <a:t>n</a:t>
            </a:r>
            <a:r>
              <a:rPr lang="en-US" sz="2400">
                <a:solidFill>
                  <a:srgbClr val="000000"/>
                </a:solidFill>
                <a:latin typeface="Arial"/>
              </a:rPr>
              <a:t> PEs.</a:t>
            </a:r>
            <a:endParaRPr/>
          </a:p>
          <a:p>
            <a:pPr>
              <a:lnSpc>
                <a:spcPct val="100000"/>
              </a:lnSpc>
            </a:pPr>
            <a:endParaRPr/>
          </a:p>
        </p:txBody>
      </p:sp>
    </p:spTree>
  </p:cSld>
  <p:timing>
    <p:tnLst>
      <p:par>
        <p:cTn dur="indefinite" id="1" nodeType="tmRoot" restart="never">
          <p:childTnLst>
            <p:seq>
              <p:cTn dur="indefinite" id="2" nodeType="mainSeq">
                <p:childTnLst>
                  <p:par>
                    <p:cTn fill="hold" id="3" nodeType="clickEffect">
                      <p:stCondLst>
                        <p:cond delay="indefinite"/>
                      </p:stCondLst>
                      <p:childTnLst>
                        <p:par>
                          <p:cTn fill="hold" id="4" nodeType="withEffect">
                            <p:stCondLst>
                              <p:cond delay="0"/>
                            </p:stCondLst>
                            <p:childTnLst>
                              <p:par>
                                <p:cTn fill="hold" id="5" nodeType="withEffect" presetClass="entr" presetID="1">
                                  <p:stCondLst>
                                    <p:cond delay="0"/>
                                  </p:stCondLst>
                                  <p:childTnLst>
                                    <p:set>
                                      <p:cBhvr>
                                        <p:cTn dur="1" fill="hold" id="6">
                                          <p:stCondLst>
                                            <p:cond delay="0"/>
                                          </p:stCondLst>
                                        </p:cTn>
                                        <p:tgtEl>
                                          <p:spTgt spid="171">
                                            <p:txEl>
                                              <p:pRg end="226" st="133"/>
                                            </p:txEl>
                                          </p:spTgt>
                                        </p:tgtEl>
                                        <p:attrNameLst>
                                          <p:attrName>style.visibility</p:attrName>
                                        </p:attrNameLst>
                                      </p:cBhvr>
                                      <p:to>
                                        <p:strVal val="visible"/>
                                      </p:to>
                                    </p:set>
                                  </p:childTnLst>
                                </p:cTn>
                              </p:par>
                              <p:par>
                                <p:cTn fill="hold" id="7" nodeType="withEffect" presetClass="entr" presetID="1">
                                  <p:stCondLst>
                                    <p:cond delay="0"/>
                                  </p:stCondLst>
                                  <p:childTnLst>
                                    <p:set>
                                      <p:cBhvr>
                                        <p:cTn dur="1" fill="hold" id="8">
                                          <p:stCondLst>
                                            <p:cond delay="0"/>
                                          </p:stCondLst>
                                        </p:cTn>
                                        <p:tgtEl>
                                          <p:spTgt spid="171">
                                            <p:txEl>
                                              <p:pRg end="280" st="226"/>
                                            </p:txEl>
                                          </p:spTgt>
                                        </p:tgtEl>
                                        <p:attrNameLst>
                                          <p:attrName>style.visibility</p:attrName>
                                        </p:attrNameLst>
                                      </p:cBhvr>
                                      <p:to>
                                        <p:strVal val="visible"/>
                                      </p:to>
                                    </p:set>
                                  </p:childTnLst>
                                </p:cTn>
                              </p:par>
                            </p:childTnLst>
                          </p:cTn>
                        </p:par>
                      </p:childTnLst>
                    </p:cTn>
                  </p:par>
                  <p:par>
                    <p:cTn fill="hold" id="9" nodeType="clickEffect">
                      <p:stCondLst>
                        <p:cond delay="indefinite"/>
                      </p:stCondLst>
                      <p:childTnLst>
                        <p:par>
                          <p:cTn fill="hold" id="10" nodeType="withEffect">
                            <p:stCondLst>
                              <p:cond delay="0"/>
                            </p:stCondLst>
                            <p:childTnLst>
                              <p:par>
                                <p:cTn fill="hold" id="11" nodeType="clickEffect" presetClass="entr" presetID="1">
                                  <p:stCondLst>
                                    <p:cond delay="0"/>
                                  </p:stCondLst>
                                  <p:childTnLst>
                                    <p:set>
                                      <p:cBhvr>
                                        <p:cTn dur="1" fill="hold" id="12">
                                          <p:stCondLst>
                                            <p:cond delay="0"/>
                                          </p:stCondLst>
                                        </p:cTn>
                                        <p:tgtEl>
                                          <p:spTgt spid="171">
                                            <p:txEl>
                                              <p:pRg end="327" st="280"/>
                                            </p:txEl>
                                          </p:spTgt>
                                        </p:tgtEl>
                                        <p:attrNameLst>
                                          <p:attrName>style.visibility</p:attrName>
                                        </p:attrNameLst>
                                      </p:cBhvr>
                                      <p:to>
                                        <p:strVal val="visible"/>
                                      </p:to>
                                    </p:set>
                                  </p:childTnLst>
                                </p:cTn>
                              </p:par>
                              <p:par>
                                <p:cTn fill="hold" id="13" nodeType="withEffect" presetClass="entr" presetID="1">
                                  <p:stCondLst>
                                    <p:cond delay="0"/>
                                  </p:stCondLst>
                                  <p:childTnLst>
                                    <p:set>
                                      <p:cBhvr>
                                        <p:cTn dur="1" fill="hold" id="14">
                                          <p:stCondLst>
                                            <p:cond delay="0"/>
                                          </p:stCondLst>
                                        </p:cTn>
                                        <p:tgtEl>
                                          <p:spTgt spid="171">
                                            <p:txEl>
                                              <p:pRg end="424" st="327"/>
                                            </p:txEl>
                                          </p:spTgt>
                                        </p:tgtEl>
                                        <p:attrNameLst>
                                          <p:attrName>style.visibility</p:attrName>
                                        </p:attrNameLst>
                                      </p:cBhvr>
                                      <p:to>
                                        <p:strVal val="visible"/>
                                      </p:to>
                                    </p:set>
                                  </p:childTnLst>
                                </p:cTn>
                              </p:par>
                              <p:par>
                                <p:cTn fill="hold" id="15" nodeType="withEffect" presetClass="entr" presetID="1">
                                  <p:stCondLst>
                                    <p:cond delay="0"/>
                                  </p:stCondLst>
                                  <p:childTnLst>
                                    <p:set>
                                      <p:cBhvr>
                                        <p:cTn dur="1" fill="hold" id="16">
                                          <p:stCondLst>
                                            <p:cond delay="0"/>
                                          </p:stCondLst>
                                        </p:cTn>
                                        <p:tgtEl>
                                          <p:spTgt spid="171">
                                            <p:txEl>
                                              <p:pRg end="497" st="424"/>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3" name="TextShape 1"/>
          <p:cNvSpPr txBox="1"/>
          <p:nvPr/>
        </p:nvSpPr>
        <p:spPr>
          <a:xfrm>
            <a:off x="890640" y="270000"/>
            <a:ext cx="7857720" cy="1142640"/>
          </a:xfrm>
          <a:prstGeom prst="rect">
            <a:avLst/>
          </a:prstGeom>
        </p:spPr>
        <p:txBody>
          <a:bodyPr anchor="ctr"/>
          <a:p>
            <a:pPr algn="ctr">
              <a:lnSpc>
                <a:spcPct val="100000"/>
              </a:lnSpc>
            </a:pPr>
            <a:r>
              <a:rPr lang="en-US" sz="4000">
                <a:solidFill>
                  <a:srgbClr val="000000"/>
                </a:solidFill>
                <a:latin typeface="Arial"/>
              </a:rPr>
              <a:t>Prominent users</a:t>
            </a:r>
            <a:endParaRPr/>
          </a:p>
        </p:txBody>
      </p:sp>
      <p:sp>
        <p:nvSpPr>
          <p:cNvPr id="274" name="TextShape 2"/>
          <p:cNvSpPr txBox="1"/>
          <p:nvPr/>
        </p:nvSpPr>
        <p:spPr>
          <a:xfrm>
            <a:off x="890640" y="1643040"/>
            <a:ext cx="7857720" cy="4161960"/>
          </a:xfrm>
          <a:prstGeom prst="rect">
            <a:avLst/>
          </a:prstGeom>
        </p:spPr>
        <p:txBody>
          <a:bodyPr/>
          <a:p>
            <a:pPr>
              <a:lnSpc>
                <a:spcPct val="100000"/>
              </a:lnSpc>
              <a:buBlip>
                <a:blip r:embed="rId1"/>
              </a:buBlip>
            </a:pPr>
            <a:r>
              <a:rPr lang="en-US" sz="2800">
                <a:solidFill>
                  <a:srgbClr val="000000"/>
                </a:solidFill>
                <a:latin typeface="Arial"/>
              </a:rPr>
              <a:t>EBay</a:t>
            </a:r>
            <a:endParaRPr/>
          </a:p>
          <a:p>
            <a:pPr lvl="1">
              <a:lnSpc>
                <a:spcPct val="100000"/>
              </a:lnSpc>
              <a:buFont typeface="StarSymbol"/>
              <a:buChar char=""/>
            </a:pPr>
            <a:r>
              <a:rPr lang="en-US" sz="2400">
                <a:solidFill>
                  <a:srgbClr val="000000"/>
                </a:solidFill>
                <a:latin typeface="Arial"/>
              </a:rPr>
              <a:t>532 nodes cluster (8 * 532 cores, 5.3PB).</a:t>
            </a:r>
            <a:endParaRPr/>
          </a:p>
          <a:p>
            <a:pPr>
              <a:lnSpc>
                <a:spcPct val="100000"/>
              </a:lnSpc>
              <a:buBlip>
                <a:blip r:embed="rId2"/>
              </a:buBlip>
            </a:pPr>
            <a:r>
              <a:rPr lang="en-US" sz="2800">
                <a:solidFill>
                  <a:srgbClr val="000000"/>
                </a:solidFill>
                <a:latin typeface="Arial"/>
              </a:rPr>
              <a:t>Facebook</a:t>
            </a:r>
            <a:endParaRPr/>
          </a:p>
          <a:p>
            <a:pPr lvl="1">
              <a:lnSpc>
                <a:spcPct val="100000"/>
              </a:lnSpc>
              <a:buFont typeface="StarSymbol"/>
              <a:buChar char=""/>
            </a:pPr>
            <a:r>
              <a:rPr lang="en-US" sz="2400">
                <a:solidFill>
                  <a:srgbClr val="000000"/>
                </a:solidFill>
                <a:latin typeface="Arial"/>
              </a:rPr>
              <a:t>Apache Hadoop is used to store copies of internal log and dimension data sources and use it as a source for reporting/analytics and machine learning.</a:t>
            </a:r>
            <a:endParaRPr/>
          </a:p>
          <a:p>
            <a:pPr lvl="1">
              <a:lnSpc>
                <a:spcPct val="100000"/>
              </a:lnSpc>
              <a:buFont typeface="StarSymbol"/>
              <a:buChar char=""/>
            </a:pPr>
            <a:r>
              <a:rPr lang="en-US" sz="2400">
                <a:solidFill>
                  <a:srgbClr val="000000"/>
                </a:solidFill>
                <a:latin typeface="Arial"/>
              </a:rPr>
              <a:t>2 major clusters:</a:t>
            </a:r>
            <a:endParaRPr/>
          </a:p>
          <a:p>
            <a:pPr lvl="1">
              <a:buFont typeface="StarSymbol"/>
              <a:buChar char=""/>
            </a:pPr>
            <a:r>
              <a:rPr lang="en-US" sz="2400">
                <a:solidFill>
                  <a:srgbClr val="000000"/>
                </a:solidFill>
                <a:latin typeface="Arial"/>
              </a:rPr>
              <a:t>A 1100-machine cluster with 8800 cores and about 12 PB raw storage.</a:t>
            </a:r>
            <a:endParaRPr/>
          </a:p>
          <a:p>
            <a:pPr lvl="1">
              <a:buFont typeface="StarSymbol"/>
              <a:buChar char=""/>
            </a:pPr>
            <a:r>
              <a:rPr lang="en-US" sz="2400">
                <a:solidFill>
                  <a:srgbClr val="000000"/>
                </a:solidFill>
                <a:latin typeface="Arial"/>
              </a:rPr>
              <a:t>A 300-machine cluster with 2400 cores and about 3 PB raw storage.</a:t>
            </a:r>
            <a:endParaRPr/>
          </a:p>
          <a:p>
            <a:pPr lvl="1">
              <a:buFont typeface="StarSymbol"/>
              <a:buChar char=""/>
            </a:pPr>
            <a:r>
              <a:rPr lang="en-US" sz="2400">
                <a:solidFill>
                  <a:srgbClr val="000000"/>
                </a:solidFill>
                <a:latin typeface="Arial"/>
              </a:rPr>
              <a:t>Each (commodity) node has 8 cores and 12 TB of storage.</a:t>
            </a:r>
            <a:endParaRPr/>
          </a:p>
        </p:txBody>
      </p:sp>
      <p:sp>
        <p:nvSpPr>
          <p:cNvPr id="275" name="CustomShape 3"/>
          <p:cNvSpPr/>
          <p:nvPr/>
        </p:nvSpPr>
        <p:spPr>
          <a:xfrm>
            <a:off x="1501560" y="6017760"/>
            <a:ext cx="4390200" cy="364680"/>
          </a:xfrm>
          <a:prstGeom prst="rect">
            <a:avLst/>
          </a:prstGeom>
        </p:spPr>
        <p:txBody>
          <a:bodyPr bIns="45000" lIns="90000" rIns="90000" tIns="45000" wrap="none"/>
          <a:p>
            <a:pPr>
              <a:lnSpc>
                <a:spcPct val="100000"/>
              </a:lnSpc>
            </a:pPr>
            <a:r>
              <a:rPr lang="en-GB" u="sng">
                <a:solidFill>
                  <a:srgbClr val="009999"/>
                </a:solidFill>
                <a:latin typeface="Arial"/>
                <a:hlinkClick r:id="rId3"/>
              </a:rPr>
              <a:t>http://wiki.apache.org/hadoop/PoweredBy</a:t>
            </a:r>
            <a:endParaRPr/>
          </a:p>
        </p:txBody>
      </p:sp>
    </p:spTree>
  </p:cSld>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6" name="TextShape 1"/>
          <p:cNvSpPr txBox="1"/>
          <p:nvPr/>
        </p:nvSpPr>
        <p:spPr>
          <a:xfrm>
            <a:off x="890640" y="270000"/>
            <a:ext cx="7857720" cy="1142640"/>
          </a:xfrm>
          <a:prstGeom prst="rect">
            <a:avLst/>
          </a:prstGeom>
        </p:spPr>
        <p:txBody>
          <a:bodyPr anchor="ctr"/>
          <a:p>
            <a:pPr algn="ctr">
              <a:lnSpc>
                <a:spcPct val="100000"/>
              </a:lnSpc>
            </a:pPr>
            <a:r>
              <a:rPr lang="en-US" sz="4000">
                <a:solidFill>
                  <a:srgbClr val="000000"/>
                </a:solidFill>
                <a:latin typeface="Arial"/>
              </a:rPr>
              <a:t>Prominent users</a:t>
            </a:r>
            <a:endParaRPr/>
          </a:p>
        </p:txBody>
      </p:sp>
      <p:sp>
        <p:nvSpPr>
          <p:cNvPr id="277" name="TextShape 2"/>
          <p:cNvSpPr txBox="1"/>
          <p:nvPr/>
        </p:nvSpPr>
        <p:spPr>
          <a:xfrm>
            <a:off x="890640" y="1643040"/>
            <a:ext cx="7857720" cy="4161960"/>
          </a:xfrm>
          <a:prstGeom prst="rect">
            <a:avLst/>
          </a:prstGeom>
        </p:spPr>
        <p:txBody>
          <a:bodyPr/>
          <a:p>
            <a:pPr>
              <a:lnSpc>
                <a:spcPct val="100000"/>
              </a:lnSpc>
              <a:buBlip>
                <a:blip r:embed="rId1"/>
              </a:buBlip>
            </a:pPr>
            <a:r>
              <a:rPr lang="en-US" sz="2800">
                <a:solidFill>
                  <a:srgbClr val="000000"/>
                </a:solidFill>
                <a:latin typeface="Arial"/>
              </a:rPr>
              <a:t>Last.fm</a:t>
            </a:r>
            <a:endParaRPr/>
          </a:p>
          <a:p>
            <a:pPr lvl="1">
              <a:lnSpc>
                <a:spcPct val="100000"/>
              </a:lnSpc>
              <a:buFont typeface="StarSymbol"/>
              <a:buChar char=""/>
            </a:pPr>
            <a:r>
              <a:rPr lang="en-US" sz="2400">
                <a:solidFill>
                  <a:srgbClr val="000000"/>
                </a:solidFill>
                <a:latin typeface="Arial"/>
              </a:rPr>
              <a:t>100 nodes</a:t>
            </a:r>
            <a:endParaRPr/>
          </a:p>
          <a:p>
            <a:pPr lvl="1">
              <a:lnSpc>
                <a:spcPct val="100000"/>
              </a:lnSpc>
              <a:buFont typeface="StarSymbol"/>
              <a:buChar char=""/>
            </a:pPr>
            <a:r>
              <a:rPr lang="en-US" sz="2400">
                <a:solidFill>
                  <a:srgbClr val="000000"/>
                </a:solidFill>
                <a:latin typeface="Arial"/>
              </a:rPr>
              <a:t>Dual quad-core Xeon L5520 @ 2.27GHz &amp; L5630 @ 2.13GHz , 24GB RAM, 8TB(4x2TB)/node storage.</a:t>
            </a:r>
            <a:endParaRPr/>
          </a:p>
          <a:p>
            <a:pPr lvl="1">
              <a:lnSpc>
                <a:spcPct val="100000"/>
              </a:lnSpc>
              <a:buFont typeface="StarSymbol"/>
              <a:buChar char=""/>
            </a:pPr>
            <a:r>
              <a:rPr lang="en-US" sz="2400">
                <a:solidFill>
                  <a:srgbClr val="000000"/>
                </a:solidFill>
                <a:latin typeface="Arial"/>
              </a:rPr>
              <a:t>Used for charts calculation, royalty reporting, log analysis, A/B testing, dataset merging</a:t>
            </a:r>
            <a:endParaRPr/>
          </a:p>
          <a:p>
            <a:pPr>
              <a:lnSpc>
                <a:spcPct val="100000"/>
              </a:lnSpc>
              <a:buBlip>
                <a:blip r:embed="rId2"/>
              </a:buBlip>
            </a:pPr>
            <a:r>
              <a:rPr lang="en-US" sz="2800">
                <a:solidFill>
                  <a:srgbClr val="000000"/>
                </a:solidFill>
                <a:latin typeface="Arial"/>
              </a:rPr>
              <a:t>LinkedIn</a:t>
            </a:r>
            <a:endParaRPr/>
          </a:p>
          <a:p>
            <a:pPr lvl="1">
              <a:lnSpc>
                <a:spcPct val="100000"/>
              </a:lnSpc>
              <a:buFont typeface="StarSymbol"/>
              <a:buChar char=""/>
            </a:pPr>
            <a:r>
              <a:rPr lang="en-US" sz="2400">
                <a:solidFill>
                  <a:srgbClr val="000000"/>
                </a:solidFill>
                <a:latin typeface="Arial"/>
              </a:rPr>
              <a:t>~800 Westmere-based HP SL 170x, with 2x4 cores, 24GB RAM, 6x2TB SATA</a:t>
            </a:r>
            <a:endParaRPr/>
          </a:p>
          <a:p>
            <a:pPr lvl="1">
              <a:lnSpc>
                <a:spcPct val="100000"/>
              </a:lnSpc>
              <a:buFont typeface="StarSymbol"/>
              <a:buChar char=""/>
            </a:pPr>
            <a:r>
              <a:rPr lang="en-US" sz="2400">
                <a:solidFill>
                  <a:srgbClr val="000000"/>
                </a:solidFill>
                <a:latin typeface="Arial"/>
              </a:rPr>
              <a:t>~1900 Westmere-based SuperMicro X8DTT-H, with 2x6 cores, 24GB RAM, 6x2TB SATA</a:t>
            </a:r>
            <a:endParaRPr/>
          </a:p>
          <a:p>
            <a:pPr lvl="1">
              <a:lnSpc>
                <a:spcPct val="100000"/>
              </a:lnSpc>
              <a:buFont typeface="StarSymbol"/>
              <a:buChar char=""/>
            </a:pPr>
            <a:r>
              <a:rPr lang="en-US" sz="2400">
                <a:solidFill>
                  <a:srgbClr val="000000"/>
                </a:solidFill>
                <a:latin typeface="Arial"/>
              </a:rPr>
              <a:t>~1400 Sandy Bridge-based SuperMicro with 2x6 cores, 32GB RAM, 6x2TB SATA</a:t>
            </a:r>
            <a:endParaRPr/>
          </a:p>
        </p:txBody>
      </p:sp>
      <p:sp>
        <p:nvSpPr>
          <p:cNvPr id="278" name="CustomShape 3"/>
          <p:cNvSpPr/>
          <p:nvPr/>
        </p:nvSpPr>
        <p:spPr>
          <a:xfrm>
            <a:off x="1645560" y="6017760"/>
            <a:ext cx="4390200" cy="364680"/>
          </a:xfrm>
          <a:prstGeom prst="rect">
            <a:avLst/>
          </a:prstGeom>
        </p:spPr>
        <p:txBody>
          <a:bodyPr bIns="45000" lIns="90000" rIns="90000" tIns="45000" wrap="none"/>
          <a:p>
            <a:pPr>
              <a:lnSpc>
                <a:spcPct val="100000"/>
              </a:lnSpc>
            </a:pPr>
            <a:r>
              <a:rPr lang="en-GB" u="sng">
                <a:solidFill>
                  <a:srgbClr val="009999"/>
                </a:solidFill>
                <a:latin typeface="Arial"/>
                <a:hlinkClick r:id="rId3"/>
              </a:rPr>
              <a:t>http://wiki.apache.org/hadoop/PoweredBy</a:t>
            </a:r>
            <a:endParaRPr/>
          </a:p>
        </p:txBody>
      </p:sp>
    </p:spTree>
  </p:cSld>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9" name="TextShape 1"/>
          <p:cNvSpPr txBox="1"/>
          <p:nvPr/>
        </p:nvSpPr>
        <p:spPr>
          <a:xfrm>
            <a:off x="890640" y="270000"/>
            <a:ext cx="7857720" cy="1142640"/>
          </a:xfrm>
          <a:prstGeom prst="rect">
            <a:avLst/>
          </a:prstGeom>
        </p:spPr>
        <p:txBody>
          <a:bodyPr anchor="ctr"/>
          <a:p>
            <a:pPr algn="ctr">
              <a:lnSpc>
                <a:spcPct val="100000"/>
              </a:lnSpc>
            </a:pPr>
            <a:r>
              <a:rPr lang="en-US" sz="4000">
                <a:solidFill>
                  <a:srgbClr val="000000"/>
                </a:solidFill>
                <a:latin typeface="Arial"/>
              </a:rPr>
              <a:t>Hadoop cluster</a:t>
            </a:r>
            <a:endParaRPr/>
          </a:p>
        </p:txBody>
      </p:sp>
      <p:sp>
        <p:nvSpPr>
          <p:cNvPr id="280" name="TextShape 2"/>
          <p:cNvSpPr txBox="1"/>
          <p:nvPr/>
        </p:nvSpPr>
        <p:spPr>
          <a:xfrm>
            <a:off x="890640" y="1643040"/>
            <a:ext cx="7857720" cy="4161960"/>
          </a:xfrm>
          <a:prstGeom prst="rect">
            <a:avLst/>
          </a:prstGeom>
        </p:spPr>
        <p:txBody>
          <a:bodyPr/>
          <a:p>
            <a:pPr>
              <a:lnSpc>
                <a:spcPct val="100000"/>
              </a:lnSpc>
              <a:buBlip>
                <a:blip r:embed="rId1"/>
              </a:buBlip>
            </a:pPr>
            <a:r>
              <a:rPr lang="en-US" sz="2800">
                <a:solidFill>
                  <a:srgbClr val="000000"/>
                </a:solidFill>
                <a:latin typeface="Arial"/>
              </a:rPr>
              <a:t>Hadoop cluster includes a single master and multiple worker nodes.</a:t>
            </a:r>
            <a:endParaRPr/>
          </a:p>
          <a:p>
            <a:pPr>
              <a:lnSpc>
                <a:spcPct val="100000"/>
              </a:lnSpc>
              <a:buBlip>
                <a:blip r:embed="rId2"/>
              </a:buBlip>
            </a:pPr>
            <a:r>
              <a:rPr lang="en-US" sz="2800">
                <a:solidFill>
                  <a:srgbClr val="000000"/>
                </a:solidFill>
                <a:latin typeface="Arial"/>
              </a:rPr>
              <a:t>The master node consists of a JobTracker, TaskTracker, NameNode and DataNode</a:t>
            </a:r>
            <a:endParaRPr/>
          </a:p>
          <a:p>
            <a:pPr lvl="1">
              <a:lnSpc>
                <a:spcPct val="100000"/>
              </a:lnSpc>
              <a:buFont typeface="StarSymbol"/>
              <a:buChar char=""/>
            </a:pPr>
            <a:r>
              <a:rPr lang="en-US" sz="2400">
                <a:solidFill>
                  <a:srgbClr val="000000"/>
                </a:solidFill>
                <a:latin typeface="Arial"/>
              </a:rPr>
              <a:t>May be replicated</a:t>
            </a:r>
            <a:endParaRPr/>
          </a:p>
          <a:p>
            <a:pPr>
              <a:lnSpc>
                <a:spcPct val="100000"/>
              </a:lnSpc>
              <a:buBlip>
                <a:blip r:embed="rId3"/>
              </a:buBlip>
            </a:pPr>
            <a:r>
              <a:rPr lang="en-US" sz="2800">
                <a:solidFill>
                  <a:srgbClr val="000000"/>
                </a:solidFill>
                <a:latin typeface="Arial"/>
              </a:rPr>
              <a:t>A slave or worker node acts as both a DataNode and TaskTracker</a:t>
            </a:r>
            <a:endParaRPr/>
          </a:p>
          <a:p>
            <a:pPr>
              <a:lnSpc>
                <a:spcPct val="100000"/>
              </a:lnSpc>
              <a:buBlip>
                <a:blip r:embed="rId4"/>
              </a:buBlip>
            </a:pPr>
            <a:r>
              <a:rPr lang="en-US" sz="2800">
                <a:solidFill>
                  <a:srgbClr val="000000"/>
                </a:solidFill>
                <a:latin typeface="Arial"/>
              </a:rPr>
              <a:t>Data are placed in HDFS filesystem</a:t>
            </a:r>
            <a:endParaRPr/>
          </a:p>
        </p:txBody>
      </p:sp>
    </p:spTree>
  </p:cSld>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1" name="TextShape 1"/>
          <p:cNvSpPr txBox="1"/>
          <p:nvPr/>
        </p:nvSpPr>
        <p:spPr>
          <a:xfrm>
            <a:off x="890640" y="270000"/>
            <a:ext cx="7857720" cy="1142640"/>
          </a:xfrm>
          <a:prstGeom prst="rect">
            <a:avLst/>
          </a:prstGeom>
        </p:spPr>
        <p:txBody>
          <a:bodyPr anchor="ctr"/>
          <a:p>
            <a:pPr algn="ctr">
              <a:lnSpc>
                <a:spcPct val="100000"/>
              </a:lnSpc>
            </a:pPr>
            <a:r>
              <a:rPr lang="en-US" sz="4000">
                <a:solidFill>
                  <a:srgbClr val="000000"/>
                </a:solidFill>
                <a:latin typeface="Arial"/>
              </a:rPr>
              <a:t>Hadoop cluster</a:t>
            </a:r>
            <a:endParaRPr/>
          </a:p>
        </p:txBody>
      </p:sp>
      <p:sp>
        <p:nvSpPr>
          <p:cNvPr id="282" name="TextShape 2"/>
          <p:cNvSpPr txBox="1"/>
          <p:nvPr/>
        </p:nvSpPr>
        <p:spPr>
          <a:xfrm>
            <a:off x="890640" y="1643040"/>
            <a:ext cx="7857720" cy="4161960"/>
          </a:xfrm>
          <a:prstGeom prst="rect">
            <a:avLst/>
          </a:prstGeom>
        </p:spPr>
        <p:txBody>
          <a:bodyPr/>
          <a:p>
            <a:pPr>
              <a:lnSpc>
                <a:spcPct val="100000"/>
              </a:lnSpc>
              <a:buBlip>
                <a:blip r:embed="rId1"/>
              </a:buBlip>
            </a:pPr>
            <a:r>
              <a:rPr lang="en-US" sz="2800">
                <a:solidFill>
                  <a:srgbClr val="000000"/>
                </a:solidFill>
                <a:latin typeface="Arial"/>
              </a:rPr>
              <a:t>Clients submit jobs to JobTracker </a:t>
            </a:r>
            <a:endParaRPr/>
          </a:p>
          <a:p>
            <a:pPr>
              <a:lnSpc>
                <a:spcPct val="100000"/>
              </a:lnSpc>
              <a:buBlip>
                <a:blip r:embed="rId2"/>
              </a:buBlip>
            </a:pPr>
            <a:r>
              <a:rPr lang="en-US" sz="2800">
                <a:solidFill>
                  <a:srgbClr val="000000"/>
                </a:solidFill>
                <a:latin typeface="Arial"/>
              </a:rPr>
              <a:t>JobTracker submits it to available TaskTracker nodes in the cluster</a:t>
            </a:r>
            <a:endParaRPr/>
          </a:p>
          <a:p>
            <a:pPr>
              <a:lnSpc>
                <a:spcPct val="100000"/>
              </a:lnSpc>
              <a:buBlip>
                <a:blip r:embed="rId3"/>
              </a:buBlip>
            </a:pPr>
            <a:r>
              <a:rPr lang="en-US" sz="2800">
                <a:solidFill>
                  <a:srgbClr val="000000"/>
                </a:solidFill>
                <a:latin typeface="Arial"/>
              </a:rPr>
              <a:t>JobTracker knows which node contains the data, and which other machines are nearby</a:t>
            </a:r>
            <a:endParaRPr/>
          </a:p>
          <a:p>
            <a:pPr lvl="1">
              <a:lnSpc>
                <a:spcPct val="100000"/>
              </a:lnSpc>
              <a:buFont typeface="StarSymbol"/>
              <a:buChar char=""/>
            </a:pPr>
            <a:r>
              <a:rPr lang="en-US" sz="2400">
                <a:solidFill>
                  <a:srgbClr val="000000"/>
                </a:solidFill>
                <a:latin typeface="Arial"/>
              </a:rPr>
              <a:t>Reduces network traffic because of rack awareness</a:t>
            </a:r>
            <a:endParaRPr/>
          </a:p>
          <a:p>
            <a:pPr>
              <a:lnSpc>
                <a:spcPct val="100000"/>
              </a:lnSpc>
            </a:pPr>
            <a:endParaRPr/>
          </a:p>
        </p:txBody>
      </p:sp>
    </p:spTree>
  </p:cSld>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283" name="Picture 1"/>
          <p:cNvPicPr/>
          <p:nvPr/>
        </p:nvPicPr>
        <p:blipFill>
          <a:blip r:embed="rId1"/>
          <a:stretch>
            <a:fillRect/>
          </a:stretch>
        </p:blipFill>
        <p:spPr>
          <a:xfrm>
            <a:off x="755640" y="908640"/>
            <a:ext cx="7756560" cy="4160880"/>
          </a:xfrm>
          <a:prstGeom prst="rect">
            <a:avLst/>
          </a:prstGeom>
        </p:spPr>
      </p:pic>
      <p:sp>
        <p:nvSpPr>
          <p:cNvPr id="284" name="CustomShape 1"/>
          <p:cNvSpPr/>
          <p:nvPr/>
        </p:nvSpPr>
        <p:spPr>
          <a:xfrm>
            <a:off x="1619640" y="5373360"/>
            <a:ext cx="5040360" cy="639000"/>
          </a:xfrm>
          <a:prstGeom prst="rect">
            <a:avLst/>
          </a:prstGeom>
        </p:spPr>
        <p:txBody>
          <a:bodyPr bIns="45000" lIns="90000" rIns="90000" tIns="45000"/>
          <a:p>
            <a:pPr>
              <a:lnSpc>
                <a:spcPct val="100000"/>
              </a:lnSpc>
            </a:pPr>
            <a:r>
              <a:rPr lang="en-GB">
                <a:solidFill>
                  <a:srgbClr val="000000"/>
                </a:solidFill>
                <a:latin typeface="Arial"/>
              </a:rPr>
              <a:t>From http://lintool.github.io/MapReduceAlgorithms/</a:t>
            </a:r>
            <a:endParaRPr/>
          </a:p>
        </p:txBody>
      </p:sp>
    </p:spTree>
  </p:cSld>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5" name="TextShape 1"/>
          <p:cNvSpPr txBox="1"/>
          <p:nvPr/>
        </p:nvSpPr>
        <p:spPr>
          <a:xfrm>
            <a:off x="890640" y="270000"/>
            <a:ext cx="7857720" cy="1142640"/>
          </a:xfrm>
          <a:prstGeom prst="rect">
            <a:avLst/>
          </a:prstGeom>
        </p:spPr>
        <p:txBody>
          <a:bodyPr anchor="ctr"/>
          <a:p>
            <a:pPr algn="ctr">
              <a:lnSpc>
                <a:spcPct val="100000"/>
              </a:lnSpc>
            </a:pPr>
            <a:r>
              <a:rPr lang="en-US" sz="4000">
                <a:solidFill>
                  <a:srgbClr val="000000"/>
                </a:solidFill>
                <a:latin typeface="Arial"/>
              </a:rPr>
              <a:t>HDFS</a:t>
            </a:r>
            <a:endParaRPr/>
          </a:p>
        </p:txBody>
      </p:sp>
      <p:sp>
        <p:nvSpPr>
          <p:cNvPr id="286" name="TextShape 2"/>
          <p:cNvSpPr txBox="1"/>
          <p:nvPr/>
        </p:nvSpPr>
        <p:spPr>
          <a:xfrm>
            <a:off x="890640" y="1643040"/>
            <a:ext cx="7857720" cy="4161960"/>
          </a:xfrm>
          <a:prstGeom prst="rect">
            <a:avLst/>
          </a:prstGeom>
        </p:spPr>
        <p:txBody>
          <a:bodyPr/>
          <a:p>
            <a:pPr>
              <a:lnSpc>
                <a:spcPct val="100000"/>
              </a:lnSpc>
              <a:buBlip>
                <a:blip r:embed="rId1"/>
              </a:buBlip>
            </a:pPr>
            <a:r>
              <a:rPr lang="en-US" sz="2800">
                <a:solidFill>
                  <a:srgbClr val="000000"/>
                </a:solidFill>
                <a:latin typeface="Arial"/>
              </a:rPr>
              <a:t>HDFS, The Hadoop Distributed File System</a:t>
            </a:r>
            <a:endParaRPr/>
          </a:p>
          <a:p>
            <a:pPr lvl="1">
              <a:lnSpc>
                <a:spcPct val="100000"/>
              </a:lnSpc>
              <a:buFont typeface="StarSymbol"/>
              <a:buChar char=""/>
            </a:pPr>
            <a:r>
              <a:rPr lang="en-US" sz="2400">
                <a:solidFill>
                  <a:srgbClr val="000000"/>
                </a:solidFill>
                <a:latin typeface="Arial"/>
              </a:rPr>
              <a:t>distributed file system designed to run on commodity hardware </a:t>
            </a:r>
            <a:endParaRPr/>
          </a:p>
          <a:p>
            <a:pPr lvl="1">
              <a:lnSpc>
                <a:spcPct val="100000"/>
              </a:lnSpc>
              <a:buFont typeface="StarSymbol"/>
              <a:buChar char=""/>
            </a:pPr>
            <a:r>
              <a:rPr lang="en-US" sz="2400">
                <a:solidFill>
                  <a:srgbClr val="000000"/>
                </a:solidFill>
                <a:latin typeface="Arial"/>
              </a:rPr>
              <a:t>HDFS is highly fault-tolerant</a:t>
            </a:r>
            <a:endParaRPr/>
          </a:p>
          <a:p>
            <a:pPr lvl="1">
              <a:lnSpc>
                <a:spcPct val="100000"/>
              </a:lnSpc>
              <a:buFont typeface="StarSymbol"/>
              <a:buChar char=""/>
            </a:pPr>
            <a:r>
              <a:rPr lang="en-US" sz="2400">
                <a:solidFill>
                  <a:srgbClr val="000000"/>
                </a:solidFill>
                <a:latin typeface="Arial"/>
              </a:rPr>
              <a:t>HDFS provides high throughput access to application data and is suitable for applications that have large data sets</a:t>
            </a:r>
            <a:endParaRPr/>
          </a:p>
          <a:p>
            <a:pPr lvl="1">
              <a:lnSpc>
                <a:spcPct val="100000"/>
              </a:lnSpc>
              <a:buFont typeface="StarSymbol"/>
              <a:buChar char=""/>
            </a:pPr>
            <a:r>
              <a:rPr lang="en-US" sz="2400">
                <a:solidFill>
                  <a:srgbClr val="000000"/>
                </a:solidFill>
                <a:latin typeface="Arial"/>
              </a:rPr>
              <a:t>Data in HDFS are automatically replicated</a:t>
            </a:r>
            <a:endParaRPr/>
          </a:p>
          <a:p>
            <a:pPr lvl="1">
              <a:lnSpc>
                <a:spcPct val="100000"/>
              </a:lnSpc>
              <a:buFont typeface="StarSymbol"/>
              <a:buChar char=""/>
            </a:pPr>
            <a:r>
              <a:rPr lang="en-US" sz="2400">
                <a:solidFill>
                  <a:srgbClr val="000000"/>
                </a:solidFill>
                <a:latin typeface="Arial"/>
              </a:rPr>
              <a:t>Metadata are stored in Namenode</a:t>
            </a:r>
            <a:endParaRPr/>
          </a:p>
          <a:p>
            <a:pPr lvl="1">
              <a:lnSpc>
                <a:spcPct val="100000"/>
              </a:lnSpc>
              <a:buFont typeface="StarSymbol"/>
              <a:buChar char=""/>
            </a:pPr>
            <a:r>
              <a:rPr lang="en-US" sz="2400">
                <a:solidFill>
                  <a:srgbClr val="000000"/>
                </a:solidFill>
                <a:latin typeface="Arial"/>
              </a:rPr>
              <a:t>Data are stored in Datanode</a:t>
            </a:r>
            <a:endParaRPr/>
          </a:p>
          <a:p>
            <a:pPr lvl="1">
              <a:lnSpc>
                <a:spcPct val="100000"/>
              </a:lnSpc>
              <a:buFont typeface="StarSymbol"/>
              <a:buChar char=""/>
            </a:pPr>
            <a:r>
              <a:rPr lang="en-US" sz="2400">
                <a:solidFill>
                  <a:srgbClr val="000000"/>
                </a:solidFill>
                <a:latin typeface="Arial"/>
              </a:rPr>
              <a:t>HDFS is </a:t>
            </a:r>
            <a:r>
              <a:rPr b="1" lang="en-US" sz="2400">
                <a:solidFill>
                  <a:srgbClr val="000000"/>
                </a:solidFill>
                <a:latin typeface="Arial"/>
              </a:rPr>
              <a:t>not optimized </a:t>
            </a:r>
            <a:r>
              <a:rPr lang="en-US" sz="2400">
                <a:solidFill>
                  <a:srgbClr val="000000"/>
                </a:solidFill>
                <a:latin typeface="Arial"/>
              </a:rPr>
              <a:t>for low-latency data access</a:t>
            </a:r>
            <a:endParaRPr/>
          </a:p>
        </p:txBody>
      </p:sp>
    </p:spTree>
  </p:cSld>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7" name="TextShape 1"/>
          <p:cNvSpPr txBox="1"/>
          <p:nvPr/>
        </p:nvSpPr>
        <p:spPr>
          <a:xfrm>
            <a:off x="890640" y="270000"/>
            <a:ext cx="7857720" cy="1142640"/>
          </a:xfrm>
          <a:prstGeom prst="rect">
            <a:avLst/>
          </a:prstGeom>
        </p:spPr>
        <p:txBody>
          <a:bodyPr anchor="ctr"/>
          <a:p>
            <a:pPr algn="ctr">
              <a:lnSpc>
                <a:spcPct val="100000"/>
              </a:lnSpc>
            </a:pPr>
            <a:r>
              <a:rPr lang="en-US" sz="4000">
                <a:solidFill>
                  <a:srgbClr val="000000"/>
                </a:solidFill>
                <a:latin typeface="Arial"/>
              </a:rPr>
              <a:t>HDFS</a:t>
            </a:r>
            <a:endParaRPr/>
          </a:p>
        </p:txBody>
      </p:sp>
      <p:sp>
        <p:nvSpPr>
          <p:cNvPr id="288" name="TextShape 2"/>
          <p:cNvSpPr txBox="1"/>
          <p:nvPr/>
        </p:nvSpPr>
        <p:spPr>
          <a:xfrm>
            <a:off x="890640" y="1643040"/>
            <a:ext cx="7857720" cy="4161960"/>
          </a:xfrm>
          <a:prstGeom prst="rect">
            <a:avLst/>
          </a:prstGeom>
        </p:spPr>
        <p:txBody>
          <a:bodyPr/>
          <a:p>
            <a:pPr>
              <a:lnSpc>
                <a:spcPct val="100000"/>
              </a:lnSpc>
              <a:buBlip>
                <a:blip r:embed="rId1"/>
              </a:buBlip>
            </a:pPr>
            <a:r>
              <a:rPr lang="en-US" sz="2800">
                <a:solidFill>
                  <a:srgbClr val="000000"/>
                </a:solidFill>
                <a:latin typeface="Arial"/>
              </a:rPr>
              <a:t>Each map task is assigned a sequence of input key-value pairs, called an input split in Hadoop.</a:t>
            </a:r>
            <a:endParaRPr/>
          </a:p>
          <a:p>
            <a:pPr>
              <a:lnSpc>
                <a:spcPct val="100000"/>
              </a:lnSpc>
              <a:buBlip>
                <a:blip r:embed="rId2"/>
              </a:buBlip>
            </a:pPr>
            <a:r>
              <a:rPr lang="en-US" sz="2800">
                <a:solidFill>
                  <a:srgbClr val="000000"/>
                </a:solidFill>
                <a:latin typeface="Arial"/>
              </a:rPr>
              <a:t>Input splits are computed automatically and the execution framework strives to align them to HDFS block boundaries so that each map task is associated with a single data block. </a:t>
            </a:r>
            <a:endParaRPr/>
          </a:p>
        </p:txBody>
      </p:sp>
    </p:spTree>
  </p:cSld>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289" name="Picture 2"/>
          <p:cNvPicPr/>
          <p:nvPr/>
        </p:nvPicPr>
        <p:blipFill>
          <a:blip r:embed="rId1"/>
          <a:stretch>
            <a:fillRect/>
          </a:stretch>
        </p:blipFill>
        <p:spPr>
          <a:xfrm>
            <a:off x="539640" y="404640"/>
            <a:ext cx="8324640" cy="5752800"/>
          </a:xfrm>
          <a:prstGeom prst="rect">
            <a:avLst/>
          </a:prstGeom>
        </p:spPr>
      </p:pic>
      <p:sp>
        <p:nvSpPr>
          <p:cNvPr id="290" name="CustomShape 1"/>
          <p:cNvSpPr/>
          <p:nvPr/>
        </p:nvSpPr>
        <p:spPr>
          <a:xfrm>
            <a:off x="1547640" y="6211800"/>
            <a:ext cx="4571640" cy="639000"/>
          </a:xfrm>
          <a:prstGeom prst="rect">
            <a:avLst/>
          </a:prstGeom>
        </p:spPr>
        <p:txBody>
          <a:bodyPr bIns="45000" lIns="90000" rIns="90000" tIns="45000"/>
          <a:p>
            <a:pPr>
              <a:lnSpc>
                <a:spcPct val="100000"/>
              </a:lnSpc>
            </a:pPr>
            <a:r>
              <a:rPr lang="en-GB">
                <a:solidFill>
                  <a:srgbClr val="000000"/>
                </a:solidFill>
                <a:latin typeface="Arial"/>
              </a:rPr>
              <a:t>http://hadoop.apache.org/docs/r1.2.1/hdfs_design.html</a:t>
            </a:r>
            <a:endParaRPr/>
          </a:p>
        </p:txBody>
      </p:sp>
    </p:spTree>
  </p:cSld>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1" name="TextShape 1"/>
          <p:cNvSpPr txBox="1"/>
          <p:nvPr/>
        </p:nvSpPr>
        <p:spPr>
          <a:xfrm>
            <a:off x="890640" y="270000"/>
            <a:ext cx="7857720" cy="1142640"/>
          </a:xfrm>
          <a:prstGeom prst="rect">
            <a:avLst/>
          </a:prstGeom>
        </p:spPr>
        <p:txBody>
          <a:bodyPr anchor="ctr"/>
          <a:p>
            <a:pPr algn="ctr">
              <a:lnSpc>
                <a:spcPct val="100000"/>
              </a:lnSpc>
            </a:pPr>
            <a:r>
              <a:rPr lang="en-US" sz="4000">
                <a:solidFill>
                  <a:srgbClr val="000000"/>
                </a:solidFill>
                <a:latin typeface="Arial"/>
              </a:rPr>
              <a:t>HBase</a:t>
            </a:r>
            <a:endParaRPr/>
          </a:p>
        </p:txBody>
      </p:sp>
      <p:sp>
        <p:nvSpPr>
          <p:cNvPr id="292" name="TextShape 2"/>
          <p:cNvSpPr txBox="1"/>
          <p:nvPr/>
        </p:nvSpPr>
        <p:spPr>
          <a:xfrm>
            <a:off x="890640" y="1643040"/>
            <a:ext cx="7857720" cy="4161960"/>
          </a:xfrm>
          <a:prstGeom prst="rect">
            <a:avLst/>
          </a:prstGeom>
        </p:spPr>
        <p:txBody>
          <a:bodyPr/>
          <a:p>
            <a:pPr>
              <a:lnSpc>
                <a:spcPct val="100000"/>
              </a:lnSpc>
              <a:buBlip>
                <a:blip r:embed="rId1"/>
              </a:buBlip>
            </a:pPr>
            <a:r>
              <a:rPr lang="en-US" sz="2800">
                <a:solidFill>
                  <a:srgbClr val="000000"/>
                </a:solidFill>
                <a:latin typeface="Arial"/>
              </a:rPr>
              <a:t>HBase is a column-oriented database</a:t>
            </a:r>
            <a:endParaRPr/>
          </a:p>
          <a:p>
            <a:pPr>
              <a:lnSpc>
                <a:spcPct val="100000"/>
              </a:lnSpc>
              <a:buBlip>
                <a:blip r:embed="rId2"/>
              </a:buBlip>
            </a:pPr>
            <a:r>
              <a:rPr lang="en-US" sz="2800">
                <a:solidFill>
                  <a:srgbClr val="000000"/>
                </a:solidFill>
                <a:latin typeface="Arial"/>
              </a:rPr>
              <a:t>Runs on top of HDFS</a:t>
            </a:r>
            <a:endParaRPr/>
          </a:p>
          <a:p>
            <a:pPr>
              <a:lnSpc>
                <a:spcPct val="100000"/>
              </a:lnSpc>
              <a:buBlip>
                <a:blip r:embed="rId3"/>
              </a:buBlip>
            </a:pPr>
            <a:r>
              <a:rPr lang="en-US" sz="2800">
                <a:solidFill>
                  <a:srgbClr val="000000"/>
                </a:solidFill>
                <a:latin typeface="Arial"/>
              </a:rPr>
              <a:t>Features</a:t>
            </a:r>
            <a:endParaRPr/>
          </a:p>
          <a:p>
            <a:pPr lvl="1">
              <a:lnSpc>
                <a:spcPct val="100000"/>
              </a:lnSpc>
              <a:buFont typeface="StarSymbol"/>
              <a:buChar char=""/>
            </a:pPr>
            <a:r>
              <a:rPr lang="en-US" sz="2400">
                <a:solidFill>
                  <a:srgbClr val="000000"/>
                </a:solidFill>
                <a:latin typeface="Arial"/>
              </a:rPr>
              <a:t>Linear and modular scalability.</a:t>
            </a:r>
            <a:endParaRPr/>
          </a:p>
          <a:p>
            <a:pPr lvl="1">
              <a:lnSpc>
                <a:spcPct val="100000"/>
              </a:lnSpc>
              <a:buFont typeface="StarSymbol"/>
              <a:buChar char=""/>
            </a:pPr>
            <a:r>
              <a:rPr lang="en-US" sz="2400">
                <a:solidFill>
                  <a:srgbClr val="000000"/>
                </a:solidFill>
                <a:latin typeface="Arial"/>
              </a:rPr>
              <a:t>Strictly consistent reads and writes.</a:t>
            </a:r>
            <a:endParaRPr/>
          </a:p>
          <a:p>
            <a:pPr lvl="1">
              <a:lnSpc>
                <a:spcPct val="100000"/>
              </a:lnSpc>
              <a:buFont typeface="StarSymbol"/>
              <a:buChar char=""/>
            </a:pPr>
            <a:r>
              <a:rPr lang="en-US" sz="2400">
                <a:solidFill>
                  <a:srgbClr val="000000"/>
                </a:solidFill>
                <a:latin typeface="Arial"/>
              </a:rPr>
              <a:t>Automatic and configurable sharding of tables</a:t>
            </a:r>
            <a:endParaRPr/>
          </a:p>
          <a:p>
            <a:pPr>
              <a:lnSpc>
                <a:spcPct val="100000"/>
              </a:lnSpc>
            </a:pPr>
            <a:endParaRPr/>
          </a:p>
        </p:txBody>
      </p:sp>
    </p:spTree>
  </p:cSld>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3" name="TextShape 1"/>
          <p:cNvSpPr txBox="1"/>
          <p:nvPr/>
        </p:nvSpPr>
        <p:spPr>
          <a:xfrm>
            <a:off x="890640" y="270000"/>
            <a:ext cx="7857720" cy="1142640"/>
          </a:xfrm>
          <a:prstGeom prst="rect">
            <a:avLst/>
          </a:prstGeom>
        </p:spPr>
        <p:txBody>
          <a:bodyPr anchor="ctr"/>
          <a:p>
            <a:pPr algn="ctr">
              <a:lnSpc>
                <a:spcPct val="100000"/>
              </a:lnSpc>
            </a:pPr>
            <a:r>
              <a:rPr lang="en-US" sz="4000">
                <a:solidFill>
                  <a:srgbClr val="000000"/>
                </a:solidFill>
                <a:latin typeface="Arial"/>
              </a:rPr>
              <a:t>HBase data model</a:t>
            </a:r>
            <a:endParaRPr/>
          </a:p>
        </p:txBody>
      </p:sp>
      <p:sp>
        <p:nvSpPr>
          <p:cNvPr id="294" name="TextShape 2"/>
          <p:cNvSpPr txBox="1"/>
          <p:nvPr/>
        </p:nvSpPr>
        <p:spPr>
          <a:xfrm>
            <a:off x="890640" y="1643040"/>
            <a:ext cx="7857720" cy="4161960"/>
          </a:xfrm>
          <a:prstGeom prst="rect">
            <a:avLst/>
          </a:prstGeom>
        </p:spPr>
        <p:txBody>
          <a:bodyPr/>
          <a:p>
            <a:pPr>
              <a:lnSpc>
                <a:spcPct val="100000"/>
              </a:lnSpc>
              <a:buBlip>
                <a:blip r:embed="rId1"/>
              </a:buBlip>
            </a:pPr>
            <a:r>
              <a:rPr lang="en-US" sz="2800">
                <a:solidFill>
                  <a:srgbClr val="000000"/>
                </a:solidFill>
                <a:latin typeface="Arial"/>
              </a:rPr>
              <a:t>HBase organizes data into </a:t>
            </a:r>
            <a:r>
              <a:rPr b="1" lang="en-US" sz="2800">
                <a:solidFill>
                  <a:srgbClr val="000000"/>
                </a:solidFill>
                <a:latin typeface="Arial"/>
              </a:rPr>
              <a:t>tables</a:t>
            </a:r>
            <a:endParaRPr/>
          </a:p>
          <a:p>
            <a:pPr>
              <a:lnSpc>
                <a:spcPct val="100000"/>
              </a:lnSpc>
              <a:buBlip>
                <a:blip r:embed="rId2"/>
              </a:buBlip>
            </a:pPr>
            <a:r>
              <a:rPr b="1" lang="en-US" sz="2800">
                <a:solidFill>
                  <a:srgbClr val="000000"/>
                </a:solidFill>
                <a:latin typeface="Arial"/>
              </a:rPr>
              <a:t>Row</a:t>
            </a:r>
            <a:r>
              <a:rPr lang="en-US" sz="2800">
                <a:solidFill>
                  <a:srgbClr val="000000"/>
                </a:solidFill>
                <a:latin typeface="Arial"/>
              </a:rPr>
              <a:t>: Within a table, data is stored according to its row</a:t>
            </a:r>
            <a:endParaRPr/>
          </a:p>
          <a:p>
            <a:pPr lvl="1">
              <a:lnSpc>
                <a:spcPct val="100000"/>
              </a:lnSpc>
              <a:buFont typeface="StarSymbol"/>
              <a:buChar char=""/>
            </a:pPr>
            <a:r>
              <a:rPr lang="en-US" sz="2400">
                <a:solidFill>
                  <a:srgbClr val="000000"/>
                </a:solidFill>
                <a:latin typeface="Arial"/>
              </a:rPr>
              <a:t>Rows are identified uniquely by their row key</a:t>
            </a:r>
            <a:endParaRPr/>
          </a:p>
          <a:p>
            <a:pPr>
              <a:lnSpc>
                <a:spcPct val="100000"/>
              </a:lnSpc>
              <a:buBlip>
                <a:blip r:embed="rId3"/>
              </a:buBlip>
            </a:pPr>
            <a:r>
              <a:rPr b="1" lang="en-US" sz="2800">
                <a:solidFill>
                  <a:srgbClr val="000000"/>
                </a:solidFill>
                <a:latin typeface="Arial"/>
              </a:rPr>
              <a:t>Column Family</a:t>
            </a:r>
            <a:r>
              <a:rPr lang="en-US" sz="2800">
                <a:solidFill>
                  <a:srgbClr val="000000"/>
                </a:solidFill>
                <a:latin typeface="Arial"/>
              </a:rPr>
              <a:t>: Data within a row is grouped by column family.</a:t>
            </a:r>
            <a:endParaRPr/>
          </a:p>
          <a:p>
            <a:pPr lvl="1">
              <a:lnSpc>
                <a:spcPct val="100000"/>
              </a:lnSpc>
              <a:buFont typeface="StarSymbol"/>
              <a:buChar char=""/>
            </a:pPr>
            <a:r>
              <a:rPr lang="en-US" sz="2400">
                <a:solidFill>
                  <a:srgbClr val="000000"/>
                </a:solidFill>
                <a:latin typeface="Arial"/>
              </a:rPr>
              <a:t>Column families also impact the physical arrangement of data stored in HBase</a:t>
            </a:r>
            <a:endParaRPr/>
          </a:p>
          <a:p>
            <a:pPr>
              <a:lnSpc>
                <a:spcPct val="100000"/>
              </a:lnSpc>
              <a:buBlip>
                <a:blip r:embed="rId4"/>
              </a:buBlip>
            </a:pPr>
            <a:r>
              <a:rPr b="1" lang="en-US" sz="2800">
                <a:solidFill>
                  <a:srgbClr val="000000"/>
                </a:solidFill>
                <a:latin typeface="Arial"/>
              </a:rPr>
              <a:t>Column Qualifier: </a:t>
            </a:r>
            <a:r>
              <a:rPr lang="en-US" sz="2800">
                <a:solidFill>
                  <a:srgbClr val="000000"/>
                </a:solidFill>
                <a:latin typeface="Arial"/>
              </a:rPr>
              <a:t>Data within a column family is addressed via its column qualifier, or simply, column</a:t>
            </a:r>
            <a:endParaRPr/>
          </a:p>
          <a:p>
            <a:pPr>
              <a:lnSpc>
                <a:spcPct val="100000"/>
              </a:lnSpc>
              <a:buBlip>
                <a:blip r:embed="rId5"/>
              </a:buBlip>
            </a:pPr>
            <a:r>
              <a:rPr b="1" lang="en-US" sz="2800">
                <a:solidFill>
                  <a:srgbClr val="000000"/>
                </a:solidFill>
                <a:latin typeface="Arial"/>
              </a:rPr>
              <a:t>Cell: </a:t>
            </a:r>
            <a:r>
              <a:rPr lang="en-US" sz="2800">
                <a:solidFill>
                  <a:srgbClr val="000000"/>
                </a:solidFill>
                <a:latin typeface="Arial"/>
              </a:rPr>
              <a:t>A combination of row key, column family, and column qualifier uniquely  identifies a cell</a:t>
            </a:r>
            <a:endParaRPr/>
          </a:p>
          <a:p>
            <a:pPr lvl="1">
              <a:lnSpc>
                <a:spcPct val="100000"/>
              </a:lnSpc>
              <a:buFont typeface="StarSymbol"/>
              <a:buChar char=""/>
            </a:pPr>
            <a:r>
              <a:rPr lang="en-US" sz="2400">
                <a:solidFill>
                  <a:srgbClr val="000000"/>
                </a:solidFill>
                <a:latin typeface="Arial"/>
              </a:rPr>
              <a:t>Values within a cell are versioned</a:t>
            </a:r>
            <a:endParaRPr/>
          </a:p>
          <a:p>
            <a:pPr>
              <a:lnSpc>
                <a:spcPct val="100000"/>
              </a:lnSpc>
              <a:buBlip>
                <a:blip r:embed="rId6"/>
              </a:buBlip>
            </a:pPr>
            <a:r>
              <a:rPr lang="en-US" sz="2800">
                <a:solidFill>
                  <a:srgbClr val="000000"/>
                </a:solidFill>
                <a:latin typeface="Arial"/>
              </a:rPr>
              <a:t>Primary Functions: get, put, scan</a:t>
            </a:r>
            <a:endParaRPr/>
          </a:p>
          <a:p>
            <a:pPr>
              <a:lnSpc>
                <a:spcPct val="100000"/>
              </a:lnSpc>
            </a:pP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2" name="TextShape 1"/>
          <p:cNvSpPr txBox="1"/>
          <p:nvPr/>
        </p:nvSpPr>
        <p:spPr>
          <a:xfrm>
            <a:off x="890640" y="270000"/>
            <a:ext cx="7857720" cy="1142640"/>
          </a:xfrm>
          <a:prstGeom prst="rect">
            <a:avLst/>
          </a:prstGeom>
        </p:spPr>
        <p:txBody>
          <a:bodyPr anchor="ctr"/>
          <a:p>
            <a:pPr algn="ctr">
              <a:lnSpc>
                <a:spcPct val="100000"/>
              </a:lnSpc>
            </a:pPr>
            <a:r>
              <a:rPr lang="en-US" sz="4000">
                <a:solidFill>
                  <a:srgbClr val="000000"/>
                </a:solidFill>
                <a:latin typeface="Arial"/>
              </a:rPr>
              <a:t>Speedup</a:t>
            </a:r>
            <a:endParaRPr/>
          </a:p>
        </p:txBody>
      </p:sp>
      <p:sp>
        <p:nvSpPr>
          <p:cNvPr id="173" name="TextShape 2"/>
          <p:cNvSpPr txBox="1"/>
          <p:nvPr/>
        </p:nvSpPr>
        <p:spPr>
          <a:xfrm>
            <a:off x="890640" y="2637000"/>
            <a:ext cx="7857720" cy="3168360"/>
          </a:xfrm>
          <a:prstGeom prst="rect">
            <a:avLst/>
          </a:prstGeom>
        </p:spPr>
        <p:txBody>
          <a:bodyPr/>
          <a:p>
            <a:pPr>
              <a:lnSpc>
                <a:spcPct val="100000"/>
              </a:lnSpc>
              <a:buBlip>
                <a:blip r:embed="rId1"/>
              </a:buBlip>
            </a:pPr>
            <a:r>
              <a:rPr lang="en-US" sz="2800">
                <a:solidFill>
                  <a:srgbClr val="000000"/>
                </a:solidFill>
                <a:latin typeface="Arial"/>
              </a:rPr>
              <a:t>Maximum speedup is equal to n (number of CPU)</a:t>
            </a:r>
            <a:endParaRPr/>
          </a:p>
          <a:p>
            <a:pPr lvl="1">
              <a:lnSpc>
                <a:spcPct val="100000"/>
              </a:lnSpc>
              <a:buFont typeface="StarSymbol"/>
              <a:buChar char=""/>
            </a:pPr>
            <a:r>
              <a:rPr lang="en-US" sz="2400">
                <a:solidFill>
                  <a:srgbClr val="000000"/>
                </a:solidFill>
                <a:latin typeface="Arial"/>
              </a:rPr>
              <a:t>Superlinear speedup is also possible</a:t>
            </a:r>
            <a:endParaRPr/>
          </a:p>
          <a:p>
            <a:pPr lvl="1">
              <a:buFont typeface="StarSymbol"/>
              <a:buChar char=""/>
            </a:pPr>
            <a:r>
              <a:rPr lang="en-US" sz="2400">
                <a:solidFill>
                  <a:srgbClr val="000000"/>
                </a:solidFill>
                <a:latin typeface="Arial"/>
              </a:rPr>
              <a:t>Parallel system may have extra memory</a:t>
            </a:r>
            <a:endParaRPr/>
          </a:p>
          <a:p>
            <a:pPr>
              <a:lnSpc>
                <a:spcPct val="90000"/>
              </a:lnSpc>
              <a:buBlip>
                <a:blip r:embed="rId2"/>
              </a:buBlip>
            </a:pPr>
            <a:r>
              <a:rPr lang="en-US" sz="2800">
                <a:solidFill>
                  <a:srgbClr val="000000"/>
                </a:solidFill>
                <a:latin typeface="Arial"/>
              </a:rPr>
              <a:t>Usually, the best speedup possible for most applications is much smaller than </a:t>
            </a:r>
            <a:r>
              <a:rPr i="1" lang="en-US" sz="2800">
                <a:solidFill>
                  <a:srgbClr val="000000"/>
                </a:solidFill>
                <a:latin typeface="Arial"/>
              </a:rPr>
              <a:t>n</a:t>
            </a:r>
            <a:endParaRPr/>
          </a:p>
          <a:p>
            <a:pPr lvl="1">
              <a:lnSpc>
                <a:spcPct val="90000"/>
              </a:lnSpc>
              <a:buFont typeface="StarSymbol"/>
              <a:buChar char=""/>
            </a:pPr>
            <a:r>
              <a:rPr lang="en-US" sz="2400">
                <a:solidFill>
                  <a:srgbClr val="000000"/>
                </a:solidFill>
                <a:latin typeface="Arial"/>
              </a:rPr>
              <a:t>Usually some parts of programs are sequential and allow only one CPU to be active.</a:t>
            </a:r>
            <a:endParaRPr/>
          </a:p>
          <a:p>
            <a:pPr lvl="1">
              <a:lnSpc>
                <a:spcPct val="90000"/>
              </a:lnSpc>
              <a:buFont typeface="StarSymbol"/>
              <a:buChar char=""/>
            </a:pPr>
            <a:r>
              <a:rPr lang="en-US" sz="2400">
                <a:solidFill>
                  <a:srgbClr val="000000"/>
                </a:solidFill>
                <a:latin typeface="Arial"/>
              </a:rPr>
              <a:t>Sometimes a large number of processors are idle for certain portions of the program.</a:t>
            </a:r>
            <a:endParaRPr/>
          </a:p>
          <a:p>
            <a:pPr lvl="1">
              <a:buFont typeface="StarSymbol"/>
              <a:buChar char=""/>
            </a:pPr>
            <a:r>
              <a:rPr lang="en-US" sz="2400">
                <a:solidFill>
                  <a:srgbClr val="000000"/>
                </a:solidFill>
                <a:latin typeface="Arial"/>
              </a:rPr>
              <a:t>During parts of the execution, many CPUs may be waiting to receive or to send data. </a:t>
            </a:r>
            <a:endParaRPr/>
          </a:p>
          <a:p>
            <a:pPr lvl="1">
              <a:buFont typeface="StarSymbol"/>
              <a:buChar char=""/>
            </a:pPr>
            <a:r>
              <a:rPr lang="en-US" sz="2400">
                <a:solidFill>
                  <a:srgbClr val="000000"/>
                </a:solidFill>
                <a:latin typeface="Arial"/>
              </a:rPr>
              <a:t>E.g., blocking can occur in message passing</a:t>
            </a:r>
            <a:endParaRPr/>
          </a:p>
          <a:p>
            <a:pPr>
              <a:lnSpc>
                <a:spcPct val="100000"/>
              </a:lnSpc>
            </a:pPr>
            <a:endParaRPr/>
          </a:p>
        </p:txBody>
      </p:sp>
      <p:pic>
        <p:nvPicPr>
          <p:cNvPr descr="" id="174" name=""/>
          <p:cNvPicPr/>
          <p:nvPr/>
        </p:nvPicPr>
        <p:blipFill>
          <a:blip r:embed="rId3"/>
          <a:stretch>
            <a:fillRect/>
          </a:stretch>
        </p:blipFill>
        <p:spPr>
          <a:xfrm>
            <a:off x="1828800" y="1384200"/>
            <a:ext cx="5613480" cy="952560"/>
          </a:xfrm>
          <a:prstGeom prst="rect">
            <a:avLst/>
          </a:prstGeom>
        </p:spPr>
      </p:pic>
    </p:spTree>
  </p:cSld>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295" name="Picture 3"/>
          <p:cNvPicPr/>
          <p:nvPr/>
        </p:nvPicPr>
        <p:blipFill>
          <a:blip r:embed="rId1"/>
          <a:stretch>
            <a:fillRect/>
          </a:stretch>
        </p:blipFill>
        <p:spPr>
          <a:xfrm>
            <a:off x="-103320" y="1340640"/>
            <a:ext cx="9246960" cy="4022280"/>
          </a:xfrm>
          <a:prstGeom prst="rect">
            <a:avLst/>
          </a:prstGeom>
        </p:spPr>
      </p:pic>
      <p:sp>
        <p:nvSpPr>
          <p:cNvPr id="296" name="CustomShape 1"/>
          <p:cNvSpPr/>
          <p:nvPr/>
        </p:nvSpPr>
        <p:spPr>
          <a:xfrm>
            <a:off x="395640" y="5157360"/>
            <a:ext cx="8496720" cy="1187640"/>
          </a:xfrm>
          <a:prstGeom prst="rect">
            <a:avLst/>
          </a:prstGeom>
        </p:spPr>
        <p:txBody>
          <a:bodyPr bIns="45000" lIns="90000" rIns="90000" tIns="45000"/>
          <a:p>
            <a:pPr>
              <a:lnSpc>
                <a:spcPct val="100000"/>
              </a:lnSpc>
            </a:pPr>
            <a:r>
              <a:rPr lang="en-GB">
                <a:solidFill>
                  <a:srgbClr val="000000"/>
                </a:solidFill>
                <a:latin typeface="Arial"/>
              </a:rPr>
              <a:t>Amandeep Khurana, Introduction to HBase Schema Design, http://0b4af6cdc2f0c5998459-c0245c5c937c5dedcca3f1764ecc9b2f.r43.cf2.rackcdn.com/9353-login1210_khurana.pdf</a:t>
            </a:r>
            <a:endParaRPr/>
          </a:p>
        </p:txBody>
      </p:sp>
    </p:spTree>
  </p:cSld>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7" name="TextShape 1"/>
          <p:cNvSpPr txBox="1"/>
          <p:nvPr/>
        </p:nvSpPr>
        <p:spPr>
          <a:xfrm>
            <a:off x="890640" y="270000"/>
            <a:ext cx="7857720" cy="1142640"/>
          </a:xfrm>
          <a:prstGeom prst="rect">
            <a:avLst/>
          </a:prstGeom>
        </p:spPr>
        <p:txBody>
          <a:bodyPr anchor="ctr"/>
          <a:p>
            <a:pPr algn="ctr">
              <a:lnSpc>
                <a:spcPct val="100000"/>
              </a:lnSpc>
            </a:pPr>
            <a:r>
              <a:rPr lang="en-US" sz="4000">
                <a:solidFill>
                  <a:srgbClr val="000000"/>
                </a:solidFill>
                <a:latin typeface="Arial"/>
              </a:rPr>
              <a:t>Apache Hive</a:t>
            </a:r>
            <a:endParaRPr/>
          </a:p>
        </p:txBody>
      </p:sp>
      <p:sp>
        <p:nvSpPr>
          <p:cNvPr id="298" name="TextShape 2"/>
          <p:cNvSpPr txBox="1"/>
          <p:nvPr/>
        </p:nvSpPr>
        <p:spPr>
          <a:xfrm>
            <a:off x="890640" y="1643040"/>
            <a:ext cx="7857720" cy="4161960"/>
          </a:xfrm>
          <a:prstGeom prst="rect">
            <a:avLst/>
          </a:prstGeom>
        </p:spPr>
        <p:txBody>
          <a:bodyPr/>
          <a:p>
            <a:pPr>
              <a:lnSpc>
                <a:spcPct val="100000"/>
              </a:lnSpc>
              <a:buBlip>
                <a:blip r:embed="rId1"/>
              </a:buBlip>
            </a:pPr>
            <a:r>
              <a:rPr lang="en-US" sz="2800">
                <a:solidFill>
                  <a:srgbClr val="000000"/>
                </a:solidFill>
                <a:latin typeface="Arial"/>
              </a:rPr>
              <a:t> </a:t>
            </a:r>
            <a:r>
              <a:rPr lang="en-US" sz="2800">
                <a:solidFill>
                  <a:srgbClr val="000000"/>
                </a:solidFill>
                <a:latin typeface="Arial"/>
              </a:rPr>
              <a:t>Apache Hive is a data warehouse infrastructure built on top of Hadoop for providing data summarization, query, and analysis</a:t>
            </a:r>
            <a:endParaRPr/>
          </a:p>
          <a:p>
            <a:pPr lvl="1">
              <a:lnSpc>
                <a:spcPct val="100000"/>
              </a:lnSpc>
              <a:buFont typeface="StarSymbol"/>
              <a:buChar char=""/>
            </a:pPr>
            <a:r>
              <a:rPr lang="en-US" sz="2400">
                <a:solidFill>
                  <a:srgbClr val="000000"/>
                </a:solidFill>
                <a:latin typeface="Arial"/>
              </a:rPr>
              <a:t>Was originally developed by Facebook</a:t>
            </a:r>
            <a:endParaRPr/>
          </a:p>
          <a:p>
            <a:pPr lvl="1">
              <a:lnSpc>
                <a:spcPct val="100000"/>
              </a:lnSpc>
              <a:buFont typeface="StarSymbol"/>
              <a:buChar char=""/>
            </a:pPr>
            <a:r>
              <a:rPr lang="en-US" sz="2400">
                <a:solidFill>
                  <a:srgbClr val="000000"/>
                </a:solidFill>
                <a:latin typeface="Arial"/>
              </a:rPr>
              <a:t>supports analysis of large datasets stored in Hadoop's HDFS</a:t>
            </a:r>
            <a:endParaRPr/>
          </a:p>
          <a:p>
            <a:pPr>
              <a:lnSpc>
                <a:spcPct val="100000"/>
              </a:lnSpc>
              <a:buBlip>
                <a:blip r:embed="rId2"/>
              </a:buBlip>
            </a:pPr>
            <a:r>
              <a:rPr lang="en-US" sz="2800">
                <a:solidFill>
                  <a:srgbClr val="000000"/>
                </a:solidFill>
                <a:latin typeface="Arial"/>
              </a:rPr>
              <a:t>HiveQL query language: based on SQL-92 standard but does not fully supports it</a:t>
            </a:r>
            <a:endParaRPr/>
          </a:p>
          <a:p>
            <a:pPr>
              <a:lnSpc>
                <a:spcPct val="100000"/>
              </a:lnSpc>
              <a:buBlip>
                <a:blip r:embed="rId3"/>
              </a:buBlip>
            </a:pPr>
            <a:r>
              <a:rPr lang="en-US" sz="2800">
                <a:solidFill>
                  <a:srgbClr val="000000"/>
                </a:solidFill>
                <a:latin typeface="Arial"/>
              </a:rPr>
              <a:t>A compiler translates HiveQL statements into a directed acyclic graph of MapReduce jobs, which are submitted to Hadoop for execution</a:t>
            </a:r>
            <a:endParaRPr/>
          </a:p>
          <a:p>
            <a:pPr>
              <a:lnSpc>
                <a:spcPct val="100000"/>
              </a:lnSpc>
              <a:buBlip>
                <a:blip r:embed="rId4"/>
              </a:buBlip>
            </a:pPr>
            <a:r>
              <a:rPr lang="en-US" sz="2800">
                <a:solidFill>
                  <a:srgbClr val="000000"/>
                </a:solidFill>
                <a:latin typeface="Arial"/>
              </a:rPr>
              <a:t>Hive should be used for batch processing, not the real time tasks!</a:t>
            </a:r>
            <a:endParaRPr/>
          </a:p>
          <a:p>
            <a:endParaRPr/>
          </a:p>
          <a:p>
            <a:pPr>
              <a:lnSpc>
                <a:spcPct val="100000"/>
              </a:lnSpc>
            </a:pPr>
            <a:endParaRPr/>
          </a:p>
        </p:txBody>
      </p:sp>
    </p:spTree>
  </p:cSld>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9" name="TextShape 1"/>
          <p:cNvSpPr txBox="1"/>
          <p:nvPr/>
        </p:nvSpPr>
        <p:spPr>
          <a:xfrm>
            <a:off x="890640" y="270000"/>
            <a:ext cx="7857720" cy="1142640"/>
          </a:xfrm>
          <a:prstGeom prst="rect">
            <a:avLst/>
          </a:prstGeom>
        </p:spPr>
        <p:txBody>
          <a:bodyPr anchor="ctr"/>
          <a:p>
            <a:pPr algn="ctr">
              <a:lnSpc>
                <a:spcPct val="100000"/>
              </a:lnSpc>
            </a:pPr>
            <a:r>
              <a:rPr lang="en-US" sz="4000">
                <a:solidFill>
                  <a:srgbClr val="000000"/>
                </a:solidFill>
                <a:latin typeface="Arial"/>
              </a:rPr>
              <a:t>HiveQL example</a:t>
            </a:r>
            <a:endParaRPr/>
          </a:p>
        </p:txBody>
      </p:sp>
      <p:sp>
        <p:nvSpPr>
          <p:cNvPr id="300" name="TextShape 2"/>
          <p:cNvSpPr txBox="1"/>
          <p:nvPr/>
        </p:nvSpPr>
        <p:spPr>
          <a:xfrm>
            <a:off x="890640" y="1643040"/>
            <a:ext cx="7857720" cy="4161960"/>
          </a:xfrm>
          <a:prstGeom prst="rect">
            <a:avLst/>
          </a:prstGeom>
        </p:spPr>
        <p:txBody>
          <a:bodyPr/>
          <a:p>
            <a:pPr>
              <a:lnSpc>
                <a:spcPct val="100000"/>
              </a:lnSpc>
            </a:pPr>
            <a:r>
              <a:rPr lang="en-US" sz="2800">
                <a:solidFill>
                  <a:srgbClr val="000000"/>
                </a:solidFill>
                <a:latin typeface="Arial"/>
              </a:rPr>
              <a:t>1)</a:t>
            </a:r>
            <a:endParaRPr/>
          </a:p>
          <a:p>
            <a:pPr>
              <a:lnSpc>
                <a:spcPct val="100000"/>
              </a:lnSpc>
            </a:pPr>
            <a:r>
              <a:rPr lang="en-US" sz="2800">
                <a:solidFill>
                  <a:srgbClr val="000000"/>
                </a:solidFill>
                <a:latin typeface="Arial"/>
              </a:rPr>
              <a:t>CREATE TABLE a (k1 string, v1 string);</a:t>
            </a:r>
            <a:endParaRPr/>
          </a:p>
          <a:p>
            <a:pPr>
              <a:lnSpc>
                <a:spcPct val="100000"/>
              </a:lnSpc>
            </a:pPr>
            <a:r>
              <a:rPr lang="en-US" sz="2800">
                <a:solidFill>
                  <a:srgbClr val="000000"/>
                </a:solidFill>
                <a:latin typeface="Arial"/>
              </a:rPr>
              <a:t>CREATE TABLE b (k2 string, v2 string);</a:t>
            </a:r>
            <a:endParaRPr/>
          </a:p>
          <a:p>
            <a:pPr>
              <a:lnSpc>
                <a:spcPct val="100000"/>
              </a:lnSpc>
            </a:pPr>
            <a:r>
              <a:rPr lang="en-US" sz="2800">
                <a:solidFill>
                  <a:srgbClr val="000000"/>
                </a:solidFill>
                <a:latin typeface="Arial"/>
              </a:rPr>
              <a:t>SELECT k1, v1, k2, v2</a:t>
            </a:r>
            <a:endParaRPr/>
          </a:p>
          <a:p>
            <a:pPr>
              <a:lnSpc>
                <a:spcPct val="100000"/>
              </a:lnSpc>
            </a:pPr>
            <a:r>
              <a:rPr lang="en-US" sz="2800">
                <a:solidFill>
                  <a:srgbClr val="000000"/>
                </a:solidFill>
                <a:latin typeface="Arial"/>
              </a:rPr>
              <a:t>FROM a JOIN b ON k1 = k2; </a:t>
            </a:r>
            <a:endParaRPr/>
          </a:p>
          <a:p>
            <a:pPr>
              <a:lnSpc>
                <a:spcPct val="100000"/>
              </a:lnSpc>
            </a:pPr>
            <a:endParaRPr/>
          </a:p>
          <a:p>
            <a:pPr>
              <a:lnSpc>
                <a:spcPct val="100000"/>
              </a:lnSpc>
            </a:pPr>
            <a:r>
              <a:rPr lang="en-US" sz="2800">
                <a:solidFill>
                  <a:srgbClr val="000000"/>
                </a:solidFill>
                <a:latin typeface="Arial"/>
              </a:rPr>
              <a:t>2)</a:t>
            </a:r>
            <a:endParaRPr/>
          </a:p>
          <a:p>
            <a:pPr>
              <a:lnSpc>
                <a:spcPct val="100000"/>
              </a:lnSpc>
            </a:pPr>
            <a:r>
              <a:rPr lang="en-US" sz="2800">
                <a:solidFill>
                  <a:srgbClr val="000000"/>
                </a:solidFill>
                <a:latin typeface="Arial"/>
              </a:rPr>
              <a:t>SELECT a.* FROM a JOIN b ON (a.id = b.id AND a.department = b.department)</a:t>
            </a:r>
            <a:endParaRPr/>
          </a:p>
          <a:p>
            <a:pPr>
              <a:lnSpc>
                <a:spcPct val="100000"/>
              </a:lnSpc>
            </a:pPr>
            <a:endParaRPr/>
          </a:p>
          <a:p>
            <a:pPr>
              <a:lnSpc>
                <a:spcPct val="100000"/>
              </a:lnSpc>
            </a:pPr>
            <a:endParaRPr/>
          </a:p>
        </p:txBody>
      </p:sp>
    </p:spTree>
  </p:cSld>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1" name="TextShape 1"/>
          <p:cNvSpPr txBox="1"/>
          <p:nvPr/>
        </p:nvSpPr>
        <p:spPr>
          <a:xfrm>
            <a:off x="890640" y="270000"/>
            <a:ext cx="7857720" cy="1142640"/>
          </a:xfrm>
          <a:prstGeom prst="rect">
            <a:avLst/>
          </a:prstGeom>
        </p:spPr>
        <p:txBody>
          <a:bodyPr anchor="ctr"/>
          <a:p>
            <a:pPr algn="ctr">
              <a:lnSpc>
                <a:spcPct val="100000"/>
              </a:lnSpc>
            </a:pPr>
            <a:r>
              <a:rPr lang="en-US" sz="4000">
                <a:solidFill>
                  <a:srgbClr val="000000"/>
                </a:solidFill>
                <a:latin typeface="Arial"/>
              </a:rPr>
              <a:t>Apache Pig</a:t>
            </a:r>
            <a:endParaRPr/>
          </a:p>
        </p:txBody>
      </p:sp>
      <p:sp>
        <p:nvSpPr>
          <p:cNvPr id="302" name="TextShape 2"/>
          <p:cNvSpPr txBox="1"/>
          <p:nvPr/>
        </p:nvSpPr>
        <p:spPr>
          <a:xfrm>
            <a:off x="890640" y="1643040"/>
            <a:ext cx="7857720" cy="4161960"/>
          </a:xfrm>
          <a:prstGeom prst="rect">
            <a:avLst/>
          </a:prstGeom>
        </p:spPr>
        <p:txBody>
          <a:bodyPr/>
          <a:p>
            <a:pPr>
              <a:lnSpc>
                <a:spcPct val="100000"/>
              </a:lnSpc>
              <a:buBlip>
                <a:blip r:embed="rId1"/>
              </a:buBlip>
            </a:pPr>
            <a:r>
              <a:rPr lang="en-US" sz="2800">
                <a:solidFill>
                  <a:srgbClr val="000000"/>
                </a:solidFill>
                <a:latin typeface="Arial"/>
              </a:rPr>
              <a:t>Pig raises the level of abstraction for processing large datasets</a:t>
            </a:r>
            <a:endParaRPr/>
          </a:p>
          <a:p>
            <a:pPr>
              <a:lnSpc>
                <a:spcPct val="100000"/>
              </a:lnSpc>
              <a:buBlip>
                <a:blip r:embed="rId2"/>
              </a:buBlip>
            </a:pPr>
            <a:r>
              <a:rPr lang="en-US" sz="2800">
                <a:solidFill>
                  <a:srgbClr val="000000"/>
                </a:solidFill>
                <a:latin typeface="Arial"/>
              </a:rPr>
              <a:t>Pig was originally developed by yahoo</a:t>
            </a:r>
            <a:endParaRPr/>
          </a:p>
          <a:p>
            <a:pPr>
              <a:lnSpc>
                <a:spcPct val="100000"/>
              </a:lnSpc>
              <a:buBlip>
                <a:blip r:embed="rId3"/>
              </a:buBlip>
            </a:pPr>
            <a:r>
              <a:rPr lang="en-US" sz="2800">
                <a:solidFill>
                  <a:srgbClr val="000000"/>
                </a:solidFill>
                <a:latin typeface="Arial"/>
              </a:rPr>
              <a:t>Pig consists of:</a:t>
            </a:r>
            <a:endParaRPr/>
          </a:p>
          <a:p>
            <a:pPr lvl="1">
              <a:lnSpc>
                <a:spcPct val="100000"/>
              </a:lnSpc>
              <a:buFont typeface="StarSymbol"/>
              <a:buChar char=""/>
            </a:pPr>
            <a:r>
              <a:rPr lang="en-US" sz="2400">
                <a:solidFill>
                  <a:srgbClr val="000000"/>
                </a:solidFill>
                <a:latin typeface="Arial"/>
              </a:rPr>
              <a:t>The language used to express data flows, called Pig Latin.</a:t>
            </a:r>
            <a:endParaRPr/>
          </a:p>
          <a:p>
            <a:pPr lvl="1">
              <a:lnSpc>
                <a:spcPct val="100000"/>
              </a:lnSpc>
              <a:buFont typeface="StarSymbol"/>
              <a:buChar char=""/>
            </a:pPr>
            <a:r>
              <a:rPr lang="en-US" sz="2400">
                <a:solidFill>
                  <a:srgbClr val="000000"/>
                </a:solidFill>
                <a:latin typeface="Arial"/>
              </a:rPr>
              <a:t>The execution environment to run Pig Latin programs.</a:t>
            </a:r>
            <a:endParaRPr/>
          </a:p>
          <a:p>
            <a:pPr>
              <a:lnSpc>
                <a:spcPct val="100000"/>
              </a:lnSpc>
              <a:buBlip>
                <a:blip r:embed="rId4"/>
              </a:buBlip>
            </a:pPr>
            <a:r>
              <a:rPr lang="en-US" sz="2800">
                <a:solidFill>
                  <a:srgbClr val="000000"/>
                </a:solidFill>
                <a:latin typeface="Arial"/>
              </a:rPr>
              <a:t>Pig turns the transformations into a series of MapReduce jobs</a:t>
            </a:r>
            <a:endParaRPr/>
          </a:p>
        </p:txBody>
      </p:sp>
    </p:spTree>
  </p:cSld>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3" name="TextShape 1"/>
          <p:cNvSpPr txBox="1"/>
          <p:nvPr/>
        </p:nvSpPr>
        <p:spPr>
          <a:xfrm>
            <a:off x="890640" y="270000"/>
            <a:ext cx="7857720" cy="1142640"/>
          </a:xfrm>
          <a:prstGeom prst="rect">
            <a:avLst/>
          </a:prstGeom>
        </p:spPr>
        <p:txBody>
          <a:bodyPr anchor="ctr"/>
          <a:p>
            <a:pPr algn="ctr">
              <a:lnSpc>
                <a:spcPct val="100000"/>
              </a:lnSpc>
            </a:pPr>
            <a:r>
              <a:rPr lang="en-US" sz="4000">
                <a:solidFill>
                  <a:srgbClr val="000000"/>
                </a:solidFill>
                <a:latin typeface="Arial"/>
              </a:rPr>
              <a:t>Apache Pig</a:t>
            </a:r>
            <a:endParaRPr/>
          </a:p>
        </p:txBody>
      </p:sp>
      <p:sp>
        <p:nvSpPr>
          <p:cNvPr id="304" name="TextShape 2"/>
          <p:cNvSpPr txBox="1"/>
          <p:nvPr/>
        </p:nvSpPr>
        <p:spPr>
          <a:xfrm>
            <a:off x="890640" y="1643040"/>
            <a:ext cx="7857720" cy="4161960"/>
          </a:xfrm>
          <a:prstGeom prst="rect">
            <a:avLst/>
          </a:prstGeom>
        </p:spPr>
        <p:txBody>
          <a:bodyPr/>
          <a:p>
            <a:pPr>
              <a:lnSpc>
                <a:spcPct val="100000"/>
              </a:lnSpc>
            </a:pPr>
            <a:r>
              <a:rPr lang="en-US" sz="2800">
                <a:solidFill>
                  <a:srgbClr val="000000"/>
                </a:solidFill>
                <a:latin typeface="Courier New"/>
              </a:rPr>
              <a:t>-- max_temp.pig: Finds the maximum temperature by year</a:t>
            </a:r>
            <a:endParaRPr/>
          </a:p>
          <a:p>
            <a:pPr>
              <a:lnSpc>
                <a:spcPct val="100000"/>
              </a:lnSpc>
            </a:pPr>
            <a:r>
              <a:rPr lang="en-US" sz="2800">
                <a:solidFill>
                  <a:srgbClr val="000000"/>
                </a:solidFill>
                <a:latin typeface="Courier New"/>
              </a:rPr>
              <a:t>records = LOAD 'input/ncdc/micro-tab/sample.txt'</a:t>
            </a:r>
            <a:endParaRPr/>
          </a:p>
          <a:p>
            <a:pPr>
              <a:lnSpc>
                <a:spcPct val="100000"/>
              </a:lnSpc>
            </a:pPr>
            <a:r>
              <a:rPr lang="en-US" sz="2800">
                <a:solidFill>
                  <a:srgbClr val="000000"/>
                </a:solidFill>
                <a:latin typeface="Courier New"/>
              </a:rPr>
              <a:t> </a:t>
            </a:r>
            <a:r>
              <a:rPr lang="en-US" sz="2800">
                <a:solidFill>
                  <a:srgbClr val="000000"/>
                </a:solidFill>
                <a:latin typeface="Courier New"/>
              </a:rPr>
              <a:t>AS (year:chararray, temperature:int, quality:int);</a:t>
            </a:r>
            <a:endParaRPr/>
          </a:p>
          <a:p>
            <a:pPr>
              <a:lnSpc>
                <a:spcPct val="100000"/>
              </a:lnSpc>
            </a:pPr>
            <a:r>
              <a:rPr lang="en-US" sz="2800">
                <a:solidFill>
                  <a:srgbClr val="000000"/>
                </a:solidFill>
                <a:latin typeface="Courier New"/>
              </a:rPr>
              <a:t>filtered_records = FILTER records BY temperature != 9999 AND</a:t>
            </a:r>
            <a:endParaRPr/>
          </a:p>
          <a:p>
            <a:pPr>
              <a:lnSpc>
                <a:spcPct val="100000"/>
              </a:lnSpc>
            </a:pPr>
            <a:r>
              <a:rPr lang="en-US" sz="2800">
                <a:solidFill>
                  <a:srgbClr val="000000"/>
                </a:solidFill>
                <a:latin typeface="Courier New"/>
              </a:rPr>
              <a:t> </a:t>
            </a:r>
            <a:r>
              <a:rPr lang="en-US" sz="2800">
                <a:solidFill>
                  <a:srgbClr val="000000"/>
                </a:solidFill>
                <a:latin typeface="Courier New"/>
              </a:rPr>
              <a:t>(quality == 0 OR quality == 1 OR quality == 4 OR quality == 5 OR quality == 9);</a:t>
            </a:r>
            <a:endParaRPr/>
          </a:p>
          <a:p>
            <a:pPr>
              <a:lnSpc>
                <a:spcPct val="100000"/>
              </a:lnSpc>
            </a:pPr>
            <a:r>
              <a:rPr lang="en-US" sz="2800">
                <a:solidFill>
                  <a:srgbClr val="000000"/>
                </a:solidFill>
                <a:latin typeface="Courier New"/>
              </a:rPr>
              <a:t>grouped_records = GROUP filtered_records BY year;</a:t>
            </a:r>
            <a:endParaRPr/>
          </a:p>
          <a:p>
            <a:pPr>
              <a:lnSpc>
                <a:spcPct val="100000"/>
              </a:lnSpc>
            </a:pPr>
            <a:r>
              <a:rPr lang="en-US" sz="2800">
                <a:solidFill>
                  <a:srgbClr val="000000"/>
                </a:solidFill>
                <a:latin typeface="Courier New"/>
              </a:rPr>
              <a:t>max_temp = FOREACH grouped_records GENERATE group,</a:t>
            </a:r>
            <a:endParaRPr/>
          </a:p>
          <a:p>
            <a:pPr>
              <a:lnSpc>
                <a:spcPct val="100000"/>
              </a:lnSpc>
            </a:pPr>
            <a:r>
              <a:rPr lang="en-US" sz="2800">
                <a:solidFill>
                  <a:srgbClr val="000000"/>
                </a:solidFill>
                <a:latin typeface="Courier New"/>
              </a:rPr>
              <a:t> </a:t>
            </a:r>
            <a:r>
              <a:rPr lang="en-US" sz="2800">
                <a:solidFill>
                  <a:srgbClr val="000000"/>
                </a:solidFill>
                <a:latin typeface="Courier New"/>
              </a:rPr>
              <a:t>MAX(filtered_records.temperature);</a:t>
            </a:r>
            <a:endParaRPr/>
          </a:p>
          <a:p>
            <a:pPr>
              <a:lnSpc>
                <a:spcPct val="100000"/>
              </a:lnSpc>
            </a:pPr>
            <a:r>
              <a:rPr lang="en-US" sz="2800">
                <a:solidFill>
                  <a:srgbClr val="000000"/>
                </a:solidFill>
                <a:latin typeface="Courier New"/>
              </a:rPr>
              <a:t>DUMP max_temp;</a:t>
            </a:r>
            <a:endParaRPr/>
          </a:p>
          <a:p>
            <a:pPr>
              <a:lnSpc>
                <a:spcPct val="100000"/>
              </a:lnSpc>
            </a:pPr>
            <a:endParaRPr/>
          </a:p>
        </p:txBody>
      </p:sp>
    </p:spTree>
  </p:cSld>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5" name="TextShape 1"/>
          <p:cNvSpPr txBox="1"/>
          <p:nvPr/>
        </p:nvSpPr>
        <p:spPr>
          <a:xfrm>
            <a:off x="890640" y="270000"/>
            <a:ext cx="7857720" cy="1142640"/>
          </a:xfrm>
          <a:prstGeom prst="rect">
            <a:avLst/>
          </a:prstGeom>
        </p:spPr>
        <p:txBody>
          <a:bodyPr anchor="ctr"/>
          <a:p>
            <a:pPr algn="ctr">
              <a:lnSpc>
                <a:spcPct val="100000"/>
              </a:lnSpc>
            </a:pPr>
            <a:r>
              <a:rPr lang="en-US" sz="4000">
                <a:solidFill>
                  <a:srgbClr val="000000"/>
                </a:solidFill>
                <a:latin typeface="Arial"/>
              </a:rPr>
              <a:t>Apache Pig</a:t>
            </a:r>
            <a:endParaRPr/>
          </a:p>
        </p:txBody>
      </p:sp>
      <p:sp>
        <p:nvSpPr>
          <p:cNvPr id="306" name="TextShape 2"/>
          <p:cNvSpPr txBox="1"/>
          <p:nvPr/>
        </p:nvSpPr>
        <p:spPr>
          <a:xfrm>
            <a:off x="890640" y="1643040"/>
            <a:ext cx="7857720" cy="4161960"/>
          </a:xfrm>
          <a:prstGeom prst="rect">
            <a:avLst/>
          </a:prstGeom>
        </p:spPr>
        <p:txBody>
          <a:bodyPr/>
          <a:p>
            <a:pPr>
              <a:lnSpc>
                <a:spcPct val="100000"/>
              </a:lnSpc>
            </a:pPr>
            <a:r>
              <a:rPr lang="en-US" sz="2800">
                <a:solidFill>
                  <a:srgbClr val="000000"/>
                </a:solidFill>
                <a:latin typeface="Courier New"/>
              </a:rPr>
              <a:t> </a:t>
            </a:r>
            <a:r>
              <a:rPr lang="en-US" sz="2800">
                <a:solidFill>
                  <a:srgbClr val="000000"/>
                </a:solidFill>
                <a:latin typeface="Courier New"/>
              </a:rPr>
              <a:t>DESCRIBE records;</a:t>
            </a:r>
            <a:endParaRPr/>
          </a:p>
          <a:p>
            <a:pPr>
              <a:lnSpc>
                <a:spcPct val="100000"/>
              </a:lnSpc>
            </a:pPr>
            <a:r>
              <a:rPr lang="en-US" sz="2800">
                <a:solidFill>
                  <a:srgbClr val="000000"/>
                </a:solidFill>
                <a:latin typeface="Courier New"/>
              </a:rPr>
              <a:t>&gt;&gt; records: {year: chararray,temperature: int,quality: int}</a:t>
            </a:r>
            <a:endParaRPr/>
          </a:p>
          <a:p>
            <a:pPr>
              <a:lnSpc>
                <a:spcPct val="100000"/>
              </a:lnSpc>
            </a:pPr>
            <a:endParaRPr/>
          </a:p>
          <a:p>
            <a:pPr>
              <a:lnSpc>
                <a:spcPct val="100000"/>
              </a:lnSpc>
            </a:pPr>
            <a:r>
              <a:rPr lang="en-US" sz="2800">
                <a:solidFill>
                  <a:srgbClr val="000000"/>
                </a:solidFill>
                <a:latin typeface="Courier New"/>
              </a:rPr>
              <a:t>DUMP grouped_records;</a:t>
            </a:r>
            <a:endParaRPr/>
          </a:p>
          <a:p>
            <a:pPr>
              <a:lnSpc>
                <a:spcPct val="100000"/>
              </a:lnSpc>
            </a:pPr>
            <a:r>
              <a:rPr lang="en-US" sz="2800">
                <a:solidFill>
                  <a:srgbClr val="000000"/>
                </a:solidFill>
                <a:latin typeface="Courier New"/>
              </a:rPr>
              <a:t>&gt;&gt; (1949,{(1949,111,1),(1949,78,1)})</a:t>
            </a:r>
            <a:endParaRPr/>
          </a:p>
          <a:p>
            <a:pPr>
              <a:lnSpc>
                <a:spcPct val="100000"/>
              </a:lnSpc>
            </a:pPr>
            <a:r>
              <a:rPr lang="en-US" sz="2800">
                <a:solidFill>
                  <a:srgbClr val="000000"/>
                </a:solidFill>
                <a:latin typeface="Courier New"/>
              </a:rPr>
              <a:t>(1950,{(1950,0,1),(1950,22,1),(1950,-11,1)})</a:t>
            </a:r>
            <a:endParaRPr/>
          </a:p>
          <a:p>
            <a:pPr>
              <a:lnSpc>
                <a:spcPct val="100000"/>
              </a:lnSpc>
            </a:pPr>
            <a:endParaRPr/>
          </a:p>
          <a:p>
            <a:pPr>
              <a:lnSpc>
                <a:spcPct val="100000"/>
              </a:lnSpc>
            </a:pPr>
            <a:r>
              <a:rPr lang="en-US" sz="2800">
                <a:solidFill>
                  <a:srgbClr val="000000"/>
                </a:solidFill>
                <a:latin typeface="Courier New"/>
              </a:rPr>
              <a:t> </a:t>
            </a:r>
            <a:r>
              <a:rPr lang="en-US" sz="2800">
                <a:solidFill>
                  <a:srgbClr val="000000"/>
                </a:solidFill>
                <a:latin typeface="Courier New"/>
              </a:rPr>
              <a:t>DESCRIBE grouped_records;</a:t>
            </a:r>
            <a:endParaRPr/>
          </a:p>
          <a:p>
            <a:pPr>
              <a:lnSpc>
                <a:spcPct val="100000"/>
              </a:lnSpc>
            </a:pPr>
            <a:r>
              <a:rPr lang="en-US" sz="2800">
                <a:solidFill>
                  <a:srgbClr val="000000"/>
                </a:solidFill>
                <a:latin typeface="Courier New"/>
              </a:rPr>
              <a:t>&gt;&gt; grouped_records: {group: chararray,filtered_records: {year: chararray,</a:t>
            </a:r>
            <a:endParaRPr/>
          </a:p>
          <a:p>
            <a:pPr>
              <a:lnSpc>
                <a:spcPct val="100000"/>
              </a:lnSpc>
            </a:pPr>
            <a:r>
              <a:rPr lang="en-US" sz="2800">
                <a:solidFill>
                  <a:srgbClr val="000000"/>
                </a:solidFill>
                <a:latin typeface="Courier New"/>
              </a:rPr>
              <a:t>temperature: int,quality: int}}</a:t>
            </a:r>
            <a:endParaRPr/>
          </a:p>
          <a:p>
            <a:pPr>
              <a:lnSpc>
                <a:spcPct val="100000"/>
              </a:lnSpc>
            </a:pPr>
            <a:endParaRPr/>
          </a:p>
          <a:p>
            <a:pPr>
              <a:lnSpc>
                <a:spcPct val="100000"/>
              </a:lnSpc>
            </a:pPr>
            <a:endParaRPr/>
          </a:p>
        </p:txBody>
      </p:sp>
    </p:spTree>
  </p:cSld>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7" name="TextShape 1"/>
          <p:cNvSpPr txBox="1"/>
          <p:nvPr/>
        </p:nvSpPr>
        <p:spPr>
          <a:xfrm>
            <a:off x="890640" y="270000"/>
            <a:ext cx="7857720" cy="1142640"/>
          </a:xfrm>
          <a:prstGeom prst="rect">
            <a:avLst/>
          </a:prstGeom>
        </p:spPr>
        <p:txBody>
          <a:bodyPr anchor="ctr"/>
          <a:p>
            <a:pPr algn="ctr">
              <a:lnSpc>
                <a:spcPct val="100000"/>
              </a:lnSpc>
            </a:pPr>
            <a:r>
              <a:rPr lang="en-US" sz="4000">
                <a:solidFill>
                  <a:srgbClr val="000000"/>
                </a:solidFill>
                <a:latin typeface="Arial"/>
              </a:rPr>
              <a:t>Apache Pig</a:t>
            </a:r>
            <a:endParaRPr/>
          </a:p>
        </p:txBody>
      </p:sp>
      <p:sp>
        <p:nvSpPr>
          <p:cNvPr id="308" name="TextShape 2"/>
          <p:cNvSpPr txBox="1"/>
          <p:nvPr/>
        </p:nvSpPr>
        <p:spPr>
          <a:xfrm>
            <a:off x="890640" y="1643040"/>
            <a:ext cx="7857720" cy="4161960"/>
          </a:xfrm>
          <a:prstGeom prst="rect">
            <a:avLst/>
          </a:prstGeom>
        </p:spPr>
        <p:txBody>
          <a:bodyPr/>
          <a:p>
            <a:pPr>
              <a:lnSpc>
                <a:spcPct val="100000"/>
              </a:lnSpc>
            </a:pPr>
            <a:r>
              <a:rPr lang="en-US" sz="2800">
                <a:solidFill>
                  <a:srgbClr val="000000"/>
                </a:solidFill>
                <a:latin typeface="Courier New"/>
              </a:rPr>
              <a:t>grunt&gt; DUMP A;</a:t>
            </a:r>
            <a:endParaRPr/>
          </a:p>
          <a:p>
            <a:pPr>
              <a:lnSpc>
                <a:spcPct val="100000"/>
              </a:lnSpc>
            </a:pPr>
            <a:r>
              <a:rPr lang="en-US" sz="2800">
                <a:solidFill>
                  <a:srgbClr val="000000"/>
                </a:solidFill>
                <a:latin typeface="Courier New"/>
              </a:rPr>
              <a:t>(2,Tie)</a:t>
            </a:r>
            <a:endParaRPr/>
          </a:p>
          <a:p>
            <a:pPr>
              <a:lnSpc>
                <a:spcPct val="100000"/>
              </a:lnSpc>
            </a:pPr>
            <a:r>
              <a:rPr lang="en-US" sz="2800">
                <a:solidFill>
                  <a:srgbClr val="000000"/>
                </a:solidFill>
                <a:latin typeface="Courier New"/>
              </a:rPr>
              <a:t>(4,Coat)</a:t>
            </a:r>
            <a:endParaRPr/>
          </a:p>
          <a:p>
            <a:pPr>
              <a:lnSpc>
                <a:spcPct val="100000"/>
              </a:lnSpc>
            </a:pPr>
            <a:r>
              <a:rPr lang="en-US" sz="2800">
                <a:solidFill>
                  <a:srgbClr val="000000"/>
                </a:solidFill>
                <a:latin typeface="Courier New"/>
              </a:rPr>
              <a:t>(3,Hat)</a:t>
            </a:r>
            <a:endParaRPr/>
          </a:p>
          <a:p>
            <a:pPr>
              <a:lnSpc>
                <a:spcPct val="100000"/>
              </a:lnSpc>
            </a:pPr>
            <a:r>
              <a:rPr lang="en-US" sz="2800">
                <a:solidFill>
                  <a:srgbClr val="000000"/>
                </a:solidFill>
                <a:latin typeface="Courier New"/>
              </a:rPr>
              <a:t>(1,Scarf)</a:t>
            </a:r>
            <a:endParaRPr/>
          </a:p>
          <a:p>
            <a:pPr>
              <a:lnSpc>
                <a:spcPct val="100000"/>
              </a:lnSpc>
            </a:pPr>
            <a:r>
              <a:rPr lang="en-US" sz="2800">
                <a:solidFill>
                  <a:srgbClr val="000000"/>
                </a:solidFill>
                <a:latin typeface="Courier New"/>
              </a:rPr>
              <a:t>grunt&gt; DUMP B;</a:t>
            </a:r>
            <a:endParaRPr/>
          </a:p>
          <a:p>
            <a:pPr>
              <a:lnSpc>
                <a:spcPct val="100000"/>
              </a:lnSpc>
            </a:pPr>
            <a:r>
              <a:rPr lang="en-US" sz="2800">
                <a:solidFill>
                  <a:srgbClr val="000000"/>
                </a:solidFill>
                <a:latin typeface="Courier New"/>
              </a:rPr>
              <a:t>(Joe,2)</a:t>
            </a:r>
            <a:endParaRPr/>
          </a:p>
          <a:p>
            <a:pPr>
              <a:lnSpc>
                <a:spcPct val="100000"/>
              </a:lnSpc>
            </a:pPr>
            <a:r>
              <a:rPr lang="en-US" sz="2800">
                <a:solidFill>
                  <a:srgbClr val="000000"/>
                </a:solidFill>
                <a:latin typeface="Courier New"/>
              </a:rPr>
              <a:t>(Hank,4)</a:t>
            </a:r>
            <a:endParaRPr/>
          </a:p>
          <a:p>
            <a:pPr>
              <a:lnSpc>
                <a:spcPct val="100000"/>
              </a:lnSpc>
            </a:pPr>
            <a:r>
              <a:rPr lang="en-US" sz="2800">
                <a:solidFill>
                  <a:srgbClr val="000000"/>
                </a:solidFill>
                <a:latin typeface="Courier New"/>
              </a:rPr>
              <a:t>(Ali,0)</a:t>
            </a:r>
            <a:endParaRPr/>
          </a:p>
          <a:p>
            <a:pPr>
              <a:lnSpc>
                <a:spcPct val="100000"/>
              </a:lnSpc>
            </a:pPr>
            <a:r>
              <a:rPr lang="en-US" sz="2800">
                <a:solidFill>
                  <a:srgbClr val="000000"/>
                </a:solidFill>
                <a:latin typeface="Courier New"/>
              </a:rPr>
              <a:t>(Eve,3)</a:t>
            </a:r>
            <a:endParaRPr/>
          </a:p>
          <a:p>
            <a:pPr>
              <a:lnSpc>
                <a:spcPct val="100000"/>
              </a:lnSpc>
            </a:pPr>
            <a:r>
              <a:rPr lang="en-US" sz="2800">
                <a:solidFill>
                  <a:srgbClr val="000000"/>
                </a:solidFill>
                <a:latin typeface="Courier New"/>
              </a:rPr>
              <a:t>(Hank,2)</a:t>
            </a:r>
            <a:endParaRPr/>
          </a:p>
          <a:p>
            <a:pPr>
              <a:lnSpc>
                <a:spcPct val="100000"/>
              </a:lnSpc>
            </a:pPr>
            <a:r>
              <a:rPr lang="en-US" sz="2800">
                <a:solidFill>
                  <a:srgbClr val="000000"/>
                </a:solidFill>
                <a:latin typeface="Courier New"/>
              </a:rPr>
              <a:t>grunt&gt; C = JOIN A BY $0, B BY $1;</a:t>
            </a:r>
            <a:endParaRPr/>
          </a:p>
          <a:p>
            <a:pPr>
              <a:lnSpc>
                <a:spcPct val="100000"/>
              </a:lnSpc>
            </a:pPr>
            <a:r>
              <a:rPr lang="en-US" sz="2800">
                <a:solidFill>
                  <a:srgbClr val="000000"/>
                </a:solidFill>
                <a:latin typeface="Courier New"/>
              </a:rPr>
              <a:t>grunt&gt; DUMP C;</a:t>
            </a:r>
            <a:endParaRPr/>
          </a:p>
          <a:p>
            <a:pPr>
              <a:lnSpc>
                <a:spcPct val="100000"/>
              </a:lnSpc>
            </a:pPr>
            <a:r>
              <a:rPr lang="en-US" sz="2800">
                <a:solidFill>
                  <a:srgbClr val="000000"/>
                </a:solidFill>
                <a:latin typeface="Courier New"/>
              </a:rPr>
              <a:t>(2,Tie,Joe,2)</a:t>
            </a:r>
            <a:endParaRPr/>
          </a:p>
          <a:p>
            <a:pPr>
              <a:lnSpc>
                <a:spcPct val="100000"/>
              </a:lnSpc>
            </a:pPr>
            <a:r>
              <a:rPr lang="en-US" sz="2800">
                <a:solidFill>
                  <a:srgbClr val="000000"/>
                </a:solidFill>
                <a:latin typeface="Courier New"/>
              </a:rPr>
              <a:t>(2,Tie,Hank,2)</a:t>
            </a:r>
            <a:endParaRPr/>
          </a:p>
          <a:p>
            <a:pPr>
              <a:lnSpc>
                <a:spcPct val="100000"/>
              </a:lnSpc>
            </a:pPr>
            <a:r>
              <a:rPr lang="en-US" sz="2800">
                <a:solidFill>
                  <a:srgbClr val="000000"/>
                </a:solidFill>
                <a:latin typeface="Courier New"/>
              </a:rPr>
              <a:t>(3,Hat,Eve,3)</a:t>
            </a:r>
            <a:endParaRPr/>
          </a:p>
          <a:p>
            <a:pPr>
              <a:lnSpc>
                <a:spcPct val="100000"/>
              </a:lnSpc>
            </a:pPr>
            <a:r>
              <a:rPr lang="en-US" sz="2800">
                <a:solidFill>
                  <a:srgbClr val="000000"/>
                </a:solidFill>
                <a:latin typeface="Courier New"/>
              </a:rPr>
              <a:t>(4,Coat,Hank,4)</a:t>
            </a:r>
            <a:endParaRPr/>
          </a:p>
        </p:txBody>
      </p:sp>
    </p:spTree>
  </p:cSld>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9" name="TextShape 1"/>
          <p:cNvSpPr txBox="1"/>
          <p:nvPr/>
        </p:nvSpPr>
        <p:spPr>
          <a:xfrm>
            <a:off x="890640" y="270000"/>
            <a:ext cx="7857720" cy="1142640"/>
          </a:xfrm>
          <a:prstGeom prst="rect">
            <a:avLst/>
          </a:prstGeom>
        </p:spPr>
        <p:txBody>
          <a:bodyPr anchor="ctr"/>
          <a:p>
            <a:pPr algn="ctr">
              <a:lnSpc>
                <a:spcPct val="100000"/>
              </a:lnSpc>
            </a:pPr>
            <a:r>
              <a:rPr lang="en-US" sz="4000">
                <a:solidFill>
                  <a:srgbClr val="000000"/>
                </a:solidFill>
                <a:latin typeface="Arial"/>
              </a:rPr>
              <a:t>Apache Pig</a:t>
            </a:r>
            <a:endParaRPr/>
          </a:p>
        </p:txBody>
      </p:sp>
      <p:sp>
        <p:nvSpPr>
          <p:cNvPr id="310" name="TextShape 2"/>
          <p:cNvSpPr txBox="1"/>
          <p:nvPr/>
        </p:nvSpPr>
        <p:spPr>
          <a:xfrm>
            <a:off x="890640" y="1643040"/>
            <a:ext cx="7857720" cy="4161960"/>
          </a:xfrm>
          <a:prstGeom prst="rect">
            <a:avLst/>
          </a:prstGeom>
        </p:spPr>
        <p:txBody>
          <a:bodyPr/>
          <a:p>
            <a:pPr>
              <a:lnSpc>
                <a:spcPct val="100000"/>
              </a:lnSpc>
            </a:pPr>
            <a:r>
              <a:rPr lang="en-US" sz="2800">
                <a:solidFill>
                  <a:srgbClr val="000000"/>
                </a:solidFill>
                <a:latin typeface="Courier New"/>
              </a:rPr>
              <a:t>grunt&gt; DUMP A;</a:t>
            </a:r>
            <a:endParaRPr/>
          </a:p>
          <a:p>
            <a:pPr>
              <a:lnSpc>
                <a:spcPct val="100000"/>
              </a:lnSpc>
            </a:pPr>
            <a:r>
              <a:rPr lang="en-US" sz="2800">
                <a:solidFill>
                  <a:srgbClr val="000000"/>
                </a:solidFill>
                <a:latin typeface="Courier New"/>
              </a:rPr>
              <a:t>(Joe,cherry,2)</a:t>
            </a:r>
            <a:endParaRPr/>
          </a:p>
          <a:p>
            <a:pPr>
              <a:lnSpc>
                <a:spcPct val="100000"/>
              </a:lnSpc>
            </a:pPr>
            <a:r>
              <a:rPr lang="en-US" sz="2800">
                <a:solidFill>
                  <a:srgbClr val="000000"/>
                </a:solidFill>
                <a:latin typeface="Courier New"/>
              </a:rPr>
              <a:t>(Ali,apple,3)</a:t>
            </a:r>
            <a:endParaRPr/>
          </a:p>
          <a:p>
            <a:pPr>
              <a:lnSpc>
                <a:spcPct val="100000"/>
              </a:lnSpc>
            </a:pPr>
            <a:r>
              <a:rPr lang="en-US" sz="2800">
                <a:solidFill>
                  <a:srgbClr val="000000"/>
                </a:solidFill>
                <a:latin typeface="Courier New"/>
              </a:rPr>
              <a:t>(Joe,banana,2)</a:t>
            </a:r>
            <a:endParaRPr/>
          </a:p>
          <a:p>
            <a:pPr>
              <a:lnSpc>
                <a:spcPct val="100000"/>
              </a:lnSpc>
            </a:pPr>
            <a:r>
              <a:rPr lang="en-US" sz="2800">
                <a:solidFill>
                  <a:srgbClr val="000000"/>
                </a:solidFill>
                <a:latin typeface="Courier New"/>
              </a:rPr>
              <a:t>(Eve,apple,7)</a:t>
            </a:r>
            <a:endParaRPr/>
          </a:p>
          <a:p>
            <a:pPr>
              <a:lnSpc>
                <a:spcPct val="100000"/>
              </a:lnSpc>
            </a:pPr>
            <a:r>
              <a:rPr lang="en-US" sz="2800">
                <a:solidFill>
                  <a:srgbClr val="000000"/>
                </a:solidFill>
                <a:latin typeface="Courier New"/>
              </a:rPr>
              <a:t>grunt&gt; B = FOREACH A GENERATE $0, $2+1, 'Constant';</a:t>
            </a:r>
            <a:endParaRPr/>
          </a:p>
          <a:p>
            <a:pPr>
              <a:lnSpc>
                <a:spcPct val="100000"/>
              </a:lnSpc>
            </a:pPr>
            <a:r>
              <a:rPr lang="en-US" sz="2800">
                <a:solidFill>
                  <a:srgbClr val="000000"/>
                </a:solidFill>
                <a:latin typeface="Courier New"/>
              </a:rPr>
              <a:t>grunt&gt; DUMP B;</a:t>
            </a:r>
            <a:endParaRPr/>
          </a:p>
          <a:p>
            <a:pPr>
              <a:lnSpc>
                <a:spcPct val="100000"/>
              </a:lnSpc>
            </a:pPr>
            <a:r>
              <a:rPr lang="en-US" sz="2800">
                <a:solidFill>
                  <a:srgbClr val="000000"/>
                </a:solidFill>
                <a:latin typeface="Courier New"/>
              </a:rPr>
              <a:t>(Joe,3,Constant)</a:t>
            </a:r>
            <a:endParaRPr/>
          </a:p>
          <a:p>
            <a:pPr>
              <a:lnSpc>
                <a:spcPct val="100000"/>
              </a:lnSpc>
            </a:pPr>
            <a:r>
              <a:rPr lang="en-US" sz="2800">
                <a:solidFill>
                  <a:srgbClr val="000000"/>
                </a:solidFill>
                <a:latin typeface="Courier New"/>
              </a:rPr>
              <a:t>(Ali,4,Constant)</a:t>
            </a:r>
            <a:endParaRPr/>
          </a:p>
          <a:p>
            <a:pPr>
              <a:lnSpc>
                <a:spcPct val="100000"/>
              </a:lnSpc>
            </a:pPr>
            <a:r>
              <a:rPr lang="en-US" sz="2800">
                <a:solidFill>
                  <a:srgbClr val="000000"/>
                </a:solidFill>
                <a:latin typeface="Courier New"/>
              </a:rPr>
              <a:t>(Joe,3,Constant)</a:t>
            </a:r>
            <a:endParaRPr/>
          </a:p>
          <a:p>
            <a:pPr>
              <a:lnSpc>
                <a:spcPct val="100000"/>
              </a:lnSpc>
            </a:pPr>
            <a:r>
              <a:rPr lang="en-US" sz="2800">
                <a:solidFill>
                  <a:srgbClr val="000000"/>
                </a:solidFill>
                <a:latin typeface="Courier New"/>
              </a:rPr>
              <a:t>(Eve,8,Constant)</a:t>
            </a:r>
            <a:endParaRPr/>
          </a:p>
          <a:p>
            <a:pPr>
              <a:lnSpc>
                <a:spcPct val="100000"/>
              </a:lnSpc>
            </a:pPr>
            <a:endParaRPr/>
          </a:p>
        </p:txBody>
      </p:sp>
    </p:spTree>
  </p:cSld>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1" name="TextShape 1"/>
          <p:cNvSpPr txBox="1"/>
          <p:nvPr/>
        </p:nvSpPr>
        <p:spPr>
          <a:xfrm>
            <a:off x="890640" y="270000"/>
            <a:ext cx="7857720" cy="1142640"/>
          </a:xfrm>
          <a:prstGeom prst="rect">
            <a:avLst/>
          </a:prstGeom>
        </p:spPr>
        <p:txBody>
          <a:bodyPr anchor="ctr"/>
          <a:p>
            <a:pPr algn="ctr">
              <a:lnSpc>
                <a:spcPct val="100000"/>
              </a:lnSpc>
            </a:pPr>
            <a:r>
              <a:rPr lang="en-US" sz="4000">
                <a:solidFill>
                  <a:srgbClr val="000000"/>
                </a:solidFill>
                <a:latin typeface="Arial"/>
              </a:rPr>
              <a:t>Apache Pig</a:t>
            </a:r>
            <a:endParaRPr/>
          </a:p>
        </p:txBody>
      </p:sp>
      <p:sp>
        <p:nvSpPr>
          <p:cNvPr id="312" name="TextShape 2"/>
          <p:cNvSpPr txBox="1"/>
          <p:nvPr/>
        </p:nvSpPr>
        <p:spPr>
          <a:xfrm>
            <a:off x="890640" y="1643040"/>
            <a:ext cx="7857720" cy="4161960"/>
          </a:xfrm>
          <a:prstGeom prst="rect">
            <a:avLst/>
          </a:prstGeom>
        </p:spPr>
        <p:txBody>
          <a:bodyPr/>
          <a:p>
            <a:pPr>
              <a:lnSpc>
                <a:spcPct val="100000"/>
              </a:lnSpc>
            </a:pPr>
            <a:endParaRPr/>
          </a:p>
          <a:p>
            <a:pPr>
              <a:lnSpc>
                <a:spcPct val="100000"/>
              </a:lnSpc>
            </a:pPr>
            <a:endParaRPr/>
          </a:p>
          <a:p>
            <a:pPr>
              <a:lnSpc>
                <a:spcPct val="100000"/>
              </a:lnSpc>
            </a:pPr>
            <a:r>
              <a:rPr lang="en-US" sz="2800">
                <a:solidFill>
                  <a:srgbClr val="000000"/>
                </a:solidFill>
                <a:latin typeface="Courier New"/>
              </a:rPr>
              <a:t>input_lines = LOAD '/tmp/my-copy-of-all-pages-on-internet' AS (line:chararray);</a:t>
            </a:r>
            <a:endParaRPr/>
          </a:p>
          <a:p>
            <a:pPr>
              <a:lnSpc>
                <a:spcPct val="100000"/>
              </a:lnSpc>
            </a:pPr>
            <a:r>
              <a:rPr lang="en-US" sz="2800">
                <a:solidFill>
                  <a:srgbClr val="000000"/>
                </a:solidFill>
                <a:latin typeface="Courier New"/>
              </a:rPr>
              <a:t>-- Extract words from each line and put them into a pig bag</a:t>
            </a:r>
            <a:endParaRPr/>
          </a:p>
          <a:p>
            <a:pPr>
              <a:lnSpc>
                <a:spcPct val="100000"/>
              </a:lnSpc>
            </a:pPr>
            <a:r>
              <a:rPr lang="en-US" sz="2800">
                <a:solidFill>
                  <a:srgbClr val="000000"/>
                </a:solidFill>
                <a:latin typeface="Courier New"/>
              </a:rPr>
              <a:t>-- datatype, then flatten the bag to get one word on each row</a:t>
            </a:r>
            <a:endParaRPr/>
          </a:p>
          <a:p>
            <a:pPr>
              <a:lnSpc>
                <a:spcPct val="100000"/>
              </a:lnSpc>
            </a:pPr>
            <a:r>
              <a:rPr lang="en-US" sz="2800">
                <a:solidFill>
                  <a:srgbClr val="000000"/>
                </a:solidFill>
                <a:latin typeface="Courier New"/>
              </a:rPr>
              <a:t>words = FOREACH input_lines GENERATE FLATTEN(TOKENIZE(line)) AS word;</a:t>
            </a:r>
            <a:endParaRPr/>
          </a:p>
          <a:p>
            <a:pPr>
              <a:lnSpc>
                <a:spcPct val="100000"/>
              </a:lnSpc>
            </a:pPr>
            <a:r>
              <a:rPr lang="en-US" sz="2800">
                <a:solidFill>
                  <a:srgbClr val="000000"/>
                </a:solidFill>
                <a:latin typeface="Courier New"/>
              </a:rPr>
              <a:t>-- filter out any words that are just white spaces</a:t>
            </a:r>
            <a:endParaRPr/>
          </a:p>
          <a:p>
            <a:pPr>
              <a:lnSpc>
                <a:spcPct val="100000"/>
              </a:lnSpc>
            </a:pPr>
            <a:r>
              <a:rPr lang="en-US" sz="2800">
                <a:solidFill>
                  <a:srgbClr val="000000"/>
                </a:solidFill>
                <a:latin typeface="Courier New"/>
              </a:rPr>
              <a:t>filtered_words = FILTER words BY word MATCHES '\\w+';</a:t>
            </a:r>
            <a:endParaRPr/>
          </a:p>
          <a:p>
            <a:pPr>
              <a:lnSpc>
                <a:spcPct val="100000"/>
              </a:lnSpc>
            </a:pPr>
            <a:r>
              <a:rPr lang="en-US" sz="2800">
                <a:solidFill>
                  <a:srgbClr val="000000"/>
                </a:solidFill>
                <a:latin typeface="Courier New"/>
              </a:rPr>
              <a:t>-- create a group for each word</a:t>
            </a:r>
            <a:endParaRPr/>
          </a:p>
          <a:p>
            <a:pPr>
              <a:lnSpc>
                <a:spcPct val="100000"/>
              </a:lnSpc>
            </a:pPr>
            <a:r>
              <a:rPr lang="en-US" sz="2800">
                <a:solidFill>
                  <a:srgbClr val="000000"/>
                </a:solidFill>
                <a:latin typeface="Courier New"/>
              </a:rPr>
              <a:t>word_groups = GROUP filtered_words BY word;</a:t>
            </a:r>
            <a:endParaRPr/>
          </a:p>
          <a:p>
            <a:pPr>
              <a:lnSpc>
                <a:spcPct val="100000"/>
              </a:lnSpc>
            </a:pPr>
            <a:r>
              <a:rPr lang="en-US" sz="2800">
                <a:solidFill>
                  <a:srgbClr val="000000"/>
                </a:solidFill>
                <a:latin typeface="Courier New"/>
              </a:rPr>
              <a:t>-- count the entries in each group</a:t>
            </a:r>
            <a:endParaRPr/>
          </a:p>
          <a:p>
            <a:pPr>
              <a:lnSpc>
                <a:spcPct val="100000"/>
              </a:lnSpc>
            </a:pPr>
            <a:r>
              <a:rPr lang="en-US" sz="2800">
                <a:solidFill>
                  <a:srgbClr val="000000"/>
                </a:solidFill>
                <a:latin typeface="Courier New"/>
              </a:rPr>
              <a:t>word_count = FOREACH word_groups GENERATE COUNT(filtered_words) AS count, group AS word;</a:t>
            </a:r>
            <a:endParaRPr/>
          </a:p>
          <a:p>
            <a:pPr>
              <a:lnSpc>
                <a:spcPct val="100000"/>
              </a:lnSpc>
            </a:pPr>
            <a:r>
              <a:rPr lang="en-US" sz="2800">
                <a:solidFill>
                  <a:srgbClr val="000000"/>
                </a:solidFill>
                <a:latin typeface="Courier New"/>
              </a:rPr>
              <a:t>-- order the records by count</a:t>
            </a:r>
            <a:endParaRPr/>
          </a:p>
          <a:p>
            <a:pPr>
              <a:lnSpc>
                <a:spcPct val="100000"/>
              </a:lnSpc>
            </a:pPr>
            <a:r>
              <a:rPr lang="en-US" sz="2800">
                <a:solidFill>
                  <a:srgbClr val="000000"/>
                </a:solidFill>
                <a:latin typeface="Courier New"/>
              </a:rPr>
              <a:t>ordered_word_count = ORDER word_count BY count DESC;</a:t>
            </a:r>
            <a:endParaRPr/>
          </a:p>
          <a:p>
            <a:pPr>
              <a:lnSpc>
                <a:spcPct val="100000"/>
              </a:lnSpc>
            </a:pPr>
            <a:r>
              <a:rPr lang="en-US" sz="2800">
                <a:solidFill>
                  <a:srgbClr val="000000"/>
                </a:solidFill>
                <a:latin typeface="Courier New"/>
              </a:rPr>
              <a:t>STORE ordered_word_count INTO '/tmp/number-of-words-on-internet';</a:t>
            </a:r>
            <a:endParaRPr/>
          </a:p>
        </p:txBody>
      </p:sp>
    </p:spTree>
  </p:cSld>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3" name="TextShape 1"/>
          <p:cNvSpPr txBox="1"/>
          <p:nvPr/>
        </p:nvSpPr>
        <p:spPr>
          <a:xfrm>
            <a:off x="890640" y="270000"/>
            <a:ext cx="7857720" cy="1142640"/>
          </a:xfrm>
          <a:prstGeom prst="rect">
            <a:avLst/>
          </a:prstGeom>
        </p:spPr>
        <p:txBody>
          <a:bodyPr anchor="ctr"/>
          <a:p>
            <a:pPr algn="ctr">
              <a:lnSpc>
                <a:spcPct val="100000"/>
              </a:lnSpc>
            </a:pPr>
            <a:r>
              <a:rPr lang="en-US" sz="4000">
                <a:solidFill>
                  <a:srgbClr val="000000"/>
                </a:solidFill>
                <a:latin typeface="Arial"/>
              </a:rPr>
              <a:t>Stream processing</a:t>
            </a:r>
            <a:endParaRPr/>
          </a:p>
        </p:txBody>
      </p:sp>
      <p:sp>
        <p:nvSpPr>
          <p:cNvPr id="314" name="TextShape 2"/>
          <p:cNvSpPr txBox="1"/>
          <p:nvPr/>
        </p:nvSpPr>
        <p:spPr>
          <a:xfrm>
            <a:off x="890640" y="1643040"/>
            <a:ext cx="7857720" cy="4161960"/>
          </a:xfrm>
          <a:prstGeom prst="rect">
            <a:avLst/>
          </a:prstGeom>
        </p:spPr>
        <p:txBody>
          <a:bodyPr/>
          <a:p>
            <a:pPr>
              <a:lnSpc>
                <a:spcPct val="100000"/>
              </a:lnSpc>
              <a:buBlip>
                <a:blip r:embed="rId1"/>
              </a:buBlip>
            </a:pPr>
            <a:r>
              <a:rPr lang="en-US" sz="2800">
                <a:solidFill>
                  <a:srgbClr val="000000"/>
                </a:solidFill>
                <a:latin typeface="Arial"/>
              </a:rPr>
              <a:t>Stream processing is designed to analyze and act on real-time streaming data, using “continuous queries”</a:t>
            </a:r>
            <a:endParaRPr/>
          </a:p>
          <a:p>
            <a:pPr lvl="1">
              <a:lnSpc>
                <a:spcPct val="100000"/>
              </a:lnSpc>
              <a:buFont typeface="StarSymbol"/>
              <a:buChar char=""/>
            </a:pPr>
            <a:r>
              <a:rPr lang="en-US" sz="2400">
                <a:solidFill>
                  <a:srgbClr val="000000"/>
                </a:solidFill>
                <a:latin typeface="Arial"/>
              </a:rPr>
              <a:t>i.e. SQL-type queries that operate over time and buffer windows.</a:t>
            </a:r>
            <a:endParaRPr/>
          </a:p>
          <a:p>
            <a:pPr>
              <a:lnSpc>
                <a:spcPct val="100000"/>
              </a:lnSpc>
              <a:buBlip>
                <a:blip r:embed="rId2"/>
              </a:buBlip>
            </a:pPr>
            <a:r>
              <a:rPr lang="en-US" sz="2800">
                <a:solidFill>
                  <a:srgbClr val="000000"/>
                </a:solidFill>
                <a:latin typeface="Arial"/>
              </a:rPr>
              <a:t>“</a:t>
            </a:r>
            <a:r>
              <a:rPr lang="en-US" sz="2800">
                <a:solidFill>
                  <a:srgbClr val="000000"/>
                </a:solidFill>
                <a:latin typeface="Arial"/>
              </a:rPr>
              <a:t>Big Data” vs “Fast Data”</a:t>
            </a:r>
            <a:endParaRPr/>
          </a:p>
          <a:p>
            <a:pPr>
              <a:lnSpc>
                <a:spcPct val="100000"/>
              </a:lnSpc>
              <a:buBlip>
                <a:blip r:embed="rId3"/>
              </a:buBlip>
            </a:pPr>
            <a:r>
              <a:rPr lang="en-US" sz="2800">
                <a:solidFill>
                  <a:srgbClr val="000000"/>
                </a:solidFill>
                <a:latin typeface="Arial"/>
              </a:rPr>
              <a:t>Essential to stream processing is streaming analytics, or the ability to continuously calculate mathematical or statistical analytics on the fly within the stream </a:t>
            </a:r>
            <a:endParaRPr/>
          </a:p>
        </p:txBody>
      </p:sp>
    </p:spTree>
  </p:cSld>
  <p:timing>
    <p:tnLst>
      <p:par>
        <p:cTn dur="indefinite" id="34" nodeType="tmRoot" restart="never">
          <p:childTnLst>
            <p:seq>
              <p:cTn id="35" nodeType="mainSeq">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5" name="Line 1"/>
          <p:cNvSpPr/>
          <p:nvPr/>
        </p:nvSpPr>
        <p:spPr>
          <a:xfrm>
            <a:off x="2190960" y="5136840"/>
            <a:ext cx="4550400" cy="0"/>
          </a:xfrm>
          <a:prstGeom prst="line">
            <a:avLst/>
          </a:prstGeom>
          <a:ln w="12600">
            <a:solidFill>
              <a:srgbClr val="000000"/>
            </a:solidFill>
            <a:round/>
            <a:tailEnd len="med" type="triangle" w="med"/>
          </a:ln>
        </p:spPr>
      </p:sp>
      <p:sp>
        <p:nvSpPr>
          <p:cNvPr id="176" name="Line 2"/>
          <p:cNvSpPr/>
          <p:nvPr/>
        </p:nvSpPr>
        <p:spPr>
          <a:xfrm flipV="1">
            <a:off x="2190960" y="1914120"/>
            <a:ext cx="0" cy="3222720"/>
          </a:xfrm>
          <a:prstGeom prst="line">
            <a:avLst/>
          </a:prstGeom>
          <a:ln w="12600">
            <a:solidFill>
              <a:srgbClr val="000000"/>
            </a:solidFill>
            <a:round/>
            <a:tailEnd len="med" type="triangle" w="med"/>
          </a:ln>
        </p:spPr>
      </p:sp>
      <p:sp>
        <p:nvSpPr>
          <p:cNvPr id="177" name="Line 3"/>
          <p:cNvSpPr/>
          <p:nvPr/>
        </p:nvSpPr>
        <p:spPr>
          <a:xfrm flipV="1">
            <a:off x="2190960" y="2236680"/>
            <a:ext cx="3526560" cy="2900160"/>
          </a:xfrm>
          <a:prstGeom prst="line">
            <a:avLst/>
          </a:prstGeom>
          <a:ln w="12600">
            <a:solidFill>
              <a:srgbClr val="333399"/>
            </a:solidFill>
            <a:round/>
          </a:ln>
        </p:spPr>
      </p:sp>
      <p:sp>
        <p:nvSpPr>
          <p:cNvPr id="178" name="CustomShape 4"/>
          <p:cNvSpPr/>
          <p:nvPr/>
        </p:nvSpPr>
        <p:spPr>
          <a:xfrm>
            <a:off x="2190960" y="2630520"/>
            <a:ext cx="3715920" cy="2506320"/>
          </a:xfrm>
          <a:prstGeom prst="rect">
            <a:avLst/>
          </a:prstGeom>
          <a:ln w="12600">
            <a:solidFill>
              <a:srgbClr val="bbe0e3"/>
            </a:solidFill>
            <a:round/>
          </a:ln>
        </p:spPr>
      </p:sp>
      <p:sp>
        <p:nvSpPr>
          <p:cNvPr id="179" name="CustomShape 5"/>
          <p:cNvSpPr/>
          <p:nvPr/>
        </p:nvSpPr>
        <p:spPr>
          <a:xfrm>
            <a:off x="2190960" y="3597480"/>
            <a:ext cx="4095000" cy="1539360"/>
          </a:xfrm>
          <a:prstGeom prst="rect">
            <a:avLst/>
          </a:prstGeom>
          <a:ln w="12600">
            <a:solidFill>
              <a:srgbClr val="a50021"/>
            </a:solidFill>
            <a:round/>
          </a:ln>
        </p:spPr>
      </p:sp>
      <p:sp>
        <p:nvSpPr>
          <p:cNvPr id="180" name="CustomShape 6"/>
          <p:cNvSpPr/>
          <p:nvPr/>
        </p:nvSpPr>
        <p:spPr>
          <a:xfrm>
            <a:off x="2190960" y="4564080"/>
            <a:ext cx="2957400" cy="572400"/>
          </a:xfrm>
          <a:prstGeom prst="rect">
            <a:avLst/>
          </a:prstGeom>
          <a:ln w="12600">
            <a:solidFill>
              <a:srgbClr val="ff0000"/>
            </a:solidFill>
            <a:round/>
          </a:ln>
        </p:spPr>
      </p:sp>
      <p:sp>
        <p:nvSpPr>
          <p:cNvPr id="181" name="CustomShape 7"/>
          <p:cNvSpPr/>
          <p:nvPr/>
        </p:nvSpPr>
        <p:spPr>
          <a:xfrm>
            <a:off x="1523160" y="1566360"/>
            <a:ext cx="1074240" cy="395640"/>
          </a:xfrm>
          <a:prstGeom prst="rect">
            <a:avLst/>
          </a:prstGeom>
        </p:spPr>
        <p:txBody>
          <a:bodyPr anchor="ctr" bIns="45000" lIns="90000" rIns="90000" tIns="45000" wrap="none"/>
          <a:p>
            <a:pPr algn="ctr">
              <a:lnSpc>
                <a:spcPct val="100000"/>
              </a:lnSpc>
            </a:pPr>
            <a:r>
              <a:rPr b="1" i="1" lang="en-GB" sz="2000">
                <a:solidFill>
                  <a:srgbClr val="000000"/>
                </a:solidFill>
                <a:latin typeface="Times New Roman"/>
              </a:rPr>
              <a:t>Speedup</a:t>
            </a:r>
            <a:endParaRPr/>
          </a:p>
        </p:txBody>
      </p:sp>
      <p:sp>
        <p:nvSpPr>
          <p:cNvPr id="182" name="CustomShape 8"/>
          <p:cNvSpPr/>
          <p:nvPr/>
        </p:nvSpPr>
        <p:spPr>
          <a:xfrm>
            <a:off x="3252240" y="5111640"/>
            <a:ext cx="2491560" cy="395640"/>
          </a:xfrm>
          <a:prstGeom prst="rect">
            <a:avLst/>
          </a:prstGeom>
        </p:spPr>
        <p:txBody>
          <a:bodyPr anchor="ctr" bIns="45000" lIns="90000" rIns="90000" tIns="45000" wrap="none"/>
          <a:p>
            <a:pPr algn="ctr">
              <a:lnSpc>
                <a:spcPct val="100000"/>
              </a:lnSpc>
            </a:pPr>
            <a:r>
              <a:rPr b="1" i="1" lang="en-GB" sz="2000">
                <a:solidFill>
                  <a:srgbClr val="000000"/>
                </a:solidFill>
                <a:latin typeface="Times New Roman"/>
              </a:rPr>
              <a:t>Number of processors</a:t>
            </a:r>
            <a:endParaRPr/>
          </a:p>
        </p:txBody>
      </p:sp>
      <p:sp>
        <p:nvSpPr>
          <p:cNvPr id="183" name="CustomShape 9"/>
          <p:cNvSpPr/>
          <p:nvPr/>
        </p:nvSpPr>
        <p:spPr>
          <a:xfrm>
            <a:off x="5382360" y="1931400"/>
            <a:ext cx="675000" cy="395640"/>
          </a:xfrm>
          <a:prstGeom prst="rect">
            <a:avLst/>
          </a:prstGeom>
        </p:spPr>
        <p:txBody>
          <a:bodyPr anchor="ctr" bIns="45000" lIns="90000" rIns="90000" tIns="45000" wrap="none"/>
          <a:p>
            <a:pPr algn="ctr">
              <a:lnSpc>
                <a:spcPct val="100000"/>
              </a:lnSpc>
            </a:pPr>
            <a:r>
              <a:rPr lang="en-GB" sz="2000">
                <a:solidFill>
                  <a:srgbClr val="333399"/>
                </a:solidFill>
                <a:latin typeface="Times New Roman"/>
              </a:rPr>
              <a:t>ideal</a:t>
            </a:r>
            <a:endParaRPr/>
          </a:p>
        </p:txBody>
      </p:sp>
      <p:sp>
        <p:nvSpPr>
          <p:cNvPr id="184" name="CustomShape 10"/>
          <p:cNvSpPr/>
          <p:nvPr/>
        </p:nvSpPr>
        <p:spPr>
          <a:xfrm>
            <a:off x="2772360" y="2618280"/>
            <a:ext cx="1436760" cy="395640"/>
          </a:xfrm>
          <a:prstGeom prst="rect">
            <a:avLst/>
          </a:prstGeom>
        </p:spPr>
        <p:txBody>
          <a:bodyPr anchor="ctr" bIns="45000" lIns="90000" rIns="90000" tIns="45000" wrap="none"/>
          <a:p>
            <a:pPr algn="ctr">
              <a:lnSpc>
                <a:spcPct val="100000"/>
              </a:lnSpc>
            </a:pPr>
            <a:r>
              <a:rPr lang="en-GB" sz="2000">
                <a:solidFill>
                  <a:srgbClr val="bbe0e3"/>
                </a:solidFill>
                <a:latin typeface="Times New Roman"/>
              </a:rPr>
              <a:t>Super-linear</a:t>
            </a:r>
            <a:endParaRPr/>
          </a:p>
        </p:txBody>
      </p:sp>
      <p:sp>
        <p:nvSpPr>
          <p:cNvPr id="185" name="CustomShape 11"/>
          <p:cNvSpPr/>
          <p:nvPr/>
        </p:nvSpPr>
        <p:spPr>
          <a:xfrm>
            <a:off x="5563080" y="3177720"/>
            <a:ext cx="1227960" cy="395640"/>
          </a:xfrm>
          <a:prstGeom prst="rect">
            <a:avLst/>
          </a:prstGeom>
        </p:spPr>
        <p:txBody>
          <a:bodyPr anchor="ctr" bIns="45000" lIns="90000" rIns="90000" tIns="45000" wrap="none"/>
          <a:p>
            <a:pPr algn="ctr">
              <a:lnSpc>
                <a:spcPct val="100000"/>
              </a:lnSpc>
            </a:pPr>
            <a:r>
              <a:rPr lang="en-GB" sz="2000">
                <a:solidFill>
                  <a:srgbClr val="a50021"/>
                </a:solidFill>
                <a:latin typeface="Times New Roman"/>
              </a:rPr>
              <a:t>Saturation</a:t>
            </a:r>
            <a:endParaRPr/>
          </a:p>
        </p:txBody>
      </p:sp>
      <p:sp>
        <p:nvSpPr>
          <p:cNvPr id="186" name="CustomShape 12"/>
          <p:cNvSpPr/>
          <p:nvPr/>
        </p:nvSpPr>
        <p:spPr>
          <a:xfrm>
            <a:off x="5087880" y="4359600"/>
            <a:ext cx="1014840" cy="395640"/>
          </a:xfrm>
          <a:prstGeom prst="rect">
            <a:avLst/>
          </a:prstGeom>
        </p:spPr>
        <p:txBody>
          <a:bodyPr anchor="ctr" bIns="45000" lIns="90000" rIns="90000" tIns="45000" wrap="none"/>
          <a:p>
            <a:pPr algn="ctr">
              <a:lnSpc>
                <a:spcPct val="100000"/>
              </a:lnSpc>
            </a:pPr>
            <a:r>
              <a:rPr lang="en-GB" sz="2000">
                <a:solidFill>
                  <a:srgbClr val="ff0000"/>
                </a:solidFill>
                <a:latin typeface="Times New Roman"/>
              </a:rPr>
              <a:t>Disaster</a:t>
            </a:r>
            <a:endParaRPr/>
          </a:p>
        </p:txBody>
      </p:sp>
      <p:sp>
        <p:nvSpPr>
          <p:cNvPr id="187" name="TextShape 13"/>
          <p:cNvSpPr txBox="1"/>
          <p:nvPr/>
        </p:nvSpPr>
        <p:spPr>
          <a:xfrm>
            <a:off x="890640" y="270000"/>
            <a:ext cx="7857720" cy="1142640"/>
          </a:xfrm>
          <a:prstGeom prst="rect">
            <a:avLst/>
          </a:prstGeom>
        </p:spPr>
        <p:txBody>
          <a:bodyPr anchor="ctr"/>
          <a:p>
            <a:pPr algn="ctr">
              <a:lnSpc>
                <a:spcPct val="100000"/>
              </a:lnSpc>
            </a:pPr>
            <a:r>
              <a:rPr lang="en-US" sz="4000">
                <a:solidFill>
                  <a:srgbClr val="000000"/>
                </a:solidFill>
                <a:latin typeface="Arial"/>
              </a:rPr>
              <a:t>Speedup</a:t>
            </a:r>
            <a:endParaRPr/>
          </a:p>
        </p:txBody>
      </p:sp>
    </p:spTree>
  </p:cSld>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5" name="TextShape 1"/>
          <p:cNvSpPr txBox="1"/>
          <p:nvPr/>
        </p:nvSpPr>
        <p:spPr>
          <a:xfrm>
            <a:off x="890640" y="270000"/>
            <a:ext cx="7857720" cy="1142640"/>
          </a:xfrm>
          <a:prstGeom prst="rect">
            <a:avLst/>
          </a:prstGeom>
        </p:spPr>
        <p:txBody>
          <a:bodyPr anchor="ctr"/>
          <a:p>
            <a:pPr algn="ctr">
              <a:lnSpc>
                <a:spcPct val="100000"/>
              </a:lnSpc>
            </a:pPr>
            <a:r>
              <a:rPr lang="en-US" sz="4000">
                <a:solidFill>
                  <a:srgbClr val="000000"/>
                </a:solidFill>
                <a:latin typeface="Arial"/>
              </a:rPr>
              <a:t>Stream processing examples</a:t>
            </a:r>
            <a:endParaRPr/>
          </a:p>
        </p:txBody>
      </p:sp>
      <p:sp>
        <p:nvSpPr>
          <p:cNvPr id="316" name="TextShape 2"/>
          <p:cNvSpPr txBox="1"/>
          <p:nvPr/>
        </p:nvSpPr>
        <p:spPr>
          <a:xfrm>
            <a:off x="890640" y="1643040"/>
            <a:ext cx="7857720" cy="4161960"/>
          </a:xfrm>
          <a:prstGeom prst="rect">
            <a:avLst/>
          </a:prstGeom>
        </p:spPr>
        <p:txBody>
          <a:bodyPr/>
          <a:p>
            <a:pPr>
              <a:lnSpc>
                <a:spcPct val="100000"/>
              </a:lnSpc>
              <a:buBlip>
                <a:blip r:embed="rId1"/>
              </a:buBlip>
            </a:pPr>
            <a:r>
              <a:rPr lang="en-US" sz="2800">
                <a:solidFill>
                  <a:srgbClr val="000000"/>
                </a:solidFill>
                <a:latin typeface="Arial"/>
              </a:rPr>
              <a:t>Algorithmic trading</a:t>
            </a:r>
            <a:endParaRPr/>
          </a:p>
          <a:p>
            <a:pPr lvl="1">
              <a:lnSpc>
                <a:spcPct val="100000"/>
              </a:lnSpc>
              <a:buFont typeface="StarSymbol"/>
              <a:buChar char=""/>
            </a:pPr>
            <a:r>
              <a:rPr lang="en-US" sz="2400">
                <a:solidFill>
                  <a:srgbClr val="000000"/>
                </a:solidFill>
                <a:latin typeface="Arial"/>
              </a:rPr>
              <a:t>300 securities firms and hedge funds that specialize in this type of trading took in a maximum of US$21 billion in profits in 2008</a:t>
            </a:r>
            <a:endParaRPr/>
          </a:p>
          <a:p>
            <a:pPr lvl="1">
              <a:lnSpc>
                <a:spcPct val="100000"/>
              </a:lnSpc>
              <a:buFont typeface="StarSymbol"/>
              <a:buChar char=""/>
            </a:pPr>
            <a:r>
              <a:rPr lang="en-US" sz="2400">
                <a:solidFill>
                  <a:srgbClr val="000000"/>
                </a:solidFill>
                <a:latin typeface="Arial"/>
              </a:rPr>
              <a:t>In the U.S., high-frequency trading (HFT) firms represent 2% of the approximately 20,000 firms operating today, but account for 73% of all equity trading volume</a:t>
            </a:r>
            <a:endParaRPr/>
          </a:p>
          <a:p>
            <a:pPr lvl="1">
              <a:lnSpc>
                <a:spcPct val="100000"/>
              </a:lnSpc>
              <a:buFont typeface="StarSymbol"/>
              <a:buChar char=""/>
            </a:pPr>
            <a:r>
              <a:rPr lang="en-US" sz="2400">
                <a:solidFill>
                  <a:srgbClr val="000000"/>
                </a:solidFill>
                <a:latin typeface="Arial"/>
              </a:rPr>
              <a:t>computers that execute trades within microseconds, or "with extremely low latency"</a:t>
            </a:r>
            <a:endParaRPr/>
          </a:p>
          <a:p>
            <a:pPr lvl="1">
              <a:lnSpc>
                <a:spcPct val="100000"/>
              </a:lnSpc>
              <a:buFont typeface="StarSymbol"/>
              <a:buChar char=""/>
            </a:pPr>
            <a:r>
              <a:rPr lang="en-US" sz="2400">
                <a:solidFill>
                  <a:srgbClr val="000000"/>
                </a:solidFill>
                <a:latin typeface="Arial"/>
              </a:rPr>
              <a:t>light  3.3 milliseconds per 1,000 kilometers of optical fiber</a:t>
            </a:r>
            <a:endParaRPr/>
          </a:p>
          <a:p>
            <a:pPr lvl="1">
              <a:lnSpc>
                <a:spcPct val="100000"/>
              </a:lnSpc>
              <a:buFont typeface="StarSymbol"/>
              <a:buChar char=""/>
            </a:pPr>
            <a:r>
              <a:rPr lang="en-US" sz="2400">
                <a:solidFill>
                  <a:srgbClr val="000000"/>
                </a:solidFill>
                <a:latin typeface="Arial"/>
              </a:rPr>
              <a:t>Book: Flash boys, Michael Lewis, 2014</a:t>
            </a:r>
            <a:endParaRPr/>
          </a:p>
        </p:txBody>
      </p:sp>
    </p:spTree>
  </p:cSld>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317" name="Picture 2"/>
          <p:cNvPicPr/>
          <p:nvPr/>
        </p:nvPicPr>
        <p:blipFill>
          <a:blip r:embed="rId1"/>
          <a:stretch>
            <a:fillRect/>
          </a:stretch>
        </p:blipFill>
        <p:spPr>
          <a:xfrm>
            <a:off x="827640" y="764640"/>
            <a:ext cx="7632360" cy="5366520"/>
          </a:xfrm>
          <a:prstGeom prst="rect">
            <a:avLst/>
          </a:prstGeom>
        </p:spPr>
      </p:pic>
    </p:spTree>
  </p:cSld>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8" name="TextShape 1"/>
          <p:cNvSpPr txBox="1"/>
          <p:nvPr/>
        </p:nvSpPr>
        <p:spPr>
          <a:xfrm>
            <a:off x="890640" y="270000"/>
            <a:ext cx="7857720" cy="1142640"/>
          </a:xfrm>
          <a:prstGeom prst="rect">
            <a:avLst/>
          </a:prstGeom>
        </p:spPr>
        <p:txBody>
          <a:bodyPr anchor="ctr"/>
          <a:p>
            <a:pPr algn="ctr">
              <a:lnSpc>
                <a:spcPct val="100000"/>
              </a:lnSpc>
            </a:pPr>
            <a:r>
              <a:rPr lang="en-US" sz="4000">
                <a:solidFill>
                  <a:srgbClr val="000000"/>
                </a:solidFill>
                <a:latin typeface="Arial"/>
              </a:rPr>
              <a:t>Apache Storm</a:t>
            </a:r>
            <a:endParaRPr/>
          </a:p>
        </p:txBody>
      </p:sp>
      <p:sp>
        <p:nvSpPr>
          <p:cNvPr id="319" name="TextShape 2"/>
          <p:cNvSpPr txBox="1"/>
          <p:nvPr/>
        </p:nvSpPr>
        <p:spPr>
          <a:xfrm>
            <a:off x="890640" y="1643040"/>
            <a:ext cx="7857720" cy="4161960"/>
          </a:xfrm>
          <a:prstGeom prst="rect">
            <a:avLst/>
          </a:prstGeom>
        </p:spPr>
        <p:txBody>
          <a:bodyPr/>
          <a:p>
            <a:pPr>
              <a:lnSpc>
                <a:spcPct val="100000"/>
              </a:lnSpc>
              <a:buBlip>
                <a:blip r:embed="rId1"/>
              </a:buBlip>
            </a:pPr>
            <a:r>
              <a:rPr lang="en-US" sz="2800">
                <a:solidFill>
                  <a:srgbClr val="000000"/>
                </a:solidFill>
                <a:latin typeface="Arial"/>
              </a:rPr>
              <a:t>Hadoop was designed for batch processing, not for the realtime</a:t>
            </a:r>
            <a:endParaRPr/>
          </a:p>
          <a:p>
            <a:pPr>
              <a:lnSpc>
                <a:spcPct val="100000"/>
              </a:lnSpc>
              <a:buBlip>
                <a:blip r:embed="rId2"/>
              </a:buBlip>
            </a:pPr>
            <a:r>
              <a:rPr lang="en-US" sz="2800">
                <a:solidFill>
                  <a:srgbClr val="000000"/>
                </a:solidFill>
                <a:latin typeface="Arial"/>
              </a:rPr>
              <a:t>Apache Storm is an open source framework that provides massively scalable event collection. </a:t>
            </a:r>
            <a:endParaRPr/>
          </a:p>
          <a:p>
            <a:pPr lvl="1">
              <a:lnSpc>
                <a:spcPct val="100000"/>
              </a:lnSpc>
              <a:buFont typeface="StarSymbol"/>
              <a:buChar char=""/>
            </a:pPr>
            <a:r>
              <a:rPr lang="en-US" sz="2400">
                <a:solidFill>
                  <a:srgbClr val="000000"/>
                </a:solidFill>
                <a:latin typeface="Arial"/>
              </a:rPr>
              <a:t>was created by Twitter</a:t>
            </a:r>
            <a:endParaRPr/>
          </a:p>
          <a:p>
            <a:pPr lvl="1">
              <a:lnSpc>
                <a:spcPct val="100000"/>
              </a:lnSpc>
              <a:buFont typeface="StarSymbol"/>
              <a:buChar char=""/>
            </a:pPr>
            <a:r>
              <a:rPr lang="en-US" sz="2400">
                <a:solidFill>
                  <a:srgbClr val="000000"/>
                </a:solidFill>
                <a:latin typeface="Arial"/>
              </a:rPr>
              <a:t>https://storm.apache.org/</a:t>
            </a:r>
            <a:endParaRPr/>
          </a:p>
        </p:txBody>
      </p:sp>
    </p:spTree>
  </p:cSld>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0" name="TextShape 1"/>
          <p:cNvSpPr txBox="1"/>
          <p:nvPr/>
        </p:nvSpPr>
        <p:spPr>
          <a:xfrm>
            <a:off x="890640" y="270000"/>
            <a:ext cx="7857720" cy="1142640"/>
          </a:xfrm>
          <a:prstGeom prst="rect">
            <a:avLst/>
          </a:prstGeom>
        </p:spPr>
        <p:txBody>
          <a:bodyPr anchor="ctr"/>
          <a:p>
            <a:pPr algn="ctr">
              <a:lnSpc>
                <a:spcPct val="100000"/>
              </a:lnSpc>
            </a:pPr>
            <a:r>
              <a:rPr lang="en-US" sz="4000">
                <a:solidFill>
                  <a:srgbClr val="000000"/>
                </a:solidFill>
                <a:latin typeface="Arial"/>
              </a:rPr>
              <a:t>Apache Storm</a:t>
            </a:r>
            <a:endParaRPr/>
          </a:p>
        </p:txBody>
      </p:sp>
      <p:sp>
        <p:nvSpPr>
          <p:cNvPr id="321" name="TextShape 2"/>
          <p:cNvSpPr txBox="1"/>
          <p:nvPr/>
        </p:nvSpPr>
        <p:spPr>
          <a:xfrm>
            <a:off x="890640" y="1643040"/>
            <a:ext cx="7857720" cy="4161960"/>
          </a:xfrm>
          <a:prstGeom prst="rect">
            <a:avLst/>
          </a:prstGeom>
        </p:spPr>
        <p:txBody>
          <a:bodyPr/>
          <a:p>
            <a:pPr>
              <a:lnSpc>
                <a:spcPct val="100000"/>
              </a:lnSpc>
              <a:buBlip>
                <a:blip r:embed="rId1"/>
              </a:buBlip>
            </a:pPr>
            <a:r>
              <a:rPr lang="en-US" sz="2800">
                <a:solidFill>
                  <a:srgbClr val="000000"/>
                </a:solidFill>
                <a:latin typeface="Arial"/>
              </a:rPr>
              <a:t>Broad set of use cases</a:t>
            </a:r>
            <a:endParaRPr/>
          </a:p>
          <a:p>
            <a:pPr lvl="1">
              <a:lnSpc>
                <a:spcPct val="100000"/>
              </a:lnSpc>
              <a:buFont typeface="StarSymbol"/>
              <a:buChar char=""/>
            </a:pPr>
            <a:r>
              <a:rPr lang="en-US" sz="2400">
                <a:solidFill>
                  <a:srgbClr val="000000"/>
                </a:solidFill>
                <a:latin typeface="Arial"/>
              </a:rPr>
              <a:t>Storm can be used for processing messages and updating databases (stream processing), doing a continuous query on data streams and streaming the results into clients (continuous computation), parallelizing an intense query like a search query on the fly (distributed RPC), and more. Storm's small set of primitives satisfy a stunning number of use cases.</a:t>
            </a:r>
            <a:endParaRPr/>
          </a:p>
          <a:p>
            <a:pPr>
              <a:lnSpc>
                <a:spcPct val="100000"/>
              </a:lnSpc>
              <a:buBlip>
                <a:blip r:embed="rId2"/>
              </a:buBlip>
            </a:pPr>
            <a:r>
              <a:rPr lang="en-US" sz="2800">
                <a:solidFill>
                  <a:srgbClr val="000000"/>
                </a:solidFill>
                <a:latin typeface="Arial"/>
              </a:rPr>
              <a:t>Scalable</a:t>
            </a:r>
            <a:endParaRPr/>
          </a:p>
          <a:p>
            <a:pPr lvl="1">
              <a:lnSpc>
                <a:spcPct val="100000"/>
              </a:lnSpc>
              <a:buFont typeface="StarSymbol"/>
              <a:buChar char=""/>
            </a:pPr>
            <a:r>
              <a:rPr lang="en-US" sz="2400">
                <a:solidFill>
                  <a:srgbClr val="000000"/>
                </a:solidFill>
                <a:latin typeface="Arial"/>
              </a:rPr>
              <a:t>scales to massive numbers of messages per second. To scale a topology, all you have to do is add machines and increase the parallelism settings of the topology. As an example of Storm's scale, one of Storm's initial applications processed 1,000,000 messages per second on a 10 node cluster, including hundreds of database calls per second as part of the topology. Storm's usage of Zookeeper for cluster coordination makes it scale to much larger cluster sizes.</a:t>
            </a:r>
            <a:endParaRPr/>
          </a:p>
          <a:p>
            <a:pPr>
              <a:lnSpc>
                <a:spcPct val="100000"/>
              </a:lnSpc>
              <a:buBlip>
                <a:blip r:embed="rId3"/>
              </a:buBlip>
            </a:pPr>
            <a:r>
              <a:rPr lang="en-US" sz="2800">
                <a:solidFill>
                  <a:srgbClr val="000000"/>
                </a:solidFill>
                <a:latin typeface="Arial"/>
              </a:rPr>
              <a:t>Guarantees no data loss</a:t>
            </a:r>
            <a:endParaRPr/>
          </a:p>
          <a:p>
            <a:pPr lvl="1">
              <a:lnSpc>
                <a:spcPct val="100000"/>
              </a:lnSpc>
              <a:buFont typeface="StarSymbol"/>
              <a:buChar char=""/>
            </a:pPr>
            <a:r>
              <a:rPr lang="en-US" sz="2400">
                <a:solidFill>
                  <a:srgbClr val="000000"/>
                </a:solidFill>
                <a:latin typeface="Arial"/>
              </a:rPr>
              <a:t>A realtime system must have strong guarantees about data being successfully processed. A system that drops data has a very limited set of use cases. Storm guarantees that every message will be processed, and this is in direct contrast with other systems like S4.</a:t>
            </a:r>
            <a:endParaRPr/>
          </a:p>
        </p:txBody>
      </p:sp>
    </p:spTree>
  </p:cSld>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2" name="TextShape 1"/>
          <p:cNvSpPr txBox="1"/>
          <p:nvPr/>
        </p:nvSpPr>
        <p:spPr>
          <a:xfrm>
            <a:off x="890640" y="270000"/>
            <a:ext cx="7857720" cy="1142640"/>
          </a:xfrm>
          <a:prstGeom prst="rect">
            <a:avLst/>
          </a:prstGeom>
        </p:spPr>
        <p:txBody>
          <a:bodyPr anchor="ctr"/>
          <a:p>
            <a:pPr algn="ctr">
              <a:lnSpc>
                <a:spcPct val="100000"/>
              </a:lnSpc>
            </a:pPr>
            <a:r>
              <a:rPr lang="en-US" sz="4000">
                <a:solidFill>
                  <a:srgbClr val="000000"/>
                </a:solidFill>
                <a:latin typeface="Arial"/>
              </a:rPr>
              <a:t>Apache Storm</a:t>
            </a:r>
            <a:endParaRPr/>
          </a:p>
        </p:txBody>
      </p:sp>
      <p:sp>
        <p:nvSpPr>
          <p:cNvPr id="323" name="TextShape 2"/>
          <p:cNvSpPr txBox="1"/>
          <p:nvPr/>
        </p:nvSpPr>
        <p:spPr>
          <a:xfrm>
            <a:off x="890640" y="1643040"/>
            <a:ext cx="7857720" cy="4161960"/>
          </a:xfrm>
          <a:prstGeom prst="rect">
            <a:avLst/>
          </a:prstGeom>
        </p:spPr>
        <p:txBody>
          <a:bodyPr/>
          <a:p>
            <a:pPr>
              <a:lnSpc>
                <a:spcPct val="100000"/>
              </a:lnSpc>
              <a:buBlip>
                <a:blip r:embed="rId1"/>
              </a:buBlip>
            </a:pPr>
            <a:r>
              <a:rPr lang="en-US" sz="2800">
                <a:solidFill>
                  <a:srgbClr val="000000"/>
                </a:solidFill>
                <a:latin typeface="Arial"/>
              </a:rPr>
              <a:t>Extremely robust</a:t>
            </a:r>
            <a:endParaRPr/>
          </a:p>
          <a:p>
            <a:pPr lvl="1">
              <a:lnSpc>
                <a:spcPct val="100000"/>
              </a:lnSpc>
              <a:buFont typeface="StarSymbol"/>
              <a:buChar char=""/>
            </a:pPr>
            <a:r>
              <a:rPr lang="en-US" sz="2400">
                <a:solidFill>
                  <a:srgbClr val="000000"/>
                </a:solidFill>
                <a:latin typeface="Arial"/>
              </a:rPr>
              <a:t>Unlike systems like Hadoop, which are notorious for being difficult to manage, Storm clusters just work. It is an explicit goal of the Storm project to make the user experience of managing Storm clusters as painless as possible.</a:t>
            </a:r>
            <a:endParaRPr/>
          </a:p>
          <a:p>
            <a:pPr>
              <a:lnSpc>
                <a:spcPct val="100000"/>
              </a:lnSpc>
              <a:buBlip>
                <a:blip r:embed="rId2"/>
              </a:buBlip>
            </a:pPr>
            <a:r>
              <a:rPr lang="en-US" sz="2800">
                <a:solidFill>
                  <a:srgbClr val="000000"/>
                </a:solidFill>
                <a:latin typeface="Arial"/>
              </a:rPr>
              <a:t>Fault-tolerant</a:t>
            </a:r>
            <a:endParaRPr/>
          </a:p>
          <a:p>
            <a:pPr lvl="1">
              <a:lnSpc>
                <a:spcPct val="100000"/>
              </a:lnSpc>
              <a:buFont typeface="StarSymbol"/>
              <a:buChar char=""/>
            </a:pPr>
            <a:r>
              <a:rPr lang="en-US" sz="2400">
                <a:solidFill>
                  <a:srgbClr val="000000"/>
                </a:solidFill>
                <a:latin typeface="Arial"/>
              </a:rPr>
              <a:t>If there are faults during execution of your computation, Storm will reassign tasks as necessary. Storm makes sure that a computation can run forever (or until you kill the computation).</a:t>
            </a:r>
            <a:endParaRPr/>
          </a:p>
          <a:p>
            <a:pPr>
              <a:lnSpc>
                <a:spcPct val="100000"/>
              </a:lnSpc>
              <a:buBlip>
                <a:blip r:embed="rId3"/>
              </a:buBlip>
            </a:pPr>
            <a:r>
              <a:rPr lang="en-US" sz="2800">
                <a:solidFill>
                  <a:srgbClr val="000000"/>
                </a:solidFill>
                <a:latin typeface="Arial"/>
              </a:rPr>
              <a:t>Programming language agnostic</a:t>
            </a:r>
            <a:endParaRPr/>
          </a:p>
          <a:p>
            <a:pPr lvl="1">
              <a:lnSpc>
                <a:spcPct val="100000"/>
              </a:lnSpc>
              <a:buFont typeface="StarSymbol"/>
              <a:buChar char=""/>
            </a:pPr>
            <a:r>
              <a:rPr lang="en-US" sz="2400">
                <a:solidFill>
                  <a:srgbClr val="000000"/>
                </a:solidFill>
                <a:latin typeface="Arial"/>
              </a:rPr>
              <a:t>Robust and scalable realtime processing shouldn't be limited to a single platform. Storm topologies and processing components can be defined in any language, making Storm accessible to nearly anyone.</a:t>
            </a:r>
            <a:endParaRPr/>
          </a:p>
          <a:p>
            <a:pPr>
              <a:lnSpc>
                <a:spcPct val="100000"/>
              </a:lnSpc>
            </a:pPr>
            <a:endParaRPr/>
          </a:p>
        </p:txBody>
      </p:sp>
    </p:spTree>
  </p:cSld>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4" name="TextShape 1"/>
          <p:cNvSpPr txBox="1"/>
          <p:nvPr/>
        </p:nvSpPr>
        <p:spPr>
          <a:xfrm>
            <a:off x="890640" y="270000"/>
            <a:ext cx="7857720" cy="1142640"/>
          </a:xfrm>
          <a:prstGeom prst="rect">
            <a:avLst/>
          </a:prstGeom>
        </p:spPr>
        <p:txBody>
          <a:bodyPr anchor="ctr"/>
          <a:p>
            <a:pPr algn="ctr">
              <a:lnSpc>
                <a:spcPct val="100000"/>
              </a:lnSpc>
            </a:pPr>
            <a:r>
              <a:rPr lang="en-US" sz="4000">
                <a:solidFill>
                  <a:srgbClr val="000000"/>
                </a:solidFill>
                <a:latin typeface="Arial"/>
              </a:rPr>
              <a:t>Apache Storm</a:t>
            </a:r>
            <a:endParaRPr/>
          </a:p>
        </p:txBody>
      </p:sp>
      <p:sp>
        <p:nvSpPr>
          <p:cNvPr id="325" name="TextShape 2"/>
          <p:cNvSpPr txBox="1"/>
          <p:nvPr/>
        </p:nvSpPr>
        <p:spPr>
          <a:xfrm>
            <a:off x="890640" y="1643040"/>
            <a:ext cx="7857720" cy="4161960"/>
          </a:xfrm>
          <a:prstGeom prst="rect">
            <a:avLst/>
          </a:prstGeom>
        </p:spPr>
        <p:txBody>
          <a:bodyPr/>
          <a:p>
            <a:pPr>
              <a:lnSpc>
                <a:spcPct val="100000"/>
              </a:lnSpc>
              <a:buBlip>
                <a:blip r:embed="rId1"/>
              </a:buBlip>
            </a:pPr>
            <a:r>
              <a:rPr lang="en-US" sz="2800">
                <a:solidFill>
                  <a:srgbClr val="000000"/>
                </a:solidFill>
                <a:latin typeface="Arial"/>
              </a:rPr>
              <a:t>A stream is an unbounded sequence of tuples</a:t>
            </a:r>
            <a:endParaRPr/>
          </a:p>
          <a:p>
            <a:pPr>
              <a:lnSpc>
                <a:spcPct val="100000"/>
              </a:lnSpc>
              <a:buBlip>
                <a:blip r:embed="rId2"/>
              </a:buBlip>
            </a:pPr>
            <a:r>
              <a:rPr lang="en-US" sz="2800">
                <a:solidFill>
                  <a:srgbClr val="000000"/>
                </a:solidFill>
                <a:latin typeface="Arial"/>
              </a:rPr>
              <a:t>Basic primitives are are "spouts" and "bolts“</a:t>
            </a:r>
            <a:endParaRPr/>
          </a:p>
          <a:p>
            <a:pPr lvl="1">
              <a:lnSpc>
                <a:spcPct val="100000"/>
              </a:lnSpc>
              <a:buFont typeface="StarSymbol"/>
              <a:buChar char=""/>
            </a:pPr>
            <a:r>
              <a:rPr lang="en-US" sz="2400">
                <a:solidFill>
                  <a:srgbClr val="000000"/>
                </a:solidFill>
                <a:latin typeface="Arial"/>
              </a:rPr>
              <a:t> </a:t>
            </a:r>
            <a:r>
              <a:rPr lang="en-US" sz="2400">
                <a:solidFill>
                  <a:srgbClr val="000000"/>
                </a:solidFill>
                <a:latin typeface="Arial"/>
              </a:rPr>
              <a:t>Spouts and bolts have interfaces that programmer implements to run application-specific logic.</a:t>
            </a:r>
            <a:endParaRPr/>
          </a:p>
          <a:p>
            <a:pPr lvl="1">
              <a:buFont typeface="StarSymbol"/>
              <a:buChar char=""/>
            </a:pPr>
            <a:r>
              <a:rPr lang="en-US" sz="2400">
                <a:solidFill>
                  <a:srgbClr val="000000"/>
                </a:solidFill>
                <a:latin typeface="Arial"/>
              </a:rPr>
              <a:t>A spout may connect to the Twitter API and emit a stream of tweets</a:t>
            </a:r>
            <a:endParaRPr/>
          </a:p>
          <a:p>
            <a:pPr lvl="1">
              <a:buFont typeface="StarSymbol"/>
              <a:buChar char=""/>
            </a:pPr>
            <a:r>
              <a:rPr lang="en-US" sz="2400">
                <a:solidFill>
                  <a:srgbClr val="000000"/>
                </a:solidFill>
                <a:latin typeface="Arial"/>
              </a:rPr>
              <a:t>A bolt consumes any number of input streams, does some processing, and possibly emits new streams.</a:t>
            </a:r>
            <a:endParaRPr/>
          </a:p>
          <a:p>
            <a:pPr lvl="1">
              <a:buFont typeface="StarSymbol"/>
              <a:buChar char=""/>
            </a:pPr>
            <a:r>
              <a:rPr lang="en-US" sz="2400">
                <a:solidFill>
                  <a:srgbClr val="000000"/>
                </a:solidFill>
                <a:latin typeface="Arial"/>
              </a:rPr>
              <a:t>Complex stream transformations, like computing a stream of trending topics from a stream of tweets, require multiple steps and thus multiple bolts</a:t>
            </a:r>
            <a:endParaRPr/>
          </a:p>
          <a:p>
            <a:pPr>
              <a:lnSpc>
                <a:spcPct val="100000"/>
              </a:lnSpc>
              <a:buBlip>
                <a:blip r:embed="rId3"/>
              </a:buBlip>
            </a:pPr>
            <a:r>
              <a:rPr lang="en-US" sz="2800">
                <a:solidFill>
                  <a:srgbClr val="000000"/>
                </a:solidFill>
                <a:latin typeface="Arial"/>
              </a:rPr>
              <a:t>Spouts and bolts are connected in topology</a:t>
            </a:r>
            <a:endParaRPr/>
          </a:p>
          <a:p>
            <a:endParaRPr/>
          </a:p>
        </p:txBody>
      </p:sp>
    </p:spTree>
  </p:cSld>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descr="" id="326" name="Picture 2"/>
          <p:cNvPicPr/>
          <p:nvPr/>
        </p:nvPicPr>
        <p:blipFill>
          <a:blip r:embed="rId1"/>
          <a:stretch>
            <a:fillRect/>
          </a:stretch>
        </p:blipFill>
        <p:spPr>
          <a:xfrm>
            <a:off x="1907640" y="836640"/>
            <a:ext cx="5516640" cy="4248000"/>
          </a:xfrm>
          <a:prstGeom prst="rect">
            <a:avLst/>
          </a:prstGeom>
        </p:spPr>
      </p:pic>
      <p:sp>
        <p:nvSpPr>
          <p:cNvPr id="327" name="CustomShape 1"/>
          <p:cNvSpPr/>
          <p:nvPr/>
        </p:nvSpPr>
        <p:spPr>
          <a:xfrm>
            <a:off x="3076920" y="5229360"/>
            <a:ext cx="3305160" cy="364680"/>
          </a:xfrm>
          <a:prstGeom prst="rect">
            <a:avLst/>
          </a:prstGeom>
        </p:spPr>
        <p:txBody>
          <a:bodyPr bIns="45000" lIns="90000" rIns="90000" tIns="45000" wrap="none"/>
          <a:p>
            <a:pPr>
              <a:lnSpc>
                <a:spcPct val="100000"/>
              </a:lnSpc>
            </a:pPr>
            <a:r>
              <a:rPr lang="en-GB">
                <a:solidFill>
                  <a:srgbClr val="000000"/>
                </a:solidFill>
                <a:latin typeface="Arial"/>
              </a:rPr>
              <a:t>From https://storm.apache.org/</a:t>
            </a:r>
            <a:endParaRPr/>
          </a:p>
        </p:txBody>
      </p:sp>
    </p:spTree>
  </p:cSld>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8" name="TextShape 1"/>
          <p:cNvSpPr txBox="1"/>
          <p:nvPr/>
        </p:nvSpPr>
        <p:spPr>
          <a:xfrm>
            <a:off x="890640" y="270000"/>
            <a:ext cx="7857720" cy="1142640"/>
          </a:xfrm>
          <a:prstGeom prst="rect">
            <a:avLst/>
          </a:prstGeom>
        </p:spPr>
        <p:txBody>
          <a:bodyPr anchor="ctr"/>
          <a:p>
            <a:pPr algn="ctr">
              <a:lnSpc>
                <a:spcPct val="100000"/>
              </a:lnSpc>
            </a:pPr>
            <a:r>
              <a:rPr lang="en-US" sz="4000">
                <a:solidFill>
                  <a:srgbClr val="000000"/>
                </a:solidFill>
                <a:latin typeface="Arial"/>
              </a:rPr>
              <a:t>References</a:t>
            </a:r>
            <a:endParaRPr/>
          </a:p>
        </p:txBody>
      </p:sp>
      <p:sp>
        <p:nvSpPr>
          <p:cNvPr id="329" name="TextShape 2"/>
          <p:cNvSpPr txBox="1"/>
          <p:nvPr/>
        </p:nvSpPr>
        <p:spPr>
          <a:xfrm>
            <a:off x="890640" y="1643040"/>
            <a:ext cx="7857720" cy="4161960"/>
          </a:xfrm>
          <a:prstGeom prst="rect">
            <a:avLst/>
          </a:prstGeom>
        </p:spPr>
        <p:txBody>
          <a:bodyPr/>
          <a:p>
            <a:pPr>
              <a:lnSpc>
                <a:spcPct val="100000"/>
              </a:lnSpc>
              <a:buBlip>
                <a:blip r:embed="rId1"/>
              </a:buBlip>
            </a:pPr>
            <a:r>
              <a:rPr lang="en-US" sz="2800" u="sng">
                <a:solidFill>
                  <a:srgbClr val="009999"/>
                </a:solidFill>
                <a:latin typeface="Arial"/>
                <a:hlinkClick r:id="rId2"/>
              </a:rPr>
              <a:t>http://hadoopbook.com</a:t>
            </a:r>
            <a:r>
              <a:rPr lang="en-US" sz="2800" u="sng">
                <a:solidFill>
                  <a:srgbClr val="009999"/>
                </a:solidFill>
                <a:latin typeface="Arial"/>
                <a:hlinkClick r:id="rId3"/>
              </a:rPr>
              <a:t>/</a:t>
            </a:r>
            <a:endParaRPr/>
          </a:p>
          <a:p>
            <a:pPr>
              <a:lnSpc>
                <a:spcPct val="100000"/>
              </a:lnSpc>
              <a:buBlip>
                <a:blip r:embed="rId4"/>
              </a:buBlip>
            </a:pPr>
            <a:r>
              <a:rPr lang="en-US" sz="2800" u="sng">
                <a:solidFill>
                  <a:srgbClr val="009999"/>
                </a:solidFill>
                <a:latin typeface="Arial"/>
                <a:hlinkClick r:id="rId5"/>
              </a:rPr>
              <a:t>http://lintool.github.io/MapReduceAlgorithms</a:t>
            </a:r>
            <a:r>
              <a:rPr lang="en-US" sz="2800" u="sng">
                <a:solidFill>
                  <a:srgbClr val="009999"/>
                </a:solidFill>
                <a:latin typeface="Arial"/>
                <a:hlinkClick r:id="rId6"/>
              </a:rPr>
              <a:t>/</a:t>
            </a:r>
            <a:endParaRPr/>
          </a:p>
          <a:p>
            <a:pPr>
              <a:lnSpc>
                <a:spcPct val="100000"/>
              </a:lnSpc>
              <a:buBlip>
                <a:blip r:embed="rId7"/>
              </a:buBlip>
            </a:pPr>
            <a:r>
              <a:rPr lang="en-US" sz="2800" u="sng">
                <a:solidFill>
                  <a:srgbClr val="009999"/>
                </a:solidFill>
                <a:latin typeface="Arial"/>
                <a:hlinkClick r:id="rId8"/>
              </a:rPr>
              <a:t>http://</a:t>
            </a:r>
            <a:r>
              <a:rPr lang="en-US" sz="2800" u="sng">
                <a:solidFill>
                  <a:srgbClr val="009999"/>
                </a:solidFill>
                <a:latin typeface="Arial"/>
                <a:hlinkClick r:id="rId9"/>
              </a:rPr>
              <a:t>lsd.ls.fi.upm.es/lsd/nuevas-tendencias-en-sistemas-distribuidos/HBase_2.pdf</a:t>
            </a:r>
            <a:endParaRPr/>
          </a:p>
          <a:p>
            <a:pPr>
              <a:lnSpc>
                <a:spcPct val="100000"/>
              </a:lnSpc>
              <a:buBlip>
                <a:blip r:embed="rId10"/>
              </a:buBlip>
            </a:pPr>
            <a:r>
              <a:rPr lang="en-US" sz="2800" u="sng">
                <a:solidFill>
                  <a:srgbClr val="009999"/>
                </a:solidFill>
                <a:latin typeface="Arial"/>
                <a:hlinkClick r:id="rId11"/>
              </a:rPr>
              <a:t>http://hbase.apache.org</a:t>
            </a:r>
            <a:r>
              <a:rPr lang="en-US" sz="2800" u="sng">
                <a:solidFill>
                  <a:srgbClr val="009999"/>
                </a:solidFill>
                <a:latin typeface="Arial"/>
                <a:hlinkClick r:id="rId12"/>
              </a:rPr>
              <a:t>/</a:t>
            </a:r>
            <a:endParaRPr/>
          </a:p>
          <a:p>
            <a:pPr>
              <a:lnSpc>
                <a:spcPct val="100000"/>
              </a:lnSpc>
              <a:buBlip>
                <a:blip r:embed="rId13"/>
              </a:buBlip>
            </a:pPr>
            <a:r>
              <a:rPr lang="en-US" sz="2800" u="sng">
                <a:solidFill>
                  <a:srgbClr val="009999"/>
                </a:solidFill>
                <a:latin typeface="Arial"/>
                <a:hlinkClick r:id="rId14"/>
              </a:rPr>
              <a:t>http://netwovenblogs.com/2013/10/10/hbase-overview-of-architecture-and-data-model</a:t>
            </a:r>
            <a:r>
              <a:rPr lang="en-US" sz="2800" u="sng">
                <a:solidFill>
                  <a:srgbClr val="009999"/>
                </a:solidFill>
                <a:latin typeface="Arial"/>
                <a:hlinkClick r:id="rId15"/>
              </a:rPr>
              <a:t>/</a:t>
            </a:r>
            <a:endParaRPr/>
          </a:p>
          <a:p>
            <a:pPr>
              <a:lnSpc>
                <a:spcPct val="100000"/>
              </a:lnSpc>
              <a:buBlip>
                <a:blip r:embed="rId16"/>
              </a:buBlip>
            </a:pPr>
            <a:r>
              <a:rPr lang="en-US" sz="2800">
                <a:solidFill>
                  <a:srgbClr val="000000"/>
                </a:solidFill>
                <a:latin typeface="Arial"/>
              </a:rPr>
              <a:t>https://storm.apache.org/</a:t>
            </a:r>
            <a:endParaRPr/>
          </a:p>
        </p:txBody>
      </p:sp>
    </p:spTree>
  </p:cSld>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0" name="TextShape 1"/>
          <p:cNvSpPr txBox="1"/>
          <p:nvPr/>
        </p:nvSpPr>
        <p:spPr>
          <a:xfrm>
            <a:off x="890640" y="270000"/>
            <a:ext cx="7857720" cy="1142640"/>
          </a:xfrm>
          <a:prstGeom prst="rect">
            <a:avLst/>
          </a:prstGeom>
        </p:spPr>
        <p:txBody>
          <a:bodyPr anchor="ctr"/>
          <a:p>
            <a:pPr algn="ctr">
              <a:lnSpc>
                <a:spcPct val="100000"/>
              </a:lnSpc>
            </a:pPr>
            <a:r>
              <a:rPr lang="en-US" sz="4000">
                <a:solidFill>
                  <a:srgbClr val="000000"/>
                </a:solidFill>
                <a:latin typeface="Arial"/>
              </a:rPr>
              <a:t>Questions</a:t>
            </a:r>
            <a:endParaRPr/>
          </a:p>
        </p:txBody>
      </p:sp>
      <p:sp>
        <p:nvSpPr>
          <p:cNvPr id="331" name="TextShape 2"/>
          <p:cNvSpPr txBox="1"/>
          <p:nvPr/>
        </p:nvSpPr>
        <p:spPr>
          <a:xfrm>
            <a:off x="890640" y="1643040"/>
            <a:ext cx="7857720" cy="4161960"/>
          </a:xfrm>
          <a:prstGeom prst="rect">
            <a:avLst/>
          </a:prstGeom>
        </p:spPr>
        <p:txBody>
          <a:bodyPr/>
          <a:p>
            <a:pPr>
              <a:lnSpc>
                <a:spcPct val="100000"/>
              </a:lnSpc>
              <a:buBlip>
                <a:blip r:embed="rId1"/>
              </a:buBlip>
            </a:pPr>
            <a:r>
              <a:rPr lang="en-US" sz="2800">
                <a:solidFill>
                  <a:srgbClr val="000000"/>
                </a:solidFill>
                <a:latin typeface="Arial"/>
              </a:rPr>
              <a:t>What is batch processing? What is the difference between batch and realtime processing</a:t>
            </a:r>
            <a:endParaRPr/>
          </a:p>
          <a:p>
            <a:pPr>
              <a:lnSpc>
                <a:spcPct val="100000"/>
              </a:lnSpc>
              <a:buBlip>
                <a:blip r:embed="rId2"/>
              </a:buBlip>
            </a:pPr>
            <a:r>
              <a:rPr lang="en-US" sz="2800">
                <a:solidFill>
                  <a:srgbClr val="000000"/>
                </a:solidFill>
                <a:latin typeface="Arial"/>
              </a:rPr>
              <a:t>What are key differences between Hive and PostgreSQL</a:t>
            </a:r>
            <a:endParaRPr/>
          </a:p>
        </p:txBody>
      </p:sp>
    </p:spTree>
  </p:cSld>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2" name="TextShape 1"/>
          <p:cNvSpPr txBox="1"/>
          <p:nvPr/>
        </p:nvSpPr>
        <p:spPr>
          <a:xfrm>
            <a:off x="827640" y="2853000"/>
            <a:ext cx="7857720" cy="1142640"/>
          </a:xfrm>
          <a:prstGeom prst="rect">
            <a:avLst/>
          </a:prstGeom>
        </p:spPr>
        <p:txBody>
          <a:bodyPr anchor="ctr"/>
          <a:p>
            <a:pPr algn="ctr">
              <a:lnSpc>
                <a:spcPct val="100000"/>
              </a:lnSpc>
            </a:pPr>
            <a:r>
              <a:rPr lang="en-US" sz="4000">
                <a:solidFill>
                  <a:srgbClr val="000000"/>
                </a:solidFill>
                <a:latin typeface="Arial"/>
              </a:rPr>
              <a:t>Thank You!</a:t>
            </a: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8" name="TextShape 1"/>
          <p:cNvSpPr txBox="1"/>
          <p:nvPr/>
        </p:nvSpPr>
        <p:spPr>
          <a:xfrm>
            <a:off x="890640" y="270000"/>
            <a:ext cx="7857720" cy="1142640"/>
          </a:xfrm>
          <a:prstGeom prst="rect">
            <a:avLst/>
          </a:prstGeom>
        </p:spPr>
        <p:txBody>
          <a:bodyPr anchor="ctr"/>
          <a:p>
            <a:pPr algn="ctr">
              <a:lnSpc>
                <a:spcPct val="100000"/>
              </a:lnSpc>
            </a:pPr>
            <a:r>
              <a:rPr lang="en-US" sz="4000">
                <a:solidFill>
                  <a:srgbClr val="000000"/>
                </a:solidFill>
                <a:latin typeface="Arial"/>
              </a:rPr>
              <a:t>Amdahl's law</a:t>
            </a:r>
            <a:endParaRPr/>
          </a:p>
        </p:txBody>
      </p:sp>
      <p:sp>
        <p:nvSpPr>
          <p:cNvPr id="189" name="TextShape 2"/>
          <p:cNvSpPr txBox="1"/>
          <p:nvPr/>
        </p:nvSpPr>
        <p:spPr>
          <a:xfrm>
            <a:off x="890640" y="1643040"/>
            <a:ext cx="7857720" cy="4161960"/>
          </a:xfrm>
          <a:prstGeom prst="rect">
            <a:avLst/>
          </a:prstGeom>
        </p:spPr>
        <p:txBody>
          <a:bodyPr/>
          <a:p>
            <a:pPr>
              <a:lnSpc>
                <a:spcPct val="100000"/>
              </a:lnSpc>
              <a:buBlip>
                <a:blip r:embed="rId1"/>
              </a:buBlip>
            </a:pPr>
            <a:r>
              <a:rPr lang="en-US" sz="2800">
                <a:solidFill>
                  <a:srgbClr val="000000"/>
                </a:solidFill>
                <a:latin typeface="Arial"/>
              </a:rPr>
              <a:t>The speedup of a program using multiple processors in parallel computing is limited by the time needed for the sequential fraction of the program</a:t>
            </a:r>
            <a:endParaRPr/>
          </a:p>
          <a:p>
            <a:pPr>
              <a:lnSpc>
                <a:spcPct val="100000"/>
              </a:lnSpc>
              <a:buBlip>
                <a:blip r:embed="rId2"/>
              </a:buBlip>
            </a:pPr>
            <a:r>
              <a:rPr lang="en-US" sz="2000">
                <a:solidFill>
                  <a:srgbClr val="000000"/>
                </a:solidFill>
                <a:latin typeface="Arial"/>
              </a:rPr>
              <a:t>Let </a:t>
            </a:r>
            <a:r>
              <a:rPr i="1" lang="en-US" sz="2000">
                <a:solidFill>
                  <a:srgbClr val="000000"/>
                </a:solidFill>
                <a:latin typeface="Arial"/>
              </a:rPr>
              <a:t>f</a:t>
            </a:r>
            <a:r>
              <a:rPr lang="en-US" sz="2000">
                <a:solidFill>
                  <a:srgbClr val="000000"/>
                </a:solidFill>
                <a:latin typeface="Arial"/>
              </a:rPr>
              <a:t> be the fraction of operations in a computation that must be performed sequentially, where 0 </a:t>
            </a:r>
            <a:r>
              <a:rPr lang="en-US" sz="2000">
                <a:solidFill>
                  <a:srgbClr val="000000"/>
                </a:solidFill>
                <a:latin typeface="Arial"/>
              </a:rPr>
              <a:t>≤ </a:t>
            </a:r>
            <a:r>
              <a:rPr i="1" lang="en-US" sz="2000">
                <a:solidFill>
                  <a:srgbClr val="000000"/>
                </a:solidFill>
                <a:latin typeface="Arial"/>
              </a:rPr>
              <a:t>f </a:t>
            </a:r>
            <a:r>
              <a:rPr lang="en-US" sz="2000">
                <a:solidFill>
                  <a:srgbClr val="000000"/>
                </a:solidFill>
                <a:latin typeface="Arial"/>
              </a:rPr>
              <a:t>≤ 1. The maximum speedup achievable by a parallel computer with </a:t>
            </a:r>
            <a:r>
              <a:rPr i="1" lang="en-US" sz="2000">
                <a:solidFill>
                  <a:srgbClr val="000000"/>
                </a:solidFill>
                <a:latin typeface="Arial"/>
              </a:rPr>
              <a:t>n</a:t>
            </a:r>
            <a:r>
              <a:rPr lang="en-US" sz="2000">
                <a:solidFill>
                  <a:srgbClr val="000000"/>
                </a:solidFill>
                <a:latin typeface="Arial"/>
              </a:rPr>
              <a:t> processors is </a:t>
            </a:r>
            <a:endParaRPr/>
          </a:p>
          <a:p>
            <a:pPr>
              <a:lnSpc>
                <a:spcPct val="100000"/>
              </a:lnSpc>
            </a:pPr>
            <a:endParaRPr/>
          </a:p>
          <a:p>
            <a:pPr>
              <a:lnSpc>
                <a:spcPct val="100000"/>
              </a:lnSpc>
            </a:pPr>
            <a:endParaRPr/>
          </a:p>
        </p:txBody>
      </p:sp>
      <p:pic>
        <p:nvPicPr>
          <p:cNvPr descr="" id="190" name=""/>
          <p:cNvPicPr/>
          <p:nvPr/>
        </p:nvPicPr>
        <p:blipFill>
          <a:blip r:embed="rId3"/>
          <a:stretch>
            <a:fillRect/>
          </a:stretch>
        </p:blipFill>
        <p:spPr>
          <a:xfrm>
            <a:off x="2222640" y="4508640"/>
            <a:ext cx="4902120" cy="1295280"/>
          </a:xfrm>
          <a:prstGeom prst="rect">
            <a:avLst/>
          </a:prstGeom>
        </p:spPr>
      </p:pic>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1" name="TextShape 1"/>
          <p:cNvSpPr txBox="1"/>
          <p:nvPr/>
        </p:nvSpPr>
        <p:spPr>
          <a:xfrm>
            <a:off x="0" y="0"/>
            <a:ext cx="-11796840" cy="-11796840"/>
          </a:xfrm>
          <a:prstGeom prst="rect">
            <a:avLst/>
          </a:prstGeom>
        </p:spPr>
        <p:txBody>
          <a:bodyPr bIns="45000" lIns="90000" rIns="90000" tIns="45000"/>
          <a:p>
            <a:pPr>
              <a:lnSpc>
                <a:spcPct val="100000"/>
              </a:lnSpc>
            </a:pPr>
            <a:fld id="{C12131B1-D1A1-4141-B1A1-31D1B13141B1}" type="slidenum">
              <a:rPr lang="en-GB">
                <a:solidFill>
                  <a:srgbClr val="000000"/>
                </a:solidFill>
                <a:latin typeface="Arial"/>
              </a:rPr>
              <a:t>&lt;number&gt;</a:t>
            </a:fld>
            <a:endParaRPr/>
          </a:p>
        </p:txBody>
      </p:sp>
      <p:sp>
        <p:nvSpPr>
          <p:cNvPr id="192" name="TextShape 2"/>
          <p:cNvSpPr txBox="1"/>
          <p:nvPr/>
        </p:nvSpPr>
        <p:spPr>
          <a:xfrm>
            <a:off x="890640" y="270000"/>
            <a:ext cx="7857720" cy="1142640"/>
          </a:xfrm>
          <a:prstGeom prst="rect">
            <a:avLst/>
          </a:prstGeom>
        </p:spPr>
        <p:txBody>
          <a:bodyPr anchor="ctr"/>
          <a:p>
            <a:pPr algn="ctr">
              <a:lnSpc>
                <a:spcPct val="100000"/>
              </a:lnSpc>
            </a:pPr>
            <a:r>
              <a:rPr lang="en-US" sz="4000">
                <a:solidFill>
                  <a:srgbClr val="000000"/>
                </a:solidFill>
                <a:latin typeface="Arial"/>
              </a:rPr>
              <a:t>Example</a:t>
            </a:r>
            <a:endParaRPr/>
          </a:p>
        </p:txBody>
      </p:sp>
      <p:sp>
        <p:nvSpPr>
          <p:cNvPr id="193" name="TextShape 3"/>
          <p:cNvSpPr txBox="1"/>
          <p:nvPr/>
        </p:nvSpPr>
        <p:spPr>
          <a:xfrm>
            <a:off x="890640" y="1643040"/>
            <a:ext cx="7857720" cy="4161960"/>
          </a:xfrm>
          <a:prstGeom prst="rect">
            <a:avLst/>
          </a:prstGeom>
        </p:spPr>
        <p:txBody>
          <a:bodyPr/>
          <a:p>
            <a:pPr>
              <a:lnSpc>
                <a:spcPct val="100000"/>
              </a:lnSpc>
              <a:buBlip>
                <a:blip r:embed="rId1"/>
              </a:buBlip>
            </a:pPr>
            <a:r>
              <a:rPr lang="en-US" sz="2800">
                <a:solidFill>
                  <a:srgbClr val="000000"/>
                </a:solidFill>
                <a:latin typeface="Arial"/>
              </a:rPr>
              <a:t>95% of a program’s execution time occurs inside a loop that can be executed in parallel. What is the maximum speedup we should expect from a parallel version of the program executing on 8 CPUs?</a:t>
            </a:r>
            <a:endParaRPr/>
          </a:p>
        </p:txBody>
      </p:sp>
      <p:pic>
        <p:nvPicPr>
          <p:cNvPr descr="" id="194" name=""/>
          <p:cNvPicPr/>
          <p:nvPr/>
        </p:nvPicPr>
        <p:blipFill>
          <a:blip r:embed="rId2"/>
          <a:stretch>
            <a:fillRect/>
          </a:stretch>
        </p:blipFill>
        <p:spPr>
          <a:xfrm>
            <a:off x="1523880" y="4292640"/>
            <a:ext cx="5931000" cy="1282680"/>
          </a:xfrm>
          <a:prstGeom prst="rect">
            <a:avLst/>
          </a:prstGeom>
        </p:spPr>
      </p:pic>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5" name="TextShape 1"/>
          <p:cNvSpPr txBox="1"/>
          <p:nvPr/>
        </p:nvSpPr>
        <p:spPr>
          <a:xfrm>
            <a:off x="0" y="0"/>
            <a:ext cx="-11796840" cy="-11796840"/>
          </a:xfrm>
          <a:prstGeom prst="rect">
            <a:avLst/>
          </a:prstGeom>
        </p:spPr>
        <p:txBody>
          <a:bodyPr bIns="45000" lIns="90000" rIns="90000" tIns="45000"/>
          <a:p>
            <a:pPr>
              <a:lnSpc>
                <a:spcPct val="100000"/>
              </a:lnSpc>
            </a:pPr>
            <a:fld id="{F1810171-E1D1-4191-8131-B141B141B141}" type="slidenum">
              <a:rPr lang="en-GB">
                <a:solidFill>
                  <a:srgbClr val="000000"/>
                </a:solidFill>
                <a:latin typeface="Arial"/>
              </a:rPr>
              <a:t>&lt;number&gt;</a:t>
            </a:fld>
            <a:endParaRPr/>
          </a:p>
        </p:txBody>
      </p:sp>
      <p:sp>
        <p:nvSpPr>
          <p:cNvPr id="196" name="TextShape 2"/>
          <p:cNvSpPr txBox="1"/>
          <p:nvPr/>
        </p:nvSpPr>
        <p:spPr>
          <a:xfrm>
            <a:off x="890640" y="270000"/>
            <a:ext cx="7857720" cy="1142640"/>
          </a:xfrm>
          <a:prstGeom prst="rect">
            <a:avLst/>
          </a:prstGeom>
        </p:spPr>
        <p:txBody>
          <a:bodyPr anchor="ctr"/>
          <a:p>
            <a:pPr algn="ctr">
              <a:lnSpc>
                <a:spcPct val="100000"/>
              </a:lnSpc>
            </a:pPr>
            <a:r>
              <a:rPr lang="en-US" sz="4000">
                <a:solidFill>
                  <a:srgbClr val="000000"/>
                </a:solidFill>
                <a:latin typeface="Arial"/>
              </a:rPr>
              <a:t>Illustration of Amdahl Effect</a:t>
            </a:r>
            <a:endParaRPr/>
          </a:p>
        </p:txBody>
      </p:sp>
      <p:sp>
        <p:nvSpPr>
          <p:cNvPr id="197" name="Line 3"/>
          <p:cNvSpPr/>
          <p:nvPr/>
        </p:nvSpPr>
        <p:spPr>
          <a:xfrm>
            <a:off x="1295280" y="2133360"/>
            <a:ext cx="0" cy="3581640"/>
          </a:xfrm>
          <a:prstGeom prst="line">
            <a:avLst/>
          </a:prstGeom>
          <a:ln w="38160">
            <a:solidFill>
              <a:srgbClr val="000000"/>
            </a:solidFill>
            <a:round/>
          </a:ln>
        </p:spPr>
      </p:sp>
      <p:sp>
        <p:nvSpPr>
          <p:cNvPr id="198" name="Line 4"/>
          <p:cNvSpPr/>
          <p:nvPr/>
        </p:nvSpPr>
        <p:spPr>
          <a:xfrm>
            <a:off x="1295280" y="5715000"/>
            <a:ext cx="4495680" cy="0"/>
          </a:xfrm>
          <a:prstGeom prst="line">
            <a:avLst/>
          </a:prstGeom>
          <a:ln w="38160">
            <a:solidFill>
              <a:srgbClr val="000000"/>
            </a:solidFill>
            <a:round/>
          </a:ln>
        </p:spPr>
      </p:sp>
      <p:sp>
        <p:nvSpPr>
          <p:cNvPr id="199" name="CustomShape 5"/>
          <p:cNvSpPr/>
          <p:nvPr/>
        </p:nvSpPr>
        <p:spPr>
          <a:xfrm>
            <a:off x="1295280" y="4863960"/>
            <a:ext cx="4495320" cy="850680"/>
          </a:xfrm>
          <a:prstGeom prst="rect">
            <a:avLst/>
          </a:prstGeom>
          <a:ln w="38160">
            <a:solidFill>
              <a:srgbClr val="ff9900"/>
            </a:solidFill>
            <a:round/>
          </a:ln>
        </p:spPr>
      </p:sp>
      <p:sp>
        <p:nvSpPr>
          <p:cNvPr id="200" name="CustomShape 6"/>
          <p:cNvSpPr/>
          <p:nvPr/>
        </p:nvSpPr>
        <p:spPr>
          <a:xfrm>
            <a:off x="5868000" y="5222880"/>
            <a:ext cx="1115280" cy="456120"/>
          </a:xfrm>
          <a:prstGeom prst="rect">
            <a:avLst/>
          </a:prstGeom>
        </p:spPr>
        <p:txBody>
          <a:bodyPr bIns="45000" lIns="90000" rIns="90000" tIns="45000" wrap="none"/>
          <a:p>
            <a:r>
              <a:rPr lang="en-GB" sz="2400">
                <a:latin typeface="Times New Roman"/>
              </a:rPr>
              <a:t>n = 100</a:t>
            </a:r>
            <a:endParaRPr/>
          </a:p>
        </p:txBody>
      </p:sp>
      <p:sp>
        <p:nvSpPr>
          <p:cNvPr id="201" name="CustomShape 7"/>
          <p:cNvSpPr/>
          <p:nvPr/>
        </p:nvSpPr>
        <p:spPr>
          <a:xfrm>
            <a:off x="1295280" y="4013280"/>
            <a:ext cx="4419360" cy="1701360"/>
          </a:xfrm>
          <a:prstGeom prst="rect">
            <a:avLst/>
          </a:prstGeom>
          <a:ln w="38160">
            <a:solidFill>
              <a:srgbClr val="ff9900"/>
            </a:solidFill>
            <a:round/>
          </a:ln>
        </p:spPr>
      </p:sp>
      <p:sp>
        <p:nvSpPr>
          <p:cNvPr id="202" name="CustomShape 8"/>
          <p:cNvSpPr/>
          <p:nvPr/>
        </p:nvSpPr>
        <p:spPr>
          <a:xfrm>
            <a:off x="5868000" y="3962520"/>
            <a:ext cx="1343880" cy="456120"/>
          </a:xfrm>
          <a:prstGeom prst="rect">
            <a:avLst/>
          </a:prstGeom>
        </p:spPr>
        <p:txBody>
          <a:bodyPr bIns="45000" lIns="90000" rIns="90000" tIns="45000" wrap="none"/>
          <a:p>
            <a:r>
              <a:rPr lang="en-GB" sz="2400">
                <a:latin typeface="Times New Roman"/>
              </a:rPr>
              <a:t>n = 1,000</a:t>
            </a:r>
            <a:endParaRPr/>
          </a:p>
        </p:txBody>
      </p:sp>
      <p:sp>
        <p:nvSpPr>
          <p:cNvPr id="203" name="CustomShape 9"/>
          <p:cNvSpPr/>
          <p:nvPr/>
        </p:nvSpPr>
        <p:spPr>
          <a:xfrm>
            <a:off x="1295280" y="2590920"/>
            <a:ext cx="4495320" cy="3123720"/>
          </a:xfrm>
          <a:prstGeom prst="rect">
            <a:avLst/>
          </a:prstGeom>
          <a:ln w="38160">
            <a:solidFill>
              <a:srgbClr val="ff9900"/>
            </a:solidFill>
            <a:round/>
          </a:ln>
        </p:spPr>
      </p:sp>
      <p:sp>
        <p:nvSpPr>
          <p:cNvPr id="204" name="CustomShape 10"/>
          <p:cNvSpPr/>
          <p:nvPr/>
        </p:nvSpPr>
        <p:spPr>
          <a:xfrm>
            <a:off x="5868360" y="2362320"/>
            <a:ext cx="1496160" cy="456120"/>
          </a:xfrm>
          <a:prstGeom prst="rect">
            <a:avLst/>
          </a:prstGeom>
        </p:spPr>
        <p:txBody>
          <a:bodyPr bIns="45000" lIns="90000" rIns="90000" tIns="45000" wrap="none"/>
          <a:p>
            <a:r>
              <a:rPr lang="en-GB" sz="2400">
                <a:latin typeface="Times New Roman"/>
              </a:rPr>
              <a:t>n = 10,000</a:t>
            </a:r>
            <a:endParaRPr/>
          </a:p>
        </p:txBody>
      </p:sp>
      <p:sp>
        <p:nvSpPr>
          <p:cNvPr id="205" name="CustomShape 11"/>
          <p:cNvSpPr/>
          <p:nvPr/>
        </p:nvSpPr>
        <p:spPr>
          <a:xfrm>
            <a:off x="1280160" y="2022480"/>
            <a:ext cx="1231200" cy="456120"/>
          </a:xfrm>
          <a:prstGeom prst="rect">
            <a:avLst/>
          </a:prstGeom>
        </p:spPr>
        <p:txBody>
          <a:bodyPr bIns="45000" lIns="90000" rIns="90000" tIns="45000" wrap="none"/>
          <a:p>
            <a:pPr>
              <a:lnSpc>
                <a:spcPct val="100000"/>
              </a:lnSpc>
            </a:pPr>
            <a:r>
              <a:rPr lang="en-GB" sz="2400">
                <a:solidFill>
                  <a:srgbClr val="000000"/>
                </a:solidFill>
                <a:latin typeface="Times New Roman"/>
              </a:rPr>
              <a:t>Speedup</a:t>
            </a:r>
            <a:endParaRPr/>
          </a:p>
        </p:txBody>
      </p:sp>
      <p:sp>
        <p:nvSpPr>
          <p:cNvPr id="206" name="CustomShape 12"/>
          <p:cNvSpPr/>
          <p:nvPr/>
        </p:nvSpPr>
        <p:spPr>
          <a:xfrm>
            <a:off x="4420440" y="5715000"/>
            <a:ext cx="1487160" cy="456120"/>
          </a:xfrm>
          <a:prstGeom prst="rect">
            <a:avLst/>
          </a:prstGeom>
        </p:spPr>
        <p:txBody>
          <a:bodyPr bIns="45000" lIns="90000" rIns="90000" tIns="45000" wrap="none"/>
          <a:p>
            <a:pPr>
              <a:lnSpc>
                <a:spcPct val="100000"/>
              </a:lnSpc>
            </a:pPr>
            <a:r>
              <a:rPr lang="en-GB" sz="2400">
                <a:solidFill>
                  <a:srgbClr val="000000"/>
                </a:solidFill>
                <a:latin typeface="Times New Roman"/>
              </a:rPr>
              <a:t>Processors</a:t>
            </a:r>
            <a:endParaRPr/>
          </a:p>
        </p:txBody>
      </p:sp>
      <p:sp>
        <p:nvSpPr>
          <p:cNvPr id="207" name="CustomShape 13"/>
          <p:cNvSpPr/>
          <p:nvPr/>
        </p:nvSpPr>
        <p:spPr>
          <a:xfrm>
            <a:off x="483120" y="6188400"/>
            <a:ext cx="2538720" cy="364680"/>
          </a:xfrm>
          <a:prstGeom prst="rect">
            <a:avLst/>
          </a:prstGeom>
        </p:spPr>
        <p:txBody>
          <a:bodyPr bIns="45000" lIns="90000" rIns="90000" tIns="45000" wrap="none"/>
          <a:p>
            <a:pPr>
              <a:lnSpc>
                <a:spcPct val="100000"/>
              </a:lnSpc>
            </a:pPr>
            <a:r>
              <a:rPr lang="en-GB">
                <a:solidFill>
                  <a:srgbClr val="000000"/>
                </a:solidFill>
                <a:latin typeface="Arial"/>
              </a:rPr>
              <a:t>n denotes problem size</a:t>
            </a:r>
            <a:endParaRPr/>
          </a:p>
        </p:txBody>
      </p:sp>
    </p:spTree>
  </p:cSld>
  <p:timing>
    <p:tnLst>
      <p:par>
        <p:cTn dur="indefinite" id="17" nodeType="tmRoot" restart="never">
          <p:childTnLst>
            <p:seq>
              <p:cTn dur="indefinite" id="18" nodeType="mainSeq">
                <p:childTnLst>
                  <p:par>
                    <p:cTn fill="hold" id="19" nodeType="clickEffect">
                      <p:stCondLst>
                        <p:cond delay="indefinite"/>
                      </p:stCondLst>
                      <p:childTnLst>
                        <p:par>
                          <p:cTn fill="hold" id="20" nodeType="withEffect">
                            <p:stCondLst>
                              <p:cond delay="0"/>
                            </p:stCondLst>
                            <p:childTnLst>
                              <p:par>
                                <p:cTn fill="hold" id="21" nodeType="clickEffect" presetClass="entr" presetID="22" presetSubtype="8">
                                  <p:stCondLst>
                                    <p:cond delay="0"/>
                                  </p:stCondLst>
                                  <p:childTnLst>
                                    <p:set>
                                      <p:cBhvr>
                                        <p:cTn dur="1" fill="hold" id="22">
                                          <p:stCondLst>
                                            <p:cond delay="0"/>
                                          </p:stCondLst>
                                        </p:cTn>
                                        <p:tgtEl>
                                          <p:spTgt spid="-1"/>
                                        </p:tgtEl>
                                        <p:attrNameLst>
                                          <p:attrName>style.visibility</p:attrName>
                                        </p:attrNameLst>
                                      </p:cBhvr>
                                      <p:to>
                                        <p:strVal val="visible"/>
                                      </p:to>
                                    </p:set>
                                    <p:animEffect filter="wipe(left)" transition="in">
                                      <p:cBhvr additive="repl">
                                        <p:cTn dur="500" fill="freeze" id="23"/>
                                        <p:tgtEl>
                                          <p:spTgt spid="-1"/>
                                        </p:tgtEl>
                                      </p:cBhvr>
                                    </p:animEffect>
                                  </p:childTnLst>
                                </p:cTn>
                              </p:par>
                            </p:childTnLst>
                          </p:cTn>
                        </p:par>
                      </p:childTnLst>
                    </p:cTn>
                  </p:par>
                  <p:par>
                    <p:cTn fill="hold" id="24" nodeType="clickEffect">
                      <p:stCondLst>
                        <p:cond delay="indefinite"/>
                      </p:stCondLst>
                      <p:childTnLst>
                        <p:par>
                          <p:cTn fill="hold" id="25" nodeType="withEffect">
                            <p:stCondLst>
                              <p:cond delay="0"/>
                            </p:stCondLst>
                            <p:childTnLst>
                              <p:par>
                                <p:cTn fill="hold" id="26" nodeType="clickEffect" presetClass="entr" presetID="22" presetSubtype="8">
                                  <p:stCondLst>
                                    <p:cond delay="0"/>
                                  </p:stCondLst>
                                  <p:childTnLst>
                                    <p:set>
                                      <p:cBhvr>
                                        <p:cTn dur="1" fill="hold" id="27">
                                          <p:stCondLst>
                                            <p:cond delay="0"/>
                                          </p:stCondLst>
                                        </p:cTn>
                                        <p:tgtEl>
                                          <p:spTgt spid="-1"/>
                                        </p:tgtEl>
                                        <p:attrNameLst>
                                          <p:attrName>style.visibility</p:attrName>
                                        </p:attrNameLst>
                                      </p:cBhvr>
                                      <p:to>
                                        <p:strVal val="visible"/>
                                      </p:to>
                                    </p:set>
                                    <p:animEffect filter="wipe(left)" transition="in">
                                      <p:cBhvr additive="repl">
                                        <p:cTn dur="500" fill="freeze" id="28"/>
                                        <p:tgtEl>
                                          <p:spTgt spid="-1"/>
                                        </p:tgtEl>
                                      </p:cBhvr>
                                    </p:animEffect>
                                  </p:childTnLst>
                                </p:cTn>
                              </p:par>
                            </p:childTnLst>
                          </p:cTn>
                        </p:par>
                      </p:childTnLst>
                    </p:cTn>
                  </p:par>
                  <p:par>
                    <p:cTn fill="hold" id="29" nodeType="clickEffect">
                      <p:stCondLst>
                        <p:cond delay="indefinite"/>
                      </p:stCondLst>
                      <p:childTnLst>
                        <p:par>
                          <p:cTn fill="hold" id="30" nodeType="withEffect">
                            <p:stCondLst>
                              <p:cond delay="0"/>
                            </p:stCondLst>
                            <p:childTnLst>
                              <p:par>
                                <p:cTn fill="hold" id="31" nodeType="clickEffect" presetClass="entr" presetID="22" presetSubtype="8">
                                  <p:stCondLst>
                                    <p:cond delay="0"/>
                                  </p:stCondLst>
                                  <p:childTnLst>
                                    <p:set>
                                      <p:cBhvr>
                                        <p:cTn dur="1" fill="hold" id="32">
                                          <p:stCondLst>
                                            <p:cond delay="0"/>
                                          </p:stCondLst>
                                        </p:cTn>
                                        <p:tgtEl>
                                          <p:spTgt spid="-1"/>
                                        </p:tgtEl>
                                        <p:attrNameLst>
                                          <p:attrName>style.visibility</p:attrName>
                                        </p:attrNameLst>
                                      </p:cBhvr>
                                      <p:to>
                                        <p:strVal val="visible"/>
                                      </p:to>
                                    </p:set>
                                    <p:animEffect filter="wipe(left)" transition="in">
                                      <p:cBhvr additive="repl">
                                        <p:cTn dur="500" fill="freeze" id="33"/>
                                        <p:tgtEl>
                                          <p:spTgt spid="-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