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1"/>
  </p:notesMasterIdLst>
  <p:sldIdLst>
    <p:sldId id="260" r:id="rId2"/>
    <p:sldId id="389" r:id="rId3"/>
    <p:sldId id="297" r:id="rId4"/>
    <p:sldId id="298" r:id="rId5"/>
    <p:sldId id="299" r:id="rId6"/>
    <p:sldId id="300" r:id="rId7"/>
    <p:sldId id="385" r:id="rId8"/>
    <p:sldId id="303" r:id="rId9"/>
    <p:sldId id="304" r:id="rId10"/>
    <p:sldId id="331" r:id="rId11"/>
    <p:sldId id="305" r:id="rId12"/>
    <p:sldId id="306" r:id="rId13"/>
    <p:sldId id="307" r:id="rId14"/>
    <p:sldId id="386" r:id="rId15"/>
    <p:sldId id="384" r:id="rId16"/>
    <p:sldId id="335" r:id="rId17"/>
    <p:sldId id="378" r:id="rId18"/>
    <p:sldId id="379" r:id="rId19"/>
    <p:sldId id="380" r:id="rId20"/>
    <p:sldId id="337" r:id="rId21"/>
    <p:sldId id="338" r:id="rId22"/>
    <p:sldId id="341" r:id="rId23"/>
    <p:sldId id="336" r:id="rId24"/>
    <p:sldId id="363" r:id="rId25"/>
    <p:sldId id="377" r:id="rId26"/>
    <p:sldId id="339" r:id="rId27"/>
    <p:sldId id="381" r:id="rId28"/>
    <p:sldId id="382" r:id="rId29"/>
    <p:sldId id="342" r:id="rId30"/>
    <p:sldId id="388" r:id="rId31"/>
    <p:sldId id="343" r:id="rId32"/>
    <p:sldId id="387" r:id="rId33"/>
    <p:sldId id="302" r:id="rId34"/>
    <p:sldId id="345" r:id="rId35"/>
    <p:sldId id="344" r:id="rId36"/>
    <p:sldId id="308" r:id="rId37"/>
    <p:sldId id="309" r:id="rId38"/>
    <p:sldId id="310" r:id="rId39"/>
    <p:sldId id="311" r:id="rId40"/>
    <p:sldId id="346" r:id="rId41"/>
    <p:sldId id="313" r:id="rId42"/>
    <p:sldId id="347" r:id="rId43"/>
    <p:sldId id="349" r:id="rId44"/>
    <p:sldId id="348" r:id="rId45"/>
    <p:sldId id="350" r:id="rId46"/>
    <p:sldId id="351" r:id="rId47"/>
    <p:sldId id="353" r:id="rId48"/>
    <p:sldId id="312" r:id="rId49"/>
    <p:sldId id="373" r:id="rId50"/>
    <p:sldId id="314" r:id="rId51"/>
    <p:sldId id="315" r:id="rId52"/>
    <p:sldId id="354" r:id="rId53"/>
    <p:sldId id="357" r:id="rId54"/>
    <p:sldId id="355" r:id="rId55"/>
    <p:sldId id="372" r:id="rId56"/>
    <p:sldId id="375" r:id="rId57"/>
    <p:sldId id="316" r:id="rId58"/>
    <p:sldId id="317" r:id="rId59"/>
    <p:sldId id="318" r:id="rId60"/>
    <p:sldId id="323" r:id="rId61"/>
    <p:sldId id="324" r:id="rId62"/>
    <p:sldId id="322" r:id="rId63"/>
    <p:sldId id="390" r:id="rId64"/>
    <p:sldId id="391" r:id="rId65"/>
    <p:sldId id="392" r:id="rId66"/>
    <p:sldId id="393" r:id="rId67"/>
    <p:sldId id="394" r:id="rId68"/>
    <p:sldId id="395" r:id="rId69"/>
    <p:sldId id="422" r:id="rId70"/>
    <p:sldId id="423" r:id="rId71"/>
    <p:sldId id="396" r:id="rId72"/>
    <p:sldId id="397" r:id="rId73"/>
    <p:sldId id="398" r:id="rId74"/>
    <p:sldId id="399" r:id="rId75"/>
    <p:sldId id="400" r:id="rId76"/>
    <p:sldId id="403" r:id="rId77"/>
    <p:sldId id="412" r:id="rId78"/>
    <p:sldId id="413" r:id="rId79"/>
    <p:sldId id="415" r:id="rId80"/>
    <p:sldId id="414" r:id="rId81"/>
    <p:sldId id="416" r:id="rId82"/>
    <p:sldId id="418" r:id="rId83"/>
    <p:sldId id="417" r:id="rId84"/>
    <p:sldId id="419" r:id="rId85"/>
    <p:sldId id="420" r:id="rId86"/>
    <p:sldId id="421" r:id="rId87"/>
    <p:sldId id="404" r:id="rId88"/>
    <p:sldId id="424" r:id="rId89"/>
    <p:sldId id="426" r:id="rId90"/>
    <p:sldId id="425" r:id="rId91"/>
    <p:sldId id="405" r:id="rId92"/>
    <p:sldId id="406" r:id="rId93"/>
    <p:sldId id="407" r:id="rId94"/>
    <p:sldId id="408" r:id="rId95"/>
    <p:sldId id="409" r:id="rId96"/>
    <p:sldId id="410" r:id="rId97"/>
    <p:sldId id="411" r:id="rId98"/>
    <p:sldId id="427" r:id="rId99"/>
    <p:sldId id="330" r:id="rId100"/>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Semenov" initials="AS" lastIdx="1" clrIdx="0">
    <p:extLst>
      <p:ext uri="{19B8F6BF-5375-455C-9EA6-DF929625EA0E}">
        <p15:presenceInfo xmlns:p15="http://schemas.microsoft.com/office/powerpoint/2012/main" userId="Alexander Semen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4660"/>
  </p:normalViewPr>
  <p:slideViewPr>
    <p:cSldViewPr>
      <p:cViewPr varScale="1">
        <p:scale>
          <a:sx n="87" d="100"/>
          <a:sy n="87" d="100"/>
        </p:scale>
        <p:origin x="74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11-10T22:09:31.211" idx="1">
    <p:pos x="10" y="10"/>
    <p:text/>
    <p:extLst>
      <p:ext uri="{C676402C-5697-4E1C-873F-D02D1690AC5C}">
        <p15:threadingInfo xmlns:p15="http://schemas.microsoft.com/office/powerpoint/2012/main" timeZoneBias="-12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48645"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79450" y="4717415"/>
            <a:ext cx="5435600" cy="4469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48645"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11F71A-4787-45F6-BE7A-034800ABA7FC}" type="slidenum">
              <a:rPr lang="en-US"/>
              <a:pPr/>
              <a:t>‹#›</a:t>
            </a:fld>
            <a:endParaRPr lang="en-US"/>
          </a:p>
        </p:txBody>
      </p:sp>
    </p:spTree>
    <p:extLst>
      <p:ext uri="{BB962C8B-B14F-4D97-AF65-F5344CB8AC3E}">
        <p14:creationId xmlns:p14="http://schemas.microsoft.com/office/powerpoint/2010/main" val="259126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pic>
        <p:nvPicPr>
          <p:cNvPr id="10" name="Picture 24" descr="Yläkulma"/>
          <p:cNvPicPr>
            <a:picLocks noChangeAspect="1" noChangeArrowheads="1"/>
          </p:cNvPicPr>
          <p:nvPr userDrawn="1"/>
        </p:nvPicPr>
        <p:blipFill>
          <a:blip r:embed="rId2" cstate="print"/>
          <a:srcRect/>
          <a:stretch>
            <a:fillRect/>
          </a:stretch>
        </p:blipFill>
        <p:spPr bwMode="auto">
          <a:xfrm>
            <a:off x="0" y="-1588"/>
            <a:ext cx="9148763" cy="6862763"/>
          </a:xfrm>
          <a:prstGeom prst="rect">
            <a:avLst/>
          </a:prstGeom>
          <a:noFill/>
        </p:spPr>
      </p:pic>
      <p:sp>
        <p:nvSpPr>
          <p:cNvPr id="12" name="Rectangle 23"/>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
        <p:nvSpPr>
          <p:cNvPr id="3084" name="Rectangle 12"/>
          <p:cNvSpPr>
            <a:spLocks noGrp="1" noChangeArrowheads="1"/>
          </p:cNvSpPr>
          <p:nvPr>
            <p:ph type="dt" sz="half" idx="2"/>
          </p:nvPr>
        </p:nvSpPr>
        <p:spPr>
          <a:xfrm>
            <a:off x="493713" y="6192838"/>
            <a:ext cx="2133600" cy="331787"/>
          </a:xfrm>
        </p:spPr>
        <p:txBody>
          <a:bodyPr/>
          <a:lstStyle>
            <a:lvl1pPr>
              <a:defRPr/>
            </a:lvl1pPr>
          </a:lstStyle>
          <a:p>
            <a:fld id="{661EAFCF-DA88-4286-A2FE-42017876A217}" type="datetime3">
              <a:rPr lang="en-US" smtClean="0"/>
              <a:t>15 November 2015</a:t>
            </a:fld>
            <a:endParaRPr lang="en-US"/>
          </a:p>
        </p:txBody>
      </p:sp>
      <p:sp>
        <p:nvSpPr>
          <p:cNvPr id="3085" name="Rectangle 13"/>
          <p:cNvSpPr>
            <a:spLocks noGrp="1" noChangeArrowheads="1"/>
          </p:cNvSpPr>
          <p:nvPr>
            <p:ph type="ftr" sz="quarter" idx="3"/>
          </p:nvPr>
        </p:nvSpPr>
        <p:spPr>
          <a:xfrm>
            <a:off x="2916238" y="6192838"/>
            <a:ext cx="2895600" cy="331787"/>
          </a:xfrm>
        </p:spPr>
        <p:txBody>
          <a:bodyPr/>
          <a:lstStyle>
            <a:lvl1pPr>
              <a:defRPr/>
            </a:lvl1pPr>
          </a:lstStyle>
          <a:p>
            <a:endParaRPr lang="en-US"/>
          </a:p>
        </p:txBody>
      </p:sp>
      <p:sp>
        <p:nvSpPr>
          <p:cNvPr id="3086" name="Rectangle 14"/>
          <p:cNvSpPr>
            <a:spLocks noGrp="1" noChangeArrowheads="1"/>
          </p:cNvSpPr>
          <p:nvPr>
            <p:ph type="sldNum" sz="quarter" idx="4"/>
          </p:nvPr>
        </p:nvSpPr>
        <p:spPr/>
        <p:txBody>
          <a:bodyPr/>
          <a:lstStyle>
            <a:lvl1pPr>
              <a:defRPr/>
            </a:lvl1pPr>
          </a:lstStyle>
          <a:p>
            <a:fld id="{61DB47D5-9924-43CE-937C-3B6EEDF76F67}" type="slidenum">
              <a:rPr lang="en-US"/>
              <a:pPr/>
              <a:t>‹#›</a:t>
            </a:fld>
            <a:endParaRPr lang="en-US"/>
          </a:p>
        </p:txBody>
      </p:sp>
      <p:sp>
        <p:nvSpPr>
          <p:cNvPr id="3092" name="Rectangle 20"/>
          <p:cNvSpPr>
            <a:spLocks noGrp="1" noChangeArrowheads="1"/>
          </p:cNvSpPr>
          <p:nvPr>
            <p:ph type="ctrTitle"/>
          </p:nvPr>
        </p:nvSpPr>
        <p:spPr>
          <a:xfrm>
            <a:off x="1547813" y="2130425"/>
            <a:ext cx="6911975" cy="1470025"/>
          </a:xfrm>
        </p:spPr>
        <p:txBody>
          <a:bodyPr/>
          <a:lstStyle>
            <a:lvl1pPr>
              <a:defRPr sz="4400"/>
            </a:lvl1pPr>
          </a:lstStyle>
          <a:p>
            <a:r>
              <a:rPr lang="en-US" smtClean="0"/>
              <a:t>Click to edit Master title style</a:t>
            </a:r>
            <a:endParaRPr lang="en-US" dirty="0"/>
          </a:p>
        </p:txBody>
      </p:sp>
      <p:sp>
        <p:nvSpPr>
          <p:cNvPr id="3093" name="Rectangle 21"/>
          <p:cNvSpPr>
            <a:spLocks noGrp="1" noChangeArrowheads="1"/>
          </p:cNvSpPr>
          <p:nvPr>
            <p:ph type="subTitle" idx="1"/>
          </p:nvPr>
        </p:nvSpPr>
        <p:spPr>
          <a:xfrm>
            <a:off x="1547813" y="4149725"/>
            <a:ext cx="6985000" cy="1008063"/>
          </a:xfrm>
        </p:spPr>
        <p:txBody>
          <a:bodyPr/>
          <a:lstStyle>
            <a:lvl1pPr marL="0" indent="0" algn="ctr">
              <a:buFont typeface="Wingdings" pitchFamily="2" charset="2"/>
              <a:buNone/>
              <a:defRPr/>
            </a:lvl1pPr>
          </a:lstStyle>
          <a:p>
            <a:r>
              <a:rPr lang="en-US" smtClean="0"/>
              <a:t>Click to edit Master subtitle style</a:t>
            </a:r>
            <a:endParaRPr lang="en-US" dirty="0"/>
          </a:p>
        </p:txBody>
      </p:sp>
      <p:pic>
        <p:nvPicPr>
          <p:cNvPr id="11" name="Kuva 10" descr="kaksikielinensjae.jpg"/>
          <p:cNvPicPr>
            <a:picLocks noChangeAspect="1"/>
          </p:cNvPicPr>
          <p:nvPr userDrawn="1"/>
        </p:nvPicPr>
        <p:blipFill>
          <a:blip r:embed="rId3" cstate="print"/>
          <a:stretch>
            <a:fillRect/>
          </a:stretch>
        </p:blipFill>
        <p:spPr>
          <a:xfrm>
            <a:off x="7290000" y="5346000"/>
            <a:ext cx="1800000" cy="1195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ystysuoran tekstin paikkamerkki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8B4F6AFA-BA7B-4FB7-BA26-0975C641C4FE}" type="datetime3">
              <a:rPr lang="en-US" smtClean="0"/>
              <a:t>15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43F0F0B8-DA64-4C69-A87E-8C15A3ED0F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84975" y="269875"/>
            <a:ext cx="1963738" cy="5535613"/>
          </a:xfrm>
        </p:spPr>
        <p:txBody>
          <a:bodyPr vert="eaVert"/>
          <a:lstStyle/>
          <a:p>
            <a:r>
              <a:rPr lang="en-US" smtClean="0"/>
              <a:t>Click to edit Master title style</a:t>
            </a:r>
            <a:endParaRPr lang="fi-FI"/>
          </a:p>
        </p:txBody>
      </p:sp>
      <p:sp>
        <p:nvSpPr>
          <p:cNvPr id="3" name="Pystysuoran tekstin paikkamerkki 2"/>
          <p:cNvSpPr>
            <a:spLocks noGrp="1"/>
          </p:cNvSpPr>
          <p:nvPr>
            <p:ph type="body" orient="vert" idx="1"/>
          </p:nvPr>
        </p:nvSpPr>
        <p:spPr>
          <a:xfrm>
            <a:off x="890588" y="269875"/>
            <a:ext cx="5741987"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3404451-D111-4AA6-A6AB-FBFA0FEA2D34}" type="datetime3">
              <a:rPr lang="en-US" smtClean="0"/>
              <a:t>15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880A846C-4A82-4F5C-8C31-4637B2601A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7C8E4AB-DFA0-4D31-9A0F-0AF21C8A93F2}" type="datetime3">
              <a:rPr lang="en-US" smtClean="0"/>
              <a:t>15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194B0CD8-22CB-4EB1-9BD2-3678B1BC30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äivämäärän paikkamerkki 3"/>
          <p:cNvSpPr>
            <a:spLocks noGrp="1"/>
          </p:cNvSpPr>
          <p:nvPr>
            <p:ph type="dt" sz="half" idx="10"/>
          </p:nvPr>
        </p:nvSpPr>
        <p:spPr/>
        <p:txBody>
          <a:bodyPr/>
          <a:lstStyle>
            <a:lvl1pPr>
              <a:defRPr/>
            </a:lvl1pPr>
          </a:lstStyle>
          <a:p>
            <a:fld id="{53FB7CD8-10E0-4D99-AB5D-71D422858FE7}" type="datetime3">
              <a:rPr lang="en-US" smtClean="0"/>
              <a:t>15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FF6DD52C-4A2A-46DF-BD3B-8848596CF5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sz="half" idx="1"/>
          </p:nvPr>
        </p:nvSpPr>
        <p:spPr>
          <a:xfrm>
            <a:off x="890588" y="1643063"/>
            <a:ext cx="3852862"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Sisällön paikkamerkki 3"/>
          <p:cNvSpPr>
            <a:spLocks noGrp="1"/>
          </p:cNvSpPr>
          <p:nvPr>
            <p:ph sz="half" idx="2"/>
          </p:nvPr>
        </p:nvSpPr>
        <p:spPr>
          <a:xfrm>
            <a:off x="4895850" y="1643063"/>
            <a:ext cx="3852863"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Päivämäärän paikkamerkki 4"/>
          <p:cNvSpPr>
            <a:spLocks noGrp="1"/>
          </p:cNvSpPr>
          <p:nvPr>
            <p:ph type="dt" sz="half" idx="10"/>
          </p:nvPr>
        </p:nvSpPr>
        <p:spPr/>
        <p:txBody>
          <a:bodyPr/>
          <a:lstStyle>
            <a:lvl1pPr>
              <a:defRPr/>
            </a:lvl1pPr>
          </a:lstStyle>
          <a:p>
            <a:fld id="{BFBBE964-A797-47E1-BEE2-182ACAA5D582}" type="datetime3">
              <a:rPr lang="en-US" smtClean="0"/>
              <a:t>15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739ECBC-5D25-41DB-B863-0DD70FB2FB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fi-FI"/>
          </a:p>
        </p:txBody>
      </p:sp>
      <p:sp>
        <p:nvSpPr>
          <p:cNvPr id="3" name="Tekstin paikkamerkki 2"/>
          <p:cNvSpPr>
            <a:spLocks noGrp="1"/>
          </p:cNvSpPr>
          <p:nvPr>
            <p:ph type="body" idx="1"/>
          </p:nvPr>
        </p:nvSpPr>
        <p:spPr>
          <a:xfrm>
            <a:off x="683568" y="1535112"/>
            <a:ext cx="3813820" cy="1101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isällön paikkamerkki 3"/>
          <p:cNvSpPr>
            <a:spLocks noGrp="1"/>
          </p:cNvSpPr>
          <p:nvPr>
            <p:ph sz="half" idx="2"/>
          </p:nvPr>
        </p:nvSpPr>
        <p:spPr>
          <a:xfrm>
            <a:off x="683568" y="2708919"/>
            <a:ext cx="3813820"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5025" y="1535112"/>
            <a:ext cx="4041775" cy="11017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isällön paikkamerkki 5"/>
          <p:cNvSpPr>
            <a:spLocks noGrp="1"/>
          </p:cNvSpPr>
          <p:nvPr>
            <p:ph sz="quarter" idx="4"/>
          </p:nvPr>
        </p:nvSpPr>
        <p:spPr>
          <a:xfrm>
            <a:off x="4645025" y="2708919"/>
            <a:ext cx="4041775"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Päivämäärän paikkamerkki 6"/>
          <p:cNvSpPr>
            <a:spLocks noGrp="1"/>
          </p:cNvSpPr>
          <p:nvPr>
            <p:ph type="dt" sz="half" idx="10"/>
          </p:nvPr>
        </p:nvSpPr>
        <p:spPr/>
        <p:txBody>
          <a:bodyPr/>
          <a:lstStyle>
            <a:lvl1pPr>
              <a:defRPr/>
            </a:lvl1pPr>
          </a:lstStyle>
          <a:p>
            <a:fld id="{053AAB33-C1EB-4544-9D1B-BB705097F59F}" type="datetime3">
              <a:rPr lang="en-US" smtClean="0"/>
              <a:t>15 November 2015</a:t>
            </a:fld>
            <a:endParaRPr lang="en-US"/>
          </a:p>
        </p:txBody>
      </p:sp>
      <p:sp>
        <p:nvSpPr>
          <p:cNvPr id="8" name="Alatunnisteen paikkamerkki 7"/>
          <p:cNvSpPr>
            <a:spLocks noGrp="1"/>
          </p:cNvSpPr>
          <p:nvPr>
            <p:ph type="ftr" sz="quarter" idx="11"/>
          </p:nvPr>
        </p:nvSpPr>
        <p:spPr/>
        <p:txBody>
          <a:bodyPr/>
          <a:lstStyle>
            <a:lvl1pPr>
              <a:defRPr/>
            </a:lvl1pPr>
          </a:lstStyle>
          <a:p>
            <a:endParaRPr lang="en-US"/>
          </a:p>
        </p:txBody>
      </p:sp>
      <p:sp>
        <p:nvSpPr>
          <p:cNvPr id="9" name="Dian numeron paikkamerkki 8"/>
          <p:cNvSpPr>
            <a:spLocks noGrp="1"/>
          </p:cNvSpPr>
          <p:nvPr>
            <p:ph type="sldNum" sz="quarter" idx="12"/>
          </p:nvPr>
        </p:nvSpPr>
        <p:spPr/>
        <p:txBody>
          <a:bodyPr/>
          <a:lstStyle>
            <a:lvl1pPr>
              <a:defRPr/>
            </a:lvl1pPr>
          </a:lstStyle>
          <a:p>
            <a:fld id="{06EF321D-EC7E-4399-94E1-37EB1B39113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äivämäärän paikkamerkki 2"/>
          <p:cNvSpPr>
            <a:spLocks noGrp="1"/>
          </p:cNvSpPr>
          <p:nvPr>
            <p:ph type="dt" sz="half" idx="10"/>
          </p:nvPr>
        </p:nvSpPr>
        <p:spPr/>
        <p:txBody>
          <a:bodyPr/>
          <a:lstStyle>
            <a:lvl1pPr>
              <a:defRPr/>
            </a:lvl1pPr>
          </a:lstStyle>
          <a:p>
            <a:fld id="{9EB7C420-8C8F-4DAF-9683-B990FC1E11AF}" type="datetime3">
              <a:rPr lang="en-US" smtClean="0"/>
              <a:t>15 November 2015</a:t>
            </a:fld>
            <a:endParaRPr lang="en-US"/>
          </a:p>
        </p:txBody>
      </p:sp>
      <p:sp>
        <p:nvSpPr>
          <p:cNvPr id="4" name="Alatunnisteen paikkamerkki 3"/>
          <p:cNvSpPr>
            <a:spLocks noGrp="1"/>
          </p:cNvSpPr>
          <p:nvPr>
            <p:ph type="ftr" sz="quarter" idx="11"/>
          </p:nvPr>
        </p:nvSpPr>
        <p:spPr/>
        <p:txBody>
          <a:bodyPr/>
          <a:lstStyle>
            <a:lvl1pPr>
              <a:defRPr/>
            </a:lvl1pPr>
          </a:lstStyle>
          <a:p>
            <a:endParaRPr lang="en-US"/>
          </a:p>
        </p:txBody>
      </p:sp>
      <p:sp>
        <p:nvSpPr>
          <p:cNvPr id="5" name="Dian numeron paikkamerkki 4"/>
          <p:cNvSpPr>
            <a:spLocks noGrp="1"/>
          </p:cNvSpPr>
          <p:nvPr>
            <p:ph type="sldNum" sz="quarter" idx="12"/>
          </p:nvPr>
        </p:nvSpPr>
        <p:spPr/>
        <p:txBody>
          <a:bodyPr/>
          <a:lstStyle>
            <a:lvl1pPr>
              <a:defRPr/>
            </a:lvl1pPr>
          </a:lstStyle>
          <a:p>
            <a:fld id="{783D87B7-899E-480D-AA60-BE15E3FD63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lvl1pPr>
              <a:defRPr/>
            </a:lvl1pPr>
          </a:lstStyle>
          <a:p>
            <a:fld id="{E6254189-C146-40C2-824F-16BEFFCBB6E8}" type="datetime3">
              <a:rPr lang="en-US" smtClean="0"/>
              <a:t>15 November 2015</a:t>
            </a:fld>
            <a:endParaRPr lang="en-US"/>
          </a:p>
        </p:txBody>
      </p:sp>
      <p:sp>
        <p:nvSpPr>
          <p:cNvPr id="3" name="Alatunnisteen paikkamerkki 2"/>
          <p:cNvSpPr>
            <a:spLocks noGrp="1"/>
          </p:cNvSpPr>
          <p:nvPr>
            <p:ph type="ftr" sz="quarter" idx="11"/>
          </p:nvPr>
        </p:nvSpPr>
        <p:spPr/>
        <p:txBody>
          <a:bodyPr/>
          <a:lstStyle>
            <a:lvl1pPr>
              <a:defRPr/>
            </a:lvl1pPr>
          </a:lstStyle>
          <a:p>
            <a:endParaRPr lang="en-US"/>
          </a:p>
        </p:txBody>
      </p:sp>
      <p:sp>
        <p:nvSpPr>
          <p:cNvPr id="4" name="Dian numeron paikkamerkki 3"/>
          <p:cNvSpPr>
            <a:spLocks noGrp="1"/>
          </p:cNvSpPr>
          <p:nvPr>
            <p:ph type="sldNum" sz="quarter" idx="12"/>
          </p:nvPr>
        </p:nvSpPr>
        <p:spPr/>
        <p:txBody>
          <a:bodyPr/>
          <a:lstStyle>
            <a:lvl1pPr>
              <a:defRPr/>
            </a:lvl1pPr>
          </a:lstStyle>
          <a:p>
            <a:fld id="{5C79158A-F357-46E3-A262-D69F7FD827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kstin paikkamerkki 3"/>
          <p:cNvSpPr>
            <a:spLocks noGrp="1"/>
          </p:cNvSpPr>
          <p:nvPr>
            <p:ph type="body" sz="half" idx="2"/>
          </p:nvPr>
        </p:nvSpPr>
        <p:spPr>
          <a:xfrm>
            <a:off x="683568" y="1484784"/>
            <a:ext cx="2781945"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0441999-0056-48A5-9B0D-448834936E17}" type="datetime3">
              <a:rPr lang="en-US" smtClean="0"/>
              <a:t>15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FEA5C06-90F0-48B5-A8DB-806E392B62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B1E6160-182D-4FEC-AEBA-E6CB29F8F616}" type="datetime3">
              <a:rPr lang="en-US" smtClean="0"/>
              <a:t>15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D168CD22-7E22-48B8-8FA7-E88AD754E9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9" descr="Pystypalkki"/>
          <p:cNvPicPr>
            <a:picLocks noChangeAspect="1" noChangeArrowheads="1"/>
          </p:cNvPicPr>
          <p:nvPr userDrawn="1"/>
        </p:nvPicPr>
        <p:blipFill>
          <a:blip r:embed="rId13" cstate="print"/>
          <a:srcRect/>
          <a:stretch>
            <a:fillRect/>
          </a:stretch>
        </p:blipFill>
        <p:spPr bwMode="auto">
          <a:xfrm>
            <a:off x="0" y="-1588"/>
            <a:ext cx="9148763" cy="6862763"/>
          </a:xfrm>
          <a:prstGeom prst="rect">
            <a:avLst/>
          </a:prstGeom>
          <a:noFill/>
        </p:spPr>
      </p:pic>
      <p:sp>
        <p:nvSpPr>
          <p:cNvPr id="1036" name="Rectangle 12"/>
          <p:cNvSpPr>
            <a:spLocks noGrp="1" noChangeArrowheads="1"/>
          </p:cNvSpPr>
          <p:nvPr>
            <p:ph type="dt" sz="half" idx="2"/>
          </p:nvPr>
        </p:nvSpPr>
        <p:spPr bwMode="auto">
          <a:xfrm>
            <a:off x="493713" y="62372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929B5FDE-24A9-40DF-9C35-7404147B8432}" type="datetime3">
              <a:rPr lang="en-US" smtClean="0"/>
              <a:t>15 November 2015</a:t>
            </a:fld>
            <a:endParaRPr lang="en-US"/>
          </a:p>
        </p:txBody>
      </p:sp>
      <p:sp>
        <p:nvSpPr>
          <p:cNvPr id="1037" name="Rectangle 13"/>
          <p:cNvSpPr>
            <a:spLocks noGrp="1" noChangeArrowheads="1"/>
          </p:cNvSpPr>
          <p:nvPr>
            <p:ph type="ftr" sz="quarter" idx="3"/>
          </p:nvPr>
        </p:nvSpPr>
        <p:spPr bwMode="auto">
          <a:xfrm>
            <a:off x="2916238" y="6237288"/>
            <a:ext cx="2895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38" name="Rectangle 14"/>
          <p:cNvSpPr>
            <a:spLocks noGrp="1" noChangeArrowheads="1"/>
          </p:cNvSpPr>
          <p:nvPr>
            <p:ph type="sldNum" sz="quarter" idx="4"/>
          </p:nvPr>
        </p:nvSpPr>
        <p:spPr bwMode="auto">
          <a:xfrm>
            <a:off x="8702675" y="44450"/>
            <a:ext cx="4064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9FD273A-8285-4A9F-B12F-0FBCAE29B295}" type="slidenum">
              <a:rPr lang="en-US"/>
              <a:pPr/>
              <a:t>‹#›</a:t>
            </a:fld>
            <a:endParaRPr lang="en-US"/>
          </a:p>
        </p:txBody>
      </p:sp>
      <p:sp>
        <p:nvSpPr>
          <p:cNvPr id="1041" name="Rectangle 11"/>
          <p:cNvSpPr>
            <a:spLocks noGrp="1" noChangeArrowheads="1"/>
          </p:cNvSpPr>
          <p:nvPr>
            <p:ph type="title"/>
          </p:nvPr>
        </p:nvSpPr>
        <p:spPr bwMode="auto">
          <a:xfrm>
            <a:off x="890588" y="269875"/>
            <a:ext cx="7858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fi-FI" dirty="0" smtClean="0"/>
              <a:t>Muokkaa </a:t>
            </a:r>
            <a:r>
              <a:rPr lang="fi-FI" dirty="0" err="1" smtClean="0"/>
              <a:t>perustyyl</a:t>
            </a:r>
            <a:r>
              <a:rPr lang="fi-FI" dirty="0" smtClean="0"/>
              <a:t>. </a:t>
            </a:r>
            <a:r>
              <a:rPr lang="fi-FI" dirty="0" err="1" smtClean="0"/>
              <a:t>napsautt</a:t>
            </a:r>
            <a:r>
              <a:rPr lang="fi-FI" dirty="0" smtClean="0"/>
              <a:t>.</a:t>
            </a:r>
            <a:endParaRPr lang="en-US" dirty="0" smtClean="0"/>
          </a:p>
        </p:txBody>
      </p:sp>
      <p:pic>
        <p:nvPicPr>
          <p:cNvPr id="13" name="Kuva 12" descr="kaksikielinensjae.jpg"/>
          <p:cNvPicPr>
            <a:picLocks noChangeAspect="1"/>
          </p:cNvPicPr>
          <p:nvPr/>
        </p:nvPicPr>
        <p:blipFill>
          <a:blip r:embed="rId14" cstate="print"/>
          <a:stretch>
            <a:fillRect/>
          </a:stretch>
        </p:blipFill>
        <p:spPr>
          <a:xfrm>
            <a:off x="7290000" y="5346000"/>
            <a:ext cx="1800000" cy="1195497"/>
          </a:xfrm>
          <a:prstGeom prst="rect">
            <a:avLst/>
          </a:prstGeom>
        </p:spPr>
      </p:pic>
      <p:sp>
        <p:nvSpPr>
          <p:cNvPr id="1042" name="Rectangle 16"/>
          <p:cNvSpPr>
            <a:spLocks noGrp="1" noChangeArrowheads="1"/>
          </p:cNvSpPr>
          <p:nvPr>
            <p:ph type="body" idx="1"/>
          </p:nvPr>
        </p:nvSpPr>
        <p:spPr bwMode="auto">
          <a:xfrm>
            <a:off x="890588" y="1643063"/>
            <a:ext cx="7858125" cy="416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0"/>
            <a:endParaRPr lang="en-US" dirty="0" smtClean="0"/>
          </a:p>
        </p:txBody>
      </p:sp>
      <p:sp>
        <p:nvSpPr>
          <p:cNvPr id="11" name="Rectangle 20"/>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000">
          <a:solidFill>
            <a:schemeClr val="tx1"/>
          </a:solidFill>
          <a:latin typeface="Helvetica" pitchFamily="34" charset="0"/>
          <a:cs typeface="Arial" charset="0"/>
        </a:defRPr>
      </a:lvl2pPr>
      <a:lvl3pPr algn="ctr" rtl="0" eaLnBrk="1" fontAlgn="base" hangingPunct="1">
        <a:spcBef>
          <a:spcPct val="0"/>
        </a:spcBef>
        <a:spcAft>
          <a:spcPct val="0"/>
        </a:spcAft>
        <a:defRPr sz="4000">
          <a:solidFill>
            <a:schemeClr val="tx1"/>
          </a:solidFill>
          <a:latin typeface="Helvetica" pitchFamily="34" charset="0"/>
          <a:cs typeface="Arial" charset="0"/>
        </a:defRPr>
      </a:lvl3pPr>
      <a:lvl4pPr algn="ctr" rtl="0" eaLnBrk="1" fontAlgn="base" hangingPunct="1">
        <a:spcBef>
          <a:spcPct val="0"/>
        </a:spcBef>
        <a:spcAft>
          <a:spcPct val="0"/>
        </a:spcAft>
        <a:defRPr sz="4000">
          <a:solidFill>
            <a:schemeClr val="tx1"/>
          </a:solidFill>
          <a:latin typeface="Helvetica" pitchFamily="34" charset="0"/>
          <a:cs typeface="Arial" charset="0"/>
        </a:defRPr>
      </a:lvl4pPr>
      <a:lvl5pPr algn="ctr" rtl="0" eaLnBrk="1" fontAlgn="base" hangingPunct="1">
        <a:spcBef>
          <a:spcPct val="0"/>
        </a:spcBef>
        <a:spcAft>
          <a:spcPct val="0"/>
        </a:spcAft>
        <a:defRPr sz="4000">
          <a:solidFill>
            <a:schemeClr val="tx1"/>
          </a:solidFill>
          <a:latin typeface="Helvetica" pitchFamily="34" charset="0"/>
          <a:cs typeface="Arial" charset="0"/>
        </a:defRPr>
      </a:lvl5pPr>
      <a:lvl6pPr marL="457200" algn="ctr" rtl="0" eaLnBrk="1" fontAlgn="base" hangingPunct="1">
        <a:spcBef>
          <a:spcPct val="0"/>
        </a:spcBef>
        <a:spcAft>
          <a:spcPct val="0"/>
        </a:spcAft>
        <a:defRPr sz="4000">
          <a:solidFill>
            <a:schemeClr val="tx1"/>
          </a:solidFill>
          <a:latin typeface="Helvetica" pitchFamily="34" charset="0"/>
          <a:cs typeface="Arial" charset="0"/>
        </a:defRPr>
      </a:lvl6pPr>
      <a:lvl7pPr marL="914400" algn="ctr" rtl="0" eaLnBrk="1" fontAlgn="base" hangingPunct="1">
        <a:spcBef>
          <a:spcPct val="0"/>
        </a:spcBef>
        <a:spcAft>
          <a:spcPct val="0"/>
        </a:spcAft>
        <a:defRPr sz="4000">
          <a:solidFill>
            <a:schemeClr val="tx1"/>
          </a:solidFill>
          <a:latin typeface="Helvetica" pitchFamily="34" charset="0"/>
          <a:cs typeface="Arial" charset="0"/>
        </a:defRPr>
      </a:lvl7pPr>
      <a:lvl8pPr marL="1371600" algn="ctr" rtl="0" eaLnBrk="1" fontAlgn="base" hangingPunct="1">
        <a:spcBef>
          <a:spcPct val="0"/>
        </a:spcBef>
        <a:spcAft>
          <a:spcPct val="0"/>
        </a:spcAft>
        <a:defRPr sz="4000">
          <a:solidFill>
            <a:schemeClr val="tx1"/>
          </a:solidFill>
          <a:latin typeface="Helvetica" pitchFamily="34" charset="0"/>
          <a:cs typeface="Arial" charset="0"/>
        </a:defRPr>
      </a:lvl8pPr>
      <a:lvl9pPr marL="1828800" algn="ctr" rtl="0" eaLnBrk="1" fontAlgn="base" hangingPunct="1">
        <a:spcBef>
          <a:spcPct val="0"/>
        </a:spcBef>
        <a:spcAft>
          <a:spcPct val="0"/>
        </a:spcAft>
        <a:defRPr sz="4000">
          <a:solidFill>
            <a:schemeClr val="tx1"/>
          </a:solidFill>
          <a:latin typeface="Helvetica" pitchFamily="34" charset="0"/>
          <a:cs typeface="Arial" charset="0"/>
        </a:defRPr>
      </a:lvl9pPr>
    </p:titleStyle>
    <p:bodyStyle>
      <a:lvl1pPr marL="342900" indent="-342900" algn="l" rtl="0" eaLnBrk="1" fontAlgn="base" hangingPunct="1">
        <a:spcBef>
          <a:spcPct val="20000"/>
        </a:spcBef>
        <a:spcAft>
          <a:spcPct val="0"/>
        </a:spcAft>
        <a:buClr>
          <a:srgbClr val="000099"/>
        </a:buClr>
        <a:buSzPct val="85000"/>
        <a:buFont typeface="Wingdings" pitchFamily="2" charset="2"/>
        <a:buBlip>
          <a:blip r:embed="rId15"/>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openmp.org/"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iki.apache.org/hadoop/PoweredBy"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iki.apache.org/hadoop/PoweredB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hyperlink" Target="https://storm.apache.org/"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1619250" y="2130425"/>
            <a:ext cx="6769100" cy="1470025"/>
          </a:xfrm>
        </p:spPr>
        <p:txBody>
          <a:bodyPr/>
          <a:lstStyle/>
          <a:p>
            <a:r>
              <a:rPr lang="en-US" dirty="0"/>
              <a:t>Managing with Big Data “at rest</a:t>
            </a:r>
            <a:r>
              <a:rPr lang="en-US" dirty="0" smtClean="0"/>
              <a:t>”, part 2</a:t>
            </a:r>
            <a:endParaRPr lang="fi-FI" dirty="0"/>
          </a:p>
        </p:txBody>
      </p:sp>
      <p:sp>
        <p:nvSpPr>
          <p:cNvPr id="14341" name="Rectangle 5"/>
          <p:cNvSpPr>
            <a:spLocks noGrp="1" noChangeArrowheads="1"/>
          </p:cNvSpPr>
          <p:nvPr>
            <p:ph type="subTitle" idx="1"/>
          </p:nvPr>
        </p:nvSpPr>
        <p:spPr>
          <a:xfrm>
            <a:off x="1619250" y="4149725"/>
            <a:ext cx="6769100" cy="1008063"/>
          </a:xfrm>
        </p:spPr>
        <p:txBody>
          <a:bodyPr>
            <a:normAutofit lnSpcReduction="10000"/>
          </a:bodyPr>
          <a:lstStyle/>
          <a:p>
            <a:r>
              <a:rPr lang="en-US" dirty="0" smtClean="0"/>
              <a:t>Alexander Semenov, </a:t>
            </a:r>
            <a:r>
              <a:rPr lang="en-US" dirty="0" smtClean="0"/>
              <a:t>PhD</a:t>
            </a:r>
          </a:p>
          <a:p>
            <a:r>
              <a:rPr lang="en-US" smtClean="0"/>
              <a:t>alexander.v.semenov@jyu.fi</a:t>
            </a:r>
            <a:endParaRPr lang="fi-FI"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temporary view in Fu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544" y="-243408"/>
            <a:ext cx="10521282" cy="54726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1520" y="5412493"/>
            <a:ext cx="7704856" cy="923330"/>
          </a:xfrm>
          <a:prstGeom prst="rect">
            <a:avLst/>
          </a:prstGeom>
        </p:spPr>
        <p:txBody>
          <a:bodyPr wrap="square">
            <a:spAutoFit/>
          </a:bodyPr>
          <a:lstStyle/>
          <a:p>
            <a:r>
              <a:rPr lang="fi-FI" dirty="0"/>
              <a:t>curl -X PUT http://127.0.0.1:5984/albums/6e1295ed6c29495e54cc05947f18c8af -d '{"title":"There is Nothing Left to Lose","artist":"Foo Fighters"}'</a:t>
            </a:r>
          </a:p>
        </p:txBody>
      </p:sp>
    </p:spTree>
    <p:extLst>
      <p:ext uri="{BB962C8B-B14F-4D97-AF65-F5344CB8AC3E}">
        <p14:creationId xmlns:p14="http://schemas.microsoft.com/office/powerpoint/2010/main" val="3354634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1800" dirty="0" smtClean="0"/>
              <a:t>"_id":"biking", </a:t>
            </a:r>
          </a:p>
          <a:p>
            <a:pPr>
              <a:buNone/>
            </a:pPr>
            <a:r>
              <a:rPr lang="en-US" sz="1800" dirty="0" smtClean="0"/>
              <a:t>"_rev":"AE19EBC7654", </a:t>
            </a:r>
          </a:p>
          <a:p>
            <a:pPr>
              <a:buNone/>
            </a:pPr>
            <a:r>
              <a:rPr lang="en-US" sz="1800" dirty="0" smtClean="0"/>
              <a:t>"title":"Biking", </a:t>
            </a:r>
          </a:p>
          <a:p>
            <a:pPr>
              <a:buNone/>
            </a:pPr>
            <a:r>
              <a:rPr lang="en-US" sz="1800" dirty="0" smtClean="0"/>
              <a:t>"body":"My biggest hobby is </a:t>
            </a:r>
            <a:r>
              <a:rPr lang="en-US" sz="1800" dirty="0" err="1" smtClean="0"/>
              <a:t>mountainbiking</a:t>
            </a:r>
            <a:r>
              <a:rPr lang="en-US" sz="1800" dirty="0" smtClean="0"/>
              <a:t>. The other day...", </a:t>
            </a:r>
          </a:p>
          <a:p>
            <a:pPr>
              <a:buNone/>
            </a:pPr>
            <a:r>
              <a:rPr lang="en-US" sz="1800" dirty="0" smtClean="0"/>
              <a:t>"date":"2009/01/30 18:04:11" </a:t>
            </a:r>
          </a:p>
          <a:p>
            <a:pPr>
              <a:buNone/>
            </a:pPr>
            <a:r>
              <a:rPr lang="en-US" sz="1800" dirty="0" smtClean="0"/>
              <a:t>} </a:t>
            </a:r>
          </a:p>
          <a:p>
            <a:pPr>
              <a:buNone/>
            </a:pPr>
            <a:r>
              <a:rPr lang="en-US" sz="1800" dirty="0" smtClean="0"/>
              <a:t>{ </a:t>
            </a:r>
          </a:p>
          <a:p>
            <a:pPr>
              <a:buNone/>
            </a:pPr>
            <a:r>
              <a:rPr lang="en-US" sz="1800" dirty="0" smtClean="0"/>
              <a:t>"_id":"bought-a-cat", </a:t>
            </a:r>
          </a:p>
          <a:p>
            <a:pPr>
              <a:buNone/>
            </a:pPr>
            <a:r>
              <a:rPr lang="en-US" sz="1800" dirty="0" smtClean="0"/>
              <a:t>"_rev":"4A3BBEE711", </a:t>
            </a:r>
          </a:p>
          <a:p>
            <a:pPr>
              <a:buNone/>
            </a:pPr>
            <a:r>
              <a:rPr lang="en-US" sz="1800" dirty="0" smtClean="0"/>
              <a:t>"title":"Bought a Cat",</a:t>
            </a:r>
          </a:p>
          <a:p>
            <a:pPr>
              <a:buNone/>
            </a:pPr>
            <a:r>
              <a:rPr lang="en-US" sz="1800" dirty="0" smtClean="0"/>
              <a:t>"body":"I went to the </a:t>
            </a:r>
            <a:r>
              <a:rPr lang="en-US" sz="1800" dirty="0" err="1" smtClean="0"/>
              <a:t>the</a:t>
            </a:r>
            <a:r>
              <a:rPr lang="en-US" sz="1800" dirty="0" smtClean="0"/>
              <a:t> pet store earlier and brought home a little kitty...", "date":"2009/02/17 21:13:39" </a:t>
            </a:r>
          </a:p>
          <a:p>
            <a:pPr>
              <a:buNone/>
            </a:pPr>
            <a:r>
              <a:rPr lang="en-US" sz="1800" dirty="0" smtClean="0"/>
              <a:t>} { "_id":"hello-world", "_rev":"43FBA4E7AB", "title":"Hello World", "body":"Well hello and welcome to my new blog...", "date":"2009/01/15 15:52:20" }</a:t>
            </a:r>
            <a:endParaRPr lang="en-US" sz="1800" dirty="0"/>
          </a:p>
        </p:txBody>
      </p:sp>
    </p:spTree>
    <p:extLst>
      <p:ext uri="{BB962C8B-B14F-4D97-AF65-F5344CB8AC3E}">
        <p14:creationId xmlns:p14="http://schemas.microsoft.com/office/powerpoint/2010/main" val="4109763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View, Map function:</a:t>
            </a:r>
          </a:p>
          <a:p>
            <a:pPr lvl="1"/>
            <a:r>
              <a:rPr lang="en-US" dirty="0" smtClean="0"/>
              <a:t>function(doc) { if(</a:t>
            </a:r>
            <a:r>
              <a:rPr lang="en-US" dirty="0" err="1" smtClean="0"/>
              <a:t>doc.date</a:t>
            </a:r>
            <a:r>
              <a:rPr lang="en-US" dirty="0" smtClean="0"/>
              <a:t> &amp;&amp; </a:t>
            </a:r>
            <a:r>
              <a:rPr lang="en-US" dirty="0" err="1" smtClean="0"/>
              <a:t>doc.title</a:t>
            </a:r>
            <a:r>
              <a:rPr lang="en-US" dirty="0" smtClean="0"/>
              <a:t>) { emit(</a:t>
            </a:r>
            <a:r>
              <a:rPr lang="en-US" dirty="0" err="1" smtClean="0"/>
              <a:t>doc.date</a:t>
            </a:r>
            <a:r>
              <a:rPr lang="en-US" dirty="0" smtClean="0"/>
              <a:t>, </a:t>
            </a:r>
            <a:r>
              <a:rPr lang="en-US" dirty="0" err="1" smtClean="0"/>
              <a:t>doc.title</a:t>
            </a:r>
            <a:r>
              <a:rPr lang="en-US" dirty="0" smtClean="0"/>
              <a:t>); } }</a:t>
            </a:r>
          </a:p>
          <a:p>
            <a:pPr lvl="1">
              <a:buNone/>
            </a:pPr>
            <a:endParaRPr lang="en-US" dirty="0"/>
          </a:p>
        </p:txBody>
      </p:sp>
      <p:pic>
        <p:nvPicPr>
          <p:cNvPr id="1031171" name="Picture 3" descr="Pink tissue paper"/>
          <p:cNvPicPr>
            <a:picLocks noChangeAspect="1" noChangeArrowheads="1"/>
          </p:cNvPicPr>
          <p:nvPr/>
        </p:nvPicPr>
        <p:blipFill>
          <a:blip r:embed="rId2" cstate="print"/>
          <a:srcRect/>
          <a:stretch>
            <a:fillRect/>
          </a:stretch>
        </p:blipFill>
        <p:spPr bwMode="auto">
          <a:xfrm>
            <a:off x="468348" y="3573016"/>
            <a:ext cx="8702604" cy="1981200"/>
          </a:xfrm>
          <a:prstGeom prst="rect">
            <a:avLst/>
          </a:prstGeom>
          <a:noFill/>
          <a:ln w="9525" cap="flat" cmpd="sng">
            <a:noFill/>
            <a:prstDash val="solid"/>
            <a:miter lim="800000"/>
            <a:headEnd/>
            <a:tailEnd/>
          </a:ln>
        </p:spPr>
      </p:pic>
    </p:spTree>
    <p:extLst>
      <p:ext uri="{BB962C8B-B14F-4D97-AF65-F5344CB8AC3E}">
        <p14:creationId xmlns:p14="http://schemas.microsoft.com/office/powerpoint/2010/main" val="1867028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Map result is stored in B-tree</a:t>
            </a:r>
          </a:p>
          <a:p>
            <a:r>
              <a:rPr lang="en-US" dirty="0" smtClean="0"/>
              <a:t>Reduce function operate on the sorted rows emitted by map function</a:t>
            </a:r>
          </a:p>
          <a:p>
            <a:r>
              <a:rPr lang="en-US" dirty="0" smtClean="0"/>
              <a:t>Reduce function is applied to every leaf of B-tree</a:t>
            </a:r>
          </a:p>
          <a:p>
            <a:pPr lvl="1"/>
            <a:r>
              <a:rPr lang="en-US" dirty="0" smtClean="0"/>
              <a:t>function(keys, values, reduce) { return sum(values); }</a:t>
            </a:r>
            <a:endParaRPr lang="en-US" dirty="0"/>
          </a:p>
        </p:txBody>
      </p:sp>
    </p:spTree>
    <p:extLst>
      <p:ext uri="{BB962C8B-B14F-4D97-AF65-F5344CB8AC3E}">
        <p14:creationId xmlns:p14="http://schemas.microsoft.com/office/powerpoint/2010/main" val="1676041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CouchDB</a:t>
            </a:r>
            <a:r>
              <a:rPr lang="en-US" dirty="0" smtClean="0"/>
              <a:t> vs SQL</a:t>
            </a:r>
            <a:endParaRPr lang="fi-FI" dirty="0"/>
          </a:p>
        </p:txBody>
      </p:sp>
      <p:sp>
        <p:nvSpPr>
          <p:cNvPr id="3" name="Content Placeholder 2"/>
          <p:cNvSpPr>
            <a:spLocks noGrp="1"/>
          </p:cNvSpPr>
          <p:nvPr>
            <p:ph idx="1"/>
          </p:nvPr>
        </p:nvSpPr>
        <p:spPr/>
        <p:txBody>
          <a:bodyPr/>
          <a:lstStyle/>
          <a:p>
            <a:r>
              <a:rPr lang="fi-FI" dirty="0"/>
              <a:t>http://guide.couchdb.org/draft/cookbook.html</a:t>
            </a:r>
          </a:p>
        </p:txBody>
      </p:sp>
      <p:pic>
        <p:nvPicPr>
          <p:cNvPr id="4" name="Picture 3"/>
          <p:cNvPicPr>
            <a:picLocks noChangeAspect="1"/>
          </p:cNvPicPr>
          <p:nvPr/>
        </p:nvPicPr>
        <p:blipFill>
          <a:blip r:embed="rId2"/>
          <a:stretch>
            <a:fillRect/>
          </a:stretch>
        </p:blipFill>
        <p:spPr>
          <a:xfrm>
            <a:off x="179512" y="2492896"/>
            <a:ext cx="9481665" cy="770867"/>
          </a:xfrm>
          <a:prstGeom prst="rect">
            <a:avLst/>
          </a:prstGeom>
        </p:spPr>
      </p:pic>
      <p:pic>
        <p:nvPicPr>
          <p:cNvPr id="5" name="Picture 4"/>
          <p:cNvPicPr>
            <a:picLocks noChangeAspect="1"/>
          </p:cNvPicPr>
          <p:nvPr/>
        </p:nvPicPr>
        <p:blipFill>
          <a:blip r:embed="rId3"/>
          <a:stretch>
            <a:fillRect/>
          </a:stretch>
        </p:blipFill>
        <p:spPr>
          <a:xfrm>
            <a:off x="914078" y="3209140"/>
            <a:ext cx="6786030" cy="1325485"/>
          </a:xfrm>
          <a:prstGeom prst="rect">
            <a:avLst/>
          </a:prstGeom>
        </p:spPr>
      </p:pic>
      <p:pic>
        <p:nvPicPr>
          <p:cNvPr id="6" name="Picture 5"/>
          <p:cNvPicPr>
            <a:picLocks noChangeAspect="1"/>
          </p:cNvPicPr>
          <p:nvPr/>
        </p:nvPicPr>
        <p:blipFill>
          <a:blip r:embed="rId4"/>
          <a:stretch>
            <a:fillRect/>
          </a:stretch>
        </p:blipFill>
        <p:spPr>
          <a:xfrm>
            <a:off x="1187624" y="4670483"/>
            <a:ext cx="5657850" cy="1190625"/>
          </a:xfrm>
          <a:prstGeom prst="rect">
            <a:avLst/>
          </a:prstGeom>
        </p:spPr>
      </p:pic>
    </p:spTree>
    <p:extLst>
      <p:ext uri="{BB962C8B-B14F-4D97-AF65-F5344CB8AC3E}">
        <p14:creationId xmlns:p14="http://schemas.microsoft.com/office/powerpoint/2010/main" val="711439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fi-FI" dirty="0"/>
          </a:p>
        </p:txBody>
      </p:sp>
      <p:sp>
        <p:nvSpPr>
          <p:cNvPr id="3" name="Content Placeholder 2"/>
          <p:cNvSpPr>
            <a:spLocks noGrp="1"/>
          </p:cNvSpPr>
          <p:nvPr>
            <p:ph idx="1"/>
          </p:nvPr>
        </p:nvSpPr>
        <p:spPr/>
        <p:txBody>
          <a:bodyPr>
            <a:normAutofit/>
          </a:bodyPr>
          <a:lstStyle/>
          <a:p>
            <a:r>
              <a:rPr lang="en-US" dirty="0" smtClean="0"/>
              <a:t>PostgreSQL: Fixed schema, SQL query language. Database has different tables with data</a:t>
            </a:r>
          </a:p>
          <a:p>
            <a:r>
              <a:rPr lang="en-US" dirty="0" smtClean="0"/>
              <a:t>MongoDB: stores JSON data, database has different collections, which store JSON documents</a:t>
            </a:r>
          </a:p>
          <a:p>
            <a:r>
              <a:rPr lang="en-US" dirty="0" err="1" smtClean="0"/>
              <a:t>CouchDB</a:t>
            </a:r>
            <a:r>
              <a:rPr lang="en-US" dirty="0" smtClean="0"/>
              <a:t>: stores JSON data, database contains documents; view functions define the queries</a:t>
            </a:r>
          </a:p>
        </p:txBody>
      </p:sp>
    </p:spTree>
    <p:extLst>
      <p:ext uri="{BB962C8B-B14F-4D97-AF65-F5344CB8AC3E}">
        <p14:creationId xmlns:p14="http://schemas.microsoft.com/office/powerpoint/2010/main" val="1685862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Parallel computing</a:t>
            </a:r>
            <a:endParaRPr lang="fi-FI" dirty="0"/>
          </a:p>
        </p:txBody>
      </p:sp>
      <p:sp>
        <p:nvSpPr>
          <p:cNvPr id="3" name="Content Placeholder 2"/>
          <p:cNvSpPr>
            <a:spLocks noGrp="1"/>
          </p:cNvSpPr>
          <p:nvPr>
            <p:ph idx="1"/>
          </p:nvPr>
        </p:nvSpPr>
        <p:spPr/>
        <p:txBody>
          <a:bodyPr>
            <a:normAutofit fontScale="85000" lnSpcReduction="10000"/>
          </a:bodyPr>
          <a:lstStyle/>
          <a:p>
            <a:r>
              <a:rPr lang="fi-FI" dirty="0" smtClean="0"/>
              <a:t>With horizontal scaling (scaling out) the processing is carried out on several computers same time</a:t>
            </a:r>
          </a:p>
          <a:p>
            <a:r>
              <a:rPr lang="en-US" dirty="0"/>
              <a:t>Parallel computing is a form of computation in which many calculations are carried out </a:t>
            </a:r>
            <a:r>
              <a:rPr lang="en-US" dirty="0" smtClean="0"/>
              <a:t>simultaneously</a:t>
            </a:r>
          </a:p>
          <a:p>
            <a:pPr lvl="1"/>
            <a:r>
              <a:rPr lang="en-US" dirty="0" smtClean="0"/>
              <a:t>Large problems may be decomposed into smaller ones</a:t>
            </a:r>
          </a:p>
          <a:p>
            <a:r>
              <a:rPr lang="en-US" dirty="0"/>
              <a:t>Parallel computer programs are more difficult to write than sequential </a:t>
            </a:r>
            <a:r>
              <a:rPr lang="en-US" dirty="0" smtClean="0"/>
              <a:t>ones</a:t>
            </a:r>
          </a:p>
          <a:p>
            <a:pPr lvl="1"/>
            <a:r>
              <a:rPr lang="en-US" dirty="0" smtClean="0"/>
              <a:t>Some algorithms can not be parallelized</a:t>
            </a:r>
          </a:p>
          <a:p>
            <a:pPr lvl="1"/>
            <a:r>
              <a:rPr lang="en-US" dirty="0" smtClean="0"/>
              <a:t>Synchronization should be taken into account</a:t>
            </a:r>
          </a:p>
          <a:p>
            <a:pPr lvl="1"/>
            <a:r>
              <a:rPr lang="en-US" dirty="0"/>
              <a:t>increasing the degree of parallelization also increases communication costs</a:t>
            </a:r>
            <a:endParaRPr lang="fi-FI" dirty="0"/>
          </a:p>
        </p:txBody>
      </p:sp>
    </p:spTree>
    <p:extLst>
      <p:ext uri="{BB962C8B-B14F-4D97-AF65-F5344CB8AC3E}">
        <p14:creationId xmlns:p14="http://schemas.microsoft.com/office/powerpoint/2010/main" val="4028736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Bit level parallelism</a:t>
            </a:r>
          </a:p>
          <a:p>
            <a:pPr lvl="1"/>
            <a:r>
              <a:rPr lang="en-US" dirty="0" smtClean="0"/>
              <a:t>Increasing processor word size, which reduces number of instructions that processor should perform in order to process variables that did not fit into a “word” earlier: 8 bit, 16 bit, 32 bit, 64 bit</a:t>
            </a:r>
          </a:p>
          <a:p>
            <a:r>
              <a:rPr lang="en-US" dirty="0" smtClean="0"/>
              <a:t>Instruction level parallelism</a:t>
            </a:r>
          </a:p>
          <a:p>
            <a:pPr lvl="1"/>
            <a:r>
              <a:rPr lang="en-US" dirty="0" smtClean="0"/>
              <a:t>Several instructions may execute on one processor in parallel (if they are not dependent on each other)</a:t>
            </a:r>
          </a:p>
          <a:p>
            <a:pPr lvl="1"/>
            <a:r>
              <a:rPr lang="en-US" dirty="0" smtClean="0"/>
              <a:t>Performed inside the processor</a:t>
            </a:r>
            <a:endParaRPr lang="fi-FI" dirty="0" smtClean="0"/>
          </a:p>
          <a:p>
            <a:pPr lvl="2"/>
            <a:r>
              <a:rPr lang="en-US" dirty="0" smtClean="0"/>
              <a:t>Example: sum and multiplications operations</a:t>
            </a:r>
          </a:p>
          <a:p>
            <a:pPr marL="914400" lvl="2" indent="0">
              <a:buNone/>
            </a:pPr>
            <a:r>
              <a:rPr lang="en-US" dirty="0"/>
              <a:t> </a:t>
            </a:r>
            <a:r>
              <a:rPr lang="en-US" dirty="0" smtClean="0"/>
              <a:t> a = x*y</a:t>
            </a:r>
          </a:p>
          <a:p>
            <a:pPr marL="914400" lvl="2" indent="0">
              <a:buNone/>
            </a:pPr>
            <a:r>
              <a:rPr lang="en-US" dirty="0"/>
              <a:t> </a:t>
            </a:r>
            <a:r>
              <a:rPr lang="en-US" dirty="0" smtClean="0"/>
              <a:t> b = j + k</a:t>
            </a:r>
          </a:p>
          <a:p>
            <a:pPr marL="114300" indent="0">
              <a:buNone/>
            </a:pPr>
            <a:r>
              <a:rPr lang="en-US" dirty="0" smtClean="0"/>
              <a:t>	</a:t>
            </a:r>
          </a:p>
        </p:txBody>
      </p:sp>
    </p:spTree>
    <p:extLst>
      <p:ext uri="{BB962C8B-B14F-4D97-AF65-F5344CB8AC3E}">
        <p14:creationId xmlns:p14="http://schemas.microsoft.com/office/powerpoint/2010/main" val="2767239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Data parallelism</a:t>
            </a:r>
          </a:p>
          <a:p>
            <a:pPr lvl="1"/>
            <a:r>
              <a:rPr lang="en-US" dirty="0" smtClean="0"/>
              <a:t>Each processor performs same task on different parts of the data</a:t>
            </a:r>
          </a:p>
          <a:p>
            <a:pPr marL="457200" lvl="1" indent="0">
              <a:buNone/>
            </a:pPr>
            <a:r>
              <a:rPr lang="en-US" dirty="0" smtClean="0"/>
              <a:t>data = [1,2,3,4]; </a:t>
            </a:r>
          </a:p>
          <a:p>
            <a:pPr marL="457200" lvl="1" indent="0">
              <a:buNone/>
            </a:pPr>
            <a:r>
              <a:rPr lang="en-US" dirty="0" smtClean="0"/>
              <a:t>if (proc == 1) {</a:t>
            </a:r>
          </a:p>
          <a:p>
            <a:pPr marL="457200" lvl="1" indent="0">
              <a:buNone/>
            </a:pPr>
            <a:r>
              <a:rPr lang="en-US" dirty="0" smtClean="0"/>
              <a:t> process(data[0:2]);</a:t>
            </a:r>
            <a:endParaRPr lang="en-US" dirty="0"/>
          </a:p>
          <a:p>
            <a:pPr marL="457200" lvl="1" indent="0">
              <a:buNone/>
            </a:pPr>
            <a:r>
              <a:rPr lang="en-US" dirty="0" smtClean="0"/>
              <a:t>} else if (proc == 2) {</a:t>
            </a:r>
          </a:p>
          <a:p>
            <a:pPr marL="457200" lvl="1" indent="0">
              <a:buNone/>
            </a:pPr>
            <a:r>
              <a:rPr lang="en-US" dirty="0" smtClean="0"/>
              <a:t>process(data[2:4]);</a:t>
            </a:r>
            <a:endParaRPr lang="en-US" dirty="0"/>
          </a:p>
          <a:p>
            <a:pPr marL="457200" lvl="1" indent="0">
              <a:buNone/>
            </a:pPr>
            <a:r>
              <a:rPr lang="en-US" dirty="0" smtClean="0"/>
              <a:t>}</a:t>
            </a:r>
          </a:p>
          <a:p>
            <a:r>
              <a:rPr lang="en-US" dirty="0"/>
              <a:t>Task parallelism</a:t>
            </a:r>
          </a:p>
          <a:p>
            <a:pPr lvl="1"/>
            <a:r>
              <a:rPr lang="en-US" dirty="0"/>
              <a:t>Each processor executes its own task</a:t>
            </a:r>
            <a:endParaRPr lang="fi-FI" dirty="0"/>
          </a:p>
          <a:p>
            <a:pPr marL="457200" lvl="1" indent="0">
              <a:buNone/>
            </a:pPr>
            <a:endParaRPr lang="fi-FI" dirty="0"/>
          </a:p>
        </p:txBody>
      </p:sp>
    </p:spTree>
    <p:extLst>
      <p:ext uri="{BB962C8B-B14F-4D97-AF65-F5344CB8AC3E}">
        <p14:creationId xmlns:p14="http://schemas.microsoft.com/office/powerpoint/2010/main" val="318445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computing vs Distributed computing</a:t>
            </a:r>
            <a:endParaRPr lang="fi-FI" dirty="0"/>
          </a:p>
        </p:txBody>
      </p:sp>
      <p:sp>
        <p:nvSpPr>
          <p:cNvPr id="3" name="Content Placeholder 2"/>
          <p:cNvSpPr>
            <a:spLocks noGrp="1"/>
          </p:cNvSpPr>
          <p:nvPr>
            <p:ph idx="1"/>
          </p:nvPr>
        </p:nvSpPr>
        <p:spPr/>
        <p:txBody>
          <a:bodyPr/>
          <a:lstStyle/>
          <a:p>
            <a:r>
              <a:rPr lang="en-US" dirty="0" smtClean="0"/>
              <a:t>Parallel computing:</a:t>
            </a:r>
          </a:p>
          <a:p>
            <a:pPr lvl="1"/>
            <a:r>
              <a:rPr lang="en-US" dirty="0" smtClean="0"/>
              <a:t>Typically, all processors or cores have access to the same shared memory</a:t>
            </a:r>
          </a:p>
          <a:p>
            <a:pPr lvl="2"/>
            <a:r>
              <a:rPr lang="en-US" dirty="0" smtClean="0"/>
              <a:t>Multi core, symmetric multiprocessing</a:t>
            </a:r>
          </a:p>
          <a:p>
            <a:r>
              <a:rPr lang="en-US" dirty="0" smtClean="0"/>
              <a:t>Distributed computing:</a:t>
            </a:r>
          </a:p>
          <a:p>
            <a:pPr lvl="1"/>
            <a:r>
              <a:rPr lang="en-US" dirty="0" smtClean="0"/>
              <a:t>Each processor has its own memory</a:t>
            </a:r>
          </a:p>
          <a:p>
            <a:pPr lvl="1"/>
            <a:r>
              <a:rPr lang="en-US" dirty="0" smtClean="0"/>
              <a:t>Interconnected by a network</a:t>
            </a:r>
          </a:p>
          <a:p>
            <a:pPr lvl="1"/>
            <a:r>
              <a:rPr lang="en-US" dirty="0" smtClean="0"/>
              <a:t>Communication costs are much higher, involves coordination</a:t>
            </a:r>
            <a:endParaRPr lang="fi-FI" dirty="0"/>
          </a:p>
        </p:txBody>
      </p:sp>
    </p:spTree>
    <p:extLst>
      <p:ext uri="{BB962C8B-B14F-4D97-AF65-F5344CB8AC3E}">
        <p14:creationId xmlns:p14="http://schemas.microsoft.com/office/powerpoint/2010/main" val="218322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ToC</a:t>
            </a:r>
            <a:endParaRPr lang="fi-FI"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11.11.2015:</a:t>
            </a:r>
          </a:p>
          <a:p>
            <a:r>
              <a:rPr lang="en-US" dirty="0" smtClean="0"/>
              <a:t>MongoDB, </a:t>
            </a:r>
            <a:r>
              <a:rPr lang="en-US" dirty="0" err="1" smtClean="0"/>
              <a:t>CouchDB</a:t>
            </a:r>
            <a:endParaRPr lang="en-US" dirty="0" smtClean="0"/>
          </a:p>
          <a:p>
            <a:r>
              <a:rPr lang="en-US" dirty="0" smtClean="0"/>
              <a:t>Parallel computing introduction</a:t>
            </a:r>
            <a:endParaRPr lang="en-US" dirty="0"/>
          </a:p>
          <a:p>
            <a:r>
              <a:rPr lang="en-US" dirty="0" smtClean="0"/>
              <a:t>MapReduce introduction</a:t>
            </a:r>
          </a:p>
          <a:p>
            <a:r>
              <a:rPr lang="en-US" dirty="0" smtClean="0"/>
              <a:t>Hadoop</a:t>
            </a:r>
          </a:p>
          <a:p>
            <a:pPr marL="0" indent="0">
              <a:buNone/>
            </a:pPr>
            <a:r>
              <a:rPr lang="en-US" dirty="0" smtClean="0"/>
              <a:t>12.11.2015</a:t>
            </a:r>
            <a:endParaRPr lang="en-US" dirty="0"/>
          </a:p>
          <a:p>
            <a:r>
              <a:rPr lang="en-US" dirty="0" smtClean="0"/>
              <a:t>HDFS, </a:t>
            </a:r>
            <a:r>
              <a:rPr lang="en-US" dirty="0" err="1" smtClean="0"/>
              <a:t>HBase</a:t>
            </a:r>
            <a:r>
              <a:rPr lang="en-US" dirty="0" smtClean="0"/>
              <a:t>, PIG, Hive</a:t>
            </a:r>
          </a:p>
          <a:p>
            <a:r>
              <a:rPr lang="en-US" dirty="0" smtClean="0"/>
              <a:t>Apache Spark</a:t>
            </a:r>
          </a:p>
          <a:p>
            <a:r>
              <a:rPr lang="en-US" dirty="0" smtClean="0"/>
              <a:t>Stream processing</a:t>
            </a:r>
          </a:p>
          <a:p>
            <a:r>
              <a:rPr lang="en-US" dirty="0" smtClean="0"/>
              <a:t>Apace Storm</a:t>
            </a:r>
          </a:p>
          <a:p>
            <a:pPr marL="0" indent="0">
              <a:buNone/>
            </a:pPr>
            <a:endParaRPr lang="fi-FI" dirty="0" smtClean="0"/>
          </a:p>
        </p:txBody>
      </p:sp>
    </p:spTree>
    <p:extLst>
      <p:ext uri="{BB962C8B-B14F-4D97-AF65-F5344CB8AC3E}">
        <p14:creationId xmlns:p14="http://schemas.microsoft.com/office/powerpoint/2010/main" val="2935127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F4400E-8219-4076-9793-6BE26FCE1E06}" type="slidenum">
              <a:rPr lang="en-US" altLang="fi-FI"/>
              <a:pPr/>
              <a:t>20</a:t>
            </a:fld>
            <a:endParaRPr lang="en-US" altLang="fi-FI"/>
          </a:p>
        </p:txBody>
      </p:sp>
      <p:sp>
        <p:nvSpPr>
          <p:cNvPr id="13314" name="Rectangle 2"/>
          <p:cNvSpPr>
            <a:spLocks noGrp="1" noChangeArrowheads="1"/>
          </p:cNvSpPr>
          <p:nvPr>
            <p:ph type="title"/>
          </p:nvPr>
        </p:nvSpPr>
        <p:spPr>
          <a:xfrm>
            <a:off x="457200" y="228600"/>
            <a:ext cx="8229600" cy="868363"/>
          </a:xfrm>
        </p:spPr>
        <p:txBody>
          <a:bodyPr/>
          <a:lstStyle/>
          <a:p>
            <a:r>
              <a:rPr lang="en-US" altLang="fi-FI" sz="4000"/>
              <a:t>Speedup</a:t>
            </a:r>
          </a:p>
        </p:txBody>
      </p:sp>
      <p:sp>
        <p:nvSpPr>
          <p:cNvPr id="13315" name="Rectangle 3"/>
          <p:cNvSpPr>
            <a:spLocks noGrp="1" noChangeArrowheads="1"/>
          </p:cNvSpPr>
          <p:nvPr>
            <p:ph type="body" idx="1"/>
          </p:nvPr>
        </p:nvSpPr>
        <p:spPr>
          <a:xfrm>
            <a:off x="664599" y="1096963"/>
            <a:ext cx="8229600" cy="5410200"/>
          </a:xfrm>
        </p:spPr>
        <p:txBody>
          <a:bodyPr>
            <a:normAutofit/>
          </a:bodyPr>
          <a:lstStyle/>
          <a:p>
            <a:pPr marL="609600" indent="-609600"/>
            <a:r>
              <a:rPr lang="en-US" altLang="fi-FI" sz="2800" dirty="0"/>
              <a:t>Speedup measures increase in running time due to </a:t>
            </a:r>
            <a:r>
              <a:rPr lang="en-US" altLang="fi-FI" sz="2800" dirty="0" smtClean="0"/>
              <a:t>parallelism.</a:t>
            </a:r>
          </a:p>
          <a:p>
            <a:pPr marL="609600" lvl="1" indent="-609600">
              <a:buClr>
                <a:srgbClr val="000099"/>
              </a:buClr>
              <a:buSzPct val="85000"/>
              <a:buBlip>
                <a:blip r:embed="rId2"/>
              </a:buBlip>
            </a:pPr>
            <a:r>
              <a:rPr lang="en-US" altLang="fi-FI" sz="2800" dirty="0" smtClean="0"/>
              <a:t>Based </a:t>
            </a:r>
            <a:r>
              <a:rPr lang="en-US" altLang="fi-FI" sz="2800" dirty="0"/>
              <a:t>on running times, S(n) = </a:t>
            </a:r>
            <a:r>
              <a:rPr lang="en-US" altLang="fi-FI" sz="2800" dirty="0" err="1"/>
              <a:t>t</a:t>
            </a:r>
            <a:r>
              <a:rPr lang="en-US" altLang="fi-FI" sz="2800" baseline="-25000" dirty="0" err="1"/>
              <a:t>s</a:t>
            </a:r>
            <a:r>
              <a:rPr lang="en-US" altLang="fi-FI" sz="2800" dirty="0"/>
              <a:t>/</a:t>
            </a:r>
            <a:r>
              <a:rPr lang="en-US" altLang="fi-FI" sz="2800" dirty="0" err="1"/>
              <a:t>t</a:t>
            </a:r>
            <a:r>
              <a:rPr lang="en-US" altLang="fi-FI" sz="2800" baseline="-25000" dirty="0" err="1"/>
              <a:t>p</a:t>
            </a:r>
            <a:r>
              <a:rPr lang="en-US" altLang="fi-FI" sz="2800" dirty="0"/>
              <a:t> , </a:t>
            </a:r>
            <a:r>
              <a:rPr lang="en-US" altLang="fi-FI" sz="2800" dirty="0" smtClean="0"/>
              <a:t>where</a:t>
            </a:r>
          </a:p>
          <a:p>
            <a:pPr marL="990600" lvl="1" indent="-533400"/>
            <a:r>
              <a:rPr lang="en-US" altLang="fi-FI" dirty="0"/>
              <a:t>n denotes number of </a:t>
            </a:r>
            <a:r>
              <a:rPr lang="en-US" altLang="fi-FI" dirty="0" smtClean="0"/>
              <a:t>CPUs</a:t>
            </a:r>
            <a:endParaRPr lang="en-US" altLang="fi-FI" sz="2400" dirty="0" smtClean="0"/>
          </a:p>
          <a:p>
            <a:pPr marL="990600" lvl="1" indent="-533400"/>
            <a:r>
              <a:rPr lang="en-US" altLang="fi-FI" sz="2400" dirty="0" err="1" smtClean="0"/>
              <a:t>t</a:t>
            </a:r>
            <a:r>
              <a:rPr lang="en-US" altLang="fi-FI" sz="2400" baseline="-25000" dirty="0" err="1" smtClean="0"/>
              <a:t>s</a:t>
            </a:r>
            <a:r>
              <a:rPr lang="en-US" altLang="fi-FI" sz="2400" baseline="-25000" dirty="0" smtClean="0"/>
              <a:t> </a:t>
            </a:r>
            <a:r>
              <a:rPr lang="en-US" altLang="fi-FI" sz="2400" dirty="0"/>
              <a:t>is the execution time on a single processor, using the fastest known sequential algorithm</a:t>
            </a:r>
          </a:p>
          <a:p>
            <a:pPr marL="990600" lvl="1" indent="-533400"/>
            <a:r>
              <a:rPr lang="en-US" altLang="fi-FI" sz="2400" i="1" dirty="0" err="1"/>
              <a:t>t</a:t>
            </a:r>
            <a:r>
              <a:rPr lang="en-US" altLang="fi-FI" i="1" baseline="-25000" dirty="0" err="1"/>
              <a:t>p</a:t>
            </a:r>
            <a:r>
              <a:rPr lang="en-US" altLang="fi-FI" i="1" baseline="-25000" dirty="0"/>
              <a:t> </a:t>
            </a:r>
            <a:r>
              <a:rPr lang="en-US" altLang="fi-FI" sz="2400" dirty="0"/>
              <a:t>is the execution time using </a:t>
            </a:r>
            <a:r>
              <a:rPr lang="en-US" altLang="fi-FI" sz="2400" dirty="0" smtClean="0"/>
              <a:t>a </a:t>
            </a:r>
            <a:r>
              <a:rPr lang="en-US" altLang="fi-FI" sz="2400" dirty="0"/>
              <a:t>parallel processor.</a:t>
            </a:r>
          </a:p>
          <a:p>
            <a:pPr marL="609600" indent="-609600"/>
            <a:r>
              <a:rPr lang="en-US" altLang="fi-FI" sz="2800" dirty="0"/>
              <a:t>For theoretical analysis,  </a:t>
            </a:r>
            <a:r>
              <a:rPr lang="en-US" altLang="fi-FI" sz="2800" i="1" dirty="0"/>
              <a:t>S(n) = </a:t>
            </a:r>
            <a:r>
              <a:rPr lang="en-US" altLang="fi-FI" sz="2800" i="1" dirty="0" err="1"/>
              <a:t>t</a:t>
            </a:r>
            <a:r>
              <a:rPr lang="en-US" altLang="fi-FI" i="1" baseline="-25000" dirty="0" err="1"/>
              <a:t>s</a:t>
            </a:r>
            <a:r>
              <a:rPr lang="en-US" altLang="fi-FI" sz="2800" i="1" dirty="0"/>
              <a:t>/</a:t>
            </a:r>
            <a:r>
              <a:rPr lang="en-US" altLang="fi-FI" sz="2800" i="1" dirty="0" err="1"/>
              <a:t>t</a:t>
            </a:r>
            <a:r>
              <a:rPr lang="en-US" altLang="fi-FI" i="1" baseline="-25000" dirty="0" err="1"/>
              <a:t>p</a:t>
            </a:r>
            <a:r>
              <a:rPr lang="en-US" altLang="fi-FI" baseline="-25000" dirty="0"/>
              <a:t> </a:t>
            </a:r>
            <a:r>
              <a:rPr lang="en-US" altLang="fi-FI" sz="2800" dirty="0"/>
              <a:t>where </a:t>
            </a:r>
          </a:p>
          <a:p>
            <a:pPr marL="990600" lvl="1" indent="-533400"/>
            <a:r>
              <a:rPr lang="en-US" altLang="fi-FI" sz="2400" i="1" dirty="0" err="1"/>
              <a:t>t</a:t>
            </a:r>
            <a:r>
              <a:rPr lang="en-US" altLang="fi-FI" i="1" baseline="-25000" dirty="0" err="1"/>
              <a:t>s</a:t>
            </a:r>
            <a:r>
              <a:rPr lang="en-US" altLang="fi-FI" baseline="-25000" dirty="0"/>
              <a:t> </a:t>
            </a:r>
            <a:r>
              <a:rPr lang="en-US" altLang="fi-FI" sz="2400" dirty="0"/>
              <a:t>is the worst case running time for of the fastest known sequential algorithm for the problem </a:t>
            </a:r>
          </a:p>
          <a:p>
            <a:pPr marL="990600" lvl="1" indent="-533400"/>
            <a:r>
              <a:rPr lang="en-US" altLang="fi-FI" sz="2400" i="1" dirty="0" err="1"/>
              <a:t>t</a:t>
            </a:r>
            <a:r>
              <a:rPr lang="en-US" altLang="fi-FI" i="1" baseline="-25000" dirty="0" err="1"/>
              <a:t>p</a:t>
            </a:r>
            <a:r>
              <a:rPr lang="en-US" altLang="fi-FI" i="1" baseline="-25000" dirty="0"/>
              <a:t> </a:t>
            </a:r>
            <a:r>
              <a:rPr lang="en-US" altLang="fi-FI" sz="2400" dirty="0"/>
              <a:t>is the worst case running time of the parallel algorithm using </a:t>
            </a:r>
            <a:r>
              <a:rPr lang="en-US" altLang="fi-FI" sz="2400" i="1" dirty="0"/>
              <a:t>n</a:t>
            </a:r>
            <a:r>
              <a:rPr lang="en-US" altLang="fi-FI" sz="2400" dirty="0"/>
              <a:t> PEs.</a:t>
            </a:r>
          </a:p>
          <a:p>
            <a:pPr marL="609600" indent="-609600"/>
            <a:endParaRPr lang="en-US" altLang="fi-FI" sz="2800" dirty="0"/>
          </a:p>
        </p:txBody>
      </p:sp>
    </p:spTree>
    <p:extLst>
      <p:ext uri="{BB962C8B-B14F-4D97-AF65-F5344CB8AC3E}">
        <p14:creationId xmlns:p14="http://schemas.microsoft.com/office/powerpoint/2010/main" val="3627941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Speedup</a:t>
            </a:r>
            <a:endParaRPr lang="fi-FI" dirty="0"/>
          </a:p>
        </p:txBody>
      </p:sp>
      <p:sp>
        <p:nvSpPr>
          <p:cNvPr id="3" name="Content Placeholder 2"/>
          <p:cNvSpPr>
            <a:spLocks noGrp="1"/>
          </p:cNvSpPr>
          <p:nvPr>
            <p:ph idx="1"/>
          </p:nvPr>
        </p:nvSpPr>
        <p:spPr>
          <a:xfrm>
            <a:off x="890588" y="2636912"/>
            <a:ext cx="7858125" cy="3168576"/>
          </a:xfrm>
        </p:spPr>
        <p:txBody>
          <a:bodyPr>
            <a:normAutofit fontScale="77500" lnSpcReduction="20000"/>
          </a:bodyPr>
          <a:lstStyle/>
          <a:p>
            <a:r>
              <a:rPr lang="fi-FI" dirty="0" smtClean="0"/>
              <a:t>Maximum speedup is equal to n (number of CPU)</a:t>
            </a:r>
          </a:p>
          <a:p>
            <a:pPr lvl="1"/>
            <a:r>
              <a:rPr lang="fi-FI" dirty="0" smtClean="0"/>
              <a:t>Superlinear speedup is also possible</a:t>
            </a:r>
          </a:p>
          <a:p>
            <a:pPr lvl="2"/>
            <a:r>
              <a:rPr lang="fi-FI" dirty="0" smtClean="0"/>
              <a:t>Parallel system may have extra memory</a:t>
            </a:r>
          </a:p>
          <a:p>
            <a:pPr>
              <a:lnSpc>
                <a:spcPct val="90000"/>
              </a:lnSpc>
            </a:pPr>
            <a:r>
              <a:rPr lang="en-US" altLang="fi-FI" dirty="0" smtClean="0"/>
              <a:t>Usually, the </a:t>
            </a:r>
            <a:r>
              <a:rPr lang="en-US" altLang="fi-FI" dirty="0"/>
              <a:t>best speedup possible for most applications is much </a:t>
            </a:r>
            <a:r>
              <a:rPr lang="en-US" altLang="fi-FI" dirty="0" smtClean="0"/>
              <a:t>smaller </a:t>
            </a:r>
            <a:r>
              <a:rPr lang="en-US" altLang="fi-FI" dirty="0"/>
              <a:t>than </a:t>
            </a:r>
            <a:r>
              <a:rPr lang="en-US" altLang="fi-FI" i="1" dirty="0"/>
              <a:t>n</a:t>
            </a:r>
            <a:endParaRPr lang="en-US" altLang="fi-FI" dirty="0"/>
          </a:p>
          <a:p>
            <a:pPr lvl="1">
              <a:lnSpc>
                <a:spcPct val="90000"/>
              </a:lnSpc>
            </a:pPr>
            <a:r>
              <a:rPr lang="en-US" altLang="fi-FI" dirty="0" smtClean="0"/>
              <a:t>Usually </a:t>
            </a:r>
            <a:r>
              <a:rPr lang="en-US" altLang="fi-FI" dirty="0"/>
              <a:t>some parts of programs are sequential and allow only one </a:t>
            </a:r>
            <a:r>
              <a:rPr lang="en-US" altLang="fi-FI" dirty="0" smtClean="0"/>
              <a:t>CPU </a:t>
            </a:r>
            <a:r>
              <a:rPr lang="en-US" altLang="fi-FI" dirty="0"/>
              <a:t>to be active.</a:t>
            </a:r>
          </a:p>
          <a:p>
            <a:pPr lvl="1">
              <a:lnSpc>
                <a:spcPct val="90000"/>
              </a:lnSpc>
            </a:pPr>
            <a:r>
              <a:rPr lang="en-US" altLang="fi-FI" dirty="0"/>
              <a:t>Sometimes a large number of processors are idle for certain portions of the program.</a:t>
            </a:r>
          </a:p>
          <a:p>
            <a:pPr lvl="2">
              <a:lnSpc>
                <a:spcPct val="90000"/>
              </a:lnSpc>
            </a:pPr>
            <a:r>
              <a:rPr lang="en-US" altLang="fi-FI" dirty="0"/>
              <a:t>During parts of the execution, many </a:t>
            </a:r>
            <a:r>
              <a:rPr lang="en-US" altLang="fi-FI" dirty="0" smtClean="0"/>
              <a:t>CPUs </a:t>
            </a:r>
            <a:r>
              <a:rPr lang="en-US" altLang="fi-FI" dirty="0"/>
              <a:t>may be waiting to receive or to send data. </a:t>
            </a:r>
          </a:p>
          <a:p>
            <a:pPr lvl="2">
              <a:lnSpc>
                <a:spcPct val="90000"/>
              </a:lnSpc>
            </a:pPr>
            <a:r>
              <a:rPr lang="en-US" altLang="fi-FI" dirty="0"/>
              <a:t>E.g., </a:t>
            </a:r>
            <a:r>
              <a:rPr lang="en-US" altLang="fi-FI" dirty="0" smtClean="0"/>
              <a:t>blocking </a:t>
            </a:r>
            <a:r>
              <a:rPr lang="en-US" altLang="fi-FI" dirty="0"/>
              <a:t>can occur in message passing</a:t>
            </a:r>
          </a:p>
          <a:p>
            <a:endParaRPr lang="fi-FI"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3904183247"/>
              </p:ext>
            </p:extLst>
          </p:nvPr>
        </p:nvGraphicFramePr>
        <p:xfrm>
          <a:off x="1835696" y="1392332"/>
          <a:ext cx="5616624" cy="961963"/>
        </p:xfrm>
        <a:graphic>
          <a:graphicData uri="http://schemas.openxmlformats.org/presentationml/2006/ole">
            <mc:AlternateContent xmlns:mc="http://schemas.openxmlformats.org/markup-compatibility/2006">
              <mc:Choice xmlns:v="urn:schemas-microsoft-com:vml" Requires="v">
                <p:oleObj spid="_x0000_s1180" name="Equation" r:id="rId3" imgW="2298600" imgH="393480" progId="Equation.3">
                  <p:embed/>
                </p:oleObj>
              </mc:Choice>
              <mc:Fallback>
                <p:oleObj name="Equation" r:id="rId3" imgW="2298600" imgH="393480" progId="Equation.3">
                  <p:embed/>
                  <p:pic>
                    <p:nvPicPr>
                      <p:cNvPr id="0" name=""/>
                      <p:cNvPicPr/>
                      <p:nvPr/>
                    </p:nvPicPr>
                    <p:blipFill>
                      <a:blip r:embed="rId4"/>
                      <a:stretch>
                        <a:fillRect/>
                      </a:stretch>
                    </p:blipFill>
                    <p:spPr>
                      <a:xfrm>
                        <a:off x="1835696" y="1392332"/>
                        <a:ext cx="5616624" cy="961963"/>
                      </a:xfrm>
                      <a:prstGeom prst="rect">
                        <a:avLst/>
                      </a:prstGeom>
                    </p:spPr>
                  </p:pic>
                </p:oleObj>
              </mc:Fallback>
            </mc:AlternateContent>
          </a:graphicData>
        </a:graphic>
      </p:graphicFrame>
    </p:spTree>
    <p:extLst>
      <p:ext uri="{BB962C8B-B14F-4D97-AF65-F5344CB8AC3E}">
        <p14:creationId xmlns:p14="http://schemas.microsoft.com/office/powerpoint/2010/main" val="40219903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259632" y="1484784"/>
            <a:ext cx="5832648" cy="4104456"/>
            <a:chOff x="519" y="2880"/>
            <a:chExt cx="2461" cy="1834"/>
          </a:xfrm>
        </p:grpSpPr>
        <p:sp>
          <p:nvSpPr>
            <p:cNvPr id="16" name="Line 6"/>
            <p:cNvSpPr>
              <a:spLocks noChangeShapeType="1"/>
            </p:cNvSpPr>
            <p:nvPr/>
          </p:nvSpPr>
          <p:spPr bwMode="auto">
            <a:xfrm>
              <a:off x="912" y="4512"/>
              <a:ext cx="19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7" name="Line 7"/>
            <p:cNvSpPr>
              <a:spLocks noChangeShapeType="1"/>
            </p:cNvSpPr>
            <p:nvPr/>
          </p:nvSpPr>
          <p:spPr bwMode="auto">
            <a:xfrm flipV="1">
              <a:off x="912" y="3072"/>
              <a:ext cx="0" cy="14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8" name="Line 8"/>
            <p:cNvSpPr>
              <a:spLocks noChangeShapeType="1"/>
            </p:cNvSpPr>
            <p:nvPr/>
          </p:nvSpPr>
          <p:spPr bwMode="auto">
            <a:xfrm flipV="1">
              <a:off x="912" y="3216"/>
              <a:ext cx="1488" cy="1296"/>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9" name="Freeform 18"/>
            <p:cNvSpPr>
              <a:spLocks/>
            </p:cNvSpPr>
            <p:nvPr/>
          </p:nvSpPr>
          <p:spPr bwMode="auto">
            <a:xfrm>
              <a:off x="912" y="3392"/>
              <a:ext cx="1568" cy="1120"/>
            </a:xfrm>
            <a:custGeom>
              <a:avLst/>
              <a:gdLst>
                <a:gd name="T0" fmla="*/ 0 w 1568"/>
                <a:gd name="T1" fmla="*/ 1120 h 1120"/>
                <a:gd name="T2" fmla="*/ 186 w 1568"/>
                <a:gd name="T3" fmla="*/ 820 h 1120"/>
                <a:gd name="T4" fmla="*/ 466 w 1568"/>
                <a:gd name="T5" fmla="*/ 470 h 1120"/>
                <a:gd name="T6" fmla="*/ 699 w 1568"/>
                <a:gd name="T7" fmla="*/ 270 h 1120"/>
                <a:gd name="T8" fmla="*/ 932 w 1568"/>
                <a:gd name="T9" fmla="*/ 170 h 1120"/>
                <a:gd name="T10" fmla="*/ 1216 w 1568"/>
                <a:gd name="T11" fmla="*/ 88 h 1120"/>
                <a:gd name="T12" fmla="*/ 1568 w 1568"/>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1568" h="1120">
                  <a:moveTo>
                    <a:pt x="0" y="1120"/>
                  </a:moveTo>
                  <a:cubicBezTo>
                    <a:pt x="54" y="1024"/>
                    <a:pt x="109" y="928"/>
                    <a:pt x="186" y="820"/>
                  </a:cubicBezTo>
                  <a:cubicBezTo>
                    <a:pt x="264" y="712"/>
                    <a:pt x="380" y="562"/>
                    <a:pt x="466" y="470"/>
                  </a:cubicBezTo>
                  <a:cubicBezTo>
                    <a:pt x="551" y="379"/>
                    <a:pt x="621" y="320"/>
                    <a:pt x="699" y="270"/>
                  </a:cubicBezTo>
                  <a:cubicBezTo>
                    <a:pt x="776" y="220"/>
                    <a:pt x="846" y="200"/>
                    <a:pt x="932" y="170"/>
                  </a:cubicBezTo>
                  <a:cubicBezTo>
                    <a:pt x="1018" y="140"/>
                    <a:pt x="1110" y="116"/>
                    <a:pt x="1216" y="88"/>
                  </a:cubicBezTo>
                  <a:cubicBezTo>
                    <a:pt x="1322" y="60"/>
                    <a:pt x="1495" y="18"/>
                    <a:pt x="1568" y="0"/>
                  </a:cubicBezTo>
                </a:path>
              </a:pathLst>
            </a:custGeom>
            <a:noFill/>
            <a:ln w="12700" cap="flat" cmpd="sng">
              <a:solidFill>
                <a:schemeClr val="accent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0" name="Freeform 19"/>
            <p:cNvSpPr>
              <a:spLocks/>
            </p:cNvSpPr>
            <p:nvPr/>
          </p:nvSpPr>
          <p:spPr bwMode="auto">
            <a:xfrm>
              <a:off x="912" y="3824"/>
              <a:ext cx="1728" cy="688"/>
            </a:xfrm>
            <a:custGeom>
              <a:avLst/>
              <a:gdLst>
                <a:gd name="T0" fmla="*/ 0 w 1728"/>
                <a:gd name="T1" fmla="*/ 688 h 688"/>
                <a:gd name="T2" fmla="*/ 192 w 1728"/>
                <a:gd name="T3" fmla="*/ 522 h 688"/>
                <a:gd name="T4" fmla="*/ 432 w 1728"/>
                <a:gd name="T5" fmla="*/ 357 h 688"/>
                <a:gd name="T6" fmla="*/ 720 w 1728"/>
                <a:gd name="T7" fmla="*/ 191 h 688"/>
                <a:gd name="T8" fmla="*/ 1008 w 1728"/>
                <a:gd name="T9" fmla="*/ 80 h 688"/>
                <a:gd name="T10" fmla="*/ 1344 w 1728"/>
                <a:gd name="T11" fmla="*/ 25 h 688"/>
                <a:gd name="T12" fmla="*/ 1728 w 1728"/>
                <a:gd name="T13" fmla="*/ 0 h 688"/>
              </a:gdLst>
              <a:ahLst/>
              <a:cxnLst>
                <a:cxn ang="0">
                  <a:pos x="T0" y="T1"/>
                </a:cxn>
                <a:cxn ang="0">
                  <a:pos x="T2" y="T3"/>
                </a:cxn>
                <a:cxn ang="0">
                  <a:pos x="T4" y="T5"/>
                </a:cxn>
                <a:cxn ang="0">
                  <a:pos x="T6" y="T7"/>
                </a:cxn>
                <a:cxn ang="0">
                  <a:pos x="T8" y="T9"/>
                </a:cxn>
                <a:cxn ang="0">
                  <a:pos x="T10" y="T11"/>
                </a:cxn>
                <a:cxn ang="0">
                  <a:pos x="T12" y="T13"/>
                </a:cxn>
              </a:cxnLst>
              <a:rect l="0" t="0" r="r" b="b"/>
              <a:pathLst>
                <a:path w="1728" h="688">
                  <a:moveTo>
                    <a:pt x="0" y="688"/>
                  </a:moveTo>
                  <a:cubicBezTo>
                    <a:pt x="60" y="633"/>
                    <a:pt x="120" y="578"/>
                    <a:pt x="192" y="522"/>
                  </a:cubicBezTo>
                  <a:cubicBezTo>
                    <a:pt x="264" y="467"/>
                    <a:pt x="344" y="412"/>
                    <a:pt x="432" y="357"/>
                  </a:cubicBezTo>
                  <a:cubicBezTo>
                    <a:pt x="520" y="301"/>
                    <a:pt x="624" y="237"/>
                    <a:pt x="720" y="191"/>
                  </a:cubicBezTo>
                  <a:cubicBezTo>
                    <a:pt x="816" y="145"/>
                    <a:pt x="904" y="108"/>
                    <a:pt x="1008" y="80"/>
                  </a:cubicBezTo>
                  <a:cubicBezTo>
                    <a:pt x="1112" y="53"/>
                    <a:pt x="1224" y="38"/>
                    <a:pt x="1344" y="25"/>
                  </a:cubicBezTo>
                  <a:cubicBezTo>
                    <a:pt x="1464" y="12"/>
                    <a:pt x="1648" y="5"/>
                    <a:pt x="1728" y="0"/>
                  </a:cubicBezTo>
                </a:path>
              </a:pathLst>
            </a:custGeom>
            <a:noFill/>
            <a:ln w="12700" cap="flat" cmpd="sng">
              <a:solidFill>
                <a:srgbClr val="A5002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1" name="Freeform 20"/>
            <p:cNvSpPr>
              <a:spLocks/>
            </p:cNvSpPr>
            <p:nvPr/>
          </p:nvSpPr>
          <p:spPr bwMode="auto">
            <a:xfrm>
              <a:off x="912" y="4256"/>
              <a:ext cx="1248" cy="256"/>
            </a:xfrm>
            <a:custGeom>
              <a:avLst/>
              <a:gdLst>
                <a:gd name="T0" fmla="*/ 0 w 1248"/>
                <a:gd name="T1" fmla="*/ 256 h 256"/>
                <a:gd name="T2" fmla="*/ 336 w 1248"/>
                <a:gd name="T3" fmla="*/ 64 h 256"/>
                <a:gd name="T4" fmla="*/ 672 w 1248"/>
                <a:gd name="T5" fmla="*/ 16 h 256"/>
                <a:gd name="T6" fmla="*/ 1248 w 1248"/>
                <a:gd name="T7" fmla="*/ 160 h 256"/>
              </a:gdLst>
              <a:ahLst/>
              <a:cxnLst>
                <a:cxn ang="0">
                  <a:pos x="T0" y="T1"/>
                </a:cxn>
                <a:cxn ang="0">
                  <a:pos x="T2" y="T3"/>
                </a:cxn>
                <a:cxn ang="0">
                  <a:pos x="T4" y="T5"/>
                </a:cxn>
                <a:cxn ang="0">
                  <a:pos x="T6" y="T7"/>
                </a:cxn>
              </a:cxnLst>
              <a:rect l="0" t="0" r="r" b="b"/>
              <a:pathLst>
                <a:path w="1248" h="256">
                  <a:moveTo>
                    <a:pt x="0" y="256"/>
                  </a:moveTo>
                  <a:cubicBezTo>
                    <a:pt x="112" y="180"/>
                    <a:pt x="224" y="104"/>
                    <a:pt x="336" y="64"/>
                  </a:cubicBezTo>
                  <a:cubicBezTo>
                    <a:pt x="448" y="24"/>
                    <a:pt x="520" y="0"/>
                    <a:pt x="672" y="16"/>
                  </a:cubicBezTo>
                  <a:cubicBezTo>
                    <a:pt x="824" y="32"/>
                    <a:pt x="1036" y="96"/>
                    <a:pt x="1248" y="160"/>
                  </a:cubicBezTo>
                </a:path>
              </a:pathLst>
            </a:custGeom>
            <a:noFill/>
            <a:ln w="1270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2" name="Text Box 12"/>
            <p:cNvSpPr txBox="1">
              <a:spLocks noChangeArrowheads="1"/>
            </p:cNvSpPr>
            <p:nvPr/>
          </p:nvSpPr>
          <p:spPr bwMode="auto">
            <a:xfrm>
              <a:off x="519" y="288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b="1" i="1" u="none">
                  <a:latin typeface="Times New Roman" panose="02020603050405020304" pitchFamily="18" charset="0"/>
                </a:rPr>
                <a:t>Speedup</a:t>
              </a:r>
            </a:p>
          </p:txBody>
        </p:sp>
        <p:sp>
          <p:nvSpPr>
            <p:cNvPr id="23" name="Text Box 13"/>
            <p:cNvSpPr txBox="1">
              <a:spLocks noChangeArrowheads="1"/>
            </p:cNvSpPr>
            <p:nvPr/>
          </p:nvSpPr>
          <p:spPr bwMode="auto">
            <a:xfrm>
              <a:off x="1104" y="4464"/>
              <a:ext cx="15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b="1" i="1" u="none">
                  <a:latin typeface="Times New Roman" panose="02020603050405020304" pitchFamily="18" charset="0"/>
                </a:rPr>
                <a:t>Number of processors</a:t>
              </a:r>
            </a:p>
          </p:txBody>
        </p:sp>
        <p:sp>
          <p:nvSpPr>
            <p:cNvPr id="24" name="Text Box 14"/>
            <p:cNvSpPr txBox="1">
              <a:spLocks noChangeArrowheads="1"/>
            </p:cNvSpPr>
            <p:nvPr/>
          </p:nvSpPr>
          <p:spPr bwMode="auto">
            <a:xfrm>
              <a:off x="2188" y="3043"/>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chemeClr val="accent2"/>
                  </a:solidFill>
                  <a:latin typeface="Times New Roman" panose="02020603050405020304" pitchFamily="18" charset="0"/>
                </a:rPr>
                <a:t>ideal</a:t>
              </a:r>
            </a:p>
          </p:txBody>
        </p:sp>
        <p:sp>
          <p:nvSpPr>
            <p:cNvPr id="25" name="Text Box 15"/>
            <p:cNvSpPr txBox="1">
              <a:spLocks noChangeArrowheads="1"/>
            </p:cNvSpPr>
            <p:nvPr/>
          </p:nvSpPr>
          <p:spPr bwMode="auto">
            <a:xfrm>
              <a:off x="1008" y="3350"/>
              <a:ext cx="9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chemeClr val="accent1"/>
                  </a:solidFill>
                  <a:latin typeface="Times New Roman" panose="02020603050405020304" pitchFamily="18" charset="0"/>
                </a:rPr>
                <a:t>Super-linear</a:t>
              </a:r>
            </a:p>
          </p:txBody>
        </p:sp>
        <p:sp>
          <p:nvSpPr>
            <p:cNvPr id="26" name="Text Box 16"/>
            <p:cNvSpPr txBox="1">
              <a:spLocks noChangeArrowheads="1"/>
            </p:cNvSpPr>
            <p:nvPr/>
          </p:nvSpPr>
          <p:spPr bwMode="auto">
            <a:xfrm>
              <a:off x="2208" y="3600"/>
              <a:ext cx="7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rgbClr val="A50021"/>
                  </a:solidFill>
                  <a:latin typeface="Times New Roman" panose="02020603050405020304" pitchFamily="18" charset="0"/>
                </a:rPr>
                <a:t>Saturation</a:t>
              </a:r>
            </a:p>
          </p:txBody>
        </p:sp>
        <p:sp>
          <p:nvSpPr>
            <p:cNvPr id="27" name="Text Box 17"/>
            <p:cNvSpPr txBox="1">
              <a:spLocks noChangeArrowheads="1"/>
            </p:cNvSpPr>
            <p:nvPr/>
          </p:nvSpPr>
          <p:spPr bwMode="auto">
            <a:xfrm>
              <a:off x="2029" y="4128"/>
              <a:ext cx="6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dirty="0">
                  <a:solidFill>
                    <a:srgbClr val="FF0000"/>
                  </a:solidFill>
                  <a:latin typeface="Times New Roman" panose="02020603050405020304" pitchFamily="18" charset="0"/>
                </a:rPr>
                <a:t>Disaster</a:t>
              </a:r>
            </a:p>
          </p:txBody>
        </p:sp>
      </p:grpSp>
      <p:sp>
        <p:nvSpPr>
          <p:cNvPr id="28" name="Title 27"/>
          <p:cNvSpPr>
            <a:spLocks noGrp="1"/>
          </p:cNvSpPr>
          <p:nvPr>
            <p:ph type="title"/>
          </p:nvPr>
        </p:nvSpPr>
        <p:spPr/>
        <p:txBody>
          <a:bodyPr/>
          <a:lstStyle/>
          <a:p>
            <a:r>
              <a:rPr lang="fi-FI" dirty="0" smtClean="0"/>
              <a:t>Speedup</a:t>
            </a:r>
            <a:endParaRPr lang="fi-FI" dirty="0"/>
          </a:p>
        </p:txBody>
      </p:sp>
    </p:spTree>
    <p:extLst>
      <p:ext uri="{BB962C8B-B14F-4D97-AF65-F5344CB8AC3E}">
        <p14:creationId xmlns:p14="http://schemas.microsoft.com/office/powerpoint/2010/main" val="2564310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Amdahl's law</a:t>
            </a:r>
          </a:p>
        </p:txBody>
      </p:sp>
      <p:sp>
        <p:nvSpPr>
          <p:cNvPr id="3" name="Content Placeholder 2"/>
          <p:cNvSpPr>
            <a:spLocks noGrp="1"/>
          </p:cNvSpPr>
          <p:nvPr>
            <p:ph idx="1"/>
          </p:nvPr>
        </p:nvSpPr>
        <p:spPr/>
        <p:txBody>
          <a:bodyPr/>
          <a:lstStyle/>
          <a:p>
            <a:r>
              <a:rPr lang="en-US" dirty="0"/>
              <a:t>The speedup of a program using multiple processors in parallel computing is limited by the time needed for the sequential fraction of the </a:t>
            </a:r>
            <a:r>
              <a:rPr lang="en-US" dirty="0" smtClean="0"/>
              <a:t>program</a:t>
            </a:r>
          </a:p>
          <a:p>
            <a:r>
              <a:rPr lang="en-US" altLang="fi-FI" sz="2000" dirty="0"/>
              <a:t>Let </a:t>
            </a:r>
            <a:r>
              <a:rPr lang="en-US" altLang="fi-FI" sz="2000" i="1" dirty="0"/>
              <a:t>f</a:t>
            </a:r>
            <a:r>
              <a:rPr lang="en-US" altLang="fi-FI" sz="2000" dirty="0"/>
              <a:t> be the fraction of operations in a computation that must be performed sequentially, where 0 </a:t>
            </a:r>
            <a:r>
              <a:rPr lang="en-US" altLang="fi-FI" sz="2000" dirty="0">
                <a:cs typeface="Arial" panose="020B0604020202020204" pitchFamily="34" charset="0"/>
              </a:rPr>
              <a:t>≤ </a:t>
            </a:r>
            <a:r>
              <a:rPr lang="en-US" altLang="fi-FI" sz="2000" i="1" dirty="0">
                <a:cs typeface="Arial" panose="020B0604020202020204" pitchFamily="34" charset="0"/>
              </a:rPr>
              <a:t>f </a:t>
            </a:r>
            <a:r>
              <a:rPr lang="en-US" altLang="fi-FI" sz="2000" dirty="0">
                <a:cs typeface="Arial" panose="020B0604020202020204" pitchFamily="34" charset="0"/>
              </a:rPr>
              <a:t>≤ 1. The maximum </a:t>
            </a:r>
            <a:r>
              <a:rPr lang="en-US" altLang="fi-FI" sz="2000" dirty="0" smtClean="0">
                <a:cs typeface="Arial" panose="020B0604020202020204" pitchFamily="34" charset="0"/>
              </a:rPr>
              <a:t>speedup</a:t>
            </a:r>
            <a:r>
              <a:rPr lang="en-US" altLang="fi-FI" sz="2000" dirty="0" smtClean="0">
                <a:cs typeface="Arial" panose="020B0604020202020204" pitchFamily="34" charset="0"/>
                <a:sym typeface="Symbol" panose="05050102010706020507" pitchFamily="18" charset="2"/>
              </a:rPr>
              <a:t> </a:t>
            </a:r>
            <a:r>
              <a:rPr lang="en-US" altLang="fi-FI" sz="2000" dirty="0">
                <a:cs typeface="Arial" panose="020B0604020202020204" pitchFamily="34" charset="0"/>
                <a:sym typeface="Symbol" panose="05050102010706020507" pitchFamily="18" charset="2"/>
              </a:rPr>
              <a:t>achievable by a parallel computer with </a:t>
            </a:r>
            <a:r>
              <a:rPr lang="en-US" altLang="fi-FI" sz="2000" i="1" dirty="0">
                <a:cs typeface="Arial" panose="020B0604020202020204" pitchFamily="34" charset="0"/>
                <a:sym typeface="Symbol" panose="05050102010706020507" pitchFamily="18" charset="2"/>
              </a:rPr>
              <a:t>n</a:t>
            </a:r>
            <a:r>
              <a:rPr lang="en-US" altLang="fi-FI" sz="2000" dirty="0">
                <a:cs typeface="Arial" panose="020B0604020202020204" pitchFamily="34" charset="0"/>
                <a:sym typeface="Symbol" panose="05050102010706020507" pitchFamily="18" charset="2"/>
              </a:rPr>
              <a:t> processors is </a:t>
            </a:r>
            <a:endParaRPr lang="en-US" altLang="fi-FI" sz="2000" dirty="0">
              <a:cs typeface="Arial" panose="020B0604020202020204" pitchFamily="34" charset="0"/>
            </a:endParaRPr>
          </a:p>
          <a:p>
            <a:endParaRPr lang="en-US" dirty="0" smtClean="0"/>
          </a:p>
          <a:p>
            <a:endParaRPr lang="fi-FI" dirty="0"/>
          </a:p>
        </p:txBody>
      </p:sp>
      <p:graphicFrame>
        <p:nvGraphicFramePr>
          <p:cNvPr id="4" name="Object 3"/>
          <p:cNvGraphicFramePr>
            <a:graphicFrameLocks noChangeAspect="1"/>
          </p:cNvGraphicFramePr>
          <p:nvPr>
            <p:extLst>
              <p:ext uri="{D42A27DB-BD31-4B8C-83A1-F6EECF244321}">
                <p14:modId xmlns:p14="http://schemas.microsoft.com/office/powerpoint/2010/main" val="3227607186"/>
              </p:ext>
            </p:extLst>
          </p:nvPr>
        </p:nvGraphicFramePr>
        <p:xfrm>
          <a:off x="2233613" y="4510088"/>
          <a:ext cx="4910137" cy="1295400"/>
        </p:xfrm>
        <a:graphic>
          <a:graphicData uri="http://schemas.openxmlformats.org/presentationml/2006/ole">
            <mc:AlternateContent xmlns:mc="http://schemas.openxmlformats.org/markup-compatibility/2006">
              <mc:Choice xmlns:v="urn:schemas-microsoft-com:vml" Requires="v">
                <p:oleObj spid="_x0000_s2202" name="Equation" r:id="rId3" imgW="1587240" imgH="419040" progId="Equation.3">
                  <p:embed/>
                </p:oleObj>
              </mc:Choice>
              <mc:Fallback>
                <p:oleObj name="Equation" r:id="rId3" imgW="1587240" imgH="419040" progId="Equation.3">
                  <p:embed/>
                  <p:pic>
                    <p:nvPicPr>
                      <p:cNvPr id="0" name=""/>
                      <p:cNvPicPr/>
                      <p:nvPr/>
                    </p:nvPicPr>
                    <p:blipFill>
                      <a:blip r:embed="rId4"/>
                      <a:stretch>
                        <a:fillRect/>
                      </a:stretch>
                    </p:blipFill>
                    <p:spPr>
                      <a:xfrm>
                        <a:off x="2233613" y="4510088"/>
                        <a:ext cx="4910137" cy="1295400"/>
                      </a:xfrm>
                      <a:prstGeom prst="rect">
                        <a:avLst/>
                      </a:prstGeom>
                    </p:spPr>
                  </p:pic>
                </p:oleObj>
              </mc:Fallback>
            </mc:AlternateContent>
          </a:graphicData>
        </a:graphic>
      </p:graphicFrame>
    </p:spTree>
    <p:extLst>
      <p:ext uri="{BB962C8B-B14F-4D97-AF65-F5344CB8AC3E}">
        <p14:creationId xmlns:p14="http://schemas.microsoft.com/office/powerpoint/2010/main" val="3093946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Amdahl's law</a:t>
            </a:r>
          </a:p>
        </p:txBody>
      </p:sp>
      <p:sp>
        <p:nvSpPr>
          <p:cNvPr id="4" name="Content Placeholder 3"/>
          <p:cNvSpPr>
            <a:spLocks noGrp="1"/>
          </p:cNvSpPr>
          <p:nvPr>
            <p:ph idx="1"/>
          </p:nvPr>
        </p:nvSpPr>
        <p:spPr/>
        <p:txBody>
          <a:bodyPr>
            <a:normAutofit/>
          </a:bodyPr>
          <a:lstStyle/>
          <a:p>
            <a:r>
              <a:rPr lang="en-US" dirty="0" smtClean="0"/>
              <a:t>Amdahl's </a:t>
            </a:r>
            <a:r>
              <a:rPr lang="en-US" dirty="0"/>
              <a:t>Law approximately suggests</a:t>
            </a:r>
            <a:r>
              <a:rPr lang="en-US" dirty="0" smtClean="0"/>
              <a:t>:</a:t>
            </a:r>
            <a:endParaRPr lang="en-US" dirty="0"/>
          </a:p>
          <a:p>
            <a:pPr lvl="1"/>
            <a:r>
              <a:rPr lang="en-US" dirty="0" smtClean="0"/>
              <a:t>“Suppose </a:t>
            </a:r>
            <a:r>
              <a:rPr lang="en-US" dirty="0"/>
              <a:t>a car is traveling between two cities 60 miles apart, and has already spent one hour traveling half the distance at 30 mph. No matter how fast you drive the last half, it is impossible to achieve 90 mph average before reaching the second city. Since it has already taken you 1 hour and you only have a distance of 60 miles total; going infinitely fast you would only achieve 60 mph</a:t>
            </a:r>
            <a:r>
              <a:rPr lang="en-US" dirty="0" smtClean="0"/>
              <a:t>.”</a:t>
            </a:r>
            <a:endParaRPr lang="en-US" dirty="0"/>
          </a:p>
        </p:txBody>
      </p:sp>
    </p:spTree>
    <p:extLst>
      <p:ext uri="{BB962C8B-B14F-4D97-AF65-F5344CB8AC3E}">
        <p14:creationId xmlns:p14="http://schemas.microsoft.com/office/powerpoint/2010/main" val="32952770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B3725F-5C36-4C17-9D5D-93EDFCCF49FE}" type="slidenum">
              <a:rPr lang="en-US" altLang="fi-FI"/>
              <a:pPr/>
              <a:t>25</a:t>
            </a:fld>
            <a:endParaRPr lang="en-US" altLang="fi-FI"/>
          </a:p>
        </p:txBody>
      </p:sp>
      <p:sp>
        <p:nvSpPr>
          <p:cNvPr id="35842" name="Rectangle 2"/>
          <p:cNvSpPr>
            <a:spLocks noGrp="1" noChangeArrowheads="1"/>
          </p:cNvSpPr>
          <p:nvPr>
            <p:ph type="title"/>
          </p:nvPr>
        </p:nvSpPr>
        <p:spPr/>
        <p:txBody>
          <a:bodyPr/>
          <a:lstStyle/>
          <a:p>
            <a:r>
              <a:rPr lang="en-US" altLang="fi-FI" dirty="0" smtClean="0"/>
              <a:t>Example 1</a:t>
            </a:r>
            <a:endParaRPr lang="en-US" altLang="fi-FI" dirty="0"/>
          </a:p>
        </p:txBody>
      </p:sp>
      <p:sp>
        <p:nvSpPr>
          <p:cNvPr id="35843" name="Rectangle 3"/>
          <p:cNvSpPr>
            <a:spLocks noGrp="1" noChangeArrowheads="1"/>
          </p:cNvSpPr>
          <p:nvPr>
            <p:ph type="body" idx="1"/>
          </p:nvPr>
        </p:nvSpPr>
        <p:spPr/>
        <p:txBody>
          <a:bodyPr/>
          <a:lstStyle/>
          <a:p>
            <a:r>
              <a:rPr lang="en-US" altLang="fi-FI" dirty="0" smtClean="0"/>
              <a:t>50% </a:t>
            </a:r>
            <a:r>
              <a:rPr lang="en-US" altLang="fi-FI" dirty="0"/>
              <a:t>of a program’s </a:t>
            </a:r>
            <a:r>
              <a:rPr lang="en-US" altLang="fi-FI" dirty="0" smtClean="0"/>
              <a:t>have to be executed sequentially. What is the </a:t>
            </a:r>
            <a:r>
              <a:rPr lang="en-US" altLang="fi-FI" smtClean="0"/>
              <a:t>maximum </a:t>
            </a:r>
            <a:r>
              <a:rPr lang="en-US" altLang="fi-FI"/>
              <a:t>possible </a:t>
            </a:r>
            <a:r>
              <a:rPr lang="en-US" altLang="fi-FI" smtClean="0"/>
              <a:t> speedup?</a:t>
            </a:r>
            <a:endParaRPr lang="en-US" altLang="fi-FI" dirty="0" smtClean="0"/>
          </a:p>
          <a:p>
            <a:endParaRPr lang="en-US" altLang="fi-FI" dirty="0"/>
          </a:p>
          <a:p>
            <a:endParaRPr lang="en-US" altLang="fi-FI" dirty="0" smtClean="0"/>
          </a:p>
          <a:p>
            <a:endParaRPr lang="en-US" altLang="fi-FI" dirty="0"/>
          </a:p>
          <a:p>
            <a:endParaRPr lang="en-US" altLang="fi-FI" dirty="0" smtClean="0"/>
          </a:p>
          <a:p>
            <a:endParaRPr lang="en-US" altLang="fi-FI" dirty="0"/>
          </a:p>
        </p:txBody>
      </p:sp>
      <p:graphicFrame>
        <p:nvGraphicFramePr>
          <p:cNvPr id="2" name="Object 1"/>
          <p:cNvGraphicFramePr>
            <a:graphicFrameLocks noChangeAspect="1"/>
          </p:cNvGraphicFramePr>
          <p:nvPr>
            <p:extLst>
              <p:ext uri="{D42A27DB-BD31-4B8C-83A1-F6EECF244321}">
                <p14:modId xmlns:p14="http://schemas.microsoft.com/office/powerpoint/2010/main" val="849683938"/>
              </p:ext>
            </p:extLst>
          </p:nvPr>
        </p:nvGraphicFramePr>
        <p:xfrm>
          <a:off x="3059832" y="2780928"/>
          <a:ext cx="3235102" cy="1212478"/>
        </p:xfrm>
        <a:graphic>
          <a:graphicData uri="http://schemas.openxmlformats.org/presentationml/2006/ole">
            <mc:AlternateContent xmlns:mc="http://schemas.openxmlformats.org/markup-compatibility/2006">
              <mc:Choice xmlns:v="urn:schemas-microsoft-com:vml" Requires="v">
                <p:oleObj spid="_x0000_s4292" name="Equation" r:id="rId3" imgW="609480" imgH="228600" progId="Equation.3">
                  <p:embed/>
                </p:oleObj>
              </mc:Choice>
              <mc:Fallback>
                <p:oleObj name="Equation" r:id="rId3" imgW="609480" imgH="228600" progId="Equation.3">
                  <p:embed/>
                  <p:pic>
                    <p:nvPicPr>
                      <p:cNvPr id="0" name=""/>
                      <p:cNvPicPr/>
                      <p:nvPr/>
                    </p:nvPicPr>
                    <p:blipFill>
                      <a:blip r:embed="rId4"/>
                      <a:stretch>
                        <a:fillRect/>
                      </a:stretch>
                    </p:blipFill>
                    <p:spPr>
                      <a:xfrm>
                        <a:off x="3059832" y="2780928"/>
                        <a:ext cx="3235102" cy="1212478"/>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4066905665"/>
              </p:ext>
            </p:extLst>
          </p:nvPr>
        </p:nvGraphicFramePr>
        <p:xfrm>
          <a:off x="3227995" y="4212282"/>
          <a:ext cx="2898775" cy="1079500"/>
        </p:xfrm>
        <a:graphic>
          <a:graphicData uri="http://schemas.openxmlformats.org/presentationml/2006/ole">
            <mc:AlternateContent xmlns:mc="http://schemas.openxmlformats.org/markup-compatibility/2006">
              <mc:Choice xmlns:v="urn:schemas-microsoft-com:vml" Requires="v">
                <p:oleObj spid="_x0000_s4293" name="Equation" r:id="rId5" imgW="545760" imgH="203040" progId="Equation.3">
                  <p:embed/>
                </p:oleObj>
              </mc:Choice>
              <mc:Fallback>
                <p:oleObj name="Equation" r:id="rId5" imgW="545760" imgH="203040" progId="Equation.3">
                  <p:embed/>
                  <p:pic>
                    <p:nvPicPr>
                      <p:cNvPr id="0" name=""/>
                      <p:cNvPicPr/>
                      <p:nvPr/>
                    </p:nvPicPr>
                    <p:blipFill>
                      <a:blip r:embed="rId6"/>
                      <a:stretch>
                        <a:fillRect/>
                      </a:stretch>
                    </p:blipFill>
                    <p:spPr>
                      <a:xfrm>
                        <a:off x="3227995" y="4212282"/>
                        <a:ext cx="2898775" cy="1079500"/>
                      </a:xfrm>
                      <a:prstGeom prst="rect">
                        <a:avLst/>
                      </a:prstGeom>
                    </p:spPr>
                  </p:pic>
                </p:oleObj>
              </mc:Fallback>
            </mc:AlternateContent>
          </a:graphicData>
        </a:graphic>
      </p:graphicFrame>
      <p:sp>
        <p:nvSpPr>
          <p:cNvPr id="3" name="TextBox 2"/>
          <p:cNvSpPr txBox="1"/>
          <p:nvPr/>
        </p:nvSpPr>
        <p:spPr>
          <a:xfrm>
            <a:off x="683568" y="5337304"/>
            <a:ext cx="6936514" cy="1200329"/>
          </a:xfrm>
          <a:prstGeom prst="rect">
            <a:avLst/>
          </a:prstGeom>
          <a:noFill/>
        </p:spPr>
        <p:txBody>
          <a:bodyPr wrap="none" rtlCol="0">
            <a:spAutoFit/>
          </a:bodyPr>
          <a:lstStyle/>
          <a:p>
            <a:r>
              <a:rPr lang="en-US" dirty="0" smtClean="0"/>
              <a:t>Basic idea: when n -&gt; infinity, 50% will still be sequential,</a:t>
            </a:r>
          </a:p>
          <a:p>
            <a:r>
              <a:rPr lang="en-US" dirty="0" smtClean="0"/>
              <a:t>while remaining 50% (parallel part) would be executed in time -&gt; 0</a:t>
            </a:r>
          </a:p>
          <a:p>
            <a:r>
              <a:rPr lang="en-US" dirty="0" smtClean="0"/>
              <a:t>Thus, it will be twice faster</a:t>
            </a:r>
          </a:p>
          <a:p>
            <a:endParaRPr lang="fi-FI" dirty="0"/>
          </a:p>
        </p:txBody>
      </p:sp>
    </p:spTree>
    <p:extLst>
      <p:ext uri="{BB962C8B-B14F-4D97-AF65-F5344CB8AC3E}">
        <p14:creationId xmlns:p14="http://schemas.microsoft.com/office/powerpoint/2010/main" val="26149777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B3725F-5C36-4C17-9D5D-93EDFCCF49FE}" type="slidenum">
              <a:rPr lang="en-US" altLang="fi-FI"/>
              <a:pPr/>
              <a:t>26</a:t>
            </a:fld>
            <a:endParaRPr lang="en-US" altLang="fi-FI"/>
          </a:p>
        </p:txBody>
      </p:sp>
      <p:sp>
        <p:nvSpPr>
          <p:cNvPr id="35842" name="Rectangle 2"/>
          <p:cNvSpPr>
            <a:spLocks noGrp="1" noChangeArrowheads="1"/>
          </p:cNvSpPr>
          <p:nvPr>
            <p:ph type="title"/>
          </p:nvPr>
        </p:nvSpPr>
        <p:spPr/>
        <p:txBody>
          <a:bodyPr/>
          <a:lstStyle/>
          <a:p>
            <a:r>
              <a:rPr lang="en-US" altLang="fi-FI" dirty="0" smtClean="0"/>
              <a:t>Example 2</a:t>
            </a:r>
            <a:endParaRPr lang="en-US" altLang="fi-FI" dirty="0"/>
          </a:p>
        </p:txBody>
      </p:sp>
      <p:sp>
        <p:nvSpPr>
          <p:cNvPr id="35843" name="Rectangle 3"/>
          <p:cNvSpPr>
            <a:spLocks noGrp="1" noChangeArrowheads="1"/>
          </p:cNvSpPr>
          <p:nvPr>
            <p:ph type="body" idx="1"/>
          </p:nvPr>
        </p:nvSpPr>
        <p:spPr/>
        <p:txBody>
          <a:bodyPr/>
          <a:lstStyle/>
          <a:p>
            <a:r>
              <a:rPr lang="en-US" altLang="fi-FI" dirty="0"/>
              <a:t>95% of a program’s execution time occurs inside a loop that can be executed in parallel. What is the maximum speedup we should expect from a parallel version of the program executing on 8 CPUs?</a:t>
            </a:r>
          </a:p>
        </p:txBody>
      </p:sp>
      <p:graphicFrame>
        <p:nvGraphicFramePr>
          <p:cNvPr id="2" name="Object 1"/>
          <p:cNvGraphicFramePr>
            <a:graphicFrameLocks noChangeAspect="1"/>
          </p:cNvGraphicFramePr>
          <p:nvPr>
            <p:extLst>
              <p:ext uri="{D42A27DB-BD31-4B8C-83A1-F6EECF244321}">
                <p14:modId xmlns:p14="http://schemas.microsoft.com/office/powerpoint/2010/main" val="2944906875"/>
              </p:ext>
            </p:extLst>
          </p:nvPr>
        </p:nvGraphicFramePr>
        <p:xfrm>
          <a:off x="1528763" y="4292600"/>
          <a:ext cx="5942012" cy="1290638"/>
        </p:xfrm>
        <a:graphic>
          <a:graphicData uri="http://schemas.openxmlformats.org/presentationml/2006/ole">
            <mc:AlternateContent xmlns:mc="http://schemas.openxmlformats.org/markup-compatibility/2006">
              <mc:Choice xmlns:v="urn:schemas-microsoft-com:vml" Requires="v">
                <p:oleObj spid="_x0000_s3226" name="Equation" r:id="rId3" imgW="1930320" imgH="419040" progId="Equation.3">
                  <p:embed/>
                </p:oleObj>
              </mc:Choice>
              <mc:Fallback>
                <p:oleObj name="Equation" r:id="rId3" imgW="1930320" imgH="419040" progId="Equation.3">
                  <p:embed/>
                  <p:pic>
                    <p:nvPicPr>
                      <p:cNvPr id="0" name=""/>
                      <p:cNvPicPr/>
                      <p:nvPr/>
                    </p:nvPicPr>
                    <p:blipFill>
                      <a:blip r:embed="rId4"/>
                      <a:stretch>
                        <a:fillRect/>
                      </a:stretch>
                    </p:blipFill>
                    <p:spPr>
                      <a:xfrm>
                        <a:off x="1528763" y="4292600"/>
                        <a:ext cx="5942012" cy="1290638"/>
                      </a:xfrm>
                      <a:prstGeom prst="rect">
                        <a:avLst/>
                      </a:prstGeom>
                    </p:spPr>
                  </p:pic>
                </p:oleObj>
              </mc:Fallback>
            </mc:AlternateContent>
          </a:graphicData>
        </a:graphic>
      </p:graphicFrame>
    </p:spTree>
    <p:extLst>
      <p:ext uri="{BB962C8B-B14F-4D97-AF65-F5344CB8AC3E}">
        <p14:creationId xmlns:p14="http://schemas.microsoft.com/office/powerpoint/2010/main" val="13812165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Parallelizability</a:t>
            </a:r>
          </a:p>
        </p:txBody>
      </p:sp>
      <p:sp>
        <p:nvSpPr>
          <p:cNvPr id="3" name="Content Placeholder 2"/>
          <p:cNvSpPr>
            <a:spLocks noGrp="1"/>
          </p:cNvSpPr>
          <p:nvPr>
            <p:ph idx="1"/>
          </p:nvPr>
        </p:nvSpPr>
        <p:spPr/>
        <p:txBody>
          <a:bodyPr/>
          <a:lstStyle/>
          <a:p>
            <a:r>
              <a:rPr lang="en-US" dirty="0"/>
              <a:t>Inherently </a:t>
            </a:r>
            <a:r>
              <a:rPr lang="en-US" dirty="0" smtClean="0"/>
              <a:t>serial problems are those problems which can not be parallelized</a:t>
            </a:r>
          </a:p>
          <a:p>
            <a:pPr lvl="1"/>
            <a:r>
              <a:rPr lang="en-US" dirty="0" smtClean="0"/>
              <a:t>Computations depend on each other</a:t>
            </a:r>
          </a:p>
          <a:p>
            <a:r>
              <a:rPr lang="fi-FI" dirty="0" smtClean="0"/>
              <a:t>Embarrassingly parallel problems can be easily decomposed into parallel tasks</a:t>
            </a:r>
          </a:p>
          <a:p>
            <a:pPr lvl="1"/>
            <a:r>
              <a:rPr lang="en-US" dirty="0" smtClean="0"/>
              <a:t>No communication is required between the parts</a:t>
            </a:r>
          </a:p>
          <a:p>
            <a:pPr lvl="1"/>
            <a:endParaRPr lang="fi-FI" dirty="0"/>
          </a:p>
        </p:txBody>
      </p:sp>
    </p:spTree>
    <p:extLst>
      <p:ext uri="{BB962C8B-B14F-4D97-AF65-F5344CB8AC3E}">
        <p14:creationId xmlns:p14="http://schemas.microsoft.com/office/powerpoint/2010/main" val="1323039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fi-FI" dirty="0"/>
              <a:t>OpenMP</a:t>
            </a:r>
          </a:p>
        </p:txBody>
      </p:sp>
      <p:sp>
        <p:nvSpPr>
          <p:cNvPr id="3" name="Content Placeholder 2"/>
          <p:cNvSpPr>
            <a:spLocks noGrp="1"/>
          </p:cNvSpPr>
          <p:nvPr>
            <p:ph idx="1"/>
          </p:nvPr>
        </p:nvSpPr>
        <p:spPr/>
        <p:txBody>
          <a:bodyPr/>
          <a:lstStyle/>
          <a:p>
            <a:r>
              <a:rPr lang="fi-FI" dirty="0"/>
              <a:t>Open </a:t>
            </a:r>
            <a:r>
              <a:rPr lang="fi-FI" dirty="0" smtClean="0"/>
              <a:t>Multi-Processing</a:t>
            </a:r>
          </a:p>
          <a:p>
            <a:r>
              <a:rPr lang="en-US" dirty="0" smtClean="0"/>
              <a:t>Library, that adds multiprocessing support to C, C++, and Fortran</a:t>
            </a:r>
          </a:p>
          <a:p>
            <a:r>
              <a:rPr lang="fi-FI" dirty="0">
                <a:hlinkClick r:id="rId2"/>
              </a:rPr>
              <a:t>http://openmp.org</a:t>
            </a:r>
            <a:r>
              <a:rPr lang="fi-FI" dirty="0" smtClean="0">
                <a:hlinkClick r:id="rId2"/>
              </a:rPr>
              <a:t>/</a:t>
            </a:r>
            <a:endParaRPr lang="fi-FI" dirty="0" smtClean="0"/>
          </a:p>
          <a:p>
            <a:r>
              <a:rPr lang="en-US" dirty="0" smtClean="0"/>
              <a:t>C++ version:</a:t>
            </a:r>
          </a:p>
          <a:p>
            <a:pPr lvl="1"/>
            <a:r>
              <a:rPr lang="en-US" dirty="0" smtClean="0"/>
              <a:t>Offers sets of preprocessor directives</a:t>
            </a:r>
          </a:p>
          <a:p>
            <a:pPr lvl="1"/>
            <a:r>
              <a:rPr lang="en-US" dirty="0" smtClean="0"/>
              <a:t>Program should be compiled with </a:t>
            </a:r>
            <a:r>
              <a:rPr lang="en-US" dirty="0" err="1" smtClean="0"/>
              <a:t>OpenMP</a:t>
            </a:r>
            <a:r>
              <a:rPr lang="en-US" dirty="0" smtClean="0"/>
              <a:t> support</a:t>
            </a:r>
          </a:p>
        </p:txBody>
      </p:sp>
    </p:spTree>
    <p:extLst>
      <p:ext uri="{BB962C8B-B14F-4D97-AF65-F5344CB8AC3E}">
        <p14:creationId xmlns:p14="http://schemas.microsoft.com/office/powerpoint/2010/main" val="19159721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OpenMP</a:t>
            </a:r>
            <a:endParaRPr lang="fi-FI" dirty="0"/>
          </a:p>
        </p:txBody>
      </p:sp>
      <p:sp>
        <p:nvSpPr>
          <p:cNvPr id="3" name="Content Placeholder 2"/>
          <p:cNvSpPr>
            <a:spLocks noGrp="1"/>
          </p:cNvSpPr>
          <p:nvPr>
            <p:ph idx="1"/>
          </p:nvPr>
        </p:nvSpPr>
        <p:spPr/>
        <p:txBody>
          <a:bodyPr>
            <a:normAutofit fontScale="92500" lnSpcReduction="20000"/>
          </a:bodyPr>
          <a:lstStyle/>
          <a:p>
            <a:pPr marL="0" indent="0">
              <a:buNone/>
            </a:pPr>
            <a:r>
              <a:rPr lang="fi-FI" dirty="0"/>
              <a:t>int main(int argc, char *argv[]) {</a:t>
            </a:r>
          </a:p>
          <a:p>
            <a:pPr marL="0" indent="0">
              <a:buNone/>
            </a:pPr>
            <a:r>
              <a:rPr lang="fi-FI" dirty="0"/>
              <a:t>    const int N = 100000;</a:t>
            </a:r>
          </a:p>
          <a:p>
            <a:pPr marL="0" indent="0">
              <a:buNone/>
            </a:pPr>
            <a:r>
              <a:rPr lang="fi-FI" dirty="0"/>
              <a:t>    int i, a[N];</a:t>
            </a:r>
          </a:p>
          <a:p>
            <a:pPr marL="0" indent="0">
              <a:buNone/>
            </a:pPr>
            <a:r>
              <a:rPr lang="fi-FI" dirty="0"/>
              <a:t> </a:t>
            </a:r>
          </a:p>
          <a:p>
            <a:pPr marL="0" indent="0">
              <a:buNone/>
            </a:pPr>
            <a:r>
              <a:rPr lang="fi-FI" dirty="0"/>
              <a:t>    #pragma omp parallel for</a:t>
            </a:r>
          </a:p>
          <a:p>
            <a:pPr marL="0" indent="0">
              <a:buNone/>
            </a:pPr>
            <a:r>
              <a:rPr lang="fi-FI" dirty="0"/>
              <a:t>    for (i = 0; i &lt; N; i++)</a:t>
            </a:r>
          </a:p>
          <a:p>
            <a:pPr marL="0" indent="0">
              <a:buNone/>
            </a:pPr>
            <a:r>
              <a:rPr lang="fi-FI" dirty="0"/>
              <a:t>        a[i] = 2 * i;</a:t>
            </a:r>
          </a:p>
          <a:p>
            <a:pPr marL="0" indent="0">
              <a:buNone/>
            </a:pPr>
            <a:r>
              <a:rPr lang="fi-FI" dirty="0"/>
              <a:t> </a:t>
            </a:r>
          </a:p>
          <a:p>
            <a:pPr marL="0" indent="0">
              <a:buNone/>
            </a:pPr>
            <a:r>
              <a:rPr lang="fi-FI" dirty="0"/>
              <a:t>    return 0;</a:t>
            </a:r>
          </a:p>
          <a:p>
            <a:pPr marL="0" indent="0">
              <a:buNone/>
            </a:pPr>
            <a:r>
              <a:rPr lang="fi-FI" dirty="0"/>
              <a:t>}</a:t>
            </a:r>
          </a:p>
        </p:txBody>
      </p:sp>
    </p:spTree>
    <p:extLst>
      <p:ext uri="{BB962C8B-B14F-4D97-AF65-F5344CB8AC3E}">
        <p14:creationId xmlns:p14="http://schemas.microsoft.com/office/powerpoint/2010/main" val="3628940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92500" lnSpcReduction="20000"/>
          </a:bodyPr>
          <a:lstStyle/>
          <a:p>
            <a:r>
              <a:rPr lang="fi-FI" dirty="0"/>
              <a:t>cross-platform document-oriented </a:t>
            </a:r>
            <a:r>
              <a:rPr lang="fi-FI" dirty="0" smtClean="0"/>
              <a:t>database</a:t>
            </a:r>
          </a:p>
          <a:p>
            <a:pPr lvl="1"/>
            <a:r>
              <a:rPr lang="en-US" dirty="0" smtClean="0"/>
              <a:t>Stores “documents”, data structures </a:t>
            </a:r>
            <a:r>
              <a:rPr lang="en-US" dirty="0"/>
              <a:t>composed of field and value </a:t>
            </a:r>
            <a:r>
              <a:rPr lang="en-US" dirty="0" smtClean="0"/>
              <a:t>pairs</a:t>
            </a:r>
          </a:p>
          <a:p>
            <a:pPr lvl="1"/>
            <a:endParaRPr lang="en-US" dirty="0"/>
          </a:p>
          <a:p>
            <a:pPr lvl="1"/>
            <a:endParaRPr lang="en-US" dirty="0" smtClean="0"/>
          </a:p>
          <a:p>
            <a:pPr lvl="1"/>
            <a:endParaRPr lang="en-US" dirty="0"/>
          </a:p>
          <a:p>
            <a:pPr lvl="1"/>
            <a:endParaRPr lang="en-US" dirty="0" smtClean="0"/>
          </a:p>
          <a:p>
            <a:pPr lvl="1"/>
            <a:r>
              <a:rPr lang="en-US" dirty="0" smtClean="0"/>
              <a:t>Key features: high performance, high availability, automatic scaling, supports server-side JavaScript execution</a:t>
            </a:r>
          </a:p>
          <a:p>
            <a:r>
              <a:rPr lang="en-US" dirty="0" smtClean="0"/>
              <a:t>Has interfaces for many programming languages</a:t>
            </a:r>
          </a:p>
          <a:p>
            <a:r>
              <a:rPr lang="en-US" dirty="0"/>
              <a:t>https://www.mongodb.org/</a:t>
            </a:r>
            <a:endParaRPr lang="en-US" dirty="0" smtClean="0"/>
          </a:p>
          <a:p>
            <a:pPr marL="457200" lvl="1" indent="0">
              <a:buNone/>
            </a:pPr>
            <a:endParaRPr lang="en-US" dirty="0" smtClean="0"/>
          </a:p>
          <a:p>
            <a:pPr lvl="1"/>
            <a:endParaRPr lang="fi-FI" dirty="0"/>
          </a:p>
        </p:txBody>
      </p:sp>
      <p:pic>
        <p:nvPicPr>
          <p:cNvPr id="4100" name="Picture 4" descr="A MongoDB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429250" cy="1619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80280" y="3310578"/>
            <a:ext cx="1768433" cy="230832"/>
          </a:xfrm>
          <a:prstGeom prst="rect">
            <a:avLst/>
          </a:prstGeom>
        </p:spPr>
        <p:txBody>
          <a:bodyPr wrap="none">
            <a:spAutoFit/>
          </a:bodyPr>
          <a:lstStyle/>
          <a:p>
            <a:r>
              <a:rPr lang="fi-FI" sz="900" dirty="0" smtClean="0"/>
              <a:t>From http</a:t>
            </a:r>
            <a:r>
              <a:rPr lang="fi-FI" sz="900" dirty="0"/>
              <a:t>://www.mongodb.org/</a:t>
            </a:r>
          </a:p>
        </p:txBody>
      </p:sp>
    </p:spTree>
    <p:extLst>
      <p:ext uri="{BB962C8B-B14F-4D97-AF65-F5344CB8AC3E}">
        <p14:creationId xmlns:p14="http://schemas.microsoft.com/office/powerpoint/2010/main" val="31010592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endParaRPr lang="fi-FI" dirty="0"/>
          </a:p>
        </p:txBody>
      </p:sp>
      <p:sp>
        <p:nvSpPr>
          <p:cNvPr id="3" name="Content Placeholder 2"/>
          <p:cNvSpPr>
            <a:spLocks noGrp="1"/>
          </p:cNvSpPr>
          <p:nvPr>
            <p:ph idx="1"/>
          </p:nvPr>
        </p:nvSpPr>
        <p:spPr/>
        <p:txBody>
          <a:bodyPr>
            <a:normAutofit fontScale="85000" lnSpcReduction="20000"/>
          </a:bodyPr>
          <a:lstStyle/>
          <a:p>
            <a:pPr marL="0" indent="0">
              <a:buNone/>
            </a:pPr>
            <a:r>
              <a:rPr lang="fi-FI" dirty="0"/>
              <a:t>#include &lt;iostream&gt;</a:t>
            </a:r>
          </a:p>
          <a:p>
            <a:pPr marL="0" indent="0">
              <a:buNone/>
            </a:pPr>
            <a:endParaRPr lang="fi-FI" dirty="0"/>
          </a:p>
          <a:p>
            <a:pPr marL="0" indent="0">
              <a:buNone/>
            </a:pPr>
            <a:r>
              <a:rPr lang="fi-FI" dirty="0"/>
              <a:t>using namespace std;</a:t>
            </a:r>
          </a:p>
          <a:p>
            <a:pPr marL="0" indent="0">
              <a:buNone/>
            </a:pPr>
            <a:r>
              <a:rPr lang="fi-FI" dirty="0"/>
              <a:t>int main()</a:t>
            </a:r>
          </a:p>
          <a:p>
            <a:pPr marL="0" indent="0">
              <a:buNone/>
            </a:pPr>
            <a:r>
              <a:rPr lang="fi-FI" dirty="0"/>
              <a:t>{</a:t>
            </a:r>
          </a:p>
          <a:p>
            <a:pPr marL="0" indent="0">
              <a:buNone/>
            </a:pPr>
            <a:r>
              <a:rPr lang="fi-FI" dirty="0"/>
              <a:t>#pragma omp </a:t>
            </a:r>
            <a:r>
              <a:rPr lang="fi-FI" dirty="0" smtClean="0"/>
              <a:t>parallel</a:t>
            </a:r>
            <a:br>
              <a:rPr lang="fi-FI" dirty="0" smtClean="0"/>
            </a:br>
            <a:r>
              <a:rPr lang="fi-FI" dirty="0" smtClean="0"/>
              <a:t>{</a:t>
            </a:r>
            <a:endParaRPr lang="fi-FI" dirty="0"/>
          </a:p>
          <a:p>
            <a:pPr marL="0" indent="0">
              <a:buNone/>
            </a:pPr>
            <a:r>
              <a:rPr lang="fi-FI" dirty="0" smtClean="0"/>
              <a:t>cout</a:t>
            </a:r>
            <a:r>
              <a:rPr lang="fi-FI" dirty="0"/>
              <a:t>&lt;&lt;"Hello"&lt;&lt;endl;</a:t>
            </a:r>
          </a:p>
          <a:p>
            <a:pPr marL="0" indent="0">
              <a:buNone/>
            </a:pPr>
            <a:r>
              <a:rPr lang="en-US" dirty="0" smtClean="0"/>
              <a:t>}</a:t>
            </a:r>
            <a:endParaRPr lang="fi-FI" dirty="0" smtClean="0"/>
          </a:p>
          <a:p>
            <a:pPr marL="0" indent="0">
              <a:buNone/>
            </a:pPr>
            <a:r>
              <a:rPr lang="fi-FI" dirty="0" smtClean="0"/>
              <a:t>return </a:t>
            </a:r>
            <a:r>
              <a:rPr lang="fi-FI" dirty="0"/>
              <a:t>0;</a:t>
            </a:r>
          </a:p>
          <a:p>
            <a:pPr marL="0" indent="0">
              <a:buNone/>
            </a:pPr>
            <a:r>
              <a:rPr lang="fi-FI" dirty="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3963792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Synchronization</a:t>
            </a:r>
            <a:endParaRPr lang="fi-FI" dirty="0"/>
          </a:p>
        </p:txBody>
      </p:sp>
      <p:sp>
        <p:nvSpPr>
          <p:cNvPr id="3" name="Content Placeholder 2"/>
          <p:cNvSpPr>
            <a:spLocks noGrp="1"/>
          </p:cNvSpPr>
          <p:nvPr>
            <p:ph idx="1"/>
          </p:nvPr>
        </p:nvSpPr>
        <p:spPr/>
        <p:txBody>
          <a:bodyPr>
            <a:normAutofit lnSpcReduction="10000"/>
          </a:bodyPr>
          <a:lstStyle/>
          <a:p>
            <a:r>
              <a:rPr lang="fi-FI" dirty="0" smtClean="0"/>
              <a:t>When parallel program is being developed, typically programmer should care about synchronization</a:t>
            </a:r>
          </a:p>
          <a:p>
            <a:pPr lvl="1"/>
            <a:r>
              <a:rPr lang="fi-FI" dirty="0" smtClean="0"/>
              <a:t>Otherwise the same data may be rewritten by parallel sections, etc</a:t>
            </a:r>
          </a:p>
          <a:p>
            <a:r>
              <a:rPr lang="en-US" dirty="0" smtClean="0"/>
              <a:t>There are many mechanisms</a:t>
            </a:r>
            <a:endParaRPr lang="fi-FI" dirty="0" smtClean="0"/>
          </a:p>
          <a:p>
            <a:pPr lvl="1"/>
            <a:r>
              <a:rPr lang="fi-FI" dirty="0" smtClean="0"/>
              <a:t>Locks</a:t>
            </a:r>
          </a:p>
          <a:p>
            <a:pPr lvl="1"/>
            <a:r>
              <a:rPr lang="fi-FI" dirty="0" smtClean="0"/>
              <a:t>Critical sections</a:t>
            </a:r>
          </a:p>
          <a:p>
            <a:pPr lvl="1"/>
            <a:r>
              <a:rPr lang="fi-FI" dirty="0" smtClean="0"/>
              <a:t>Mutexes</a:t>
            </a:r>
          </a:p>
          <a:p>
            <a:pPr lvl="1"/>
            <a:r>
              <a:rPr lang="fi-FI" dirty="0" smtClean="0"/>
              <a:t>etc</a:t>
            </a:r>
            <a:endParaRPr lang="fi-FI" dirty="0"/>
          </a:p>
        </p:txBody>
      </p:sp>
    </p:spTree>
    <p:extLst>
      <p:ext uri="{BB962C8B-B14F-4D97-AF65-F5344CB8AC3E}">
        <p14:creationId xmlns:p14="http://schemas.microsoft.com/office/powerpoint/2010/main" val="14048316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#include &lt;iostream&gt;</a:t>
            </a:r>
          </a:p>
          <a:p>
            <a:pPr marL="0" indent="0">
              <a:buNone/>
            </a:pPr>
            <a:endParaRPr lang="fi-FI" dirty="0"/>
          </a:p>
          <a:p>
            <a:pPr marL="0" indent="0">
              <a:buNone/>
            </a:pPr>
            <a:r>
              <a:rPr lang="fi-FI" dirty="0"/>
              <a:t>using namespace std;</a:t>
            </a:r>
          </a:p>
          <a:p>
            <a:pPr marL="0" indent="0">
              <a:buNone/>
            </a:pPr>
            <a:r>
              <a:rPr lang="fi-FI" dirty="0"/>
              <a:t>int main()</a:t>
            </a:r>
          </a:p>
          <a:p>
            <a:pPr marL="0" indent="0">
              <a:buNone/>
            </a:pPr>
            <a:r>
              <a:rPr lang="fi-FI" dirty="0"/>
              <a:t>{</a:t>
            </a:r>
          </a:p>
          <a:p>
            <a:pPr marL="0" indent="0">
              <a:buNone/>
            </a:pPr>
            <a:r>
              <a:rPr lang="fi-FI" dirty="0"/>
              <a:t>#pragma omp </a:t>
            </a:r>
            <a:r>
              <a:rPr lang="fi-FI" dirty="0" smtClean="0"/>
              <a:t>parallel</a:t>
            </a:r>
            <a:br>
              <a:rPr lang="fi-FI" dirty="0" smtClean="0"/>
            </a:br>
            <a:r>
              <a:rPr lang="fi-FI" dirty="0" smtClean="0"/>
              <a:t>{</a:t>
            </a:r>
            <a:endParaRPr lang="fi-FI" dirty="0"/>
          </a:p>
          <a:p>
            <a:pPr marL="0" indent="0">
              <a:buNone/>
            </a:pPr>
            <a:r>
              <a:rPr lang="en-US" dirty="0" smtClean="0"/>
              <a:t>#pragma </a:t>
            </a:r>
            <a:r>
              <a:rPr lang="en-US" dirty="0" err="1" smtClean="0"/>
              <a:t>omp</a:t>
            </a:r>
            <a:r>
              <a:rPr lang="en-US" dirty="0" smtClean="0"/>
              <a:t> critical</a:t>
            </a:r>
            <a:endParaRPr lang="fi-FI" dirty="0" smtClean="0"/>
          </a:p>
          <a:p>
            <a:pPr marL="0" indent="0">
              <a:buNone/>
            </a:pPr>
            <a:r>
              <a:rPr lang="fi-FI" dirty="0" smtClean="0"/>
              <a:t>cout</a:t>
            </a:r>
            <a:r>
              <a:rPr lang="fi-FI" dirty="0"/>
              <a:t>&lt;&lt;"Hello"&lt;&lt;endl;</a:t>
            </a:r>
          </a:p>
          <a:p>
            <a:pPr marL="0" indent="0">
              <a:buNone/>
            </a:pPr>
            <a:r>
              <a:rPr lang="en-US" dirty="0" smtClean="0"/>
              <a:t>}</a:t>
            </a:r>
            <a:endParaRPr lang="fi-FI" dirty="0" smtClean="0"/>
          </a:p>
          <a:p>
            <a:pPr marL="0" indent="0">
              <a:buNone/>
            </a:pPr>
            <a:r>
              <a:rPr lang="fi-FI" dirty="0" smtClean="0"/>
              <a:t>return </a:t>
            </a:r>
            <a:r>
              <a:rPr lang="fi-FI" dirty="0"/>
              <a:t>0;</a:t>
            </a:r>
          </a:p>
          <a:p>
            <a:pPr marL="0" indent="0">
              <a:buNone/>
            </a:pPr>
            <a:r>
              <a:rPr lang="fi-FI" dirty="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7374037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fi-FI" dirty="0"/>
          </a:p>
        </p:txBody>
      </p:sp>
      <p:sp>
        <p:nvSpPr>
          <p:cNvPr id="3" name="Content Placeholder 2"/>
          <p:cNvSpPr>
            <a:spLocks noGrp="1"/>
          </p:cNvSpPr>
          <p:nvPr>
            <p:ph idx="1"/>
          </p:nvPr>
        </p:nvSpPr>
        <p:spPr/>
        <p:txBody>
          <a:bodyPr>
            <a:normAutofit fontScale="85000" lnSpcReduction="20000"/>
          </a:bodyPr>
          <a:lstStyle/>
          <a:p>
            <a:r>
              <a:rPr lang="en-US" dirty="0"/>
              <a:t>MapReduce is a programming model and an associated implementation for processing and generating large data sets </a:t>
            </a:r>
            <a:r>
              <a:rPr lang="en-US" dirty="0" smtClean="0"/>
              <a:t>(From Jeffrey </a:t>
            </a:r>
            <a:r>
              <a:rPr lang="en-US" dirty="0"/>
              <a:t>Dean and Sanjay </a:t>
            </a:r>
            <a:r>
              <a:rPr lang="en-US" dirty="0" err="1" smtClean="0"/>
              <a:t>Ghemawat</a:t>
            </a:r>
            <a:r>
              <a:rPr lang="en-US" dirty="0" smtClean="0"/>
              <a:t>, 2004)</a:t>
            </a:r>
          </a:p>
          <a:p>
            <a:r>
              <a:rPr lang="en-US" dirty="0" smtClean="0"/>
              <a:t>Inspired </a:t>
            </a:r>
            <a:r>
              <a:rPr lang="en-US" dirty="0"/>
              <a:t>by the map and reduce primitives present in </a:t>
            </a:r>
            <a:r>
              <a:rPr lang="en-US" dirty="0" smtClean="0"/>
              <a:t>functional </a:t>
            </a:r>
            <a:r>
              <a:rPr lang="en-US" dirty="0"/>
              <a:t>languages</a:t>
            </a:r>
          </a:p>
          <a:p>
            <a:pPr lvl="1"/>
            <a:r>
              <a:rPr lang="en-US" dirty="0"/>
              <a:t>map and </a:t>
            </a:r>
            <a:r>
              <a:rPr lang="en-US" dirty="0" smtClean="0"/>
              <a:t>fold</a:t>
            </a:r>
          </a:p>
          <a:p>
            <a:r>
              <a:rPr lang="en-US" dirty="0" err="1" smtClean="0"/>
              <a:t>MapReduce</a:t>
            </a:r>
            <a:r>
              <a:rPr lang="en-US" dirty="0" smtClean="0"/>
              <a:t> was developed by Google, </a:t>
            </a:r>
            <a:r>
              <a:rPr lang="en-US" dirty="0"/>
              <a:t>described in a paper “</a:t>
            </a:r>
            <a:r>
              <a:rPr lang="en-US" dirty="0" err="1"/>
              <a:t>MapReduce</a:t>
            </a:r>
            <a:r>
              <a:rPr lang="en-US" dirty="0"/>
              <a:t>: Simplified Data Processing on Large </a:t>
            </a:r>
            <a:r>
              <a:rPr lang="en-US" dirty="0" smtClean="0"/>
              <a:t>Clusters”</a:t>
            </a:r>
          </a:p>
          <a:p>
            <a:r>
              <a:rPr lang="en-US" dirty="0" smtClean="0"/>
              <a:t>Allows </a:t>
            </a:r>
            <a:r>
              <a:rPr lang="en-US" dirty="0"/>
              <a:t>programmers without any experience with parallel and distributed systems to easily utilize the resources of a large distributed </a:t>
            </a:r>
            <a:r>
              <a:rPr lang="en-US" dirty="0" smtClean="0"/>
              <a:t>system</a:t>
            </a:r>
          </a:p>
          <a:p>
            <a:pPr marL="0" indent="0">
              <a:buNone/>
            </a:pPr>
            <a:endParaRPr lang="fi-FI" dirty="0"/>
          </a:p>
        </p:txBody>
      </p:sp>
    </p:spTree>
    <p:extLst>
      <p:ext uri="{BB962C8B-B14F-4D97-AF65-F5344CB8AC3E}">
        <p14:creationId xmlns:p14="http://schemas.microsoft.com/office/powerpoint/2010/main" val="15362737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and fold</a:t>
            </a:r>
            <a:endParaRPr lang="fi-FI" dirty="0"/>
          </a:p>
        </p:txBody>
      </p:sp>
      <p:sp>
        <p:nvSpPr>
          <p:cNvPr id="5" name="Content Placeholder 4"/>
          <p:cNvSpPr>
            <a:spLocks noGrp="1"/>
          </p:cNvSpPr>
          <p:nvPr>
            <p:ph idx="1"/>
          </p:nvPr>
        </p:nvSpPr>
        <p:spPr/>
        <p:txBody>
          <a:bodyPr>
            <a:normAutofit lnSpcReduction="10000"/>
          </a:bodyPr>
          <a:lstStyle/>
          <a:p>
            <a:r>
              <a:rPr lang="en-US" dirty="0"/>
              <a:t>map takes a function f and applies it to every element in a list</a:t>
            </a:r>
          </a:p>
          <a:p>
            <a:pPr lvl="1"/>
            <a:r>
              <a:rPr lang="en-US" dirty="0"/>
              <a:t>Map takes single </a:t>
            </a:r>
            <a:r>
              <a:rPr lang="en-US" dirty="0" smtClean="0"/>
              <a:t>argument</a:t>
            </a:r>
          </a:p>
          <a:p>
            <a:r>
              <a:rPr lang="en-US" dirty="0"/>
              <a:t>fold iteratively applies a function g to aggregate results</a:t>
            </a:r>
          </a:p>
          <a:p>
            <a:pPr lvl="1"/>
            <a:r>
              <a:rPr lang="en-US" dirty="0"/>
              <a:t>Fold takes two arguments (first one may be 0</a:t>
            </a:r>
            <a:r>
              <a:rPr lang="en-US" dirty="0" smtClean="0"/>
              <a:t>), the second is a list</a:t>
            </a:r>
          </a:p>
          <a:p>
            <a:r>
              <a:rPr lang="en-US" dirty="0" smtClean="0"/>
              <a:t>Sum of squares x^2 + y^2 + … + z^2</a:t>
            </a:r>
          </a:p>
          <a:p>
            <a:pPr lvl="1"/>
            <a:r>
              <a:rPr lang="en-US" dirty="0" smtClean="0"/>
              <a:t>Map takes one parameter and squares it</a:t>
            </a:r>
          </a:p>
          <a:p>
            <a:pPr lvl="1"/>
            <a:r>
              <a:rPr lang="en-US" dirty="0" smtClean="0"/>
              <a:t>Fold gets the list iteratively sums them up</a:t>
            </a:r>
            <a:endParaRPr lang="fi-FI" dirty="0"/>
          </a:p>
          <a:p>
            <a:pPr marL="0" indent="0">
              <a:buNone/>
            </a:pPr>
            <a:endParaRPr lang="en-US" dirty="0" smtClean="0"/>
          </a:p>
        </p:txBody>
      </p:sp>
    </p:spTree>
    <p:extLst>
      <p:ext uri="{BB962C8B-B14F-4D97-AF65-F5344CB8AC3E}">
        <p14:creationId xmlns:p14="http://schemas.microsoft.com/office/powerpoint/2010/main" val="2724573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and Fold</a:t>
            </a:r>
            <a:endParaRPr lang="fi-FI" dirty="0"/>
          </a:p>
        </p:txBody>
      </p:sp>
      <p:pic>
        <p:nvPicPr>
          <p:cNvPr id="4" name="Picture 3"/>
          <p:cNvPicPr>
            <a:picLocks noChangeAspect="1"/>
          </p:cNvPicPr>
          <p:nvPr/>
        </p:nvPicPr>
        <p:blipFill>
          <a:blip r:embed="rId2"/>
          <a:stretch>
            <a:fillRect/>
          </a:stretch>
        </p:blipFill>
        <p:spPr>
          <a:xfrm>
            <a:off x="1619672" y="1196752"/>
            <a:ext cx="5143500" cy="3676650"/>
          </a:xfrm>
          <a:prstGeom prst="rect">
            <a:avLst/>
          </a:prstGeom>
        </p:spPr>
      </p:pic>
      <p:sp>
        <p:nvSpPr>
          <p:cNvPr id="5" name="Rectangle 4"/>
          <p:cNvSpPr/>
          <p:nvPr/>
        </p:nvSpPr>
        <p:spPr>
          <a:xfrm>
            <a:off x="877181" y="6211669"/>
            <a:ext cx="4572000" cy="646331"/>
          </a:xfrm>
          <a:prstGeom prst="rect">
            <a:avLst/>
          </a:prstGeom>
        </p:spPr>
        <p:txBody>
          <a:bodyPr>
            <a:spAutoFit/>
          </a:bodyPr>
          <a:lstStyle/>
          <a:p>
            <a:r>
              <a:rPr lang="fi-FI" dirty="0"/>
              <a:t>http://lintool.github.io/MapReduceAlgorithms/index.html</a:t>
            </a:r>
          </a:p>
        </p:txBody>
      </p:sp>
    </p:spTree>
    <p:extLst>
      <p:ext uri="{BB962C8B-B14F-4D97-AF65-F5344CB8AC3E}">
        <p14:creationId xmlns:p14="http://schemas.microsoft.com/office/powerpoint/2010/main" val="24298003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fi-FI" dirty="0"/>
          </a:p>
        </p:txBody>
      </p:sp>
      <p:sp>
        <p:nvSpPr>
          <p:cNvPr id="3" name="Content Placeholder 2"/>
          <p:cNvSpPr>
            <a:spLocks noGrp="1"/>
          </p:cNvSpPr>
          <p:nvPr>
            <p:ph idx="1"/>
          </p:nvPr>
        </p:nvSpPr>
        <p:spPr/>
        <p:txBody>
          <a:bodyPr>
            <a:normAutofit fontScale="92500" lnSpcReduction="10000"/>
          </a:bodyPr>
          <a:lstStyle/>
          <a:p>
            <a:r>
              <a:rPr lang="en-US" dirty="0"/>
              <a:t>Users specify a </a:t>
            </a:r>
            <a:r>
              <a:rPr lang="en-US" i="1" dirty="0"/>
              <a:t>map</a:t>
            </a:r>
            <a:r>
              <a:rPr lang="en-US" dirty="0"/>
              <a:t> and a </a:t>
            </a:r>
            <a:r>
              <a:rPr lang="en-US" i="1" dirty="0"/>
              <a:t>reduce</a:t>
            </a:r>
            <a:r>
              <a:rPr lang="en-US" dirty="0"/>
              <a:t> </a:t>
            </a:r>
            <a:r>
              <a:rPr lang="en-US" dirty="0" smtClean="0"/>
              <a:t>functions</a:t>
            </a:r>
          </a:p>
          <a:p>
            <a:r>
              <a:rPr lang="en-US" i="1" dirty="0" smtClean="0"/>
              <a:t>map </a:t>
            </a:r>
            <a:r>
              <a:rPr lang="en-US" dirty="0" smtClean="0"/>
              <a:t>function processes a key/value pair to generate a set of intermediate key/value </a:t>
            </a:r>
            <a:r>
              <a:rPr lang="fi-FI" dirty="0" smtClean="0"/>
              <a:t>pairs</a:t>
            </a:r>
          </a:p>
          <a:p>
            <a:r>
              <a:rPr lang="en-US" dirty="0" smtClean="0"/>
              <a:t>Shuffle and sort step:</a:t>
            </a:r>
          </a:p>
          <a:p>
            <a:pPr lvl="1"/>
            <a:r>
              <a:rPr lang="en-US" dirty="0" smtClean="0"/>
              <a:t>Groups data by key, orders the values</a:t>
            </a:r>
            <a:endParaRPr lang="fi-FI" dirty="0" smtClean="0"/>
          </a:p>
          <a:p>
            <a:r>
              <a:rPr lang="en-US" i="1" dirty="0" smtClean="0"/>
              <a:t>reduce </a:t>
            </a:r>
            <a:r>
              <a:rPr lang="en-US" dirty="0"/>
              <a:t>function </a:t>
            </a:r>
            <a:r>
              <a:rPr lang="en-US" dirty="0" smtClean="0"/>
              <a:t>merges </a:t>
            </a:r>
            <a:r>
              <a:rPr lang="en-US" dirty="0"/>
              <a:t>all </a:t>
            </a:r>
            <a:r>
              <a:rPr lang="en-US" dirty="0" smtClean="0"/>
              <a:t>intermediate values </a:t>
            </a:r>
            <a:r>
              <a:rPr lang="en-US" dirty="0"/>
              <a:t>associated with the same intermediate </a:t>
            </a:r>
            <a:r>
              <a:rPr lang="en-US" dirty="0" smtClean="0"/>
              <a:t>key</a:t>
            </a:r>
          </a:p>
          <a:p>
            <a:pPr lvl="1"/>
            <a:r>
              <a:rPr lang="en-US" dirty="0" smtClean="0"/>
              <a:t>Values are in sorted order</a:t>
            </a:r>
            <a:endParaRPr lang="en-US" dirty="0"/>
          </a:p>
          <a:p>
            <a:r>
              <a:rPr lang="en-US" dirty="0" smtClean="0"/>
              <a:t>programs </a:t>
            </a:r>
            <a:r>
              <a:rPr lang="en-US" dirty="0"/>
              <a:t>written in this </a:t>
            </a:r>
            <a:r>
              <a:rPr lang="en-US" dirty="0" smtClean="0"/>
              <a:t>style </a:t>
            </a:r>
            <a:r>
              <a:rPr lang="en-US" dirty="0"/>
              <a:t>are automatically parallelized and executed </a:t>
            </a:r>
            <a:r>
              <a:rPr lang="en-US" dirty="0" smtClean="0"/>
              <a:t>by a run time system</a:t>
            </a:r>
            <a:endParaRPr lang="fi-FI" dirty="0"/>
          </a:p>
        </p:txBody>
      </p:sp>
    </p:spTree>
    <p:extLst>
      <p:ext uri="{BB962C8B-B14F-4D97-AF65-F5344CB8AC3E}">
        <p14:creationId xmlns:p14="http://schemas.microsoft.com/office/powerpoint/2010/main" val="14294358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fi-FI" dirty="0"/>
          </a:p>
        </p:txBody>
      </p:sp>
      <p:sp>
        <p:nvSpPr>
          <p:cNvPr id="3" name="Content Placeholder 2"/>
          <p:cNvSpPr>
            <a:spLocks noGrp="1"/>
          </p:cNvSpPr>
          <p:nvPr>
            <p:ph idx="1"/>
          </p:nvPr>
        </p:nvSpPr>
        <p:spPr/>
        <p:txBody>
          <a:bodyPr>
            <a:normAutofit/>
          </a:bodyPr>
          <a:lstStyle/>
          <a:p>
            <a:r>
              <a:rPr lang="en-US" dirty="0"/>
              <a:t>The run-time system </a:t>
            </a:r>
            <a:r>
              <a:rPr lang="en-US" dirty="0" smtClean="0"/>
              <a:t>handles</a:t>
            </a:r>
          </a:p>
          <a:p>
            <a:pPr lvl="1"/>
            <a:r>
              <a:rPr lang="en-US" dirty="0" smtClean="0"/>
              <a:t>partitioning </a:t>
            </a:r>
            <a:r>
              <a:rPr lang="en-US" dirty="0"/>
              <a:t>the input </a:t>
            </a:r>
            <a:r>
              <a:rPr lang="en-US" dirty="0" smtClean="0"/>
              <a:t>data</a:t>
            </a:r>
          </a:p>
          <a:p>
            <a:pPr lvl="1"/>
            <a:r>
              <a:rPr lang="en-US" dirty="0" smtClean="0"/>
              <a:t>scheduling </a:t>
            </a:r>
            <a:r>
              <a:rPr lang="en-US" dirty="0"/>
              <a:t>the program's execution across a set of </a:t>
            </a:r>
            <a:r>
              <a:rPr lang="en-US" dirty="0" smtClean="0"/>
              <a:t>machines</a:t>
            </a:r>
          </a:p>
          <a:p>
            <a:pPr lvl="1"/>
            <a:r>
              <a:rPr lang="en-US" dirty="0" smtClean="0"/>
              <a:t>handling </a:t>
            </a:r>
            <a:r>
              <a:rPr lang="en-US" dirty="0"/>
              <a:t>machine </a:t>
            </a:r>
            <a:r>
              <a:rPr lang="en-US" dirty="0" smtClean="0"/>
              <a:t>failures</a:t>
            </a:r>
          </a:p>
          <a:p>
            <a:pPr lvl="1"/>
            <a:r>
              <a:rPr lang="en-US" dirty="0" smtClean="0"/>
              <a:t>managing </a:t>
            </a:r>
            <a:r>
              <a:rPr lang="en-US" dirty="0"/>
              <a:t>the required inter-machine </a:t>
            </a:r>
            <a:r>
              <a:rPr lang="en-US" dirty="0" smtClean="0"/>
              <a:t>communication.</a:t>
            </a:r>
          </a:p>
          <a:p>
            <a:r>
              <a:rPr lang="en-US" dirty="0"/>
              <a:t>There are many implementations, one of the most popular is Apache Hadoop</a:t>
            </a:r>
          </a:p>
          <a:p>
            <a:endParaRPr lang="en-US" dirty="0" smtClean="0"/>
          </a:p>
        </p:txBody>
      </p:sp>
    </p:spTree>
    <p:extLst>
      <p:ext uri="{BB962C8B-B14F-4D97-AF65-F5344CB8AC3E}">
        <p14:creationId xmlns:p14="http://schemas.microsoft.com/office/powerpoint/2010/main" val="41804942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example</a:t>
            </a:r>
            <a:endParaRPr lang="fi-FI" dirty="0"/>
          </a:p>
        </p:txBody>
      </p:sp>
      <p:sp>
        <p:nvSpPr>
          <p:cNvPr id="3" name="Content Placeholder 2"/>
          <p:cNvSpPr>
            <a:spLocks noGrp="1"/>
          </p:cNvSpPr>
          <p:nvPr>
            <p:ph idx="1"/>
          </p:nvPr>
        </p:nvSpPr>
        <p:spPr/>
        <p:txBody>
          <a:bodyPr>
            <a:normAutofit fontScale="70000" lnSpcReduction="20000"/>
          </a:bodyPr>
          <a:lstStyle/>
          <a:p>
            <a:pPr marL="0" indent="0">
              <a:buNone/>
            </a:pPr>
            <a:r>
              <a:rPr lang="fi-FI" dirty="0"/>
              <a:t>function map(String name, String document):</a:t>
            </a:r>
          </a:p>
          <a:p>
            <a:pPr marL="0" indent="0">
              <a:buNone/>
            </a:pPr>
            <a:r>
              <a:rPr lang="fi-FI" dirty="0"/>
              <a:t>  // name: document name</a:t>
            </a:r>
          </a:p>
          <a:p>
            <a:pPr marL="0" indent="0">
              <a:buNone/>
            </a:pPr>
            <a:r>
              <a:rPr lang="fi-FI" dirty="0"/>
              <a:t>  // document: document contents</a:t>
            </a:r>
          </a:p>
          <a:p>
            <a:pPr marL="0" indent="0">
              <a:buNone/>
            </a:pPr>
            <a:r>
              <a:rPr lang="fi-FI" dirty="0"/>
              <a:t>  for each word w in document:</a:t>
            </a:r>
          </a:p>
          <a:p>
            <a:pPr marL="0" indent="0">
              <a:buNone/>
            </a:pPr>
            <a:r>
              <a:rPr lang="fi-FI" dirty="0"/>
              <a:t>    emit (w, 1)</a:t>
            </a:r>
          </a:p>
          <a:p>
            <a:pPr marL="0" indent="0">
              <a:buNone/>
            </a:pPr>
            <a:endParaRPr lang="fi-FI" dirty="0"/>
          </a:p>
          <a:p>
            <a:pPr marL="0" indent="0">
              <a:buNone/>
            </a:pPr>
            <a:r>
              <a:rPr lang="fi-FI" dirty="0"/>
              <a:t>function reduce(String word, Iterator partialCounts):</a:t>
            </a:r>
          </a:p>
          <a:p>
            <a:pPr marL="0" indent="0">
              <a:buNone/>
            </a:pPr>
            <a:r>
              <a:rPr lang="fi-FI" dirty="0"/>
              <a:t>  // word: a word</a:t>
            </a:r>
          </a:p>
          <a:p>
            <a:pPr marL="0" indent="0">
              <a:buNone/>
            </a:pPr>
            <a:r>
              <a:rPr lang="fi-FI" dirty="0"/>
              <a:t>  // partialCounts: a list of aggregated partial counts</a:t>
            </a:r>
          </a:p>
          <a:p>
            <a:pPr marL="0" indent="0">
              <a:buNone/>
            </a:pPr>
            <a:r>
              <a:rPr lang="fi-FI" dirty="0"/>
              <a:t>  sum = 0</a:t>
            </a:r>
          </a:p>
          <a:p>
            <a:pPr marL="0" indent="0">
              <a:buNone/>
            </a:pPr>
            <a:r>
              <a:rPr lang="fi-FI" dirty="0"/>
              <a:t>  for each pc in partialCounts:</a:t>
            </a:r>
          </a:p>
          <a:p>
            <a:pPr marL="0" indent="0">
              <a:buNone/>
            </a:pPr>
            <a:r>
              <a:rPr lang="fi-FI" dirty="0"/>
              <a:t>    sum += ParseInt(pc)</a:t>
            </a:r>
          </a:p>
          <a:p>
            <a:pPr marL="0" indent="0">
              <a:buNone/>
            </a:pPr>
            <a:r>
              <a:rPr lang="fi-FI" dirty="0"/>
              <a:t>  emit (word, sum)</a:t>
            </a:r>
          </a:p>
        </p:txBody>
      </p:sp>
    </p:spTree>
    <p:extLst>
      <p:ext uri="{BB962C8B-B14F-4D97-AF65-F5344CB8AC3E}">
        <p14:creationId xmlns:p14="http://schemas.microsoft.com/office/powerpoint/2010/main" val="41624947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example 1, word count</a:t>
            </a:r>
            <a:endParaRPr lang="fi-FI" dirty="0"/>
          </a:p>
        </p:txBody>
      </p:sp>
      <p:sp>
        <p:nvSpPr>
          <p:cNvPr id="3" name="Content Placeholder 2"/>
          <p:cNvSpPr>
            <a:spLocks noGrp="1"/>
          </p:cNvSpPr>
          <p:nvPr>
            <p:ph idx="1"/>
          </p:nvPr>
        </p:nvSpPr>
        <p:spPr/>
        <p:txBody>
          <a:bodyPr>
            <a:noAutofit/>
          </a:bodyPr>
          <a:lstStyle/>
          <a:p>
            <a:pPr marL="0" indent="0">
              <a:buNone/>
            </a:pPr>
            <a:r>
              <a:rPr lang="en-US" sz="1200" dirty="0" smtClean="0"/>
              <a:t>Input: Hello World Bye World</a:t>
            </a:r>
          </a:p>
          <a:p>
            <a:pPr marL="0" indent="0">
              <a:buNone/>
            </a:pPr>
            <a:r>
              <a:rPr lang="en-US" sz="1200" dirty="0"/>
              <a:t> </a:t>
            </a:r>
            <a:r>
              <a:rPr lang="en-US" sz="1200" dirty="0" smtClean="0"/>
              <a:t>         Hello Hadoop Goodbye Hadoop</a:t>
            </a:r>
            <a:endParaRPr lang="fi-FI" sz="1200" dirty="0" smtClean="0"/>
          </a:p>
          <a:p>
            <a:pPr marL="0" indent="0">
              <a:buNone/>
            </a:pPr>
            <a:r>
              <a:rPr lang="en-US" sz="1200" b="1" dirty="0" smtClean="0"/>
              <a:t>  map:</a:t>
            </a:r>
            <a:endParaRPr lang="fi-FI" sz="1200" b="1" dirty="0" smtClean="0"/>
          </a:p>
          <a:p>
            <a:pPr marL="0" indent="0">
              <a:buNone/>
            </a:pPr>
            <a:r>
              <a:rPr lang="fi-FI" sz="1200" dirty="0" smtClean="0"/>
              <a:t>&lt; </a:t>
            </a:r>
            <a:r>
              <a:rPr lang="fi-FI" sz="1200" dirty="0"/>
              <a:t>Hello, 1&gt; </a:t>
            </a:r>
          </a:p>
          <a:p>
            <a:pPr marL="0" indent="0">
              <a:buNone/>
            </a:pPr>
            <a:r>
              <a:rPr lang="fi-FI" sz="1200" dirty="0"/>
              <a:t>&lt; World, 1&gt; </a:t>
            </a:r>
          </a:p>
          <a:p>
            <a:pPr marL="0" indent="0">
              <a:buNone/>
            </a:pPr>
            <a:r>
              <a:rPr lang="fi-FI" sz="1200" dirty="0"/>
              <a:t>&lt; Bye, 1&gt; </a:t>
            </a:r>
          </a:p>
          <a:p>
            <a:pPr marL="0" indent="0">
              <a:buNone/>
            </a:pPr>
            <a:r>
              <a:rPr lang="fi-FI" sz="1200" dirty="0"/>
              <a:t>&lt; World, 1&gt; </a:t>
            </a:r>
          </a:p>
          <a:p>
            <a:pPr marL="0" indent="0">
              <a:buNone/>
            </a:pPr>
            <a:r>
              <a:rPr lang="fi-FI" sz="1200" dirty="0" smtClean="0"/>
              <a:t>&lt; </a:t>
            </a:r>
            <a:r>
              <a:rPr lang="fi-FI" sz="1200" dirty="0"/>
              <a:t>Hello, 1&gt; </a:t>
            </a:r>
          </a:p>
          <a:p>
            <a:pPr marL="0" indent="0">
              <a:buNone/>
            </a:pPr>
            <a:r>
              <a:rPr lang="fi-FI" sz="1200" dirty="0"/>
              <a:t>&lt; Hadoop, 1&gt; </a:t>
            </a:r>
          </a:p>
          <a:p>
            <a:pPr marL="0" indent="0">
              <a:buNone/>
            </a:pPr>
            <a:r>
              <a:rPr lang="fi-FI" sz="1200" dirty="0"/>
              <a:t>&lt; Goodbye, 1&gt; </a:t>
            </a:r>
          </a:p>
          <a:p>
            <a:pPr marL="0" indent="0">
              <a:buNone/>
            </a:pPr>
            <a:r>
              <a:rPr lang="fi-FI" sz="1200" dirty="0"/>
              <a:t>&lt; Hadoop, 1&gt; </a:t>
            </a:r>
            <a:endParaRPr lang="en-US" sz="1200" dirty="0" smtClean="0"/>
          </a:p>
          <a:p>
            <a:pPr marL="0" indent="0">
              <a:buNone/>
            </a:pPr>
            <a:r>
              <a:rPr lang="en-US" sz="1200" b="1" dirty="0" smtClean="0"/>
              <a:t>Shuffle:</a:t>
            </a:r>
          </a:p>
          <a:p>
            <a:pPr marL="0" indent="0">
              <a:buNone/>
            </a:pPr>
            <a:r>
              <a:rPr lang="en-US" sz="1200" dirty="0" smtClean="0"/>
              <a:t>&lt;Hello, [1,1]&gt; &lt;World, [1, 1]&gt; &lt;Bye, [1]&gt; &lt;Hadoop, [1,1]&gt; &lt;Goodbye, [1]&gt;</a:t>
            </a:r>
            <a:endParaRPr lang="fi-FI" sz="1200" dirty="0"/>
          </a:p>
          <a:p>
            <a:pPr marL="0" indent="0">
              <a:buNone/>
            </a:pPr>
            <a:r>
              <a:rPr lang="en-US" sz="1200" b="1" dirty="0" smtClean="0"/>
              <a:t>Reduce:</a:t>
            </a:r>
            <a:endParaRPr lang="fi-FI" sz="1200" b="1" dirty="0"/>
          </a:p>
          <a:p>
            <a:pPr marL="0" indent="0">
              <a:buNone/>
            </a:pPr>
            <a:r>
              <a:rPr lang="fi-FI" sz="1200" dirty="0"/>
              <a:t>&lt; Bye, 1&gt; </a:t>
            </a:r>
          </a:p>
          <a:p>
            <a:pPr marL="0" indent="0">
              <a:buNone/>
            </a:pPr>
            <a:r>
              <a:rPr lang="fi-FI" sz="1200" dirty="0"/>
              <a:t>&lt; Goodbye, 1&gt; </a:t>
            </a:r>
          </a:p>
          <a:p>
            <a:pPr marL="0" indent="0">
              <a:buNone/>
            </a:pPr>
            <a:r>
              <a:rPr lang="fi-FI" sz="1200" dirty="0"/>
              <a:t>&lt; Hadoop, 2&gt; </a:t>
            </a:r>
          </a:p>
          <a:p>
            <a:pPr marL="0" indent="0">
              <a:buNone/>
            </a:pPr>
            <a:r>
              <a:rPr lang="fi-FI" sz="1200" dirty="0"/>
              <a:t>&lt; Hello, 2&gt; </a:t>
            </a:r>
          </a:p>
          <a:p>
            <a:pPr marL="0" indent="0">
              <a:buNone/>
            </a:pPr>
            <a:r>
              <a:rPr lang="fi-FI" sz="1200" dirty="0"/>
              <a:t>&lt; World, 2&gt; </a:t>
            </a:r>
          </a:p>
        </p:txBody>
      </p:sp>
    </p:spTree>
    <p:extLst>
      <p:ext uri="{BB962C8B-B14F-4D97-AF65-F5344CB8AC3E}">
        <p14:creationId xmlns:p14="http://schemas.microsoft.com/office/powerpoint/2010/main" val="187180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40000" lnSpcReduction="20000"/>
          </a:bodyPr>
          <a:lstStyle/>
          <a:p>
            <a:pPr marL="0" indent="0">
              <a:buNone/>
            </a:pPr>
            <a:r>
              <a:rPr lang="fi-FI" dirty="0"/>
              <a:t>&gt; use mongotest</a:t>
            </a:r>
          </a:p>
          <a:p>
            <a:pPr marL="0" indent="0">
              <a:buNone/>
            </a:pPr>
            <a:r>
              <a:rPr lang="fi-FI" dirty="0"/>
              <a:t>switched to db mongotest</a:t>
            </a:r>
          </a:p>
          <a:p>
            <a:pPr marL="0" indent="0">
              <a:buNone/>
            </a:pPr>
            <a:r>
              <a:rPr lang="fi-FI" dirty="0"/>
              <a:t>&gt;</a:t>
            </a:r>
          </a:p>
          <a:p>
            <a:pPr marL="0" indent="0">
              <a:buNone/>
            </a:pPr>
            <a:endParaRPr lang="fi-FI" dirty="0"/>
          </a:p>
          <a:p>
            <a:pPr marL="0" indent="0">
              <a:buNone/>
            </a:pPr>
            <a:r>
              <a:rPr lang="fi-FI" dirty="0" smtClean="0"/>
              <a:t>&gt; </a:t>
            </a:r>
            <a:r>
              <a:rPr lang="fi-FI" dirty="0"/>
              <a:t>j = { name : "mongo" }</a:t>
            </a:r>
          </a:p>
          <a:p>
            <a:pPr marL="0" indent="0">
              <a:buNone/>
            </a:pPr>
            <a:r>
              <a:rPr lang="fi-FI" dirty="0"/>
              <a:t>{ "name" : "mongo" }</a:t>
            </a:r>
          </a:p>
          <a:p>
            <a:pPr marL="0" indent="0">
              <a:buNone/>
            </a:pPr>
            <a:r>
              <a:rPr lang="fi-FI" dirty="0"/>
              <a:t>&gt; j</a:t>
            </a:r>
          </a:p>
          <a:p>
            <a:pPr marL="0" indent="0">
              <a:buNone/>
            </a:pPr>
            <a:r>
              <a:rPr lang="fi-FI" dirty="0"/>
              <a:t>{ "name" : "mongo" }</a:t>
            </a:r>
          </a:p>
          <a:p>
            <a:pPr marL="0" indent="0">
              <a:buNone/>
            </a:pPr>
            <a:r>
              <a:rPr lang="fi-FI" dirty="0"/>
              <a:t>&gt; db.testData.insert( j )</a:t>
            </a:r>
          </a:p>
          <a:p>
            <a:pPr marL="0" indent="0">
              <a:buNone/>
            </a:pPr>
            <a:r>
              <a:rPr lang="fi-FI" dirty="0"/>
              <a:t>WriteResult({ "nInserted" : 1 })</a:t>
            </a:r>
          </a:p>
          <a:p>
            <a:pPr marL="0" indent="0">
              <a:buNone/>
            </a:pPr>
            <a:r>
              <a:rPr lang="fi-FI" dirty="0"/>
              <a:t>&gt;</a:t>
            </a:r>
          </a:p>
          <a:p>
            <a:pPr marL="0" indent="0">
              <a:buNone/>
            </a:pPr>
            <a:r>
              <a:rPr lang="fi-FI" dirty="0"/>
              <a:t>&gt; db.testData.find();</a:t>
            </a:r>
          </a:p>
          <a:p>
            <a:pPr marL="0" indent="0">
              <a:buNone/>
            </a:pPr>
            <a:r>
              <a:rPr lang="fi-FI" dirty="0"/>
              <a:t>{ "_id" : ObjectId("546d16f014c7cc427d660a7a"), "name" : "mongo" }</a:t>
            </a:r>
          </a:p>
          <a:p>
            <a:pPr marL="0" indent="0">
              <a:buNone/>
            </a:pPr>
            <a:r>
              <a:rPr lang="fi-FI" dirty="0"/>
              <a:t>&gt;</a:t>
            </a:r>
          </a:p>
          <a:p>
            <a:pPr marL="0" indent="0">
              <a:buNone/>
            </a:pPr>
            <a:r>
              <a:rPr lang="fi-FI" dirty="0"/>
              <a:t>&gt;</a:t>
            </a:r>
          </a:p>
          <a:p>
            <a:pPr marL="0" indent="0">
              <a:buNone/>
            </a:pPr>
            <a:r>
              <a:rPr lang="fi-FI" dirty="0"/>
              <a:t>&gt; k = { x : 3 }</a:t>
            </a:r>
          </a:p>
          <a:p>
            <a:pPr marL="0" indent="0">
              <a:buNone/>
            </a:pPr>
            <a:r>
              <a:rPr lang="fi-FI" dirty="0"/>
              <a:t>{ "x" : 3 }</a:t>
            </a:r>
          </a:p>
          <a:p>
            <a:pPr marL="0" indent="0">
              <a:buNone/>
            </a:pPr>
            <a:r>
              <a:rPr lang="fi-FI" dirty="0"/>
              <a:t>&gt; show collections</a:t>
            </a:r>
          </a:p>
          <a:p>
            <a:pPr marL="0" indent="0">
              <a:buNone/>
            </a:pPr>
            <a:r>
              <a:rPr lang="fi-FI" dirty="0"/>
              <a:t>system.indexes</a:t>
            </a:r>
          </a:p>
          <a:p>
            <a:pPr marL="0" indent="0">
              <a:buNone/>
            </a:pPr>
            <a:r>
              <a:rPr lang="fi-FI" dirty="0" smtClean="0"/>
              <a:t>testData</a:t>
            </a:r>
          </a:p>
          <a:p>
            <a:pPr marL="0" indent="0">
              <a:buNone/>
            </a:pPr>
            <a:r>
              <a:rPr lang="en-US" dirty="0" smtClean="0"/>
              <a:t>&gt; </a:t>
            </a:r>
            <a:r>
              <a:rPr lang="en-US" dirty="0" err="1" smtClean="0"/>
              <a:t>db.testData.findOne</a:t>
            </a:r>
            <a:r>
              <a:rPr lang="en-US" dirty="0" smtClean="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40462105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 2</a:t>
            </a:r>
            <a:endParaRPr lang="fi-FI" dirty="0"/>
          </a:p>
        </p:txBody>
      </p:sp>
      <p:pic>
        <p:nvPicPr>
          <p:cNvPr id="4" name="Picture 3"/>
          <p:cNvPicPr>
            <a:picLocks noChangeAspect="1"/>
          </p:cNvPicPr>
          <p:nvPr/>
        </p:nvPicPr>
        <p:blipFill>
          <a:blip r:embed="rId2"/>
          <a:stretch>
            <a:fillRect/>
          </a:stretch>
        </p:blipFill>
        <p:spPr>
          <a:xfrm>
            <a:off x="914545" y="1268760"/>
            <a:ext cx="7581900" cy="4905375"/>
          </a:xfrm>
          <a:prstGeom prst="rect">
            <a:avLst/>
          </a:prstGeom>
        </p:spPr>
      </p:pic>
      <p:sp>
        <p:nvSpPr>
          <p:cNvPr id="3" name="Rectangle 2"/>
          <p:cNvSpPr/>
          <p:nvPr/>
        </p:nvSpPr>
        <p:spPr>
          <a:xfrm>
            <a:off x="877181" y="6211669"/>
            <a:ext cx="4572000" cy="646331"/>
          </a:xfrm>
          <a:prstGeom prst="rect">
            <a:avLst/>
          </a:prstGeom>
        </p:spPr>
        <p:txBody>
          <a:bodyPr>
            <a:spAutoFit/>
          </a:bodyPr>
          <a:lstStyle/>
          <a:p>
            <a:r>
              <a:rPr lang="fi-FI" dirty="0"/>
              <a:t>http://lintool.github.io/MapReduceAlgorithms/index.html</a:t>
            </a:r>
          </a:p>
        </p:txBody>
      </p:sp>
    </p:spTree>
    <p:extLst>
      <p:ext uri="{BB962C8B-B14F-4D97-AF65-F5344CB8AC3E}">
        <p14:creationId xmlns:p14="http://schemas.microsoft.com/office/powerpoint/2010/main" val="35357892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188640"/>
            <a:ext cx="8734425" cy="6105525"/>
          </a:xfrm>
          <a:prstGeom prst="rect">
            <a:avLst/>
          </a:prstGeom>
        </p:spPr>
      </p:pic>
      <p:sp>
        <p:nvSpPr>
          <p:cNvPr id="2" name="Rectangle 1"/>
          <p:cNvSpPr/>
          <p:nvPr/>
        </p:nvSpPr>
        <p:spPr>
          <a:xfrm>
            <a:off x="1403648" y="6294165"/>
            <a:ext cx="4572000" cy="646331"/>
          </a:xfrm>
          <a:prstGeom prst="rect">
            <a:avLst/>
          </a:prstGeom>
        </p:spPr>
        <p:txBody>
          <a:bodyPr>
            <a:spAutoFit/>
          </a:bodyPr>
          <a:lstStyle/>
          <a:p>
            <a:r>
              <a:rPr lang="en-US" dirty="0"/>
              <a:t>(From Jeffrey Dean and Sanjay </a:t>
            </a:r>
            <a:r>
              <a:rPr lang="en-US" dirty="0" err="1"/>
              <a:t>Ghemawat</a:t>
            </a:r>
            <a:r>
              <a:rPr lang="en-US" dirty="0"/>
              <a:t>, 2004)</a:t>
            </a:r>
          </a:p>
        </p:txBody>
      </p:sp>
    </p:spTree>
    <p:extLst>
      <p:ext uri="{BB962C8B-B14F-4D97-AF65-F5344CB8AC3E}">
        <p14:creationId xmlns:p14="http://schemas.microsoft.com/office/powerpoint/2010/main" val="1494579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fi-FI" dirty="0"/>
          </a:p>
        </p:txBody>
      </p:sp>
      <p:sp>
        <p:nvSpPr>
          <p:cNvPr id="3" name="Content Placeholder 2"/>
          <p:cNvSpPr>
            <a:spLocks noGrp="1"/>
          </p:cNvSpPr>
          <p:nvPr>
            <p:ph idx="1"/>
          </p:nvPr>
        </p:nvSpPr>
        <p:spPr/>
        <p:txBody>
          <a:bodyPr>
            <a:normAutofit fontScale="62500" lnSpcReduction="20000"/>
          </a:bodyPr>
          <a:lstStyle/>
          <a:p>
            <a:r>
              <a:rPr lang="en-US" dirty="0" smtClean="0"/>
              <a:t>Word </a:t>
            </a:r>
            <a:r>
              <a:rPr lang="en-US" dirty="0"/>
              <a:t>count emits a key-value pair for each word in the </a:t>
            </a:r>
            <a:r>
              <a:rPr lang="en-US" dirty="0" smtClean="0"/>
              <a:t>collection</a:t>
            </a:r>
          </a:p>
          <a:p>
            <a:pPr lvl="1"/>
            <a:r>
              <a:rPr lang="en-US" sz="2600" dirty="0"/>
              <a:t>all these key-value pairs need to be copied across the </a:t>
            </a:r>
            <a:r>
              <a:rPr lang="en-US" sz="2600" dirty="0" smtClean="0"/>
              <a:t>network</a:t>
            </a:r>
          </a:p>
          <a:p>
            <a:pPr lvl="1"/>
            <a:r>
              <a:rPr lang="en-US" sz="2600" dirty="0" smtClean="0"/>
              <a:t>the </a:t>
            </a:r>
            <a:r>
              <a:rPr lang="en-US" sz="2600" dirty="0"/>
              <a:t>amount of intermediate data will be larger than the input </a:t>
            </a:r>
            <a:r>
              <a:rPr lang="en-US" sz="2600" dirty="0" smtClean="0"/>
              <a:t>collection itself</a:t>
            </a:r>
          </a:p>
          <a:p>
            <a:r>
              <a:rPr lang="en-US" dirty="0" smtClean="0"/>
              <a:t>Solution </a:t>
            </a:r>
            <a:r>
              <a:rPr lang="en-US" dirty="0"/>
              <a:t>is to perform local aggregation on the output of each </a:t>
            </a:r>
            <a:r>
              <a:rPr lang="en-US" dirty="0" smtClean="0"/>
              <a:t>mapper</a:t>
            </a:r>
          </a:p>
          <a:p>
            <a:pPr lvl="1"/>
            <a:r>
              <a:rPr lang="en-US" sz="2600" dirty="0" smtClean="0"/>
              <a:t>to </a:t>
            </a:r>
            <a:r>
              <a:rPr lang="en-US" sz="2600" dirty="0"/>
              <a:t>compute a local count for a word over all the </a:t>
            </a:r>
            <a:r>
              <a:rPr lang="en-US" sz="2600" dirty="0" smtClean="0"/>
              <a:t>documents processed </a:t>
            </a:r>
            <a:r>
              <a:rPr lang="en-US" sz="2600" dirty="0"/>
              <a:t>by the </a:t>
            </a:r>
            <a:r>
              <a:rPr lang="en-US" sz="2600" dirty="0" smtClean="0"/>
              <a:t>mapper</a:t>
            </a:r>
          </a:p>
          <a:p>
            <a:r>
              <a:rPr lang="en-US" dirty="0"/>
              <a:t>Combiner is an optimization in </a:t>
            </a:r>
            <a:r>
              <a:rPr lang="en-US" dirty="0" err="1"/>
              <a:t>MapReduce</a:t>
            </a:r>
            <a:r>
              <a:rPr lang="en-US" dirty="0"/>
              <a:t> that allows for local aggregation before the shuffle and sort </a:t>
            </a:r>
            <a:r>
              <a:rPr lang="en-US" dirty="0" smtClean="0"/>
              <a:t>phase</a:t>
            </a:r>
          </a:p>
          <a:p>
            <a:pPr lvl="1"/>
            <a:r>
              <a:rPr lang="en-US" sz="2600" dirty="0" smtClean="0"/>
              <a:t>Might be viewed as “mini-reducer”</a:t>
            </a:r>
          </a:p>
          <a:p>
            <a:pPr lvl="1"/>
            <a:r>
              <a:rPr lang="en-US" sz="2600" dirty="0" smtClean="0"/>
              <a:t>Reducer may be used as a combiner only if it is associative and commutative</a:t>
            </a:r>
          </a:p>
          <a:p>
            <a:pPr lvl="1"/>
            <a:r>
              <a:rPr lang="en-US" sz="2600" dirty="0" smtClean="0"/>
              <a:t>In word count example reducer can be used as a combiner due to associativity and commutativity:</a:t>
            </a:r>
          </a:p>
          <a:p>
            <a:pPr lvl="2"/>
            <a:r>
              <a:rPr lang="en-US" sz="2600" dirty="0" smtClean="0"/>
              <a:t>A+B+C = A + (B+C)</a:t>
            </a:r>
          </a:p>
          <a:p>
            <a:pPr lvl="2"/>
            <a:r>
              <a:rPr lang="en-US" sz="2600" dirty="0" smtClean="0"/>
              <a:t>A+B = B + A</a:t>
            </a:r>
          </a:p>
        </p:txBody>
      </p:sp>
    </p:spTree>
    <p:extLst>
      <p:ext uri="{BB962C8B-B14F-4D97-AF65-F5344CB8AC3E}">
        <p14:creationId xmlns:p14="http://schemas.microsoft.com/office/powerpoint/2010/main" val="1225057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Partitioners</a:t>
            </a:r>
            <a:endParaRPr lang="fi-FI" dirty="0"/>
          </a:p>
        </p:txBody>
      </p:sp>
      <p:sp>
        <p:nvSpPr>
          <p:cNvPr id="3" name="Content Placeholder 2"/>
          <p:cNvSpPr>
            <a:spLocks noGrp="1"/>
          </p:cNvSpPr>
          <p:nvPr>
            <p:ph idx="1"/>
          </p:nvPr>
        </p:nvSpPr>
        <p:spPr/>
        <p:txBody>
          <a:bodyPr/>
          <a:lstStyle/>
          <a:p>
            <a:r>
              <a:rPr lang="en-US" dirty="0" err="1"/>
              <a:t>Partitioners</a:t>
            </a:r>
            <a:r>
              <a:rPr lang="en-US" dirty="0"/>
              <a:t> are responsible for dividing up the intermediate key space and assigning intermediate key-value pairs to </a:t>
            </a:r>
            <a:r>
              <a:rPr lang="en-US" dirty="0" smtClean="0"/>
              <a:t>reducers</a:t>
            </a:r>
          </a:p>
          <a:p>
            <a:r>
              <a:rPr lang="en-US" dirty="0" smtClean="0"/>
              <a:t>May help </a:t>
            </a:r>
            <a:r>
              <a:rPr lang="en-US" dirty="0"/>
              <a:t>to handle imbalance in the amount of data associated with each </a:t>
            </a:r>
            <a:r>
              <a:rPr lang="en-US" dirty="0" smtClean="0"/>
              <a:t>key</a:t>
            </a:r>
          </a:p>
          <a:p>
            <a:pPr lvl="1"/>
            <a:r>
              <a:rPr lang="en-US" dirty="0" smtClean="0"/>
              <a:t>So that each reducer would have equal number of keys</a:t>
            </a:r>
            <a:endParaRPr lang="fi-FI" dirty="0"/>
          </a:p>
        </p:txBody>
      </p:sp>
    </p:spTree>
    <p:extLst>
      <p:ext uri="{BB962C8B-B14F-4D97-AF65-F5344CB8AC3E}">
        <p14:creationId xmlns:p14="http://schemas.microsoft.com/office/powerpoint/2010/main" val="935128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31640" y="332656"/>
            <a:ext cx="6124575" cy="6057900"/>
          </a:xfrm>
          <a:prstGeom prst="rect">
            <a:avLst/>
          </a:prstGeom>
        </p:spPr>
      </p:pic>
      <p:sp>
        <p:nvSpPr>
          <p:cNvPr id="3" name="Rectangle 2"/>
          <p:cNvSpPr/>
          <p:nvPr/>
        </p:nvSpPr>
        <p:spPr>
          <a:xfrm>
            <a:off x="323528" y="6195906"/>
            <a:ext cx="4572000" cy="646331"/>
          </a:xfrm>
          <a:prstGeom prst="rect">
            <a:avLst/>
          </a:prstGeom>
        </p:spPr>
        <p:txBody>
          <a:bodyPr>
            <a:spAutoFit/>
          </a:bodyPr>
          <a:lstStyle/>
          <a:p>
            <a:r>
              <a:rPr lang="fi-FI" dirty="0"/>
              <a:t>http://lintool.github.io/MapReduceAlgorithms/MapReduce-book-final.pdf</a:t>
            </a:r>
          </a:p>
        </p:txBody>
      </p:sp>
      <p:sp>
        <p:nvSpPr>
          <p:cNvPr id="4" name="TextBox 3"/>
          <p:cNvSpPr txBox="1"/>
          <p:nvPr/>
        </p:nvSpPr>
        <p:spPr>
          <a:xfrm>
            <a:off x="6444208" y="548680"/>
            <a:ext cx="1300356" cy="369332"/>
          </a:xfrm>
          <a:prstGeom prst="rect">
            <a:avLst/>
          </a:prstGeom>
          <a:noFill/>
        </p:spPr>
        <p:txBody>
          <a:bodyPr wrap="none" rtlCol="0">
            <a:spAutoFit/>
          </a:bodyPr>
          <a:lstStyle/>
          <a:p>
            <a:r>
              <a:rPr lang="en-US" dirty="0" smtClean="0"/>
              <a:t>Combiners</a:t>
            </a:r>
            <a:endParaRPr lang="fi-FI" dirty="0"/>
          </a:p>
        </p:txBody>
      </p:sp>
    </p:spTree>
    <p:extLst>
      <p:ext uri="{BB962C8B-B14F-4D97-AF65-F5344CB8AC3E}">
        <p14:creationId xmlns:p14="http://schemas.microsoft.com/office/powerpoint/2010/main" val="23525198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 example</a:t>
            </a:r>
            <a:endParaRPr lang="fi-FI" dirty="0"/>
          </a:p>
        </p:txBody>
      </p:sp>
      <p:pic>
        <p:nvPicPr>
          <p:cNvPr id="4" name="Picture 3"/>
          <p:cNvPicPr>
            <a:picLocks noChangeAspect="1"/>
          </p:cNvPicPr>
          <p:nvPr/>
        </p:nvPicPr>
        <p:blipFill>
          <a:blip r:embed="rId2"/>
          <a:stretch>
            <a:fillRect/>
          </a:stretch>
        </p:blipFill>
        <p:spPr>
          <a:xfrm>
            <a:off x="1115616" y="2348880"/>
            <a:ext cx="5981700" cy="3857625"/>
          </a:xfrm>
          <a:prstGeom prst="rect">
            <a:avLst/>
          </a:prstGeom>
        </p:spPr>
      </p:pic>
      <p:sp>
        <p:nvSpPr>
          <p:cNvPr id="5" name="Rectangle 4"/>
          <p:cNvSpPr/>
          <p:nvPr/>
        </p:nvSpPr>
        <p:spPr>
          <a:xfrm>
            <a:off x="891714" y="1268760"/>
            <a:ext cx="7424702" cy="646331"/>
          </a:xfrm>
          <a:prstGeom prst="rect">
            <a:avLst/>
          </a:prstGeom>
        </p:spPr>
        <p:txBody>
          <a:bodyPr wrap="square">
            <a:spAutoFit/>
          </a:bodyPr>
          <a:lstStyle/>
          <a:p>
            <a:r>
              <a:rPr lang="fi-FI" dirty="0"/>
              <a:t>basic MapReduce algorithm that computes the mean of values associated with the same key</a:t>
            </a:r>
          </a:p>
        </p:txBody>
      </p:sp>
      <p:sp>
        <p:nvSpPr>
          <p:cNvPr id="3" name="TextBox 2"/>
          <p:cNvSpPr txBox="1"/>
          <p:nvPr/>
        </p:nvSpPr>
        <p:spPr>
          <a:xfrm>
            <a:off x="1331640" y="1904768"/>
            <a:ext cx="6147837" cy="369332"/>
          </a:xfrm>
          <a:prstGeom prst="rect">
            <a:avLst/>
          </a:prstGeom>
          <a:noFill/>
        </p:spPr>
        <p:txBody>
          <a:bodyPr wrap="none" rtlCol="0">
            <a:spAutoFit/>
          </a:bodyPr>
          <a:lstStyle/>
          <a:p>
            <a:r>
              <a:rPr lang="en-US" dirty="0" smtClean="0"/>
              <a:t>1) MapReduce for mean computation (without combiner)</a:t>
            </a:r>
            <a:endParaRPr lang="fi-FI" dirty="0"/>
          </a:p>
        </p:txBody>
      </p:sp>
      <p:sp>
        <p:nvSpPr>
          <p:cNvPr id="6" name="Rectangle 5"/>
          <p:cNvSpPr/>
          <p:nvPr/>
        </p:nvSpPr>
        <p:spPr>
          <a:xfrm>
            <a:off x="877181" y="6211669"/>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30002937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Combiner example</a:t>
            </a:r>
            <a:endParaRPr lang="fi-FI" dirty="0"/>
          </a:p>
        </p:txBody>
      </p:sp>
      <p:sp>
        <p:nvSpPr>
          <p:cNvPr id="3" name="Content Placeholder 2"/>
          <p:cNvSpPr>
            <a:spLocks noGrp="1"/>
          </p:cNvSpPr>
          <p:nvPr>
            <p:ph idx="1"/>
          </p:nvPr>
        </p:nvSpPr>
        <p:spPr/>
        <p:txBody>
          <a:bodyPr/>
          <a:lstStyle/>
          <a:p>
            <a:r>
              <a:rPr lang="en-US" dirty="0" smtClean="0"/>
              <a:t>In mean computation, reducer cannot be used as a combiner, since</a:t>
            </a:r>
            <a:endParaRPr lang="fi-FI" dirty="0"/>
          </a:p>
        </p:txBody>
      </p:sp>
      <p:pic>
        <p:nvPicPr>
          <p:cNvPr id="4" name="Picture 3"/>
          <p:cNvPicPr>
            <a:picLocks noChangeAspect="1"/>
          </p:cNvPicPr>
          <p:nvPr/>
        </p:nvPicPr>
        <p:blipFill>
          <a:blip r:embed="rId2"/>
          <a:stretch>
            <a:fillRect/>
          </a:stretch>
        </p:blipFill>
        <p:spPr>
          <a:xfrm>
            <a:off x="890588" y="2996952"/>
            <a:ext cx="7640428" cy="864096"/>
          </a:xfrm>
          <a:prstGeom prst="rect">
            <a:avLst/>
          </a:prstGeom>
        </p:spPr>
      </p:pic>
    </p:spTree>
    <p:extLst>
      <p:ext uri="{BB962C8B-B14F-4D97-AF65-F5344CB8AC3E}">
        <p14:creationId xmlns:p14="http://schemas.microsoft.com/office/powerpoint/2010/main" val="17003880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6837" y="285750"/>
            <a:ext cx="6410325" cy="6286500"/>
          </a:xfrm>
          <a:prstGeom prst="rect">
            <a:avLst/>
          </a:prstGeom>
        </p:spPr>
      </p:pic>
      <p:sp>
        <p:nvSpPr>
          <p:cNvPr id="3" name="Rectangle 2"/>
          <p:cNvSpPr/>
          <p:nvPr/>
        </p:nvSpPr>
        <p:spPr>
          <a:xfrm>
            <a:off x="971600" y="6572250"/>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41646002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applications</a:t>
            </a:r>
            <a:endParaRPr lang="fi-FI" dirty="0"/>
          </a:p>
        </p:txBody>
      </p:sp>
      <p:sp>
        <p:nvSpPr>
          <p:cNvPr id="3" name="Content Placeholder 2"/>
          <p:cNvSpPr>
            <a:spLocks noGrp="1"/>
          </p:cNvSpPr>
          <p:nvPr>
            <p:ph idx="1"/>
          </p:nvPr>
        </p:nvSpPr>
        <p:spPr/>
        <p:txBody>
          <a:bodyPr>
            <a:normAutofit fontScale="92500" lnSpcReduction="10000"/>
          </a:bodyPr>
          <a:lstStyle/>
          <a:p>
            <a:r>
              <a:rPr lang="en-US" dirty="0"/>
              <a:t>Count of URL Access Frequency: The map function processes logs of web page requests and outputs &lt;URL, 1&gt;. The reduce function adds together all values for the same URL and emits a &lt;URL, total count&gt; pair.</a:t>
            </a:r>
          </a:p>
          <a:p>
            <a:r>
              <a:rPr lang="en-US" dirty="0" err="1"/>
              <a:t>ReverseWeb</a:t>
            </a:r>
            <a:r>
              <a:rPr lang="en-US" dirty="0"/>
              <a:t>-Link Graph: The map function outputs &lt;target, source&gt; pairs for each link to a target URL found in a page named source. The reduce function concatenates the list of all source URLs associated with a given target URL and emits the pair: &lt;target, list(source)&gt;</a:t>
            </a:r>
            <a:endParaRPr lang="fi-FI" dirty="0"/>
          </a:p>
        </p:txBody>
      </p:sp>
    </p:spTree>
    <p:extLst>
      <p:ext uri="{BB962C8B-B14F-4D97-AF65-F5344CB8AC3E}">
        <p14:creationId xmlns:p14="http://schemas.microsoft.com/office/powerpoint/2010/main" val="2009358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Speculative execution</a:t>
            </a:r>
          </a:p>
        </p:txBody>
      </p:sp>
      <p:sp>
        <p:nvSpPr>
          <p:cNvPr id="3" name="Content Placeholder 2"/>
          <p:cNvSpPr>
            <a:spLocks noGrp="1"/>
          </p:cNvSpPr>
          <p:nvPr>
            <p:ph idx="1"/>
          </p:nvPr>
        </p:nvSpPr>
        <p:spPr/>
        <p:txBody>
          <a:bodyPr>
            <a:normAutofit fontScale="85000" lnSpcReduction="10000"/>
          </a:bodyPr>
          <a:lstStyle/>
          <a:p>
            <a:r>
              <a:rPr lang="en-US" dirty="0" smtClean="0"/>
              <a:t>An </a:t>
            </a:r>
            <a:r>
              <a:rPr lang="en-US" dirty="0"/>
              <a:t>optimization that is implemented by both Hadoop </a:t>
            </a:r>
            <a:r>
              <a:rPr lang="en-US" dirty="0" smtClean="0"/>
              <a:t>and Google’s </a:t>
            </a:r>
            <a:r>
              <a:rPr lang="en-US" dirty="0" err="1"/>
              <a:t>MapReduce</a:t>
            </a:r>
            <a:r>
              <a:rPr lang="en-US" dirty="0"/>
              <a:t> </a:t>
            </a:r>
            <a:r>
              <a:rPr lang="en-US" dirty="0" smtClean="0"/>
              <a:t>implementation</a:t>
            </a:r>
          </a:p>
          <a:p>
            <a:r>
              <a:rPr lang="en-US" dirty="0" smtClean="0"/>
              <a:t>Idea:</a:t>
            </a:r>
          </a:p>
          <a:p>
            <a:pPr lvl="1"/>
            <a:r>
              <a:rPr lang="en-US" dirty="0"/>
              <a:t>the map phase of a job is only as fast as the </a:t>
            </a:r>
            <a:r>
              <a:rPr lang="en-US" dirty="0" smtClean="0"/>
              <a:t>slowest map task</a:t>
            </a:r>
          </a:p>
          <a:p>
            <a:pPr lvl="1"/>
            <a:r>
              <a:rPr lang="en-US" dirty="0"/>
              <a:t>Similarly, the completion time of a job is bounded by the running time of </a:t>
            </a:r>
            <a:r>
              <a:rPr lang="en-US" dirty="0" smtClean="0"/>
              <a:t>the slowest </a:t>
            </a:r>
            <a:r>
              <a:rPr lang="en-US" dirty="0"/>
              <a:t>reduce </a:t>
            </a:r>
            <a:r>
              <a:rPr lang="en-US" dirty="0" smtClean="0"/>
              <a:t>task</a:t>
            </a:r>
          </a:p>
          <a:p>
            <a:pPr lvl="1"/>
            <a:r>
              <a:rPr lang="en-US" dirty="0" smtClean="0"/>
              <a:t>with </a:t>
            </a:r>
            <a:r>
              <a:rPr lang="en-US" dirty="0"/>
              <a:t>speculative execution, an identical </a:t>
            </a:r>
            <a:r>
              <a:rPr lang="en-US" dirty="0" smtClean="0"/>
              <a:t>copy of </a:t>
            </a:r>
            <a:r>
              <a:rPr lang="en-US" dirty="0"/>
              <a:t>the same task is executed on a different machine, and the framework simply uses </a:t>
            </a:r>
            <a:r>
              <a:rPr lang="en-US" dirty="0" smtClean="0"/>
              <a:t>the result </a:t>
            </a:r>
            <a:r>
              <a:rPr lang="en-US" dirty="0"/>
              <a:t>of the first task attempt to </a:t>
            </a:r>
            <a:r>
              <a:rPr lang="en-US" dirty="0" smtClean="0"/>
              <a:t>finish</a:t>
            </a:r>
          </a:p>
          <a:p>
            <a:pPr lvl="1"/>
            <a:r>
              <a:rPr lang="en-US" dirty="0" smtClean="0"/>
              <a:t>Improves </a:t>
            </a:r>
            <a:r>
              <a:rPr lang="en-US" dirty="0"/>
              <a:t>the results by 44% (Jeffrey Dean and Sanjay </a:t>
            </a:r>
            <a:r>
              <a:rPr lang="en-US" dirty="0" err="1"/>
              <a:t>Ghemawat</a:t>
            </a:r>
            <a:r>
              <a:rPr lang="en-US" dirty="0"/>
              <a:t>. </a:t>
            </a:r>
            <a:r>
              <a:rPr lang="en-US" dirty="0" err="1"/>
              <a:t>MapReduce</a:t>
            </a:r>
            <a:r>
              <a:rPr lang="en-US" dirty="0"/>
              <a:t>: Simplified data processing on large clusters, </a:t>
            </a:r>
            <a:r>
              <a:rPr lang="en-US" dirty="0" smtClean="0"/>
              <a:t>2004)</a:t>
            </a:r>
            <a:endParaRPr lang="fi-FI" dirty="0"/>
          </a:p>
        </p:txBody>
      </p:sp>
    </p:spTree>
    <p:extLst>
      <p:ext uri="{BB962C8B-B14F-4D97-AF65-F5344CB8AC3E}">
        <p14:creationId xmlns:p14="http://schemas.microsoft.com/office/powerpoint/2010/main" val="330250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t>&gt; db.testData.find( { x : 18 } )</a:t>
            </a:r>
          </a:p>
          <a:p>
            <a:pPr marL="0" indent="0">
              <a:buNone/>
            </a:pPr>
            <a:r>
              <a:rPr lang="fi-FI" dirty="0"/>
              <a:t>&gt; db.testData.find( { x : 3 } )</a:t>
            </a:r>
          </a:p>
          <a:p>
            <a:pPr marL="0" indent="0">
              <a:buNone/>
            </a:pPr>
            <a:r>
              <a:rPr lang="fi-FI" dirty="0"/>
              <a:t>&gt; db.testData.find( { x : 3 } )</a:t>
            </a:r>
          </a:p>
          <a:p>
            <a:pPr marL="0" indent="0">
              <a:buNone/>
            </a:pPr>
            <a:r>
              <a:rPr lang="fi-FI" dirty="0"/>
              <a:t>&gt; db.testData.find( )</a:t>
            </a:r>
          </a:p>
          <a:p>
            <a:pPr marL="0" indent="0">
              <a:buNone/>
            </a:pPr>
            <a:r>
              <a:rPr lang="fi-FI" dirty="0"/>
              <a:t>{ "_id" : ObjectId("546d16f014c7cc427d660a7a"), "name" : "mongo" }</a:t>
            </a:r>
          </a:p>
          <a:p>
            <a:pPr marL="0" indent="0">
              <a:buNone/>
            </a:pPr>
            <a:r>
              <a:rPr lang="fi-FI" dirty="0"/>
              <a:t>&gt;</a:t>
            </a:r>
          </a:p>
          <a:p>
            <a:pPr marL="0" indent="0">
              <a:buNone/>
            </a:pPr>
            <a:r>
              <a:rPr lang="fi-FI" dirty="0"/>
              <a:t>&gt; db.testData.insert( k )</a:t>
            </a:r>
          </a:p>
          <a:p>
            <a:pPr marL="0" indent="0">
              <a:buNone/>
            </a:pPr>
            <a:r>
              <a:rPr lang="fi-FI" dirty="0"/>
              <a:t>WriteResult({ "nInserted" : 1 })</a:t>
            </a:r>
          </a:p>
          <a:p>
            <a:pPr marL="0" indent="0">
              <a:buNone/>
            </a:pPr>
            <a:r>
              <a:rPr lang="fi-FI" dirty="0"/>
              <a:t>&gt; db.testData.find( { x : 3 } )</a:t>
            </a:r>
          </a:p>
          <a:p>
            <a:pPr marL="0" indent="0">
              <a:buNone/>
            </a:pPr>
            <a:r>
              <a:rPr lang="fi-FI" dirty="0"/>
              <a:t>{ "_id" : ObjectId("546d174714c7cc427d660a7b"), "x" : 3 }</a:t>
            </a:r>
          </a:p>
          <a:p>
            <a:pPr marL="0" indent="0">
              <a:buNone/>
            </a:pPr>
            <a:r>
              <a:rPr lang="fi-FI" dirty="0"/>
              <a:t>&gt;</a:t>
            </a:r>
          </a:p>
          <a:p>
            <a:pPr marL="0" indent="0">
              <a:buNone/>
            </a:pPr>
            <a:r>
              <a:rPr lang="fi-FI" dirty="0"/>
              <a:t>&gt; var c = db.testData.find( { x : 3 } )</a:t>
            </a:r>
          </a:p>
          <a:p>
            <a:pPr marL="0" indent="0">
              <a:buNone/>
            </a:pPr>
            <a:r>
              <a:rPr lang="fi-FI" dirty="0"/>
              <a:t>&gt; c</a:t>
            </a:r>
          </a:p>
          <a:p>
            <a:pPr marL="0" indent="0">
              <a:buNone/>
            </a:pPr>
            <a:r>
              <a:rPr lang="fi-FI" dirty="0"/>
              <a:t>{ "_id" : ObjectId("546d174714c7cc427d660a7b"), "x" : 3 }</a:t>
            </a:r>
          </a:p>
          <a:p>
            <a:pPr marL="0" indent="0">
              <a:buNone/>
            </a:pPr>
            <a:endParaRPr lang="fi-FI" dirty="0"/>
          </a:p>
        </p:txBody>
      </p:sp>
    </p:spTree>
    <p:extLst>
      <p:ext uri="{BB962C8B-B14F-4D97-AF65-F5344CB8AC3E}">
        <p14:creationId xmlns:p14="http://schemas.microsoft.com/office/powerpoint/2010/main" val="42306122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cluster</a:t>
            </a:r>
            <a:endParaRPr lang="fi-FI" dirty="0"/>
          </a:p>
        </p:txBody>
      </p:sp>
      <p:sp>
        <p:nvSpPr>
          <p:cNvPr id="3" name="Content Placeholder 2"/>
          <p:cNvSpPr>
            <a:spLocks noGrp="1"/>
          </p:cNvSpPr>
          <p:nvPr>
            <p:ph idx="1"/>
          </p:nvPr>
        </p:nvSpPr>
        <p:spPr/>
        <p:txBody>
          <a:bodyPr>
            <a:normAutofit fontScale="77500" lnSpcReduction="20000"/>
          </a:bodyPr>
          <a:lstStyle/>
          <a:p>
            <a:r>
              <a:rPr lang="en-US" dirty="0"/>
              <a:t>Machines are typically dual-processor x86 processors running Linux, with 2-4 GB of memory per machine.</a:t>
            </a:r>
          </a:p>
          <a:p>
            <a:r>
              <a:rPr lang="en-US" dirty="0"/>
              <a:t>Commodity networking hardware is used.  typically either 100 megabits/second or 1 gigabit/second</a:t>
            </a:r>
          </a:p>
          <a:p>
            <a:r>
              <a:rPr lang="en-US" dirty="0"/>
              <a:t>A cluster consists of hundreds or thousands of machines, and therefore machine failures are common.</a:t>
            </a:r>
          </a:p>
          <a:p>
            <a:r>
              <a:rPr lang="en-US" dirty="0"/>
              <a:t>Storage is provided by inexpensive IDE disks attached directly to individual machines. A distributed file system developed in-house is used to manage the data stored on these disks</a:t>
            </a:r>
          </a:p>
          <a:p>
            <a:r>
              <a:rPr lang="en-US" dirty="0"/>
              <a:t>Users submit jobs to a scheduling system</a:t>
            </a:r>
            <a:r>
              <a:rPr lang="en-US" dirty="0" smtClean="0"/>
              <a:t>.</a:t>
            </a:r>
          </a:p>
          <a:p>
            <a:r>
              <a:rPr lang="en-US" dirty="0"/>
              <a:t>(From Jeffrey Dean and Sanjay </a:t>
            </a:r>
            <a:r>
              <a:rPr lang="en-US" dirty="0" err="1"/>
              <a:t>Ghemawat</a:t>
            </a:r>
            <a:r>
              <a:rPr lang="en-US" dirty="0"/>
              <a:t>, 2004)</a:t>
            </a:r>
          </a:p>
        </p:txBody>
      </p:sp>
    </p:spTree>
    <p:extLst>
      <p:ext uri="{BB962C8B-B14F-4D97-AF65-F5344CB8AC3E}">
        <p14:creationId xmlns:p14="http://schemas.microsoft.com/office/powerpoint/2010/main" val="42302174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fi-FI" dirty="0"/>
          </a:p>
        </p:txBody>
      </p:sp>
      <p:sp>
        <p:nvSpPr>
          <p:cNvPr id="3" name="Content Placeholder 2"/>
          <p:cNvSpPr>
            <a:spLocks noGrp="1"/>
          </p:cNvSpPr>
          <p:nvPr>
            <p:ph idx="1"/>
          </p:nvPr>
        </p:nvSpPr>
        <p:spPr/>
        <p:txBody>
          <a:bodyPr/>
          <a:lstStyle/>
          <a:p>
            <a:r>
              <a:rPr lang="en-US" dirty="0" smtClean="0"/>
              <a:t>Data locality is important: map tasks should use data available on the present node</a:t>
            </a:r>
          </a:p>
          <a:p>
            <a:r>
              <a:rPr lang="en-US" dirty="0" smtClean="0"/>
              <a:t>For some tasks partitioning is important</a:t>
            </a:r>
          </a:p>
          <a:p>
            <a:r>
              <a:rPr lang="en-US" dirty="0" smtClean="0"/>
              <a:t>One of the refinements is combiner function: reduce function applied after map at each cluster</a:t>
            </a:r>
            <a:endParaRPr lang="fi-FI" dirty="0"/>
          </a:p>
        </p:txBody>
      </p:sp>
    </p:spTree>
    <p:extLst>
      <p:ext uri="{BB962C8B-B14F-4D97-AF65-F5344CB8AC3E}">
        <p14:creationId xmlns:p14="http://schemas.microsoft.com/office/powerpoint/2010/main" val="525484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joins</a:t>
            </a:r>
            <a:endParaRPr lang="fi-FI" dirty="0"/>
          </a:p>
        </p:txBody>
      </p:sp>
      <p:pic>
        <p:nvPicPr>
          <p:cNvPr id="4" name="Picture 3"/>
          <p:cNvPicPr>
            <a:picLocks noChangeAspect="1"/>
          </p:cNvPicPr>
          <p:nvPr/>
        </p:nvPicPr>
        <p:blipFill>
          <a:blip r:embed="rId2"/>
          <a:stretch>
            <a:fillRect/>
          </a:stretch>
        </p:blipFill>
        <p:spPr>
          <a:xfrm>
            <a:off x="1043608" y="1215741"/>
            <a:ext cx="5544616" cy="2885208"/>
          </a:xfrm>
          <a:prstGeom prst="rect">
            <a:avLst/>
          </a:prstGeom>
        </p:spPr>
      </p:pic>
      <p:sp>
        <p:nvSpPr>
          <p:cNvPr id="5" name="Rectangle 4"/>
          <p:cNvSpPr/>
          <p:nvPr/>
        </p:nvSpPr>
        <p:spPr>
          <a:xfrm>
            <a:off x="1331640" y="3881986"/>
            <a:ext cx="4572000" cy="923330"/>
          </a:xfrm>
          <a:prstGeom prst="rect">
            <a:avLst/>
          </a:prstGeom>
        </p:spPr>
        <p:txBody>
          <a:bodyPr>
            <a:spAutoFit/>
          </a:bodyPr>
          <a:lstStyle/>
          <a:p>
            <a:r>
              <a:rPr lang="fi-FI" dirty="0"/>
              <a:t>SELECT * FROM employee JOIN department ON employee.DepartmentID = department.DepartmentID;</a:t>
            </a:r>
          </a:p>
        </p:txBody>
      </p:sp>
      <p:pic>
        <p:nvPicPr>
          <p:cNvPr id="6" name="Picture 5"/>
          <p:cNvPicPr>
            <a:picLocks noChangeAspect="1"/>
          </p:cNvPicPr>
          <p:nvPr/>
        </p:nvPicPr>
        <p:blipFill>
          <a:blip r:embed="rId3"/>
          <a:stretch>
            <a:fillRect/>
          </a:stretch>
        </p:blipFill>
        <p:spPr>
          <a:xfrm>
            <a:off x="890588" y="4805316"/>
            <a:ext cx="6924675" cy="1714500"/>
          </a:xfrm>
          <a:prstGeom prst="rect">
            <a:avLst/>
          </a:prstGeom>
        </p:spPr>
      </p:pic>
    </p:spTree>
    <p:extLst>
      <p:ext uri="{BB962C8B-B14F-4D97-AF65-F5344CB8AC3E}">
        <p14:creationId xmlns:p14="http://schemas.microsoft.com/office/powerpoint/2010/main" val="145252466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3648" y="404664"/>
            <a:ext cx="6200775" cy="5610225"/>
          </a:xfrm>
          <a:prstGeom prst="rect">
            <a:avLst/>
          </a:prstGeom>
        </p:spPr>
      </p:pic>
    </p:spTree>
    <p:extLst>
      <p:ext uri="{BB962C8B-B14F-4D97-AF65-F5344CB8AC3E}">
        <p14:creationId xmlns:p14="http://schemas.microsoft.com/office/powerpoint/2010/main" val="17448968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joins</a:t>
            </a:r>
            <a:endParaRPr lang="fi-FI" dirty="0"/>
          </a:p>
        </p:txBody>
      </p:sp>
      <p:sp>
        <p:nvSpPr>
          <p:cNvPr id="3" name="Content Placeholder 2"/>
          <p:cNvSpPr>
            <a:spLocks noGrp="1"/>
          </p:cNvSpPr>
          <p:nvPr>
            <p:ph idx="1"/>
          </p:nvPr>
        </p:nvSpPr>
        <p:spPr/>
        <p:txBody>
          <a:bodyPr/>
          <a:lstStyle/>
          <a:p>
            <a:r>
              <a:rPr lang="en-US" dirty="0" smtClean="0"/>
              <a:t>Join may be implemented in </a:t>
            </a:r>
            <a:r>
              <a:rPr lang="en-US" dirty="0" err="1" smtClean="0"/>
              <a:t>MapReduce</a:t>
            </a:r>
            <a:endParaRPr lang="en-US" dirty="0" smtClean="0"/>
          </a:p>
          <a:p>
            <a:r>
              <a:rPr lang="en-US" dirty="0" smtClean="0"/>
              <a:t>Idea:</a:t>
            </a:r>
          </a:p>
          <a:p>
            <a:endParaRPr lang="en-US" dirty="0"/>
          </a:p>
          <a:p>
            <a:endParaRPr lang="en-US" dirty="0" smtClean="0"/>
          </a:p>
          <a:p>
            <a:pPr lvl="1"/>
            <a:r>
              <a:rPr lang="en-US" dirty="0"/>
              <a:t>we map over both datasets and emit the join key as the intermediate key, and the </a:t>
            </a:r>
            <a:r>
              <a:rPr lang="en-US" dirty="0" smtClean="0"/>
              <a:t>tuple itself </a:t>
            </a:r>
            <a:r>
              <a:rPr lang="en-US" dirty="0"/>
              <a:t>as the intermediate </a:t>
            </a:r>
            <a:r>
              <a:rPr lang="en-US" dirty="0" smtClean="0"/>
              <a:t>value</a:t>
            </a:r>
          </a:p>
          <a:p>
            <a:pPr lvl="1"/>
            <a:r>
              <a:rPr lang="en-US" dirty="0"/>
              <a:t>all tuples will be grouped by the join </a:t>
            </a:r>
            <a:r>
              <a:rPr lang="en-US" dirty="0" smtClean="0"/>
              <a:t>key</a:t>
            </a:r>
          </a:p>
          <a:p>
            <a:pPr lvl="1"/>
            <a:r>
              <a:rPr lang="en-US" dirty="0" smtClean="0"/>
              <a:t>This is called reduce-side join</a:t>
            </a:r>
          </a:p>
          <a:p>
            <a:pPr lvl="1"/>
            <a:endParaRPr lang="fi-FI" dirty="0"/>
          </a:p>
        </p:txBody>
      </p:sp>
      <p:pic>
        <p:nvPicPr>
          <p:cNvPr id="4" name="Picture 3"/>
          <p:cNvPicPr>
            <a:picLocks noChangeAspect="1"/>
          </p:cNvPicPr>
          <p:nvPr/>
        </p:nvPicPr>
        <p:blipFill>
          <a:blip r:embed="rId2"/>
          <a:stretch>
            <a:fillRect/>
          </a:stretch>
        </p:blipFill>
        <p:spPr>
          <a:xfrm>
            <a:off x="2267744" y="2348880"/>
            <a:ext cx="1771650" cy="1238250"/>
          </a:xfrm>
          <a:prstGeom prst="rect">
            <a:avLst/>
          </a:prstGeom>
        </p:spPr>
      </p:pic>
      <p:pic>
        <p:nvPicPr>
          <p:cNvPr id="6" name="Picture 5"/>
          <p:cNvPicPr>
            <a:picLocks noChangeAspect="1"/>
          </p:cNvPicPr>
          <p:nvPr/>
        </p:nvPicPr>
        <p:blipFill>
          <a:blip r:embed="rId3"/>
          <a:stretch>
            <a:fillRect/>
          </a:stretch>
        </p:blipFill>
        <p:spPr>
          <a:xfrm>
            <a:off x="5383499" y="2226378"/>
            <a:ext cx="1800225" cy="1390650"/>
          </a:xfrm>
          <a:prstGeom prst="rect">
            <a:avLst/>
          </a:prstGeom>
        </p:spPr>
      </p:pic>
    </p:spTree>
    <p:extLst>
      <p:ext uri="{BB962C8B-B14F-4D97-AF65-F5344CB8AC3E}">
        <p14:creationId xmlns:p14="http://schemas.microsoft.com/office/powerpoint/2010/main" val="8382802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algorithms</a:t>
            </a:r>
            <a:endParaRPr lang="fi-FI" dirty="0"/>
          </a:p>
        </p:txBody>
      </p:sp>
      <p:sp>
        <p:nvSpPr>
          <p:cNvPr id="3" name="Content Placeholder 2"/>
          <p:cNvSpPr>
            <a:spLocks noGrp="1"/>
          </p:cNvSpPr>
          <p:nvPr>
            <p:ph idx="1"/>
          </p:nvPr>
        </p:nvSpPr>
        <p:spPr/>
        <p:txBody>
          <a:bodyPr/>
          <a:lstStyle/>
          <a:p>
            <a:r>
              <a:rPr lang="en-US" dirty="0"/>
              <a:t>many algorithms cannot be easily expressed as a single </a:t>
            </a:r>
            <a:r>
              <a:rPr lang="en-US" dirty="0" err="1"/>
              <a:t>MapReduce</a:t>
            </a:r>
            <a:r>
              <a:rPr lang="en-US" dirty="0"/>
              <a:t> </a:t>
            </a:r>
            <a:r>
              <a:rPr lang="en-US" dirty="0" smtClean="0"/>
              <a:t>job</a:t>
            </a:r>
          </a:p>
          <a:p>
            <a:r>
              <a:rPr lang="en-US" dirty="0"/>
              <a:t>complex algorithms </a:t>
            </a:r>
            <a:r>
              <a:rPr lang="en-US" dirty="0" smtClean="0"/>
              <a:t>may be decomposed into </a:t>
            </a:r>
            <a:r>
              <a:rPr lang="en-US" dirty="0"/>
              <a:t>a sequence of </a:t>
            </a:r>
            <a:r>
              <a:rPr lang="en-US" dirty="0" smtClean="0"/>
              <a:t>jobs</a:t>
            </a:r>
          </a:p>
          <a:p>
            <a:pPr lvl="1"/>
            <a:r>
              <a:rPr lang="en-US" dirty="0"/>
              <a:t>output of one job becomes the input to </a:t>
            </a:r>
            <a:r>
              <a:rPr lang="en-US" dirty="0" smtClean="0"/>
              <a:t>the next</a:t>
            </a:r>
          </a:p>
          <a:p>
            <a:pPr lvl="1"/>
            <a:r>
              <a:rPr lang="en-US" dirty="0"/>
              <a:t>repeated execution until </a:t>
            </a:r>
            <a:r>
              <a:rPr lang="en-US" dirty="0" smtClean="0"/>
              <a:t>some convergence </a:t>
            </a:r>
            <a:r>
              <a:rPr lang="en-US" dirty="0"/>
              <a:t>criteria</a:t>
            </a:r>
            <a:endParaRPr lang="fi-FI" dirty="0"/>
          </a:p>
        </p:txBody>
      </p:sp>
    </p:spTree>
    <p:extLst>
      <p:ext uri="{BB962C8B-B14F-4D97-AF65-F5344CB8AC3E}">
        <p14:creationId xmlns:p14="http://schemas.microsoft.com/office/powerpoint/2010/main" val="308581497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implementations</a:t>
            </a:r>
            <a:endParaRPr lang="fi-FI" dirty="0"/>
          </a:p>
        </p:txBody>
      </p:sp>
      <p:sp>
        <p:nvSpPr>
          <p:cNvPr id="3" name="Content Placeholder 2"/>
          <p:cNvSpPr>
            <a:spLocks noGrp="1"/>
          </p:cNvSpPr>
          <p:nvPr>
            <p:ph idx="1"/>
          </p:nvPr>
        </p:nvSpPr>
        <p:spPr/>
        <p:txBody>
          <a:bodyPr/>
          <a:lstStyle/>
          <a:p>
            <a:r>
              <a:rPr lang="en-US" dirty="0" smtClean="0"/>
              <a:t>Google </a:t>
            </a:r>
            <a:r>
              <a:rPr lang="en-US" dirty="0" err="1" smtClean="0"/>
              <a:t>MapReduce</a:t>
            </a:r>
            <a:endParaRPr lang="en-US" dirty="0" smtClean="0"/>
          </a:p>
          <a:p>
            <a:r>
              <a:rPr lang="en-US" dirty="0" smtClean="0"/>
              <a:t>Apache Hadoop</a:t>
            </a:r>
          </a:p>
          <a:p>
            <a:r>
              <a:rPr lang="en-US" dirty="0" err="1" smtClean="0"/>
              <a:t>CouchDB</a:t>
            </a:r>
            <a:endParaRPr lang="en-US" dirty="0" smtClean="0"/>
          </a:p>
          <a:p>
            <a:r>
              <a:rPr lang="en-US" dirty="0"/>
              <a:t>targeted specifically for multi-core </a:t>
            </a:r>
            <a:r>
              <a:rPr lang="en-US" dirty="0" smtClean="0"/>
              <a:t>processors</a:t>
            </a:r>
          </a:p>
          <a:p>
            <a:r>
              <a:rPr lang="fi-FI" dirty="0"/>
              <a:t>for </a:t>
            </a:r>
            <a:r>
              <a:rPr lang="fi-FI" dirty="0" smtClean="0"/>
              <a:t>GPGPUs (He et al., </a:t>
            </a:r>
            <a:r>
              <a:rPr lang="en-US" dirty="0" smtClean="0"/>
              <a:t>Mars</a:t>
            </a:r>
            <a:r>
              <a:rPr lang="en-US" dirty="0"/>
              <a:t>: A </a:t>
            </a:r>
            <a:r>
              <a:rPr lang="en-US" dirty="0" err="1"/>
              <a:t>MapReduce</a:t>
            </a:r>
            <a:r>
              <a:rPr lang="en-US" dirty="0"/>
              <a:t> framework on graphics </a:t>
            </a:r>
            <a:r>
              <a:rPr lang="en-US" dirty="0" smtClean="0"/>
              <a:t>processors,2008)</a:t>
            </a:r>
          </a:p>
          <a:p>
            <a:r>
              <a:rPr lang="en-US" dirty="0" smtClean="0"/>
              <a:t>And many others</a:t>
            </a:r>
            <a:endParaRPr lang="fi-FI" dirty="0"/>
          </a:p>
        </p:txBody>
      </p:sp>
    </p:spTree>
    <p:extLst>
      <p:ext uri="{BB962C8B-B14F-4D97-AF65-F5344CB8AC3E}">
        <p14:creationId xmlns:p14="http://schemas.microsoft.com/office/powerpoint/2010/main" val="21775503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a:t>
            </a:r>
            <a:endParaRPr lang="fi-FI" dirty="0"/>
          </a:p>
        </p:txBody>
      </p:sp>
      <p:sp>
        <p:nvSpPr>
          <p:cNvPr id="3" name="Content Placeholder 2"/>
          <p:cNvSpPr>
            <a:spLocks noGrp="1"/>
          </p:cNvSpPr>
          <p:nvPr>
            <p:ph idx="1"/>
          </p:nvPr>
        </p:nvSpPr>
        <p:spPr/>
        <p:txBody>
          <a:bodyPr>
            <a:normAutofit fontScale="77500" lnSpcReduction="20000"/>
          </a:bodyPr>
          <a:lstStyle/>
          <a:p>
            <a:r>
              <a:rPr lang="en-US" dirty="0" smtClean="0"/>
              <a:t>Open-source </a:t>
            </a:r>
            <a:r>
              <a:rPr lang="en-US" dirty="0"/>
              <a:t>software framework for distributed storage and distributed processing of Big Data on clusters of commodity </a:t>
            </a:r>
            <a:r>
              <a:rPr lang="en-US" dirty="0" smtClean="0"/>
              <a:t>hardware</a:t>
            </a:r>
          </a:p>
          <a:p>
            <a:r>
              <a:rPr lang="en-US" dirty="0" smtClean="0"/>
              <a:t>Was created in 2005, developed in Java</a:t>
            </a:r>
          </a:p>
          <a:p>
            <a:r>
              <a:rPr lang="en-US" dirty="0" smtClean="0"/>
              <a:t>http://Hadoop.apache.org</a:t>
            </a:r>
          </a:p>
          <a:p>
            <a:r>
              <a:rPr lang="en-US" dirty="0" smtClean="0"/>
              <a:t>Consists of:</a:t>
            </a:r>
          </a:p>
          <a:p>
            <a:pPr lvl="1"/>
            <a:r>
              <a:rPr lang="en-US" b="1" dirty="0"/>
              <a:t>Hadoop Common</a:t>
            </a:r>
            <a:r>
              <a:rPr lang="en-US" dirty="0"/>
              <a:t>: The common utilities that support the other Hadoop modules.</a:t>
            </a:r>
          </a:p>
          <a:p>
            <a:pPr lvl="1"/>
            <a:r>
              <a:rPr lang="en-US" b="1" dirty="0"/>
              <a:t>Hadoop Distributed File System (HDFS™)</a:t>
            </a:r>
            <a:r>
              <a:rPr lang="en-US" dirty="0"/>
              <a:t>: A distributed file system that provides high-throughput access to application data.</a:t>
            </a:r>
          </a:p>
          <a:p>
            <a:pPr lvl="1"/>
            <a:r>
              <a:rPr lang="en-US" b="1" dirty="0"/>
              <a:t>Hadoop YARN</a:t>
            </a:r>
            <a:r>
              <a:rPr lang="en-US" dirty="0"/>
              <a:t>: A framework for job scheduling and cluster resource management.</a:t>
            </a:r>
          </a:p>
          <a:p>
            <a:pPr lvl="1"/>
            <a:r>
              <a:rPr lang="en-US" b="1" dirty="0"/>
              <a:t>Hadoop </a:t>
            </a:r>
            <a:r>
              <a:rPr lang="en-US" b="1" dirty="0" err="1"/>
              <a:t>MapReduce</a:t>
            </a:r>
            <a:r>
              <a:rPr lang="en-US" dirty="0"/>
              <a:t>: A YARN-based system for parallel processing of large data sets.</a:t>
            </a:r>
          </a:p>
          <a:p>
            <a:endParaRPr lang="en-US" dirty="0" smtClean="0"/>
          </a:p>
          <a:p>
            <a:endParaRPr lang="en-US" dirty="0" smtClean="0"/>
          </a:p>
          <a:p>
            <a:pPr marL="0" indent="0">
              <a:buNone/>
            </a:pPr>
            <a:endParaRPr lang="fi-FI" dirty="0"/>
          </a:p>
        </p:txBody>
      </p:sp>
    </p:spTree>
    <p:extLst>
      <p:ext uri="{BB962C8B-B14F-4D97-AF65-F5344CB8AC3E}">
        <p14:creationId xmlns:p14="http://schemas.microsoft.com/office/powerpoint/2010/main" val="22965760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users</a:t>
            </a:r>
            <a:endParaRPr lang="fi-FI" dirty="0"/>
          </a:p>
        </p:txBody>
      </p:sp>
      <p:sp>
        <p:nvSpPr>
          <p:cNvPr id="3" name="Content Placeholder 2"/>
          <p:cNvSpPr>
            <a:spLocks noGrp="1"/>
          </p:cNvSpPr>
          <p:nvPr>
            <p:ph idx="1"/>
          </p:nvPr>
        </p:nvSpPr>
        <p:spPr/>
        <p:txBody>
          <a:bodyPr>
            <a:normAutofit fontScale="92500" lnSpcReduction="20000"/>
          </a:bodyPr>
          <a:lstStyle/>
          <a:p>
            <a:r>
              <a:rPr lang="fi-FI" dirty="0"/>
              <a:t>EBay</a:t>
            </a:r>
          </a:p>
          <a:p>
            <a:pPr lvl="1"/>
            <a:r>
              <a:rPr lang="fi-FI" dirty="0"/>
              <a:t>532 nodes cluster (8 * 532 cores, </a:t>
            </a:r>
            <a:r>
              <a:rPr lang="fi-FI" dirty="0" smtClean="0"/>
              <a:t>5.3PB).</a:t>
            </a:r>
          </a:p>
          <a:p>
            <a:r>
              <a:rPr lang="en-US" dirty="0"/>
              <a:t>Facebook</a:t>
            </a:r>
          </a:p>
          <a:p>
            <a:pPr lvl="1"/>
            <a:r>
              <a:rPr lang="en-US" dirty="0"/>
              <a:t>Apache Hadoop is used to store copies of internal log and dimension data sources and use it as a source for reporting/analytics and machine learning.</a:t>
            </a:r>
          </a:p>
          <a:p>
            <a:pPr lvl="1"/>
            <a:r>
              <a:rPr lang="en-US" dirty="0"/>
              <a:t>2 major clusters:</a:t>
            </a:r>
          </a:p>
          <a:p>
            <a:pPr lvl="2"/>
            <a:r>
              <a:rPr lang="en-US" dirty="0"/>
              <a:t>A 1100-machine cluster with 8800 cores and about 12 PB raw storage.</a:t>
            </a:r>
          </a:p>
          <a:p>
            <a:pPr lvl="2"/>
            <a:r>
              <a:rPr lang="en-US" dirty="0"/>
              <a:t>A 300-machine cluster with 2400 cores and about 3 PB raw storage.</a:t>
            </a:r>
          </a:p>
          <a:p>
            <a:pPr lvl="2"/>
            <a:r>
              <a:rPr lang="en-US" dirty="0"/>
              <a:t>Each (commodity) node has 8 cores and 12 TB of storage.</a:t>
            </a:r>
            <a:endParaRPr lang="fi-FI" dirty="0"/>
          </a:p>
        </p:txBody>
      </p:sp>
      <p:sp>
        <p:nvSpPr>
          <p:cNvPr id="4" name="Rectangle 3"/>
          <p:cNvSpPr/>
          <p:nvPr/>
        </p:nvSpPr>
        <p:spPr>
          <a:xfrm>
            <a:off x="1475656" y="6017772"/>
            <a:ext cx="4442242" cy="369332"/>
          </a:xfrm>
          <a:prstGeom prst="rect">
            <a:avLst/>
          </a:prstGeom>
        </p:spPr>
        <p:txBody>
          <a:bodyPr wrap="none">
            <a:spAutoFit/>
          </a:bodyPr>
          <a:lstStyle/>
          <a:p>
            <a:r>
              <a:rPr lang="en-US" dirty="0">
                <a:hlinkClick r:id="rId2"/>
              </a:rPr>
              <a:t>http://wiki.apache.org/hadoop/PoweredBy</a:t>
            </a:r>
            <a:endParaRPr lang="fi-FI" dirty="0"/>
          </a:p>
        </p:txBody>
      </p:sp>
    </p:spTree>
    <p:extLst>
      <p:ext uri="{BB962C8B-B14F-4D97-AF65-F5344CB8AC3E}">
        <p14:creationId xmlns:p14="http://schemas.microsoft.com/office/powerpoint/2010/main" val="42790306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Prominent users</a:t>
            </a:r>
            <a:endParaRPr lang="fi-FI" dirty="0"/>
          </a:p>
        </p:txBody>
      </p:sp>
      <p:sp>
        <p:nvSpPr>
          <p:cNvPr id="3" name="Content Placeholder 2"/>
          <p:cNvSpPr>
            <a:spLocks noGrp="1"/>
          </p:cNvSpPr>
          <p:nvPr>
            <p:ph idx="1"/>
          </p:nvPr>
        </p:nvSpPr>
        <p:spPr/>
        <p:txBody>
          <a:bodyPr>
            <a:normAutofit fontScale="85000" lnSpcReduction="20000"/>
          </a:bodyPr>
          <a:lstStyle/>
          <a:p>
            <a:r>
              <a:rPr lang="fi-FI" dirty="0"/>
              <a:t>Last.fm</a:t>
            </a:r>
          </a:p>
          <a:p>
            <a:pPr lvl="1"/>
            <a:r>
              <a:rPr lang="fi-FI" dirty="0"/>
              <a:t>100 nodes</a:t>
            </a:r>
          </a:p>
          <a:p>
            <a:pPr lvl="1"/>
            <a:r>
              <a:rPr lang="fi-FI" dirty="0"/>
              <a:t>Dual quad-core Xeon L5520 @ 2.27GHz &amp; L5630 @ 2.13GHz , 24GB RAM, 8TB(4x2TB)/node storage.</a:t>
            </a:r>
          </a:p>
          <a:p>
            <a:pPr lvl="1"/>
            <a:r>
              <a:rPr lang="fi-FI" dirty="0"/>
              <a:t>Used for charts calculation, royalty reporting, log analysis, A/B testing, dataset </a:t>
            </a:r>
            <a:r>
              <a:rPr lang="fi-FI" dirty="0" smtClean="0"/>
              <a:t>merging</a:t>
            </a:r>
          </a:p>
          <a:p>
            <a:r>
              <a:rPr lang="fi-FI" dirty="0"/>
              <a:t>LinkedIn</a:t>
            </a:r>
          </a:p>
          <a:p>
            <a:pPr lvl="1"/>
            <a:r>
              <a:rPr lang="fi-FI" dirty="0"/>
              <a:t>~800 Westmere-based HP SL 170x, with 2x4 cores, 24GB RAM, 6x2TB SATA</a:t>
            </a:r>
          </a:p>
          <a:p>
            <a:pPr lvl="1"/>
            <a:r>
              <a:rPr lang="fi-FI" dirty="0"/>
              <a:t>~1900 Westmere-based SuperMicro X8DTT-H, with 2x6 cores, 24GB RAM, 6x2TB SATA</a:t>
            </a:r>
          </a:p>
          <a:p>
            <a:pPr lvl="1"/>
            <a:r>
              <a:rPr lang="fi-FI" dirty="0"/>
              <a:t>~1400 Sandy Bridge-based SuperMicro with 2x6 cores, 32GB RAM, 6x2TB SATA</a:t>
            </a:r>
          </a:p>
        </p:txBody>
      </p:sp>
      <p:sp>
        <p:nvSpPr>
          <p:cNvPr id="4" name="Rectangle 3"/>
          <p:cNvSpPr/>
          <p:nvPr/>
        </p:nvSpPr>
        <p:spPr>
          <a:xfrm>
            <a:off x="1619672" y="6017772"/>
            <a:ext cx="4442242" cy="369332"/>
          </a:xfrm>
          <a:prstGeom prst="rect">
            <a:avLst/>
          </a:prstGeom>
        </p:spPr>
        <p:txBody>
          <a:bodyPr wrap="none">
            <a:spAutoFit/>
          </a:bodyPr>
          <a:lstStyle/>
          <a:p>
            <a:r>
              <a:rPr lang="en-US" dirty="0">
                <a:hlinkClick r:id="rId2"/>
              </a:rPr>
              <a:t>http://wiki.apache.org/hadoop/PoweredBy</a:t>
            </a:r>
            <a:endParaRPr lang="fi-FI" dirty="0"/>
          </a:p>
        </p:txBody>
      </p:sp>
    </p:spTree>
    <p:extLst>
      <p:ext uri="{BB962C8B-B14F-4D97-AF65-F5344CB8AC3E}">
        <p14:creationId xmlns:p14="http://schemas.microsoft.com/office/powerpoint/2010/main" val="4264798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db.testData.find().limit(3)</a:t>
            </a:r>
          </a:p>
          <a:p>
            <a:pPr marL="0" indent="0">
              <a:buNone/>
            </a:pPr>
            <a:r>
              <a:rPr lang="fi-FI" dirty="0"/>
              <a:t>db.testData.find( { x : {$gt:2} } )</a:t>
            </a:r>
          </a:p>
          <a:p>
            <a:pPr marL="0" indent="0">
              <a:buNone/>
            </a:pPr>
            <a:r>
              <a:rPr lang="fi-FI" dirty="0"/>
              <a:t>&gt; for(var i = 0; i &lt; 100; i++){db.testData.insert({"x":i});}</a:t>
            </a:r>
          </a:p>
          <a:p>
            <a:pPr marL="0" indent="0">
              <a:buNone/>
            </a:pPr>
            <a:r>
              <a:rPr lang="fi-FI" dirty="0"/>
              <a:t>WriteResult({ "nInserted" : 1 })</a:t>
            </a:r>
          </a:p>
          <a:p>
            <a:pPr marL="0" indent="0">
              <a:buNone/>
            </a:pPr>
            <a:r>
              <a:rPr lang="fi-FI" dirty="0"/>
              <a:t>&gt; db.testData.find( { x : {$gt:2} } )</a:t>
            </a:r>
          </a:p>
          <a:p>
            <a:pPr marL="0" indent="0">
              <a:buNone/>
            </a:pPr>
            <a:r>
              <a:rPr lang="fi-FI" dirty="0"/>
              <a:t>{ "_id" : ObjectId("546d174714c7cc427d660a7b"), "x" : 3 }</a:t>
            </a:r>
          </a:p>
          <a:p>
            <a:pPr marL="0" indent="0">
              <a:buNone/>
            </a:pPr>
            <a:r>
              <a:rPr lang="fi-FI" dirty="0"/>
              <a:t>{ "_id" : ObjectId("546d191514c7cc427d660a7f"), "x" : 3 }</a:t>
            </a:r>
          </a:p>
          <a:p>
            <a:pPr marL="0" indent="0">
              <a:buNone/>
            </a:pPr>
            <a:r>
              <a:rPr lang="fi-FI" dirty="0"/>
              <a:t>{ "_id" : ObjectId("546d191514c7cc427d660a80"), "x" : 4 }</a:t>
            </a:r>
          </a:p>
          <a:p>
            <a:pPr marL="0" indent="0">
              <a:buNone/>
            </a:pPr>
            <a:r>
              <a:rPr lang="fi-FI" dirty="0"/>
              <a:t>{ "_id" : ObjectId("546d191514c7cc427d660a81"), "x" : 5 }</a:t>
            </a:r>
          </a:p>
          <a:p>
            <a:pPr marL="0" indent="0">
              <a:buNone/>
            </a:pPr>
            <a:r>
              <a:rPr lang="fi-FI" dirty="0"/>
              <a:t>{ "_id" : ObjectId("546d191514c7cc427d660a82"), "x" : 6 }</a:t>
            </a:r>
          </a:p>
          <a:p>
            <a:pPr marL="0" indent="0">
              <a:buNone/>
            </a:pPr>
            <a:r>
              <a:rPr lang="fi-FI" dirty="0" smtClean="0"/>
              <a:t>&gt; </a:t>
            </a:r>
            <a:r>
              <a:rPr lang="fi-FI" dirty="0"/>
              <a:t>db.testData.ensureIndex( { x: 1 } )</a:t>
            </a:r>
          </a:p>
          <a:p>
            <a:pPr marL="0" indent="0">
              <a:buNone/>
            </a:pPr>
            <a:endParaRPr lang="fi-FI" dirty="0"/>
          </a:p>
        </p:txBody>
      </p:sp>
    </p:spTree>
    <p:extLst>
      <p:ext uri="{BB962C8B-B14F-4D97-AF65-F5344CB8AC3E}">
        <p14:creationId xmlns:p14="http://schemas.microsoft.com/office/powerpoint/2010/main" val="388771153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cluster</a:t>
            </a:r>
            <a:endParaRPr lang="fi-FI" dirty="0"/>
          </a:p>
        </p:txBody>
      </p:sp>
      <p:sp>
        <p:nvSpPr>
          <p:cNvPr id="3" name="Content Placeholder 2"/>
          <p:cNvSpPr>
            <a:spLocks noGrp="1"/>
          </p:cNvSpPr>
          <p:nvPr>
            <p:ph idx="1"/>
          </p:nvPr>
        </p:nvSpPr>
        <p:spPr/>
        <p:txBody>
          <a:bodyPr/>
          <a:lstStyle/>
          <a:p>
            <a:r>
              <a:rPr lang="en-US" dirty="0"/>
              <a:t>Hadoop cluster includes a single master and multiple worker nodes</a:t>
            </a:r>
            <a:r>
              <a:rPr lang="en-US" dirty="0" smtClean="0"/>
              <a:t>.</a:t>
            </a:r>
            <a:endParaRPr lang="fi-FI" dirty="0" smtClean="0"/>
          </a:p>
          <a:p>
            <a:r>
              <a:rPr lang="en-US" dirty="0"/>
              <a:t>The master node consists of a </a:t>
            </a:r>
            <a:r>
              <a:rPr lang="en-US" dirty="0" err="1"/>
              <a:t>JobTracker</a:t>
            </a:r>
            <a:r>
              <a:rPr lang="en-US" dirty="0"/>
              <a:t>, </a:t>
            </a:r>
            <a:r>
              <a:rPr lang="en-US" dirty="0" err="1"/>
              <a:t>TaskTracker</a:t>
            </a:r>
            <a:r>
              <a:rPr lang="en-US" dirty="0"/>
              <a:t>, </a:t>
            </a:r>
            <a:r>
              <a:rPr lang="en-US" dirty="0" err="1"/>
              <a:t>NameNode</a:t>
            </a:r>
            <a:r>
              <a:rPr lang="en-US" dirty="0"/>
              <a:t> and </a:t>
            </a:r>
            <a:r>
              <a:rPr lang="en-US" dirty="0" err="1" smtClean="0"/>
              <a:t>DataNode</a:t>
            </a:r>
            <a:endParaRPr lang="en-US" dirty="0" smtClean="0"/>
          </a:p>
          <a:p>
            <a:pPr lvl="1"/>
            <a:r>
              <a:rPr lang="en-US" dirty="0" smtClean="0"/>
              <a:t>May be replicated</a:t>
            </a:r>
          </a:p>
          <a:p>
            <a:r>
              <a:rPr lang="en-US" dirty="0" smtClean="0"/>
              <a:t>A </a:t>
            </a:r>
            <a:r>
              <a:rPr lang="en-US" dirty="0"/>
              <a:t>slave or worker node acts as both a </a:t>
            </a:r>
            <a:r>
              <a:rPr lang="en-US" dirty="0" err="1"/>
              <a:t>DataNode</a:t>
            </a:r>
            <a:r>
              <a:rPr lang="en-US" dirty="0"/>
              <a:t> and </a:t>
            </a:r>
            <a:r>
              <a:rPr lang="en-US" dirty="0" err="1" smtClean="0"/>
              <a:t>TaskTracker</a:t>
            </a:r>
            <a:endParaRPr lang="en-US" dirty="0" smtClean="0"/>
          </a:p>
          <a:p>
            <a:r>
              <a:rPr lang="en-US" dirty="0" smtClean="0"/>
              <a:t>Data are placed in HDFS </a:t>
            </a:r>
            <a:r>
              <a:rPr lang="en-US" dirty="0" err="1" smtClean="0"/>
              <a:t>filesystem</a:t>
            </a:r>
            <a:endParaRPr lang="en-US" dirty="0" smtClean="0"/>
          </a:p>
        </p:txBody>
      </p:sp>
    </p:spTree>
    <p:extLst>
      <p:ext uri="{BB962C8B-B14F-4D97-AF65-F5344CB8AC3E}">
        <p14:creationId xmlns:p14="http://schemas.microsoft.com/office/powerpoint/2010/main" val="4129858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cluster</a:t>
            </a:r>
            <a:endParaRPr lang="fi-FI" dirty="0"/>
          </a:p>
        </p:txBody>
      </p:sp>
      <p:sp>
        <p:nvSpPr>
          <p:cNvPr id="3" name="Content Placeholder 2"/>
          <p:cNvSpPr>
            <a:spLocks noGrp="1"/>
          </p:cNvSpPr>
          <p:nvPr>
            <p:ph idx="1"/>
          </p:nvPr>
        </p:nvSpPr>
        <p:spPr/>
        <p:txBody>
          <a:bodyPr/>
          <a:lstStyle/>
          <a:p>
            <a:r>
              <a:rPr lang="en-US" dirty="0" smtClean="0"/>
              <a:t>Clients submit jobs to </a:t>
            </a:r>
            <a:r>
              <a:rPr lang="en-US" dirty="0" err="1"/>
              <a:t>JobTracker</a:t>
            </a:r>
            <a:r>
              <a:rPr lang="en-US" dirty="0"/>
              <a:t> </a:t>
            </a:r>
            <a:endParaRPr lang="en-US" dirty="0" smtClean="0"/>
          </a:p>
          <a:p>
            <a:r>
              <a:rPr lang="en-US" dirty="0" err="1"/>
              <a:t>JobTracker</a:t>
            </a:r>
            <a:r>
              <a:rPr lang="en-US" dirty="0"/>
              <a:t> </a:t>
            </a:r>
            <a:r>
              <a:rPr lang="en-US" dirty="0" smtClean="0"/>
              <a:t>submits it to </a:t>
            </a:r>
            <a:r>
              <a:rPr lang="en-US" dirty="0"/>
              <a:t>available </a:t>
            </a:r>
            <a:r>
              <a:rPr lang="en-US" dirty="0" err="1"/>
              <a:t>TaskTracker</a:t>
            </a:r>
            <a:r>
              <a:rPr lang="en-US" dirty="0"/>
              <a:t> nodes in the </a:t>
            </a:r>
            <a:r>
              <a:rPr lang="en-US" dirty="0" smtClean="0"/>
              <a:t>cluster</a:t>
            </a:r>
          </a:p>
          <a:p>
            <a:r>
              <a:rPr lang="en-US" dirty="0" err="1"/>
              <a:t>JobTracker</a:t>
            </a:r>
            <a:r>
              <a:rPr lang="en-US" dirty="0"/>
              <a:t> knows which node contains the data, and which other machines are </a:t>
            </a:r>
            <a:r>
              <a:rPr lang="en-US" dirty="0" smtClean="0"/>
              <a:t>nearby</a:t>
            </a:r>
          </a:p>
          <a:p>
            <a:pPr lvl="1"/>
            <a:r>
              <a:rPr lang="en-US" dirty="0" smtClean="0"/>
              <a:t>Reduces network traffic because of rack awareness</a:t>
            </a:r>
          </a:p>
          <a:p>
            <a:endParaRPr lang="fi-FI" dirty="0"/>
          </a:p>
        </p:txBody>
      </p:sp>
    </p:spTree>
    <p:extLst>
      <p:ext uri="{BB962C8B-B14F-4D97-AF65-F5344CB8AC3E}">
        <p14:creationId xmlns:p14="http://schemas.microsoft.com/office/powerpoint/2010/main" val="4242797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576" y="908720"/>
            <a:ext cx="7757038" cy="4161060"/>
          </a:xfrm>
          <a:prstGeom prst="rect">
            <a:avLst/>
          </a:prstGeom>
        </p:spPr>
      </p:pic>
      <p:sp>
        <p:nvSpPr>
          <p:cNvPr id="3" name="Rectangle 2"/>
          <p:cNvSpPr/>
          <p:nvPr/>
        </p:nvSpPr>
        <p:spPr>
          <a:xfrm>
            <a:off x="1115616" y="5229200"/>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39896610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HDFS, The </a:t>
            </a:r>
            <a:r>
              <a:rPr lang="en-US" dirty="0"/>
              <a:t>Hadoop Distributed File </a:t>
            </a:r>
            <a:r>
              <a:rPr lang="en-US" dirty="0" smtClean="0"/>
              <a:t>System</a:t>
            </a:r>
          </a:p>
          <a:p>
            <a:pPr lvl="1"/>
            <a:r>
              <a:rPr lang="en-US" dirty="0" smtClean="0"/>
              <a:t>distributed </a:t>
            </a:r>
            <a:r>
              <a:rPr lang="en-US" dirty="0"/>
              <a:t>file system designed to run on commodity hardware</a:t>
            </a:r>
            <a:r>
              <a:rPr lang="en-US" dirty="0" smtClean="0"/>
              <a:t> </a:t>
            </a:r>
          </a:p>
          <a:p>
            <a:pPr lvl="1"/>
            <a:r>
              <a:rPr lang="fi-FI" dirty="0"/>
              <a:t>HDFS is highly </a:t>
            </a:r>
            <a:r>
              <a:rPr lang="fi-FI" dirty="0" smtClean="0"/>
              <a:t>fault-tolerant</a:t>
            </a:r>
          </a:p>
          <a:p>
            <a:pPr lvl="1"/>
            <a:r>
              <a:rPr lang="en-US" dirty="0"/>
              <a:t>HDFS provides high throughput access to application data and is suitable for applications that have large data </a:t>
            </a:r>
            <a:r>
              <a:rPr lang="en-US" dirty="0" smtClean="0"/>
              <a:t>sets</a:t>
            </a:r>
          </a:p>
          <a:p>
            <a:pPr lvl="1"/>
            <a:r>
              <a:rPr lang="en-US" dirty="0" smtClean="0"/>
              <a:t>Data in HDFS are automatically replicated</a:t>
            </a:r>
          </a:p>
          <a:p>
            <a:pPr lvl="1"/>
            <a:r>
              <a:rPr lang="en-US" dirty="0" smtClean="0"/>
              <a:t>Metadata are stored in </a:t>
            </a:r>
            <a:r>
              <a:rPr lang="en-US" dirty="0" err="1" smtClean="0"/>
              <a:t>Namenode</a:t>
            </a:r>
            <a:endParaRPr lang="en-US" dirty="0" smtClean="0"/>
          </a:p>
          <a:p>
            <a:pPr lvl="1"/>
            <a:r>
              <a:rPr lang="en-US" dirty="0" smtClean="0"/>
              <a:t>Data are stored in </a:t>
            </a:r>
            <a:r>
              <a:rPr lang="en-US" dirty="0" err="1" smtClean="0"/>
              <a:t>Datanode</a:t>
            </a:r>
            <a:endParaRPr lang="fi-FI" dirty="0"/>
          </a:p>
          <a:p>
            <a:pPr lvl="1"/>
            <a:r>
              <a:rPr lang="en-US" dirty="0" smtClean="0"/>
              <a:t>HDFS is </a:t>
            </a:r>
            <a:r>
              <a:rPr lang="en-US" b="1" dirty="0" smtClean="0"/>
              <a:t>not optimized </a:t>
            </a:r>
            <a:r>
              <a:rPr lang="en-US" dirty="0" smtClean="0"/>
              <a:t>for low-latency data access</a:t>
            </a:r>
          </a:p>
        </p:txBody>
      </p:sp>
    </p:spTree>
    <p:extLst>
      <p:ext uri="{BB962C8B-B14F-4D97-AF65-F5344CB8AC3E}">
        <p14:creationId xmlns:p14="http://schemas.microsoft.com/office/powerpoint/2010/main" val="26902901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fi-FI" dirty="0"/>
          </a:p>
        </p:txBody>
      </p:sp>
      <p:sp>
        <p:nvSpPr>
          <p:cNvPr id="3" name="Content Placeholder 2"/>
          <p:cNvSpPr>
            <a:spLocks noGrp="1"/>
          </p:cNvSpPr>
          <p:nvPr>
            <p:ph idx="1"/>
          </p:nvPr>
        </p:nvSpPr>
        <p:spPr/>
        <p:txBody>
          <a:bodyPr/>
          <a:lstStyle/>
          <a:p>
            <a:r>
              <a:rPr lang="en-US" dirty="0"/>
              <a:t>Each map task is assigned a sequence of input key-value pairs, called an input split in Hadoop</a:t>
            </a:r>
            <a:r>
              <a:rPr lang="en-US" dirty="0" smtClean="0"/>
              <a:t>.</a:t>
            </a:r>
          </a:p>
          <a:p>
            <a:r>
              <a:rPr lang="en-US" dirty="0"/>
              <a:t>Input splits are computed automatically and the execution framework strives to align them to HDFS block boundaries so that each </a:t>
            </a:r>
            <a:r>
              <a:rPr lang="en-US" dirty="0" smtClean="0"/>
              <a:t>map task </a:t>
            </a:r>
            <a:r>
              <a:rPr lang="en-US" dirty="0"/>
              <a:t>is associated with a single data block. </a:t>
            </a:r>
            <a:endParaRPr lang="fi-FI" dirty="0"/>
          </a:p>
        </p:txBody>
      </p:sp>
    </p:spTree>
    <p:extLst>
      <p:ext uri="{BB962C8B-B14F-4D97-AF65-F5344CB8AC3E}">
        <p14:creationId xmlns:p14="http://schemas.microsoft.com/office/powerpoint/2010/main" val="29405519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8324850" cy="5753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47664" y="6211669"/>
            <a:ext cx="4572000" cy="646331"/>
          </a:xfrm>
          <a:prstGeom prst="rect">
            <a:avLst/>
          </a:prstGeom>
        </p:spPr>
        <p:txBody>
          <a:bodyPr>
            <a:spAutoFit/>
          </a:bodyPr>
          <a:lstStyle/>
          <a:p>
            <a:r>
              <a:rPr lang="fi-FI" dirty="0"/>
              <a:t>http://hadoop.apache.org/docs/r1.2.1/hdfs_design.html</a:t>
            </a:r>
          </a:p>
        </p:txBody>
      </p:sp>
    </p:spTree>
    <p:extLst>
      <p:ext uri="{BB962C8B-B14F-4D97-AF65-F5344CB8AC3E}">
        <p14:creationId xmlns:p14="http://schemas.microsoft.com/office/powerpoint/2010/main" val="25760972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fi-FI" dirty="0"/>
          </a:p>
        </p:txBody>
      </p:sp>
      <p:sp>
        <p:nvSpPr>
          <p:cNvPr id="3" name="Content Placeholder 2"/>
          <p:cNvSpPr>
            <a:spLocks noGrp="1"/>
          </p:cNvSpPr>
          <p:nvPr>
            <p:ph idx="1"/>
          </p:nvPr>
        </p:nvSpPr>
        <p:spPr/>
        <p:txBody>
          <a:bodyPr/>
          <a:lstStyle/>
          <a:p>
            <a:r>
              <a:rPr lang="fi-FI" dirty="0"/>
              <a:t>HBase is a column-oriented </a:t>
            </a:r>
            <a:r>
              <a:rPr lang="fi-FI" dirty="0" smtClean="0"/>
              <a:t>database</a:t>
            </a:r>
          </a:p>
          <a:p>
            <a:r>
              <a:rPr lang="en-US" dirty="0" smtClean="0"/>
              <a:t>Runs on top of HDFS</a:t>
            </a:r>
          </a:p>
          <a:p>
            <a:r>
              <a:rPr lang="en-US" dirty="0" smtClean="0"/>
              <a:t>Features</a:t>
            </a:r>
          </a:p>
          <a:p>
            <a:pPr lvl="1"/>
            <a:r>
              <a:rPr lang="en-US" dirty="0"/>
              <a:t>Linear and modular scalability.</a:t>
            </a:r>
          </a:p>
          <a:p>
            <a:pPr lvl="1"/>
            <a:r>
              <a:rPr lang="en-US" dirty="0"/>
              <a:t>Strictly consistent reads and writes.</a:t>
            </a:r>
          </a:p>
          <a:p>
            <a:pPr lvl="1"/>
            <a:r>
              <a:rPr lang="en-US" dirty="0"/>
              <a:t>Automatic and configurable </a:t>
            </a:r>
            <a:r>
              <a:rPr lang="en-US" dirty="0" err="1"/>
              <a:t>sharding</a:t>
            </a:r>
            <a:r>
              <a:rPr lang="en-US" dirty="0"/>
              <a:t> of </a:t>
            </a:r>
            <a:r>
              <a:rPr lang="en-US" dirty="0" smtClean="0"/>
              <a:t>tables</a:t>
            </a:r>
          </a:p>
          <a:p>
            <a:endParaRPr lang="fi-FI" dirty="0"/>
          </a:p>
        </p:txBody>
      </p:sp>
    </p:spTree>
    <p:extLst>
      <p:ext uri="{BB962C8B-B14F-4D97-AF65-F5344CB8AC3E}">
        <p14:creationId xmlns:p14="http://schemas.microsoft.com/office/powerpoint/2010/main" val="318322054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data model</a:t>
            </a:r>
            <a:endParaRPr lang="fi-FI" dirty="0"/>
          </a:p>
        </p:txBody>
      </p:sp>
      <p:sp>
        <p:nvSpPr>
          <p:cNvPr id="3" name="Content Placeholder 2"/>
          <p:cNvSpPr>
            <a:spLocks noGrp="1"/>
          </p:cNvSpPr>
          <p:nvPr>
            <p:ph idx="1"/>
          </p:nvPr>
        </p:nvSpPr>
        <p:spPr/>
        <p:txBody>
          <a:bodyPr>
            <a:normAutofit fontScale="70000" lnSpcReduction="20000"/>
          </a:bodyPr>
          <a:lstStyle/>
          <a:p>
            <a:r>
              <a:rPr lang="fi-FI" dirty="0"/>
              <a:t>HBase organizes data into </a:t>
            </a:r>
            <a:r>
              <a:rPr lang="fi-FI" b="1" dirty="0" smtClean="0"/>
              <a:t>tables</a:t>
            </a:r>
          </a:p>
          <a:p>
            <a:pPr lvl="1"/>
            <a:r>
              <a:rPr lang="en-US" dirty="0" smtClean="0"/>
              <a:t>Resembles SQL, but has different data model!</a:t>
            </a:r>
            <a:endParaRPr lang="fi-FI" dirty="0" smtClean="0"/>
          </a:p>
          <a:p>
            <a:r>
              <a:rPr lang="en-US" b="1" dirty="0"/>
              <a:t>Row</a:t>
            </a:r>
            <a:r>
              <a:rPr lang="en-US" dirty="0"/>
              <a:t>: Within a table, data is stored according to its </a:t>
            </a:r>
            <a:r>
              <a:rPr lang="en-US" dirty="0" smtClean="0"/>
              <a:t>row</a:t>
            </a:r>
          </a:p>
          <a:p>
            <a:pPr lvl="1"/>
            <a:r>
              <a:rPr lang="en-US" dirty="0" smtClean="0"/>
              <a:t>Rows </a:t>
            </a:r>
            <a:r>
              <a:rPr lang="en-US" dirty="0"/>
              <a:t>are identified </a:t>
            </a:r>
            <a:r>
              <a:rPr lang="en-US" dirty="0" smtClean="0"/>
              <a:t>uniquely </a:t>
            </a:r>
            <a:r>
              <a:rPr lang="en-US" dirty="0"/>
              <a:t>by their row </a:t>
            </a:r>
            <a:r>
              <a:rPr lang="en-US" dirty="0" smtClean="0"/>
              <a:t>key</a:t>
            </a:r>
          </a:p>
          <a:p>
            <a:r>
              <a:rPr lang="en-US" b="1" dirty="0"/>
              <a:t>Column Family</a:t>
            </a:r>
            <a:r>
              <a:rPr lang="en-US" dirty="0"/>
              <a:t>: Data within a row is grouped by column </a:t>
            </a:r>
            <a:r>
              <a:rPr lang="en-US" dirty="0" smtClean="0"/>
              <a:t>family.</a:t>
            </a:r>
          </a:p>
          <a:p>
            <a:pPr lvl="1"/>
            <a:r>
              <a:rPr lang="en-US" dirty="0" smtClean="0"/>
              <a:t>Column families </a:t>
            </a:r>
            <a:r>
              <a:rPr lang="en-US" dirty="0"/>
              <a:t>also impact the physical arrangement of data stored in </a:t>
            </a:r>
            <a:r>
              <a:rPr lang="en-US" dirty="0" err="1" smtClean="0"/>
              <a:t>HBase</a:t>
            </a:r>
            <a:endParaRPr lang="en-US" dirty="0" smtClean="0"/>
          </a:p>
          <a:p>
            <a:r>
              <a:rPr lang="en-US" b="1" dirty="0"/>
              <a:t>Column Qualifier: </a:t>
            </a:r>
            <a:r>
              <a:rPr lang="en-US" dirty="0"/>
              <a:t>Data within a column family is addressed via its column </a:t>
            </a:r>
            <a:r>
              <a:rPr lang="en-US" dirty="0" smtClean="0"/>
              <a:t>qualifier</a:t>
            </a:r>
            <a:r>
              <a:rPr lang="en-US" dirty="0"/>
              <a:t>, or simply, </a:t>
            </a:r>
            <a:r>
              <a:rPr lang="en-US" dirty="0" smtClean="0"/>
              <a:t>column</a:t>
            </a:r>
          </a:p>
          <a:p>
            <a:r>
              <a:rPr lang="en-US" b="1" dirty="0"/>
              <a:t>Cell: </a:t>
            </a:r>
            <a:r>
              <a:rPr lang="en-US" dirty="0"/>
              <a:t>A combination of row key, column family, and column qualifier uniquely </a:t>
            </a:r>
            <a:r>
              <a:rPr lang="en-US" dirty="0" smtClean="0"/>
              <a:t> identifies </a:t>
            </a:r>
            <a:r>
              <a:rPr lang="en-US" dirty="0"/>
              <a:t>a </a:t>
            </a:r>
            <a:r>
              <a:rPr lang="en-US" dirty="0" smtClean="0"/>
              <a:t>cell</a:t>
            </a:r>
            <a:endParaRPr lang="en-US" dirty="0"/>
          </a:p>
          <a:p>
            <a:pPr lvl="1"/>
            <a:r>
              <a:rPr lang="en-US" dirty="0"/>
              <a:t>Values within a cell are </a:t>
            </a:r>
            <a:r>
              <a:rPr lang="en-US" dirty="0" smtClean="0"/>
              <a:t>versioned</a:t>
            </a:r>
            <a:endParaRPr lang="en-US" dirty="0"/>
          </a:p>
          <a:p>
            <a:r>
              <a:rPr lang="en-US" dirty="0" smtClean="0"/>
              <a:t>Primary Functions: get, put, scan</a:t>
            </a:r>
            <a:endParaRPr lang="en-US" dirty="0"/>
          </a:p>
          <a:p>
            <a:endParaRPr lang="fi-FI" dirty="0"/>
          </a:p>
        </p:txBody>
      </p:sp>
    </p:spTree>
    <p:extLst>
      <p:ext uri="{BB962C8B-B14F-4D97-AF65-F5344CB8AC3E}">
        <p14:creationId xmlns:p14="http://schemas.microsoft.com/office/powerpoint/2010/main" val="12921362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63" y="1340768"/>
            <a:ext cx="9247463" cy="4022601"/>
          </a:xfrm>
          <a:prstGeom prst="rect">
            <a:avLst/>
          </a:prstGeom>
        </p:spPr>
      </p:pic>
      <p:sp>
        <p:nvSpPr>
          <p:cNvPr id="2" name="Rectangle 1"/>
          <p:cNvSpPr/>
          <p:nvPr/>
        </p:nvSpPr>
        <p:spPr>
          <a:xfrm>
            <a:off x="395536" y="5157192"/>
            <a:ext cx="8496944" cy="1200329"/>
          </a:xfrm>
          <a:prstGeom prst="rect">
            <a:avLst/>
          </a:prstGeom>
        </p:spPr>
        <p:txBody>
          <a:bodyPr wrap="square">
            <a:spAutoFit/>
          </a:bodyPr>
          <a:lstStyle/>
          <a:p>
            <a:r>
              <a:rPr lang="fi-FI" dirty="0"/>
              <a:t>Amandeep Khurana, Introduction to HBase Schema Design, http://0b4af6cdc2f0c5998459-c0245c5c937c5dedcca3f1764ecc9b2f.r43.cf2.rackcdn.com/9353-login1210_khurana.pdf</a:t>
            </a:r>
          </a:p>
        </p:txBody>
      </p:sp>
    </p:spTree>
    <p:extLst>
      <p:ext uri="{BB962C8B-B14F-4D97-AF65-F5344CB8AC3E}">
        <p14:creationId xmlns:p14="http://schemas.microsoft.com/office/powerpoint/2010/main" val="24965012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3648" y="1052736"/>
            <a:ext cx="6467475" cy="5229225"/>
          </a:xfrm>
          <a:prstGeom prst="rect">
            <a:avLst/>
          </a:prstGeom>
        </p:spPr>
      </p:pic>
      <p:sp>
        <p:nvSpPr>
          <p:cNvPr id="3" name="Title 2"/>
          <p:cNvSpPr>
            <a:spLocks noGrp="1"/>
          </p:cNvSpPr>
          <p:nvPr>
            <p:ph type="title"/>
          </p:nvPr>
        </p:nvSpPr>
        <p:spPr/>
        <p:txBody>
          <a:bodyPr/>
          <a:lstStyle/>
          <a:p>
            <a:r>
              <a:rPr lang="en-US" dirty="0" err="1" smtClean="0"/>
              <a:t>HBase</a:t>
            </a:r>
            <a:r>
              <a:rPr lang="en-US" dirty="0" smtClean="0"/>
              <a:t> row </a:t>
            </a:r>
            <a:endParaRPr lang="fi-FI" dirty="0"/>
          </a:p>
        </p:txBody>
      </p:sp>
    </p:spTree>
    <p:extLst>
      <p:ext uri="{BB962C8B-B14F-4D97-AF65-F5344CB8AC3E}">
        <p14:creationId xmlns:p14="http://schemas.microsoft.com/office/powerpoint/2010/main" val="35976603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MongoDB vs SQL</a:t>
            </a:r>
            <a:endParaRPr lang="fi-FI" dirty="0"/>
          </a:p>
        </p:txBody>
      </p:sp>
      <p:sp>
        <p:nvSpPr>
          <p:cNvPr id="3" name="Content Placeholder 2"/>
          <p:cNvSpPr>
            <a:spLocks noGrp="1"/>
          </p:cNvSpPr>
          <p:nvPr>
            <p:ph idx="1"/>
          </p:nvPr>
        </p:nvSpPr>
        <p:spPr/>
        <p:txBody>
          <a:bodyPr/>
          <a:lstStyle/>
          <a:p>
            <a:r>
              <a:rPr lang="fi-FI" dirty="0"/>
              <a:t>https://docs.mongodb.org/manual/reference/sql-comparison/</a:t>
            </a:r>
          </a:p>
        </p:txBody>
      </p:sp>
      <p:pic>
        <p:nvPicPr>
          <p:cNvPr id="4" name="Picture 3"/>
          <p:cNvPicPr>
            <a:picLocks noChangeAspect="1"/>
          </p:cNvPicPr>
          <p:nvPr/>
        </p:nvPicPr>
        <p:blipFill>
          <a:blip r:embed="rId2"/>
          <a:stretch>
            <a:fillRect/>
          </a:stretch>
        </p:blipFill>
        <p:spPr>
          <a:xfrm>
            <a:off x="863307" y="2924944"/>
            <a:ext cx="7334250" cy="3552825"/>
          </a:xfrm>
          <a:prstGeom prst="rect">
            <a:avLst/>
          </a:prstGeom>
        </p:spPr>
      </p:pic>
    </p:spTree>
    <p:extLst>
      <p:ext uri="{BB962C8B-B14F-4D97-AF65-F5344CB8AC3E}">
        <p14:creationId xmlns:p14="http://schemas.microsoft.com/office/powerpoint/2010/main" val="42180199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875" y="2171700"/>
            <a:ext cx="7334250" cy="2514600"/>
          </a:xfrm>
          <a:prstGeom prst="rect">
            <a:avLst/>
          </a:prstGeom>
        </p:spPr>
      </p:pic>
      <p:sp>
        <p:nvSpPr>
          <p:cNvPr id="8" name="Title 7"/>
          <p:cNvSpPr>
            <a:spLocks noGrp="1"/>
          </p:cNvSpPr>
          <p:nvPr>
            <p:ph type="title"/>
          </p:nvPr>
        </p:nvSpPr>
        <p:spPr/>
        <p:txBody>
          <a:bodyPr/>
          <a:lstStyle/>
          <a:p>
            <a:r>
              <a:rPr lang="en-US" dirty="0" err="1" smtClean="0"/>
              <a:t>HBase</a:t>
            </a:r>
            <a:r>
              <a:rPr lang="en-US" dirty="0" smtClean="0"/>
              <a:t> row</a:t>
            </a:r>
            <a:endParaRPr lang="fi-FI" dirty="0"/>
          </a:p>
        </p:txBody>
      </p:sp>
      <p:sp>
        <p:nvSpPr>
          <p:cNvPr id="4" name="Rectangle 3"/>
          <p:cNvSpPr/>
          <p:nvPr/>
        </p:nvSpPr>
        <p:spPr>
          <a:xfrm>
            <a:off x="395536" y="5157192"/>
            <a:ext cx="8496944" cy="1200329"/>
          </a:xfrm>
          <a:prstGeom prst="rect">
            <a:avLst/>
          </a:prstGeom>
        </p:spPr>
        <p:txBody>
          <a:bodyPr wrap="square">
            <a:spAutoFit/>
          </a:bodyPr>
          <a:lstStyle/>
          <a:p>
            <a:r>
              <a:rPr lang="fi-FI" dirty="0"/>
              <a:t>Amandeep Khurana, Introduction to HBase Schema Design, http://0b4af6cdc2f0c5998459-c0245c5c937c5dedcca3f1764ecc9b2f.r43.cf2.rackcdn.com/9353-login1210_khurana.pdf</a:t>
            </a:r>
          </a:p>
        </p:txBody>
      </p:sp>
    </p:spTree>
    <p:extLst>
      <p:ext uri="{BB962C8B-B14F-4D97-AF65-F5344CB8AC3E}">
        <p14:creationId xmlns:p14="http://schemas.microsoft.com/office/powerpoint/2010/main" val="33385090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Hive</a:t>
            </a:r>
            <a:endParaRPr lang="fi-FI" dirty="0"/>
          </a:p>
        </p:txBody>
      </p:sp>
      <p:sp>
        <p:nvSpPr>
          <p:cNvPr id="3" name="Content Placeholder 2"/>
          <p:cNvSpPr>
            <a:spLocks noGrp="1"/>
          </p:cNvSpPr>
          <p:nvPr>
            <p:ph idx="1"/>
          </p:nvPr>
        </p:nvSpPr>
        <p:spPr/>
        <p:txBody>
          <a:bodyPr>
            <a:normAutofit fontScale="85000" lnSpcReduction="20000"/>
          </a:bodyPr>
          <a:lstStyle/>
          <a:p>
            <a:r>
              <a:rPr lang="fi-FI" dirty="0"/>
              <a:t> </a:t>
            </a:r>
            <a:r>
              <a:rPr lang="en-US" dirty="0" smtClean="0"/>
              <a:t>Apache </a:t>
            </a:r>
            <a:r>
              <a:rPr lang="en-US" dirty="0"/>
              <a:t>Hive is a data warehouse infrastructure built on top of Hadoop for providing data summarization, query, and </a:t>
            </a:r>
            <a:r>
              <a:rPr lang="en-US" dirty="0" smtClean="0"/>
              <a:t>analysis</a:t>
            </a:r>
          </a:p>
          <a:p>
            <a:pPr lvl="1"/>
            <a:r>
              <a:rPr lang="en-US" dirty="0" smtClean="0"/>
              <a:t>Was originally developed by Facebook</a:t>
            </a:r>
          </a:p>
          <a:p>
            <a:pPr lvl="1"/>
            <a:r>
              <a:rPr lang="en-US" dirty="0"/>
              <a:t>supports analysis of large datasets stored in Hadoop's </a:t>
            </a:r>
            <a:r>
              <a:rPr lang="en-US" dirty="0" smtClean="0"/>
              <a:t>HDFS</a:t>
            </a:r>
          </a:p>
          <a:p>
            <a:r>
              <a:rPr lang="en-US" dirty="0" err="1" smtClean="0"/>
              <a:t>HiveQL</a:t>
            </a:r>
            <a:r>
              <a:rPr lang="en-US" dirty="0" smtClean="0"/>
              <a:t> query language: based on SQL-92 standard but does not fully supports it</a:t>
            </a:r>
          </a:p>
          <a:p>
            <a:r>
              <a:rPr lang="en-US" dirty="0"/>
              <a:t>A</a:t>
            </a:r>
            <a:r>
              <a:rPr lang="en-US" dirty="0" smtClean="0"/>
              <a:t> </a:t>
            </a:r>
            <a:r>
              <a:rPr lang="en-US" dirty="0"/>
              <a:t>compiler translates </a:t>
            </a:r>
            <a:r>
              <a:rPr lang="en-US" dirty="0" err="1"/>
              <a:t>HiveQL</a:t>
            </a:r>
            <a:r>
              <a:rPr lang="en-US" dirty="0"/>
              <a:t> statements into a directed acyclic graph of </a:t>
            </a:r>
            <a:r>
              <a:rPr lang="en-US" dirty="0" err="1"/>
              <a:t>MapReduce</a:t>
            </a:r>
            <a:r>
              <a:rPr lang="en-US" dirty="0"/>
              <a:t> jobs, which are submitted to Hadoop for </a:t>
            </a:r>
            <a:r>
              <a:rPr lang="en-US" dirty="0" smtClean="0"/>
              <a:t>execution</a:t>
            </a:r>
          </a:p>
          <a:p>
            <a:r>
              <a:rPr lang="en-US" dirty="0" smtClean="0"/>
              <a:t>Hive should be used for batch processing, not the real time tasks!</a:t>
            </a:r>
          </a:p>
          <a:p>
            <a:pPr lvl="1"/>
            <a:endParaRPr lang="en-US" dirty="0"/>
          </a:p>
          <a:p>
            <a:endParaRPr lang="fi-FI" dirty="0"/>
          </a:p>
        </p:txBody>
      </p:sp>
    </p:spTree>
    <p:extLst>
      <p:ext uri="{BB962C8B-B14F-4D97-AF65-F5344CB8AC3E}">
        <p14:creationId xmlns:p14="http://schemas.microsoft.com/office/powerpoint/2010/main" val="1579630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example</a:t>
            </a:r>
            <a:endParaRPr lang="fi-FI"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a:t>
            </a:r>
          </a:p>
          <a:p>
            <a:pPr marL="0" indent="0">
              <a:buNone/>
            </a:pPr>
            <a:r>
              <a:rPr lang="en-US" dirty="0" smtClean="0"/>
              <a:t>CREATE </a:t>
            </a:r>
            <a:r>
              <a:rPr lang="en-US" dirty="0"/>
              <a:t>TABLE a (k1 string, v1 string);</a:t>
            </a:r>
          </a:p>
          <a:p>
            <a:pPr marL="0" indent="0">
              <a:buNone/>
            </a:pPr>
            <a:r>
              <a:rPr lang="en-US" dirty="0"/>
              <a:t>CREATE TABLE b (k2 string, v2 string);</a:t>
            </a:r>
          </a:p>
          <a:p>
            <a:pPr marL="0" indent="0">
              <a:buNone/>
            </a:pPr>
            <a:r>
              <a:rPr lang="en-US" dirty="0"/>
              <a:t>SELECT k1, v1, k2, v2</a:t>
            </a:r>
          </a:p>
          <a:p>
            <a:pPr marL="0" indent="0">
              <a:buNone/>
            </a:pPr>
            <a:r>
              <a:rPr lang="en-US" dirty="0"/>
              <a:t>FROM a JOIN b ON k1 = k2; </a:t>
            </a:r>
            <a:endParaRPr lang="en-US" dirty="0" smtClean="0"/>
          </a:p>
          <a:p>
            <a:pPr marL="0" indent="0">
              <a:buNone/>
            </a:pPr>
            <a:endParaRPr lang="en-US" dirty="0"/>
          </a:p>
          <a:p>
            <a:pPr marL="0" indent="0">
              <a:buNone/>
            </a:pPr>
            <a:r>
              <a:rPr lang="en-US" dirty="0" smtClean="0"/>
              <a:t>2)</a:t>
            </a:r>
          </a:p>
          <a:p>
            <a:pPr marL="0" indent="0">
              <a:buNone/>
            </a:pPr>
            <a:r>
              <a:rPr lang="en-US" dirty="0"/>
              <a:t>SELECT a.* FROM a JOIN b ON (a.id = b.id AND </a:t>
            </a:r>
            <a:r>
              <a:rPr lang="en-US" dirty="0" err="1"/>
              <a:t>a.department</a:t>
            </a:r>
            <a:r>
              <a:rPr lang="en-US" dirty="0"/>
              <a:t> = </a:t>
            </a:r>
            <a:r>
              <a:rPr lang="en-US" dirty="0" err="1"/>
              <a:t>b.department</a:t>
            </a:r>
            <a:r>
              <a:rPr lang="en-US" dirty="0"/>
              <a:t>)</a:t>
            </a:r>
            <a:endParaRPr lang="en-US" dirty="0" smtClean="0"/>
          </a:p>
          <a:p>
            <a:pPr marL="0" indent="0">
              <a:buNone/>
            </a:pPr>
            <a:endParaRPr lang="en-US" dirty="0"/>
          </a:p>
          <a:p>
            <a:pPr marL="0" indent="0">
              <a:buNone/>
            </a:pPr>
            <a:endParaRPr lang="fi-FI" dirty="0"/>
          </a:p>
        </p:txBody>
      </p:sp>
    </p:spTree>
    <p:extLst>
      <p:ext uri="{BB962C8B-B14F-4D97-AF65-F5344CB8AC3E}">
        <p14:creationId xmlns:p14="http://schemas.microsoft.com/office/powerpoint/2010/main" val="165403879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a:t>
            </a:r>
            <a:endParaRPr lang="fi-FI" dirty="0"/>
          </a:p>
        </p:txBody>
      </p:sp>
      <p:sp>
        <p:nvSpPr>
          <p:cNvPr id="3" name="Content Placeholder 2"/>
          <p:cNvSpPr>
            <a:spLocks noGrp="1"/>
          </p:cNvSpPr>
          <p:nvPr>
            <p:ph idx="1"/>
          </p:nvPr>
        </p:nvSpPr>
        <p:spPr/>
        <p:txBody>
          <a:bodyPr>
            <a:normAutofit lnSpcReduction="10000"/>
          </a:bodyPr>
          <a:lstStyle/>
          <a:p>
            <a:r>
              <a:rPr lang="en-US" dirty="0"/>
              <a:t>Pig raises the level of abstraction for processing large </a:t>
            </a:r>
            <a:r>
              <a:rPr lang="en-US" dirty="0" smtClean="0"/>
              <a:t>datasets</a:t>
            </a:r>
          </a:p>
          <a:p>
            <a:r>
              <a:rPr lang="en-US" dirty="0" smtClean="0"/>
              <a:t>Pig was originally developed by yahoo</a:t>
            </a:r>
          </a:p>
          <a:p>
            <a:r>
              <a:rPr lang="en-US" dirty="0" smtClean="0"/>
              <a:t>Pig consists of:</a:t>
            </a:r>
          </a:p>
          <a:p>
            <a:pPr lvl="1"/>
            <a:r>
              <a:rPr lang="en-US" dirty="0"/>
              <a:t>The language used to express data flows, called Pig Latin.</a:t>
            </a:r>
          </a:p>
          <a:p>
            <a:pPr lvl="1"/>
            <a:r>
              <a:rPr lang="en-US" dirty="0"/>
              <a:t>The execution environment to run Pig Latin programs</a:t>
            </a:r>
            <a:r>
              <a:rPr lang="en-US" dirty="0" smtClean="0"/>
              <a:t>.</a:t>
            </a:r>
          </a:p>
          <a:p>
            <a:r>
              <a:rPr lang="en-US" dirty="0"/>
              <a:t>Pig turns the transformations into a series of </a:t>
            </a:r>
            <a:r>
              <a:rPr lang="en-US" dirty="0" err="1"/>
              <a:t>MapReduce</a:t>
            </a:r>
            <a:r>
              <a:rPr lang="en-US" dirty="0"/>
              <a:t> jobs</a:t>
            </a:r>
          </a:p>
        </p:txBody>
      </p:sp>
    </p:spTree>
    <p:extLst>
      <p:ext uri="{BB962C8B-B14F-4D97-AF65-F5344CB8AC3E}">
        <p14:creationId xmlns:p14="http://schemas.microsoft.com/office/powerpoint/2010/main" val="12199755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70000" lnSpcReduction="20000"/>
          </a:bodyPr>
          <a:lstStyle/>
          <a:p>
            <a:pPr marL="0" indent="0">
              <a:buNone/>
            </a:pPr>
            <a:r>
              <a:rPr lang="fi-FI" dirty="0">
                <a:latin typeface="Courier New" panose="02070309020205020404" pitchFamily="49" charset="0"/>
                <a:cs typeface="Courier New" panose="02070309020205020404" pitchFamily="49" charset="0"/>
              </a:rPr>
              <a:t>-- max_temp.pig: Finds the maximum temperature by year</a:t>
            </a:r>
          </a:p>
          <a:p>
            <a:pPr marL="0" indent="0">
              <a:buNone/>
            </a:pPr>
            <a:r>
              <a:rPr lang="fi-FI" dirty="0">
                <a:latin typeface="Courier New" panose="02070309020205020404" pitchFamily="49" charset="0"/>
                <a:cs typeface="Courier New" panose="02070309020205020404" pitchFamily="49" charset="0"/>
              </a:rPr>
              <a:t>records = LOAD 'input/ncdc/micro-tab/sample.txt'</a:t>
            </a:r>
          </a:p>
          <a:p>
            <a:pPr marL="0" indent="0">
              <a:buNone/>
            </a:pPr>
            <a:r>
              <a:rPr lang="fi-FI" dirty="0">
                <a:latin typeface="Courier New" panose="02070309020205020404" pitchFamily="49" charset="0"/>
                <a:cs typeface="Courier New" panose="02070309020205020404" pitchFamily="49" charset="0"/>
              </a:rPr>
              <a:t> AS (year:chararray, temperature:int, quality:int);</a:t>
            </a:r>
          </a:p>
          <a:p>
            <a:pPr marL="0" indent="0">
              <a:buNone/>
            </a:pPr>
            <a:r>
              <a:rPr lang="fi-FI" dirty="0">
                <a:latin typeface="Courier New" panose="02070309020205020404" pitchFamily="49" charset="0"/>
                <a:cs typeface="Courier New" panose="02070309020205020404" pitchFamily="49" charset="0"/>
              </a:rPr>
              <a:t>filtered_records = FILTER records BY temperature != 9999 AND</a:t>
            </a:r>
          </a:p>
          <a:p>
            <a:pPr marL="0" indent="0">
              <a:buNone/>
            </a:pPr>
            <a:r>
              <a:rPr lang="fi-FI" dirty="0">
                <a:latin typeface="Courier New" panose="02070309020205020404" pitchFamily="49" charset="0"/>
                <a:cs typeface="Courier New" panose="02070309020205020404" pitchFamily="49" charset="0"/>
              </a:rPr>
              <a:t> (quality == 0 OR quality == 1 OR quality == 4 OR quality == 5 OR quality == 9);</a:t>
            </a:r>
          </a:p>
          <a:p>
            <a:pPr marL="0" indent="0">
              <a:buNone/>
            </a:pPr>
            <a:r>
              <a:rPr lang="fi-FI" dirty="0">
                <a:latin typeface="Courier New" panose="02070309020205020404" pitchFamily="49" charset="0"/>
                <a:cs typeface="Courier New" panose="02070309020205020404" pitchFamily="49" charset="0"/>
              </a:rPr>
              <a:t>grouped_records = GROUP filtered_records BY year;</a:t>
            </a:r>
          </a:p>
          <a:p>
            <a:pPr marL="0" indent="0">
              <a:buNone/>
            </a:pPr>
            <a:r>
              <a:rPr lang="fi-FI" dirty="0">
                <a:latin typeface="Courier New" panose="02070309020205020404" pitchFamily="49" charset="0"/>
                <a:cs typeface="Courier New" panose="02070309020205020404" pitchFamily="49" charset="0"/>
              </a:rPr>
              <a:t>max_temp = FOREACH grouped_records GENERATE group,</a:t>
            </a:r>
          </a:p>
          <a:p>
            <a:pPr marL="0" indent="0">
              <a:buNone/>
            </a:pPr>
            <a:r>
              <a:rPr lang="fi-FI" dirty="0">
                <a:latin typeface="Courier New" panose="02070309020205020404" pitchFamily="49" charset="0"/>
                <a:cs typeface="Courier New" panose="02070309020205020404" pitchFamily="49" charset="0"/>
              </a:rPr>
              <a:t> MAX(filtered_records.temperature);</a:t>
            </a:r>
          </a:p>
          <a:p>
            <a:pPr marL="0" indent="0">
              <a:buNone/>
            </a:pPr>
            <a:r>
              <a:rPr lang="fi-FI" dirty="0">
                <a:latin typeface="Courier New" panose="02070309020205020404" pitchFamily="49" charset="0"/>
                <a:cs typeface="Courier New" panose="02070309020205020404" pitchFamily="49" charset="0"/>
              </a:rPr>
              <a:t>DUMP </a:t>
            </a:r>
            <a:r>
              <a:rPr lang="fi-FI" dirty="0" smtClean="0">
                <a:latin typeface="Courier New" panose="02070309020205020404" pitchFamily="49" charset="0"/>
                <a:cs typeface="Courier New" panose="02070309020205020404" pitchFamily="49" charset="0"/>
              </a:rPr>
              <a:t>max_temp;</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6906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 DESCRIBE records;</a:t>
            </a:r>
          </a:p>
          <a:p>
            <a:pPr marL="0" indent="0">
              <a:buNone/>
            </a:pPr>
            <a:r>
              <a:rPr lang="en-US" dirty="0">
                <a:latin typeface="Courier New" panose="02070309020205020404" pitchFamily="49" charset="0"/>
                <a:cs typeface="Courier New" panose="02070309020205020404" pitchFamily="49" charset="0"/>
              </a:rPr>
              <a:t>&gt;&gt; records: {year: </a:t>
            </a:r>
            <a:r>
              <a:rPr lang="en-US" dirty="0" err="1">
                <a:latin typeface="Courier New" panose="02070309020205020404" pitchFamily="49" charset="0"/>
                <a:cs typeface="Courier New" panose="02070309020205020404" pitchFamily="49" charset="0"/>
              </a:rPr>
              <a:t>chararray,temperature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int,quality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DUMP </a:t>
            </a:r>
            <a:r>
              <a:rPr lang="en-US" dirty="0" err="1">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&gt;&gt; (1949,{(1949,111,1),(1949,78,1)})</a:t>
            </a:r>
          </a:p>
          <a:p>
            <a:pPr marL="0" indent="0">
              <a:buNone/>
            </a:pPr>
            <a:r>
              <a:rPr lang="en-US" dirty="0">
                <a:latin typeface="Courier New" panose="02070309020205020404" pitchFamily="49" charset="0"/>
                <a:cs typeface="Courier New" panose="02070309020205020404" pitchFamily="49" charset="0"/>
              </a:rPr>
              <a:t>(1950,{(1950,0,1),(1950,22,1),(1950,-11,1</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DESCRIBE </a:t>
            </a:r>
            <a:r>
              <a:rPr lang="en-US" dirty="0" err="1">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&gt;&gt; </a:t>
            </a:r>
            <a:r>
              <a:rPr lang="en-US" dirty="0" err="1" smtClean="0">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 {group: </a:t>
            </a:r>
            <a:r>
              <a:rPr lang="en-US" dirty="0" err="1">
                <a:latin typeface="Courier New" panose="02070309020205020404" pitchFamily="49" charset="0"/>
                <a:cs typeface="Courier New" panose="02070309020205020404" pitchFamily="49" charset="0"/>
              </a:rPr>
              <a:t>chararray,filtered_records</a:t>
            </a:r>
            <a:r>
              <a:rPr lang="en-US" dirty="0">
                <a:latin typeface="Courier New" panose="02070309020205020404" pitchFamily="49" charset="0"/>
                <a:cs typeface="Courier New" panose="02070309020205020404" pitchFamily="49" charset="0"/>
              </a:rPr>
              <a:t>: {year: </a:t>
            </a:r>
            <a:r>
              <a:rPr lang="en-US" dirty="0" err="1">
                <a:latin typeface="Courier New" panose="02070309020205020404" pitchFamily="49" charset="0"/>
                <a:cs typeface="Courier New" panose="02070309020205020404" pitchFamily="49" charset="0"/>
              </a:rPr>
              <a:t>chararray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temperature: </a:t>
            </a:r>
            <a:r>
              <a:rPr lang="en-US" dirty="0" err="1">
                <a:latin typeface="Courier New" panose="02070309020205020404" pitchFamily="49" charset="0"/>
                <a:cs typeface="Courier New" panose="02070309020205020404" pitchFamily="49" charset="0"/>
              </a:rPr>
              <a:t>int,quality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buNone/>
            </a:pPr>
            <a:endParaRPr lang="fi-FI" dirty="0">
              <a:latin typeface="Courier New" panose="02070309020205020404" pitchFamily="49" charset="0"/>
              <a:cs typeface="Courier New" panose="02070309020205020404" pitchFamily="49" charset="0"/>
            </a:endParaRPr>
          </a:p>
          <a:p>
            <a:pPr marL="0" indent="0">
              <a:buNone/>
            </a:pPr>
            <a:endParaRPr lang="fi-FI" dirty="0"/>
          </a:p>
        </p:txBody>
      </p:sp>
    </p:spTree>
    <p:extLst>
      <p:ext uri="{BB962C8B-B14F-4D97-AF65-F5344CB8AC3E}">
        <p14:creationId xmlns:p14="http://schemas.microsoft.com/office/powerpoint/2010/main" val="18917864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p>
          <a:p>
            <a:pPr marL="0" indent="0">
              <a:buNone/>
            </a:pPr>
            <a:endParaRPr lang="en-US" dirty="0" smtClean="0"/>
          </a:p>
          <a:p>
            <a:pPr marL="0" indent="0">
              <a:buNone/>
            </a:pPr>
            <a:r>
              <a:rPr lang="en-US" dirty="0" err="1" smtClean="0">
                <a:latin typeface="Courier New" panose="02070309020205020404" pitchFamily="49" charset="0"/>
                <a:cs typeface="Courier New" panose="02070309020205020404" pitchFamily="49" charset="0"/>
              </a:rPr>
              <a:t>input_lines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LOAD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/my-copy-of-all-pages-on-internet' AS (</a:t>
            </a:r>
            <a:r>
              <a:rPr lang="en-US" dirty="0" err="1">
                <a:latin typeface="Courier New" panose="02070309020205020404" pitchFamily="49" charset="0"/>
                <a:cs typeface="Courier New" panose="02070309020205020404" pitchFamily="49" charset="0"/>
              </a:rPr>
              <a:t>line:chararray</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Extract words from each line and put them into a pig bag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datatype</a:t>
            </a:r>
            <a:r>
              <a:rPr lang="en-US" dirty="0">
                <a:latin typeface="Courier New" panose="02070309020205020404" pitchFamily="49" charset="0"/>
                <a:cs typeface="Courier New" panose="02070309020205020404" pitchFamily="49" charset="0"/>
              </a:rPr>
              <a:t>, then flatten the bag to get one word on each row</a:t>
            </a:r>
          </a:p>
          <a:p>
            <a:pPr marL="0" indent="0">
              <a:buNone/>
            </a:pPr>
            <a:r>
              <a:rPr lang="en-US" dirty="0">
                <a:latin typeface="Courier New" panose="02070309020205020404" pitchFamily="49" charset="0"/>
                <a:cs typeface="Courier New" panose="02070309020205020404" pitchFamily="49" charset="0"/>
              </a:rPr>
              <a:t>words = FOREACH </a:t>
            </a:r>
            <a:r>
              <a:rPr lang="en-US" dirty="0" err="1">
                <a:latin typeface="Courier New" panose="02070309020205020404" pitchFamily="49" charset="0"/>
                <a:cs typeface="Courier New" panose="02070309020205020404" pitchFamily="49" charset="0"/>
              </a:rPr>
              <a:t>input_lines</a:t>
            </a:r>
            <a:r>
              <a:rPr lang="en-US" dirty="0">
                <a:latin typeface="Courier New" panose="02070309020205020404" pitchFamily="49" charset="0"/>
                <a:cs typeface="Courier New" panose="02070309020205020404" pitchFamily="49" charset="0"/>
              </a:rPr>
              <a:t> GENERATE FLATTEN(TOKENIZE(line)) AS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filter out any words that are just white spaces</a:t>
            </a:r>
          </a:p>
          <a:p>
            <a:pPr marL="0" indent="0">
              <a:buNone/>
            </a:pP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 FILTER words BY word MATCHES '\\w</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create a group for each word</a:t>
            </a:r>
          </a:p>
          <a:p>
            <a:pPr marL="0" indent="0">
              <a:buNone/>
            </a:pPr>
            <a:r>
              <a:rPr lang="en-US" dirty="0" err="1">
                <a:latin typeface="Courier New" panose="02070309020205020404" pitchFamily="49" charset="0"/>
                <a:cs typeface="Courier New" panose="02070309020205020404" pitchFamily="49" charset="0"/>
              </a:rPr>
              <a:t>word_groups</a:t>
            </a:r>
            <a:r>
              <a:rPr lang="en-US" dirty="0">
                <a:latin typeface="Courier New" panose="02070309020205020404" pitchFamily="49" charset="0"/>
                <a:cs typeface="Courier New" panose="02070309020205020404" pitchFamily="49" charset="0"/>
              </a:rPr>
              <a:t> = GROUP </a:t>
            </a: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BY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count the entries in each group</a:t>
            </a:r>
          </a:p>
          <a:p>
            <a:pPr marL="0" indent="0">
              <a:buNone/>
            </a:pPr>
            <a:r>
              <a:rPr lang="en-US" dirty="0" err="1">
                <a:latin typeface="Courier New" panose="02070309020205020404" pitchFamily="49" charset="0"/>
                <a:cs typeface="Courier New" panose="02070309020205020404" pitchFamily="49" charset="0"/>
              </a:rPr>
              <a:t>word_count</a:t>
            </a:r>
            <a:r>
              <a:rPr lang="en-US" dirty="0">
                <a:latin typeface="Courier New" panose="02070309020205020404" pitchFamily="49" charset="0"/>
                <a:cs typeface="Courier New" panose="02070309020205020404" pitchFamily="49" charset="0"/>
              </a:rPr>
              <a:t> = FOREACH </a:t>
            </a:r>
            <a:r>
              <a:rPr lang="en-US" dirty="0" err="1">
                <a:latin typeface="Courier New" panose="02070309020205020404" pitchFamily="49" charset="0"/>
                <a:cs typeface="Courier New" panose="02070309020205020404" pitchFamily="49" charset="0"/>
              </a:rPr>
              <a:t>word_groups</a:t>
            </a:r>
            <a:r>
              <a:rPr lang="en-US" dirty="0">
                <a:latin typeface="Courier New" panose="02070309020205020404" pitchFamily="49" charset="0"/>
                <a:cs typeface="Courier New" panose="02070309020205020404" pitchFamily="49" charset="0"/>
              </a:rPr>
              <a:t> GENERATE COUNT(</a:t>
            </a: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AS count, group AS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order the records by count</a:t>
            </a:r>
          </a:p>
          <a:p>
            <a:pPr marL="0" indent="0">
              <a:buNone/>
            </a:pPr>
            <a:r>
              <a:rPr lang="en-US" dirty="0" err="1">
                <a:latin typeface="Courier New" panose="02070309020205020404" pitchFamily="49" charset="0"/>
                <a:cs typeface="Courier New" panose="02070309020205020404" pitchFamily="49" charset="0"/>
              </a:rPr>
              <a:t>ordered_word_count</a:t>
            </a:r>
            <a:r>
              <a:rPr lang="en-US" dirty="0">
                <a:latin typeface="Courier New" panose="02070309020205020404" pitchFamily="49" charset="0"/>
                <a:cs typeface="Courier New" panose="02070309020205020404" pitchFamily="49" charset="0"/>
              </a:rPr>
              <a:t> = ORDER </a:t>
            </a:r>
            <a:r>
              <a:rPr lang="en-US" dirty="0" err="1">
                <a:latin typeface="Courier New" panose="02070309020205020404" pitchFamily="49" charset="0"/>
                <a:cs typeface="Courier New" panose="02070309020205020404" pitchFamily="49" charset="0"/>
              </a:rPr>
              <a:t>word_count</a:t>
            </a:r>
            <a:r>
              <a:rPr lang="en-US" dirty="0">
                <a:latin typeface="Courier New" panose="02070309020205020404" pitchFamily="49" charset="0"/>
                <a:cs typeface="Courier New" panose="02070309020205020404" pitchFamily="49" charset="0"/>
              </a:rPr>
              <a:t> BY count DESC;</a:t>
            </a:r>
          </a:p>
          <a:p>
            <a:pPr marL="0" indent="0">
              <a:buNone/>
            </a:pPr>
            <a:r>
              <a:rPr lang="en-US" dirty="0">
                <a:latin typeface="Courier New" panose="02070309020205020404" pitchFamily="49" charset="0"/>
                <a:cs typeface="Courier New" panose="02070309020205020404" pitchFamily="49" charset="0"/>
              </a:rPr>
              <a:t>STORE </a:t>
            </a:r>
            <a:r>
              <a:rPr lang="en-US" dirty="0" err="1">
                <a:latin typeface="Courier New" panose="02070309020205020404" pitchFamily="49" charset="0"/>
                <a:cs typeface="Courier New" panose="02070309020205020404" pitchFamily="49" charset="0"/>
              </a:rPr>
              <a:t>ordered_word_count</a:t>
            </a:r>
            <a:r>
              <a:rPr lang="en-US" dirty="0">
                <a:latin typeface="Courier New" panose="02070309020205020404" pitchFamily="49" charset="0"/>
                <a:cs typeface="Courier New" panose="02070309020205020404" pitchFamily="49" charset="0"/>
              </a:rPr>
              <a:t> INTO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/number-of-words-on-internet';</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634847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Is a cluster </a:t>
            </a:r>
            <a:r>
              <a:rPr lang="en-US" dirty="0"/>
              <a:t>computing platform designed to be fast and general </a:t>
            </a:r>
            <a:r>
              <a:rPr lang="en-US" dirty="0" smtClean="0"/>
              <a:t>purpose</a:t>
            </a:r>
          </a:p>
          <a:p>
            <a:pPr lvl="1"/>
            <a:r>
              <a:rPr lang="en-US" dirty="0"/>
              <a:t>extends the popular MapReduce model</a:t>
            </a:r>
            <a:endParaRPr lang="en-US" dirty="0" smtClean="0"/>
          </a:p>
          <a:p>
            <a:r>
              <a:rPr lang="en-US" dirty="0" smtClean="0"/>
              <a:t>Developed in the University of California, Berkeley</a:t>
            </a:r>
            <a:endParaRPr lang="fi-FI" dirty="0" smtClean="0"/>
          </a:p>
          <a:p>
            <a:pPr lvl="1"/>
            <a:r>
              <a:rPr lang="en-US" dirty="0" smtClean="0"/>
              <a:t>Development started in 2004</a:t>
            </a:r>
          </a:p>
          <a:p>
            <a:pPr lvl="1"/>
            <a:r>
              <a:rPr lang="en-US" dirty="0" smtClean="0"/>
              <a:t>In 2013 the project was donated to Apache Software Foundation</a:t>
            </a:r>
          </a:p>
          <a:p>
            <a:r>
              <a:rPr lang="en-US" dirty="0">
                <a:hlinkClick r:id="rId2"/>
              </a:rPr>
              <a:t>http://spark.apache.org</a:t>
            </a:r>
            <a:r>
              <a:rPr lang="en-US" dirty="0" smtClean="0">
                <a:hlinkClick r:id="rId2"/>
              </a:rPr>
              <a:t>/</a:t>
            </a:r>
            <a:endParaRPr lang="en-US" dirty="0" smtClean="0"/>
          </a:p>
          <a:p>
            <a:r>
              <a:rPr lang="en-US" dirty="0"/>
              <a:t>Book: Holden </a:t>
            </a:r>
            <a:r>
              <a:rPr lang="en-US" dirty="0" err="1"/>
              <a:t>Karau</a:t>
            </a:r>
            <a:r>
              <a:rPr lang="en-US" dirty="0"/>
              <a:t>, Andy </a:t>
            </a:r>
            <a:r>
              <a:rPr lang="en-US" dirty="0" err="1"/>
              <a:t>Konwinski</a:t>
            </a:r>
            <a:r>
              <a:rPr lang="en-US" dirty="0"/>
              <a:t>, Patrick Wendell &amp; </a:t>
            </a:r>
            <a:r>
              <a:rPr lang="en-US" dirty="0" err="1"/>
              <a:t>Matei</a:t>
            </a:r>
            <a:r>
              <a:rPr lang="en-US" dirty="0"/>
              <a:t> </a:t>
            </a:r>
            <a:r>
              <a:rPr lang="en-US" dirty="0" err="1"/>
              <a:t>Zaharia</a:t>
            </a:r>
            <a:r>
              <a:rPr lang="en-US" dirty="0"/>
              <a:t>, Learning Spark, 2015</a:t>
            </a:r>
            <a:endParaRPr lang="en-US" dirty="0" smtClean="0"/>
          </a:p>
        </p:txBody>
      </p:sp>
    </p:spTree>
    <p:extLst>
      <p:ext uri="{BB962C8B-B14F-4D97-AF65-F5344CB8AC3E}">
        <p14:creationId xmlns:p14="http://schemas.microsoft.com/office/powerpoint/2010/main" val="22878657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key features</a:t>
            </a:r>
            <a:endParaRPr lang="fi-FI" dirty="0"/>
          </a:p>
        </p:txBody>
      </p:sp>
      <p:sp>
        <p:nvSpPr>
          <p:cNvPr id="3" name="Content Placeholder 2"/>
          <p:cNvSpPr>
            <a:spLocks noGrp="1"/>
          </p:cNvSpPr>
          <p:nvPr>
            <p:ph idx="1"/>
          </p:nvPr>
        </p:nvSpPr>
        <p:spPr/>
        <p:txBody>
          <a:bodyPr>
            <a:normAutofit lnSpcReduction="10000"/>
          </a:bodyPr>
          <a:lstStyle/>
          <a:p>
            <a:r>
              <a:rPr lang="en-US" dirty="0"/>
              <a:t>Run programs up to 100x faster than Hadoop MapReduce in memory, or 10x faster on disk</a:t>
            </a:r>
            <a:r>
              <a:rPr lang="en-US" dirty="0" smtClean="0"/>
              <a:t>.</a:t>
            </a:r>
          </a:p>
          <a:p>
            <a:r>
              <a:rPr lang="fi-FI" dirty="0"/>
              <a:t>Write applications quickly in Java, Scala, Python, </a:t>
            </a:r>
            <a:r>
              <a:rPr lang="fi-FI" dirty="0" smtClean="0"/>
              <a:t>R.</a:t>
            </a:r>
          </a:p>
          <a:p>
            <a:pPr lvl="1"/>
            <a:r>
              <a:rPr lang="en-US" dirty="0" smtClean="0"/>
              <a:t>Contains API and shell</a:t>
            </a:r>
            <a:endParaRPr lang="fi-FI" dirty="0" smtClean="0"/>
          </a:p>
          <a:p>
            <a:r>
              <a:rPr lang="en-US" dirty="0"/>
              <a:t>Combine SQL, streaming, and complex analytics</a:t>
            </a:r>
            <a:r>
              <a:rPr lang="en-US" dirty="0" smtClean="0"/>
              <a:t>.</a:t>
            </a:r>
          </a:p>
          <a:p>
            <a:r>
              <a:rPr lang="en-US" dirty="0" smtClean="0"/>
              <a:t>Contains libraries, e.g. machine learning and graph processing</a:t>
            </a:r>
          </a:p>
          <a:p>
            <a:endParaRPr lang="fi-FI" dirty="0"/>
          </a:p>
        </p:txBody>
      </p:sp>
    </p:spTree>
    <p:extLst>
      <p:ext uri="{BB962C8B-B14F-4D97-AF65-F5344CB8AC3E}">
        <p14:creationId xmlns:p14="http://schemas.microsoft.com/office/powerpoint/2010/main" val="205448987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3608" y="1844824"/>
            <a:ext cx="7687793" cy="2890812"/>
          </a:xfrm>
          <a:prstGeom prst="rect">
            <a:avLst/>
          </a:prstGeom>
        </p:spPr>
      </p:pic>
      <p:sp>
        <p:nvSpPr>
          <p:cNvPr id="5" name="Title 4"/>
          <p:cNvSpPr>
            <a:spLocks noGrp="1"/>
          </p:cNvSpPr>
          <p:nvPr>
            <p:ph type="title"/>
          </p:nvPr>
        </p:nvSpPr>
        <p:spPr/>
        <p:txBody>
          <a:bodyPr/>
          <a:lstStyle/>
          <a:p>
            <a:r>
              <a:rPr lang="en-US" dirty="0" smtClean="0"/>
              <a:t>Spark architecture</a:t>
            </a:r>
            <a:endParaRPr lang="fi-FI" dirty="0"/>
          </a:p>
        </p:txBody>
      </p:sp>
      <p:sp>
        <p:nvSpPr>
          <p:cNvPr id="6" name="Rectangle 5"/>
          <p:cNvSpPr/>
          <p:nvPr/>
        </p:nvSpPr>
        <p:spPr>
          <a:xfrm>
            <a:off x="1547664" y="5301208"/>
            <a:ext cx="4572000" cy="430887"/>
          </a:xfrm>
          <a:prstGeom prst="rect">
            <a:avLst/>
          </a:prstGeom>
        </p:spPr>
        <p:txBody>
          <a:bodyPr>
            <a:spAutoFit/>
          </a:bodyPr>
          <a:lstStyle/>
          <a:p>
            <a:r>
              <a:rPr lang="fi-FI" sz="1100" dirty="0" smtClean="0"/>
              <a:t>From Holden </a:t>
            </a:r>
            <a:r>
              <a:rPr lang="fi-FI" sz="1100" dirty="0"/>
              <a:t>Karau, Andy Konwinski, Patrick Wendell &amp; Matei Zaharia, Learning Spark, 2015</a:t>
            </a:r>
          </a:p>
        </p:txBody>
      </p:sp>
    </p:spTree>
    <p:extLst>
      <p:ext uri="{BB962C8B-B14F-4D97-AF65-F5344CB8AC3E}">
        <p14:creationId xmlns:p14="http://schemas.microsoft.com/office/powerpoint/2010/main" val="940718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Example: </a:t>
            </a:r>
            <a:r>
              <a:rPr lang="en-US" dirty="0" err="1" smtClean="0"/>
              <a:t>CouchDB</a:t>
            </a:r>
            <a:r>
              <a:rPr lang="en-US" dirty="0" smtClean="0"/>
              <a:t>, </a:t>
            </a:r>
            <a:r>
              <a:rPr lang="en-US" sz="3200" dirty="0" smtClean="0"/>
              <a:t>http://couchdb.org</a:t>
            </a:r>
            <a:endParaRPr lang="en-US" sz="3200" dirty="0"/>
          </a:p>
        </p:txBody>
      </p:sp>
      <p:sp>
        <p:nvSpPr>
          <p:cNvPr id="4" name="Content Placeholder 3"/>
          <p:cNvSpPr>
            <a:spLocks noGrp="1"/>
          </p:cNvSpPr>
          <p:nvPr>
            <p:ph idx="1"/>
          </p:nvPr>
        </p:nvSpPr>
        <p:spPr/>
        <p:txBody>
          <a:bodyPr>
            <a:normAutofit fontScale="92500" lnSpcReduction="10000"/>
          </a:bodyPr>
          <a:lstStyle/>
          <a:p>
            <a:r>
              <a:rPr lang="en-US" dirty="0"/>
              <a:t>O</a:t>
            </a:r>
            <a:r>
              <a:rPr lang="en-US" dirty="0" smtClean="0"/>
              <a:t>pen source document-oriented database written mostly in the </a:t>
            </a:r>
            <a:r>
              <a:rPr lang="en-US" dirty="0" err="1" smtClean="0"/>
              <a:t>Erlang</a:t>
            </a:r>
            <a:r>
              <a:rPr lang="en-US" dirty="0" smtClean="0"/>
              <a:t> programming language</a:t>
            </a:r>
          </a:p>
          <a:p>
            <a:r>
              <a:rPr lang="en-US" dirty="0" smtClean="0"/>
              <a:t>Development started in 2005</a:t>
            </a:r>
          </a:p>
          <a:p>
            <a:r>
              <a:rPr lang="en-US" dirty="0" smtClean="0"/>
              <a:t>In February 2008, it became an Apache Incubator project and the license was changed to the Apache License rather than the GPL</a:t>
            </a:r>
          </a:p>
          <a:p>
            <a:r>
              <a:rPr lang="en-US" dirty="0" smtClean="0"/>
              <a:t>Stores collection of JSON documents</a:t>
            </a:r>
          </a:p>
          <a:p>
            <a:r>
              <a:rPr lang="en-US" dirty="0" smtClean="0"/>
              <a:t>Provides </a:t>
            </a:r>
            <a:r>
              <a:rPr lang="en-US" dirty="0" err="1" smtClean="0"/>
              <a:t>RESTFul</a:t>
            </a:r>
            <a:r>
              <a:rPr lang="en-US" dirty="0" smtClean="0"/>
              <a:t> API</a:t>
            </a:r>
          </a:p>
          <a:p>
            <a:r>
              <a:rPr lang="en-US" dirty="0" smtClean="0"/>
              <a:t>Query ability is allowed via views:</a:t>
            </a:r>
          </a:p>
          <a:p>
            <a:pPr lvl="1"/>
            <a:r>
              <a:rPr lang="en-US" dirty="0" smtClean="0"/>
              <a:t>Map and reduce functions</a:t>
            </a:r>
            <a:endParaRPr lang="en-US" dirty="0"/>
          </a:p>
        </p:txBody>
      </p:sp>
    </p:spTree>
    <p:extLst>
      <p:ext uri="{BB962C8B-B14F-4D97-AF65-F5344CB8AC3E}">
        <p14:creationId xmlns:p14="http://schemas.microsoft.com/office/powerpoint/2010/main" val="1192711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fi-FI" dirty="0"/>
          </a:p>
        </p:txBody>
      </p:sp>
      <p:pic>
        <p:nvPicPr>
          <p:cNvPr id="4" name="Picture 3"/>
          <p:cNvPicPr>
            <a:picLocks noChangeAspect="1"/>
          </p:cNvPicPr>
          <p:nvPr/>
        </p:nvPicPr>
        <p:blipFill>
          <a:blip r:embed="rId2"/>
          <a:stretch>
            <a:fillRect/>
          </a:stretch>
        </p:blipFill>
        <p:spPr>
          <a:xfrm>
            <a:off x="1341663" y="1988889"/>
            <a:ext cx="6955973" cy="1512168"/>
          </a:xfrm>
          <a:prstGeom prst="rect">
            <a:avLst/>
          </a:prstGeom>
        </p:spPr>
      </p:pic>
      <p:pic>
        <p:nvPicPr>
          <p:cNvPr id="5" name="Picture 4"/>
          <p:cNvPicPr>
            <a:picLocks noChangeAspect="1"/>
          </p:cNvPicPr>
          <p:nvPr/>
        </p:nvPicPr>
        <p:blipFill>
          <a:blip r:embed="rId3"/>
          <a:stretch>
            <a:fillRect/>
          </a:stretch>
        </p:blipFill>
        <p:spPr>
          <a:xfrm>
            <a:off x="1229164" y="4077072"/>
            <a:ext cx="6830092" cy="1872208"/>
          </a:xfrm>
          <a:prstGeom prst="rect">
            <a:avLst/>
          </a:prstGeom>
        </p:spPr>
      </p:pic>
      <p:sp>
        <p:nvSpPr>
          <p:cNvPr id="6" name="TextBox 5"/>
          <p:cNvSpPr txBox="1"/>
          <p:nvPr/>
        </p:nvSpPr>
        <p:spPr>
          <a:xfrm>
            <a:off x="2051720" y="1628800"/>
            <a:ext cx="2698175" cy="369332"/>
          </a:xfrm>
          <a:prstGeom prst="rect">
            <a:avLst/>
          </a:prstGeom>
          <a:noFill/>
        </p:spPr>
        <p:txBody>
          <a:bodyPr wrap="none" rtlCol="0">
            <a:spAutoFit/>
          </a:bodyPr>
          <a:lstStyle/>
          <a:p>
            <a:r>
              <a:rPr lang="en-US" dirty="0" smtClean="0"/>
              <a:t>Python shell, word count</a:t>
            </a:r>
            <a:endParaRPr lang="fi-FI" dirty="0"/>
          </a:p>
        </p:txBody>
      </p:sp>
      <p:sp>
        <p:nvSpPr>
          <p:cNvPr id="7" name="TextBox 6"/>
          <p:cNvSpPr txBox="1"/>
          <p:nvPr/>
        </p:nvSpPr>
        <p:spPr>
          <a:xfrm>
            <a:off x="2047269" y="3833338"/>
            <a:ext cx="2557110" cy="369332"/>
          </a:xfrm>
          <a:prstGeom prst="rect">
            <a:avLst/>
          </a:prstGeom>
          <a:noFill/>
        </p:spPr>
        <p:txBody>
          <a:bodyPr wrap="none" rtlCol="0">
            <a:spAutoFit/>
          </a:bodyPr>
          <a:lstStyle/>
          <a:p>
            <a:r>
              <a:rPr lang="en-US" dirty="0" smtClean="0"/>
              <a:t>Scala shell, word count</a:t>
            </a:r>
            <a:endParaRPr lang="fi-FI" dirty="0"/>
          </a:p>
        </p:txBody>
      </p:sp>
      <p:sp>
        <p:nvSpPr>
          <p:cNvPr id="8" name="Rectangle 7"/>
          <p:cNvSpPr/>
          <p:nvPr/>
        </p:nvSpPr>
        <p:spPr>
          <a:xfrm>
            <a:off x="1222460" y="5731349"/>
            <a:ext cx="4572000" cy="923330"/>
          </a:xfrm>
          <a:prstGeom prst="rect">
            <a:avLst/>
          </a:prstGeom>
        </p:spPr>
        <p:txBody>
          <a:bodyPr>
            <a:spAutoFit/>
          </a:bodyPr>
          <a:lstStyle/>
          <a:p>
            <a:r>
              <a:rPr lang="fi-FI" dirty="0" smtClean="0"/>
              <a:t>From Holden </a:t>
            </a:r>
            <a:r>
              <a:rPr lang="fi-FI" dirty="0"/>
              <a:t>Karau, Andy Konwinski, Patrick Wendell &amp; Matei Zaharia, Learning Spark, 2015</a:t>
            </a:r>
          </a:p>
        </p:txBody>
      </p:sp>
    </p:spTree>
    <p:extLst>
      <p:ext uri="{BB962C8B-B14F-4D97-AF65-F5344CB8AC3E}">
        <p14:creationId xmlns:p14="http://schemas.microsoft.com/office/powerpoint/2010/main" val="40080583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Primary abstraction is Resilient Distributed Dataset (RDD)</a:t>
            </a:r>
          </a:p>
          <a:p>
            <a:pPr lvl="1"/>
            <a:r>
              <a:rPr lang="en-US" dirty="0" smtClean="0"/>
              <a:t>Can be initialized with data, </a:t>
            </a:r>
            <a:r>
              <a:rPr lang="en-US" dirty="0"/>
              <a:t>e</a:t>
            </a:r>
            <a:r>
              <a:rPr lang="en-US" dirty="0" smtClean="0"/>
              <a:t>.g. from CSV file, from database, </a:t>
            </a:r>
            <a:r>
              <a:rPr lang="en-US" dirty="0" err="1" smtClean="0"/>
              <a:t>etc</a:t>
            </a:r>
            <a:endParaRPr lang="en-US" dirty="0" smtClean="0"/>
          </a:p>
          <a:p>
            <a:pPr lvl="1"/>
            <a:r>
              <a:rPr lang="en-US" dirty="0" smtClean="0"/>
              <a:t>Later, different operations can be applied to RDD.</a:t>
            </a:r>
          </a:p>
          <a:p>
            <a:r>
              <a:rPr lang="en-US" dirty="0" smtClean="0"/>
              <a:t>RDD operations</a:t>
            </a:r>
          </a:p>
          <a:p>
            <a:pPr lvl="1"/>
            <a:r>
              <a:rPr lang="en-US" dirty="0" smtClean="0"/>
              <a:t>Transformations</a:t>
            </a:r>
            <a:r>
              <a:rPr lang="fi-FI" dirty="0" smtClean="0"/>
              <a:t>: return new RDD</a:t>
            </a:r>
          </a:p>
          <a:p>
            <a:pPr lvl="1"/>
            <a:r>
              <a:rPr lang="en-US" dirty="0"/>
              <a:t>Actions: operations that return a final value to the driver program or write data to an external storage </a:t>
            </a:r>
            <a:r>
              <a:rPr lang="en-US" dirty="0" smtClean="0"/>
              <a:t>system</a:t>
            </a:r>
          </a:p>
          <a:p>
            <a:r>
              <a:rPr lang="en-US" dirty="0"/>
              <a:t>Spark’s RDDs are by default recomputed each time you run an action on </a:t>
            </a:r>
            <a:r>
              <a:rPr lang="en-US" dirty="0" smtClean="0"/>
              <a:t>them</a:t>
            </a:r>
          </a:p>
          <a:p>
            <a:pPr lvl="1"/>
            <a:r>
              <a:rPr lang="fi-FI" dirty="0"/>
              <a:t>RDD.persist</a:t>
            </a:r>
            <a:r>
              <a:rPr lang="fi-FI" dirty="0" smtClean="0"/>
              <a:t>() can be used to keep RDD in memory</a:t>
            </a:r>
          </a:p>
          <a:p>
            <a:pPr lvl="1"/>
            <a:endParaRPr lang="en-US" dirty="0" smtClean="0"/>
          </a:p>
        </p:txBody>
      </p:sp>
    </p:spTree>
    <p:extLst>
      <p:ext uri="{BB962C8B-B14F-4D97-AF65-F5344CB8AC3E}">
        <p14:creationId xmlns:p14="http://schemas.microsoft.com/office/powerpoint/2010/main" val="2970449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union transformation</a:t>
            </a:r>
            <a:endParaRPr lang="fi-FI" dirty="0"/>
          </a:p>
        </p:txBody>
      </p:sp>
      <p:pic>
        <p:nvPicPr>
          <p:cNvPr id="4" name="Picture 3"/>
          <p:cNvPicPr>
            <a:picLocks noChangeAspect="1"/>
          </p:cNvPicPr>
          <p:nvPr/>
        </p:nvPicPr>
        <p:blipFill>
          <a:blip r:embed="rId2"/>
          <a:stretch>
            <a:fillRect/>
          </a:stretch>
        </p:blipFill>
        <p:spPr>
          <a:xfrm>
            <a:off x="1547664" y="1628800"/>
            <a:ext cx="6200333" cy="1580182"/>
          </a:xfrm>
          <a:prstGeom prst="rect">
            <a:avLst/>
          </a:prstGeom>
        </p:spPr>
      </p:pic>
      <p:pic>
        <p:nvPicPr>
          <p:cNvPr id="5" name="Picture 4"/>
          <p:cNvPicPr>
            <a:picLocks noChangeAspect="1"/>
          </p:cNvPicPr>
          <p:nvPr/>
        </p:nvPicPr>
        <p:blipFill>
          <a:blip r:embed="rId3"/>
          <a:stretch>
            <a:fillRect/>
          </a:stretch>
        </p:blipFill>
        <p:spPr>
          <a:xfrm>
            <a:off x="1547664" y="4149080"/>
            <a:ext cx="4990878" cy="1941190"/>
          </a:xfrm>
          <a:prstGeom prst="rect">
            <a:avLst/>
          </a:prstGeom>
        </p:spPr>
      </p:pic>
      <p:sp>
        <p:nvSpPr>
          <p:cNvPr id="6" name="TextBox 5"/>
          <p:cNvSpPr txBox="1"/>
          <p:nvPr/>
        </p:nvSpPr>
        <p:spPr>
          <a:xfrm>
            <a:off x="2051720" y="3717032"/>
            <a:ext cx="2903359" cy="369332"/>
          </a:xfrm>
          <a:prstGeom prst="rect">
            <a:avLst/>
          </a:prstGeom>
          <a:noFill/>
        </p:spPr>
        <p:txBody>
          <a:bodyPr wrap="none" rtlCol="0">
            <a:spAutoFit/>
          </a:bodyPr>
          <a:lstStyle/>
          <a:p>
            <a:r>
              <a:rPr lang="en-US" dirty="0" smtClean="0"/>
              <a:t>Persisting RDD in memory</a:t>
            </a:r>
            <a:endParaRPr lang="fi-FI" dirty="0"/>
          </a:p>
        </p:txBody>
      </p:sp>
      <p:sp>
        <p:nvSpPr>
          <p:cNvPr id="7" name="Rectangle 6"/>
          <p:cNvSpPr/>
          <p:nvPr/>
        </p:nvSpPr>
        <p:spPr>
          <a:xfrm>
            <a:off x="4599474" y="5006523"/>
            <a:ext cx="4572000" cy="400110"/>
          </a:xfrm>
          <a:prstGeom prst="rect">
            <a:avLst/>
          </a:prstGeom>
        </p:spPr>
        <p:txBody>
          <a:bodyPr>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112012692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filter transformation</a:t>
            </a:r>
            <a:endParaRPr lang="fi-FI" dirty="0"/>
          </a:p>
        </p:txBody>
      </p:sp>
      <p:pic>
        <p:nvPicPr>
          <p:cNvPr id="4" name="Picture 3"/>
          <p:cNvPicPr>
            <a:picLocks noChangeAspect="1"/>
          </p:cNvPicPr>
          <p:nvPr/>
        </p:nvPicPr>
        <p:blipFill>
          <a:blip r:embed="rId2"/>
          <a:stretch>
            <a:fillRect/>
          </a:stretch>
        </p:blipFill>
        <p:spPr>
          <a:xfrm>
            <a:off x="1547664" y="1295982"/>
            <a:ext cx="6408712" cy="4519966"/>
          </a:xfrm>
          <a:prstGeom prst="rect">
            <a:avLst/>
          </a:prstGeom>
        </p:spPr>
      </p:pic>
      <p:sp>
        <p:nvSpPr>
          <p:cNvPr id="5" name="Rectangle 4"/>
          <p:cNvSpPr/>
          <p:nvPr/>
        </p:nvSpPr>
        <p:spPr>
          <a:xfrm>
            <a:off x="1763688" y="5661248"/>
            <a:ext cx="4572000" cy="400110"/>
          </a:xfrm>
          <a:prstGeom prst="rect">
            <a:avLst/>
          </a:prstGeom>
        </p:spPr>
        <p:txBody>
          <a:bodyPr>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50518427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RDD operations</a:t>
            </a:r>
            <a:endParaRPr lang="fi-FI" dirty="0"/>
          </a:p>
        </p:txBody>
      </p:sp>
      <p:sp>
        <p:nvSpPr>
          <p:cNvPr id="3" name="Content Placeholder 2"/>
          <p:cNvSpPr>
            <a:spLocks noGrp="1"/>
          </p:cNvSpPr>
          <p:nvPr>
            <p:ph idx="1"/>
          </p:nvPr>
        </p:nvSpPr>
        <p:spPr/>
        <p:txBody>
          <a:bodyPr/>
          <a:lstStyle/>
          <a:p>
            <a:pPr marL="0" indent="0">
              <a:buNone/>
            </a:pPr>
            <a:r>
              <a:rPr lang="en-US" dirty="0"/>
              <a:t>m</a:t>
            </a:r>
            <a:r>
              <a:rPr lang="en-US" dirty="0" smtClean="0"/>
              <a:t>ap – applies function to all RDD elements</a:t>
            </a:r>
          </a:p>
          <a:p>
            <a:pPr marL="0" indent="0">
              <a:buNone/>
            </a:pPr>
            <a:r>
              <a:rPr lang="en-US" dirty="0"/>
              <a:t>f</a:t>
            </a:r>
            <a:r>
              <a:rPr lang="en-US" dirty="0" smtClean="0"/>
              <a:t>ilter -  returns only those elements which adhere to filter</a:t>
            </a:r>
          </a:p>
          <a:p>
            <a:pPr marL="0" indent="0">
              <a:buNone/>
            </a:pPr>
            <a:r>
              <a:rPr lang="en-US" dirty="0" smtClean="0"/>
              <a:t> Set operations: union, subtract, distinct, intersection</a:t>
            </a:r>
            <a:endParaRPr lang="fi-FI" dirty="0"/>
          </a:p>
        </p:txBody>
      </p:sp>
      <p:pic>
        <p:nvPicPr>
          <p:cNvPr id="4" name="Picture 3"/>
          <p:cNvPicPr>
            <a:picLocks noChangeAspect="1"/>
          </p:cNvPicPr>
          <p:nvPr/>
        </p:nvPicPr>
        <p:blipFill>
          <a:blip r:embed="rId2"/>
          <a:stretch>
            <a:fillRect/>
          </a:stretch>
        </p:blipFill>
        <p:spPr>
          <a:xfrm>
            <a:off x="1763688" y="4089728"/>
            <a:ext cx="5762625" cy="1914525"/>
          </a:xfrm>
          <a:prstGeom prst="rect">
            <a:avLst/>
          </a:prstGeom>
        </p:spPr>
      </p:pic>
      <p:sp>
        <p:nvSpPr>
          <p:cNvPr id="5" name="Rectangle 4"/>
          <p:cNvSpPr/>
          <p:nvPr/>
        </p:nvSpPr>
        <p:spPr>
          <a:xfrm>
            <a:off x="541288" y="6004252"/>
            <a:ext cx="5578376" cy="246221"/>
          </a:xfrm>
          <a:prstGeom prst="rect">
            <a:avLst/>
          </a:prstGeom>
        </p:spPr>
        <p:txBody>
          <a:bodyPr wrap="square">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37033846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RDD operations</a:t>
            </a:r>
            <a:endParaRPr lang="fi-FI" dirty="0"/>
          </a:p>
        </p:txBody>
      </p:sp>
      <p:sp>
        <p:nvSpPr>
          <p:cNvPr id="3" name="Content Placeholder 2"/>
          <p:cNvSpPr>
            <a:spLocks noGrp="1"/>
          </p:cNvSpPr>
          <p:nvPr>
            <p:ph idx="1"/>
          </p:nvPr>
        </p:nvSpPr>
        <p:spPr/>
        <p:txBody>
          <a:bodyPr>
            <a:normAutofit lnSpcReduction="10000"/>
          </a:bodyPr>
          <a:lstStyle/>
          <a:p>
            <a:r>
              <a:rPr lang="en-US" dirty="0" smtClean="0"/>
              <a:t>reduce</a:t>
            </a:r>
          </a:p>
          <a:p>
            <a:pPr lvl="1"/>
            <a:r>
              <a:rPr lang="en-US" dirty="0"/>
              <a:t>takes a function that operates on two elements of the type in your RDD and returns a new element of the same </a:t>
            </a:r>
            <a:r>
              <a:rPr lang="en-US" dirty="0" smtClean="0"/>
              <a:t>type</a:t>
            </a:r>
          </a:p>
          <a:p>
            <a:pPr lvl="1"/>
            <a:r>
              <a:rPr lang="es-ES" dirty="0"/>
              <a:t>sum = </a:t>
            </a:r>
            <a:r>
              <a:rPr lang="es-ES" dirty="0" err="1"/>
              <a:t>rdd.reduce</a:t>
            </a:r>
            <a:r>
              <a:rPr lang="es-ES" dirty="0"/>
              <a:t>(lambda x, y: x + y)</a:t>
            </a:r>
            <a:endParaRPr lang="en-US" dirty="0" smtClean="0"/>
          </a:p>
          <a:p>
            <a:r>
              <a:rPr lang="en-US" dirty="0" smtClean="0"/>
              <a:t>Aggregate</a:t>
            </a:r>
          </a:p>
          <a:p>
            <a:r>
              <a:rPr lang="en-US" dirty="0"/>
              <a:t>t</a:t>
            </a:r>
            <a:r>
              <a:rPr lang="en-US" dirty="0" smtClean="0"/>
              <a:t>ake(n) – returns subset of n elements of RDD</a:t>
            </a:r>
          </a:p>
          <a:p>
            <a:r>
              <a:rPr lang="en-US" dirty="0" smtClean="0"/>
              <a:t>collect – returns all RDD elements</a:t>
            </a:r>
          </a:p>
          <a:p>
            <a:r>
              <a:rPr lang="en-US" dirty="0" smtClean="0"/>
              <a:t>count, </a:t>
            </a:r>
            <a:r>
              <a:rPr lang="en-US" dirty="0" err="1" smtClean="0"/>
              <a:t>countByValue</a:t>
            </a:r>
            <a:r>
              <a:rPr lang="en-US" dirty="0" smtClean="0"/>
              <a:t> </a:t>
            </a:r>
          </a:p>
          <a:p>
            <a:endParaRPr lang="fi-FI" dirty="0"/>
          </a:p>
        </p:txBody>
      </p:sp>
    </p:spTree>
    <p:extLst>
      <p:ext uri="{BB962C8B-B14F-4D97-AF65-F5344CB8AC3E}">
        <p14:creationId xmlns:p14="http://schemas.microsoft.com/office/powerpoint/2010/main" val="26608324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pairs operations</a:t>
            </a:r>
            <a:endParaRPr lang="fi-FI" dirty="0"/>
          </a:p>
        </p:txBody>
      </p:sp>
      <p:sp>
        <p:nvSpPr>
          <p:cNvPr id="3" name="Content Placeholder 2"/>
          <p:cNvSpPr>
            <a:spLocks noGrp="1"/>
          </p:cNvSpPr>
          <p:nvPr>
            <p:ph idx="1"/>
          </p:nvPr>
        </p:nvSpPr>
        <p:spPr/>
        <p:txBody>
          <a:bodyPr/>
          <a:lstStyle/>
          <a:p>
            <a:r>
              <a:rPr lang="fi-FI" dirty="0"/>
              <a:t>reduceByKey(func</a:t>
            </a:r>
            <a:r>
              <a:rPr lang="fi-FI" dirty="0" smtClean="0"/>
              <a:t>)</a:t>
            </a:r>
          </a:p>
          <a:p>
            <a:pPr lvl="1"/>
            <a:r>
              <a:rPr lang="en-US" dirty="0" smtClean="0"/>
              <a:t>Combines </a:t>
            </a:r>
            <a:r>
              <a:rPr lang="en-US" dirty="0"/>
              <a:t>values with the same </a:t>
            </a:r>
            <a:r>
              <a:rPr lang="en-US" dirty="0" smtClean="0"/>
              <a:t>key</a:t>
            </a:r>
            <a:endParaRPr lang="en-US" dirty="0"/>
          </a:p>
          <a:p>
            <a:r>
              <a:rPr lang="fi-FI" dirty="0"/>
              <a:t>groupByKey</a:t>
            </a:r>
            <a:r>
              <a:rPr lang="fi-FI" dirty="0" smtClean="0"/>
              <a:t>()</a:t>
            </a:r>
          </a:p>
          <a:p>
            <a:pPr lvl="1"/>
            <a:r>
              <a:rPr lang="en-US" dirty="0"/>
              <a:t>Group values with the same key</a:t>
            </a:r>
            <a:r>
              <a:rPr lang="en-US" dirty="0" smtClean="0"/>
              <a:t>.</a:t>
            </a:r>
          </a:p>
          <a:p>
            <a:r>
              <a:rPr lang="fi-FI" dirty="0"/>
              <a:t>keys</a:t>
            </a:r>
            <a:r>
              <a:rPr lang="fi-FI" dirty="0" smtClean="0"/>
              <a:t>()</a:t>
            </a:r>
          </a:p>
          <a:p>
            <a:pPr lvl="1"/>
            <a:r>
              <a:rPr lang="en-US" dirty="0"/>
              <a:t>Return an RDD of just the keys</a:t>
            </a:r>
            <a:r>
              <a:rPr lang="en-US" dirty="0" smtClean="0"/>
              <a:t>.</a:t>
            </a:r>
          </a:p>
          <a:p>
            <a:r>
              <a:rPr lang="en-US" dirty="0" smtClean="0"/>
              <a:t>Join operations:</a:t>
            </a:r>
          </a:p>
          <a:p>
            <a:pPr lvl="1"/>
            <a:r>
              <a:rPr lang="en-US" dirty="0" smtClean="0"/>
              <a:t>Inner join, </a:t>
            </a:r>
            <a:r>
              <a:rPr lang="fi-FI" dirty="0" smtClean="0"/>
              <a:t>rightOuterJoin, leftOuterJoin</a:t>
            </a:r>
            <a:endParaRPr lang="en-US" dirty="0" smtClean="0"/>
          </a:p>
          <a:p>
            <a:pPr lvl="1"/>
            <a:endParaRPr lang="fi-FI" dirty="0" smtClean="0"/>
          </a:p>
          <a:p>
            <a:endParaRPr lang="fi-FI" dirty="0"/>
          </a:p>
        </p:txBody>
      </p:sp>
    </p:spTree>
    <p:extLst>
      <p:ext uri="{BB962C8B-B14F-4D97-AF65-F5344CB8AC3E}">
        <p14:creationId xmlns:p14="http://schemas.microsoft.com/office/powerpoint/2010/main" val="180026862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processing</a:t>
            </a:r>
            <a:endParaRPr lang="fi-FI" dirty="0"/>
          </a:p>
        </p:txBody>
      </p:sp>
      <p:sp>
        <p:nvSpPr>
          <p:cNvPr id="3" name="Content Placeholder 2"/>
          <p:cNvSpPr>
            <a:spLocks noGrp="1"/>
          </p:cNvSpPr>
          <p:nvPr>
            <p:ph idx="1"/>
          </p:nvPr>
        </p:nvSpPr>
        <p:spPr/>
        <p:txBody>
          <a:bodyPr>
            <a:normAutofit fontScale="92500" lnSpcReduction="20000"/>
          </a:bodyPr>
          <a:lstStyle/>
          <a:p>
            <a:r>
              <a:rPr lang="en-US" dirty="0"/>
              <a:t>Stream processing is designed to analyze and act on real-time streaming data, using “continuous queries</a:t>
            </a:r>
            <a:r>
              <a:rPr lang="en-US" dirty="0" smtClean="0"/>
              <a:t>”</a:t>
            </a:r>
          </a:p>
          <a:p>
            <a:pPr lvl="1"/>
            <a:r>
              <a:rPr lang="en-US" dirty="0" smtClean="0"/>
              <a:t>i.e</a:t>
            </a:r>
            <a:r>
              <a:rPr lang="en-US" dirty="0"/>
              <a:t>. SQL-type queries that operate over time and buffer </a:t>
            </a:r>
            <a:r>
              <a:rPr lang="en-US" dirty="0" smtClean="0"/>
              <a:t>windows.</a:t>
            </a:r>
          </a:p>
          <a:p>
            <a:r>
              <a:rPr lang="en-US" dirty="0" smtClean="0"/>
              <a:t>“Big Data” vs “Fast Data”</a:t>
            </a:r>
          </a:p>
          <a:p>
            <a:r>
              <a:rPr lang="en-US" dirty="0"/>
              <a:t>Essential to stream processing is </a:t>
            </a:r>
            <a:r>
              <a:rPr lang="en-US" dirty="0" smtClean="0"/>
              <a:t>streaming analytics</a:t>
            </a:r>
            <a:r>
              <a:rPr lang="en-US" dirty="0"/>
              <a:t>, or the ability to continuously calculate mathematical or statistical analytics on the fly within the stream </a:t>
            </a:r>
            <a:endParaRPr lang="en-US" dirty="0" smtClean="0"/>
          </a:p>
          <a:p>
            <a:r>
              <a:rPr lang="en-US" dirty="0" smtClean="0"/>
              <a:t>Often, sampling and approximate algorithms are applied</a:t>
            </a:r>
            <a:endParaRPr lang="fi-FI" dirty="0"/>
          </a:p>
        </p:txBody>
      </p:sp>
    </p:spTree>
    <p:extLst>
      <p:ext uri="{BB962C8B-B14F-4D97-AF65-F5344CB8AC3E}">
        <p14:creationId xmlns:p14="http://schemas.microsoft.com/office/powerpoint/2010/main" val="187207754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examples</a:t>
            </a:r>
            <a:endParaRPr lang="fi-FI" dirty="0"/>
          </a:p>
        </p:txBody>
      </p:sp>
      <p:sp>
        <p:nvSpPr>
          <p:cNvPr id="3" name="Content Placeholder 2"/>
          <p:cNvSpPr>
            <a:spLocks noGrp="1"/>
          </p:cNvSpPr>
          <p:nvPr>
            <p:ph idx="1"/>
          </p:nvPr>
        </p:nvSpPr>
        <p:spPr/>
        <p:txBody>
          <a:bodyPr>
            <a:normAutofit lnSpcReduction="10000"/>
          </a:bodyPr>
          <a:lstStyle/>
          <a:p>
            <a:r>
              <a:rPr lang="en-US" dirty="0" smtClean="0"/>
              <a:t>Network of sensors</a:t>
            </a:r>
          </a:p>
          <a:p>
            <a:pPr lvl="1"/>
            <a:r>
              <a:rPr lang="en-US" dirty="0" smtClean="0"/>
              <a:t>Assume one sensor generates 4 bytes of data per 0.1 second (for example temperature)</a:t>
            </a:r>
          </a:p>
          <a:p>
            <a:pPr lvl="1"/>
            <a:r>
              <a:rPr lang="en-US" dirty="0" smtClean="0"/>
              <a:t>3.5 MB per day</a:t>
            </a:r>
          </a:p>
          <a:p>
            <a:pPr lvl="1"/>
            <a:r>
              <a:rPr lang="en-US" dirty="0" smtClean="0"/>
              <a:t>Then, 1 million of sensors would produce 3.5 TB per day</a:t>
            </a:r>
          </a:p>
          <a:p>
            <a:pPr lvl="1"/>
            <a:r>
              <a:rPr lang="en-US" dirty="0" smtClean="0"/>
              <a:t>Query examples: maximum temperature, average temperature</a:t>
            </a:r>
          </a:p>
          <a:p>
            <a:r>
              <a:rPr lang="en-US" dirty="0" smtClean="0"/>
              <a:t>Web traffic</a:t>
            </a:r>
          </a:p>
          <a:p>
            <a:pPr lvl="1"/>
            <a:r>
              <a:rPr lang="en-US" dirty="0" smtClean="0"/>
              <a:t>User search queries</a:t>
            </a:r>
          </a:p>
          <a:p>
            <a:pPr lvl="1"/>
            <a:endParaRPr lang="fi-FI" dirty="0"/>
          </a:p>
        </p:txBody>
      </p:sp>
    </p:spTree>
    <p:extLst>
      <p:ext uri="{BB962C8B-B14F-4D97-AF65-F5344CB8AC3E}">
        <p14:creationId xmlns:p14="http://schemas.microsoft.com/office/powerpoint/2010/main" val="5285858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processing</a:t>
            </a:r>
            <a:endParaRPr lang="fi-FI" dirty="0"/>
          </a:p>
        </p:txBody>
      </p:sp>
      <p:sp>
        <p:nvSpPr>
          <p:cNvPr id="3" name="Content Placeholder 2"/>
          <p:cNvSpPr>
            <a:spLocks noGrp="1"/>
          </p:cNvSpPr>
          <p:nvPr>
            <p:ph idx="1"/>
          </p:nvPr>
        </p:nvSpPr>
        <p:spPr/>
        <p:txBody>
          <a:bodyPr>
            <a:normAutofit lnSpcReduction="10000"/>
          </a:bodyPr>
          <a:lstStyle/>
          <a:p>
            <a:r>
              <a:rPr lang="en-US" dirty="0" smtClean="0"/>
              <a:t>Whole dataset can not be stored and accessed fast</a:t>
            </a:r>
          </a:p>
          <a:p>
            <a:r>
              <a:rPr lang="en-US" dirty="0" smtClean="0"/>
              <a:t>Standing queries: permanently executing queries</a:t>
            </a:r>
          </a:p>
          <a:p>
            <a:pPr lvl="1"/>
            <a:r>
              <a:rPr lang="en-US" dirty="0" smtClean="0"/>
              <a:t>E.g. Maximum temperature</a:t>
            </a:r>
          </a:p>
          <a:p>
            <a:r>
              <a:rPr lang="en-US" dirty="0" smtClean="0"/>
              <a:t>Ad hoc queries:</a:t>
            </a:r>
          </a:p>
          <a:p>
            <a:pPr lvl="1"/>
            <a:r>
              <a:rPr lang="en-US" dirty="0"/>
              <a:t>a question asked once about the current state of a stream or </a:t>
            </a:r>
            <a:r>
              <a:rPr lang="en-US" dirty="0" smtClean="0"/>
              <a:t>streams</a:t>
            </a:r>
          </a:p>
          <a:p>
            <a:pPr lvl="1"/>
            <a:r>
              <a:rPr lang="en-US" dirty="0" smtClean="0"/>
              <a:t>May use limited working storage with e.g. time window of a stream</a:t>
            </a:r>
            <a:endParaRPr lang="fi-FI" dirty="0"/>
          </a:p>
        </p:txBody>
      </p:sp>
    </p:spTree>
    <p:extLst>
      <p:ext uri="{BB962C8B-B14F-4D97-AF65-F5344CB8AC3E}">
        <p14:creationId xmlns:p14="http://schemas.microsoft.com/office/powerpoint/2010/main" val="7737177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err="1" smtClean="0"/>
              <a:t>CouchDB</a:t>
            </a:r>
            <a:endParaRPr lang="en-US" dirty="0"/>
          </a:p>
        </p:txBody>
      </p:sp>
      <p:sp>
        <p:nvSpPr>
          <p:cNvPr id="3" name="Content Placeholder 2"/>
          <p:cNvSpPr>
            <a:spLocks noGrp="1"/>
          </p:cNvSpPr>
          <p:nvPr>
            <p:ph idx="1"/>
          </p:nvPr>
        </p:nvSpPr>
        <p:spPr/>
        <p:txBody>
          <a:bodyPr>
            <a:normAutofit/>
          </a:bodyPr>
          <a:lstStyle/>
          <a:p>
            <a:r>
              <a:rPr lang="en-US" dirty="0" smtClean="0"/>
              <a:t>When a view is queried, </a:t>
            </a:r>
            <a:r>
              <a:rPr lang="en-US" dirty="0" err="1" smtClean="0"/>
              <a:t>CouchDB</a:t>
            </a:r>
            <a:r>
              <a:rPr lang="en-US" dirty="0" smtClean="0"/>
              <a:t> takes the code of view and runs it on every document from the DB</a:t>
            </a:r>
          </a:p>
          <a:p>
            <a:r>
              <a:rPr lang="en-US" dirty="0" smtClean="0"/>
              <a:t>View produces view result</a:t>
            </a:r>
          </a:p>
          <a:p>
            <a:r>
              <a:rPr lang="en-US" dirty="0" smtClean="0"/>
              <a:t>Map function:</a:t>
            </a:r>
          </a:p>
          <a:p>
            <a:pPr lvl="1"/>
            <a:r>
              <a:rPr lang="en-US" dirty="0" smtClean="0"/>
              <a:t>Written in JavaScript</a:t>
            </a:r>
          </a:p>
          <a:p>
            <a:pPr lvl="1"/>
            <a:r>
              <a:rPr lang="en-US" dirty="0" smtClean="0"/>
              <a:t>Has single parameter – document</a:t>
            </a:r>
          </a:p>
          <a:p>
            <a:pPr lvl="1"/>
            <a:r>
              <a:rPr lang="en-US" dirty="0" smtClean="0"/>
              <a:t>Can refer to document’s fields </a:t>
            </a:r>
            <a:endParaRPr lang="en-US" dirty="0"/>
          </a:p>
        </p:txBody>
      </p:sp>
    </p:spTree>
    <p:extLst>
      <p:ext uri="{BB962C8B-B14F-4D97-AF65-F5344CB8AC3E}">
        <p14:creationId xmlns:p14="http://schemas.microsoft.com/office/powerpoint/2010/main" val="691036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dirty="0"/>
              <a:t>A </a:t>
            </a:r>
            <a:r>
              <a:rPr lang="fi-FI" dirty="0" smtClean="0"/>
              <a:t>data stream management </a:t>
            </a:r>
            <a:r>
              <a:rPr lang="fi-FI" dirty="0"/>
              <a:t>system</a:t>
            </a:r>
          </a:p>
        </p:txBody>
      </p:sp>
      <p:pic>
        <p:nvPicPr>
          <p:cNvPr id="4" name="Picture 3"/>
          <p:cNvPicPr>
            <a:picLocks noChangeAspect="1"/>
          </p:cNvPicPr>
          <p:nvPr/>
        </p:nvPicPr>
        <p:blipFill>
          <a:blip r:embed="rId2"/>
          <a:stretch>
            <a:fillRect/>
          </a:stretch>
        </p:blipFill>
        <p:spPr>
          <a:xfrm>
            <a:off x="1963301" y="1698784"/>
            <a:ext cx="5217397" cy="4106763"/>
          </a:xfrm>
          <a:prstGeom prst="rect">
            <a:avLst/>
          </a:prstGeom>
        </p:spPr>
      </p:pic>
      <p:sp>
        <p:nvSpPr>
          <p:cNvPr id="5" name="Rectangle 4"/>
          <p:cNvSpPr/>
          <p:nvPr/>
        </p:nvSpPr>
        <p:spPr>
          <a:xfrm>
            <a:off x="1115616" y="6103634"/>
            <a:ext cx="4572000" cy="246221"/>
          </a:xfrm>
          <a:prstGeom prst="rect">
            <a:avLst/>
          </a:prstGeom>
        </p:spPr>
        <p:txBody>
          <a:bodyPr>
            <a:spAutoFit/>
          </a:bodyPr>
          <a:lstStyle/>
          <a:p>
            <a:r>
              <a:rPr lang="fi-FI" sz="1000" dirty="0" smtClean="0"/>
              <a:t>From http</a:t>
            </a:r>
            <a:r>
              <a:rPr lang="fi-FI" sz="1000" dirty="0"/>
              <a:t>://infolab.stanford.edu/~ullman/mmds/book.pdf</a:t>
            </a:r>
          </a:p>
        </p:txBody>
      </p:sp>
    </p:spTree>
    <p:extLst>
      <p:ext uri="{BB962C8B-B14F-4D97-AF65-F5344CB8AC3E}">
        <p14:creationId xmlns:p14="http://schemas.microsoft.com/office/powerpoint/2010/main" val="14952797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 processing examples</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Algorithmic trading</a:t>
            </a:r>
          </a:p>
          <a:p>
            <a:pPr lvl="1"/>
            <a:r>
              <a:rPr lang="en-US" dirty="0"/>
              <a:t>300 securities firms and hedge funds that specialize in this type of trading took in a maximum of US$21 billion in profits in 2008</a:t>
            </a:r>
          </a:p>
          <a:p>
            <a:pPr lvl="1"/>
            <a:r>
              <a:rPr lang="en-US" dirty="0"/>
              <a:t>In the U.S., high-frequency trading (HFT) firms represent 2% of the approximately 20,000 firms operating today, but account for 73% of all equity trading volume</a:t>
            </a:r>
          </a:p>
          <a:p>
            <a:pPr lvl="1"/>
            <a:r>
              <a:rPr lang="en-US" dirty="0"/>
              <a:t>computers that execute trades within microseconds, or "with extremely low latency"</a:t>
            </a:r>
          </a:p>
          <a:p>
            <a:pPr lvl="1"/>
            <a:r>
              <a:rPr lang="en-US" dirty="0"/>
              <a:t>light  3.3 milliseconds per 1,000 kilometers of optical </a:t>
            </a:r>
            <a:r>
              <a:rPr lang="en-US" dirty="0" smtClean="0"/>
              <a:t>fiber</a:t>
            </a:r>
          </a:p>
          <a:p>
            <a:pPr lvl="1"/>
            <a:r>
              <a:rPr lang="en-US" dirty="0" smtClean="0"/>
              <a:t>Book: Flash boys, </a:t>
            </a:r>
            <a:r>
              <a:rPr lang="fi-FI" dirty="0"/>
              <a:t>Michael </a:t>
            </a:r>
            <a:r>
              <a:rPr lang="fi-FI" dirty="0" smtClean="0"/>
              <a:t>Lewis, 2014</a:t>
            </a:r>
            <a:endParaRPr lang="en-US" dirty="0" smtClean="0"/>
          </a:p>
        </p:txBody>
      </p:sp>
    </p:spTree>
    <p:extLst>
      <p:ext uri="{BB962C8B-B14F-4D97-AF65-F5344CB8AC3E}">
        <p14:creationId xmlns:p14="http://schemas.microsoft.com/office/powerpoint/2010/main" val="427121308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blogs-images.forbes.com/darwinatwork/files/2014/04/Flash-Boy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764704"/>
            <a:ext cx="7632848" cy="5366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847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fi-FI" dirty="0"/>
          </a:p>
        </p:txBody>
      </p:sp>
      <p:sp>
        <p:nvSpPr>
          <p:cNvPr id="3" name="Content Placeholder 2"/>
          <p:cNvSpPr>
            <a:spLocks noGrp="1"/>
          </p:cNvSpPr>
          <p:nvPr>
            <p:ph idx="1"/>
          </p:nvPr>
        </p:nvSpPr>
        <p:spPr/>
        <p:txBody>
          <a:bodyPr/>
          <a:lstStyle/>
          <a:p>
            <a:r>
              <a:rPr lang="en-US" dirty="0"/>
              <a:t>Hadoop was designed for batch processing, not for the </a:t>
            </a:r>
            <a:r>
              <a:rPr lang="en-US" dirty="0" err="1"/>
              <a:t>realtime</a:t>
            </a:r>
            <a:endParaRPr lang="en-US" dirty="0"/>
          </a:p>
          <a:p>
            <a:r>
              <a:rPr lang="en-US" dirty="0"/>
              <a:t>Apache Storm is an open source framework that provides massively scalable event collection. </a:t>
            </a:r>
          </a:p>
          <a:p>
            <a:pPr lvl="1"/>
            <a:r>
              <a:rPr lang="en-US" dirty="0"/>
              <a:t>was created by Twitter</a:t>
            </a:r>
          </a:p>
          <a:p>
            <a:pPr lvl="1"/>
            <a:r>
              <a:rPr lang="en-US" dirty="0">
                <a:hlinkClick r:id="rId2"/>
              </a:rPr>
              <a:t>https://storm.apache.org</a:t>
            </a:r>
            <a:r>
              <a:rPr lang="en-US" dirty="0" smtClean="0">
                <a:hlinkClick r:id="rId2"/>
              </a:rPr>
              <a:t>/</a:t>
            </a:r>
            <a:endParaRPr lang="en-US" dirty="0" smtClean="0"/>
          </a:p>
          <a:p>
            <a:r>
              <a:rPr lang="en-US" dirty="0" smtClean="0"/>
              <a:t>Implemented in Java and Closure</a:t>
            </a:r>
            <a:endParaRPr lang="fi-FI" dirty="0"/>
          </a:p>
        </p:txBody>
      </p:sp>
    </p:spTree>
    <p:extLst>
      <p:ext uri="{BB962C8B-B14F-4D97-AF65-F5344CB8AC3E}">
        <p14:creationId xmlns:p14="http://schemas.microsoft.com/office/powerpoint/2010/main" val="245642501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fi-FI" dirty="0"/>
          </a:p>
        </p:txBody>
      </p:sp>
      <p:sp>
        <p:nvSpPr>
          <p:cNvPr id="3" name="Content Placeholder 2"/>
          <p:cNvSpPr>
            <a:spLocks noGrp="1"/>
          </p:cNvSpPr>
          <p:nvPr>
            <p:ph idx="1"/>
          </p:nvPr>
        </p:nvSpPr>
        <p:spPr/>
        <p:txBody>
          <a:bodyPr>
            <a:normAutofit fontScale="62500" lnSpcReduction="20000"/>
          </a:bodyPr>
          <a:lstStyle/>
          <a:p>
            <a:r>
              <a:rPr lang="en-US" dirty="0"/>
              <a:t>Broad set of use </a:t>
            </a:r>
            <a:r>
              <a:rPr lang="en-US" dirty="0" smtClean="0"/>
              <a:t>cases</a:t>
            </a:r>
          </a:p>
          <a:p>
            <a:pPr lvl="1"/>
            <a:r>
              <a:rPr lang="en-US" dirty="0" smtClean="0"/>
              <a:t>Storm </a:t>
            </a:r>
            <a:r>
              <a:rPr lang="en-US" dirty="0"/>
              <a:t>can be used for processing messages and updating databases (stream processing), doing a continuous query on data streams and streaming the results into clients (continuous computation), parallelizing an intense query like a search query on the fly (distributed RPC), and more. Storm's small set of primitives satisfy a stunning number of use cases.</a:t>
            </a:r>
          </a:p>
          <a:p>
            <a:r>
              <a:rPr lang="en-US" dirty="0" smtClean="0"/>
              <a:t>Scalable</a:t>
            </a:r>
          </a:p>
          <a:p>
            <a:pPr lvl="1"/>
            <a:r>
              <a:rPr lang="en-US" dirty="0" smtClean="0"/>
              <a:t>scales </a:t>
            </a:r>
            <a:r>
              <a:rPr lang="en-US" dirty="0"/>
              <a:t>to massive numbers of messages per second. To scale a topology, all you have to do is add machines and increase the parallelism settings of the topology. As an example of Storm's scale, one of Storm's initial applications processed 1,000,000 messages per second on a 10 node cluster, including hundreds of database calls per second as part of the topology. Storm's usage of Zookeeper for cluster coordination makes it scale to much larger cluster sizes.</a:t>
            </a:r>
          </a:p>
          <a:p>
            <a:r>
              <a:rPr lang="en-US" dirty="0"/>
              <a:t>Guarantees no data </a:t>
            </a:r>
            <a:r>
              <a:rPr lang="en-US" dirty="0" smtClean="0"/>
              <a:t>loss</a:t>
            </a:r>
          </a:p>
          <a:p>
            <a:pPr lvl="1"/>
            <a:r>
              <a:rPr lang="en-US" dirty="0" smtClean="0"/>
              <a:t>A </a:t>
            </a:r>
            <a:r>
              <a:rPr lang="en-US" dirty="0" err="1"/>
              <a:t>realtime</a:t>
            </a:r>
            <a:r>
              <a:rPr lang="en-US" dirty="0"/>
              <a:t> system must have strong guarantees about data being successfully processed. A system that drops data has a very limited set of use cases. Storm guarantees that every message will be processed, and this is in direct contrast with other systems </a:t>
            </a:r>
            <a:r>
              <a:rPr lang="en-US" dirty="0" smtClean="0"/>
              <a:t>.</a:t>
            </a:r>
            <a:endParaRPr lang="en-US" dirty="0"/>
          </a:p>
        </p:txBody>
      </p:sp>
    </p:spTree>
    <p:extLst>
      <p:ext uri="{BB962C8B-B14F-4D97-AF65-F5344CB8AC3E}">
        <p14:creationId xmlns:p14="http://schemas.microsoft.com/office/powerpoint/2010/main" val="353296125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fi-FI" dirty="0"/>
          </a:p>
        </p:txBody>
      </p:sp>
      <p:sp>
        <p:nvSpPr>
          <p:cNvPr id="3" name="Content Placeholder 2"/>
          <p:cNvSpPr>
            <a:spLocks noGrp="1"/>
          </p:cNvSpPr>
          <p:nvPr>
            <p:ph idx="1"/>
          </p:nvPr>
        </p:nvSpPr>
        <p:spPr/>
        <p:txBody>
          <a:bodyPr>
            <a:normAutofit fontScale="77500" lnSpcReduction="20000"/>
          </a:bodyPr>
          <a:lstStyle/>
          <a:p>
            <a:r>
              <a:rPr lang="en-US" dirty="0"/>
              <a:t>Extremely </a:t>
            </a:r>
            <a:r>
              <a:rPr lang="en-US" dirty="0" smtClean="0"/>
              <a:t>robust</a:t>
            </a:r>
          </a:p>
          <a:p>
            <a:pPr lvl="1"/>
            <a:r>
              <a:rPr lang="en-US" dirty="0" smtClean="0"/>
              <a:t>Unlike </a:t>
            </a:r>
            <a:r>
              <a:rPr lang="en-US" dirty="0"/>
              <a:t>systems like Hadoop, which are notorious for being difficult to manage, Storm clusters just work. It is an explicit goal of the Storm project to make the user experience of managing Storm clusters as painless as possible.</a:t>
            </a:r>
          </a:p>
          <a:p>
            <a:r>
              <a:rPr lang="en-US" dirty="0" smtClean="0"/>
              <a:t>Fault-tolerant</a:t>
            </a:r>
          </a:p>
          <a:p>
            <a:pPr lvl="1"/>
            <a:r>
              <a:rPr lang="en-US" dirty="0" smtClean="0"/>
              <a:t>If </a:t>
            </a:r>
            <a:r>
              <a:rPr lang="en-US" dirty="0"/>
              <a:t>there are faults during execution of your computation, Storm will reassign tasks as necessary. Storm makes sure that a computation can run forever (or until you kill the computation).</a:t>
            </a:r>
          </a:p>
          <a:p>
            <a:r>
              <a:rPr lang="en-US" dirty="0"/>
              <a:t>Programming language </a:t>
            </a:r>
            <a:r>
              <a:rPr lang="en-US" dirty="0" smtClean="0"/>
              <a:t>agnostic</a:t>
            </a:r>
          </a:p>
          <a:p>
            <a:pPr lvl="1"/>
            <a:r>
              <a:rPr lang="en-US" dirty="0" smtClean="0"/>
              <a:t>Robust </a:t>
            </a:r>
            <a:r>
              <a:rPr lang="en-US" dirty="0"/>
              <a:t>and scalable </a:t>
            </a:r>
            <a:r>
              <a:rPr lang="en-US" dirty="0" err="1"/>
              <a:t>realtime</a:t>
            </a:r>
            <a:r>
              <a:rPr lang="en-US" dirty="0"/>
              <a:t> processing shouldn't be limited to a single platform. Storm topologies and processing components can be defined in any language, making Storm accessible to nearly anyone</a:t>
            </a:r>
            <a:r>
              <a:rPr lang="en-US" dirty="0" smtClean="0"/>
              <a:t>.</a:t>
            </a:r>
            <a:endParaRPr lang="fi-FI" dirty="0"/>
          </a:p>
          <a:p>
            <a:endParaRPr lang="fi-FI" dirty="0"/>
          </a:p>
        </p:txBody>
      </p:sp>
    </p:spTree>
    <p:extLst>
      <p:ext uri="{BB962C8B-B14F-4D97-AF65-F5344CB8AC3E}">
        <p14:creationId xmlns:p14="http://schemas.microsoft.com/office/powerpoint/2010/main" val="33376378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Storm</a:t>
            </a:r>
            <a:endParaRPr lang="fi-FI" dirty="0"/>
          </a:p>
        </p:txBody>
      </p:sp>
      <p:sp>
        <p:nvSpPr>
          <p:cNvPr id="3" name="Content Placeholder 2"/>
          <p:cNvSpPr>
            <a:spLocks noGrp="1"/>
          </p:cNvSpPr>
          <p:nvPr>
            <p:ph idx="1"/>
          </p:nvPr>
        </p:nvSpPr>
        <p:spPr/>
        <p:txBody>
          <a:bodyPr>
            <a:normAutofit fontScale="85000" lnSpcReduction="20000"/>
          </a:bodyPr>
          <a:lstStyle/>
          <a:p>
            <a:r>
              <a:rPr lang="en-US" dirty="0"/>
              <a:t>A stream is an unbounded sequence of </a:t>
            </a:r>
            <a:r>
              <a:rPr lang="en-US" dirty="0" smtClean="0"/>
              <a:t>tuples</a:t>
            </a:r>
          </a:p>
          <a:p>
            <a:r>
              <a:rPr lang="en-US" dirty="0"/>
              <a:t>Basic primitives are </a:t>
            </a:r>
            <a:r>
              <a:rPr lang="en-US" dirty="0" err="1"/>
              <a:t>are</a:t>
            </a:r>
            <a:r>
              <a:rPr lang="en-US" dirty="0"/>
              <a:t> "spouts" and "</a:t>
            </a:r>
            <a:r>
              <a:rPr lang="en-US" dirty="0" smtClean="0"/>
              <a:t>bolts“</a:t>
            </a:r>
          </a:p>
          <a:p>
            <a:pPr lvl="1"/>
            <a:r>
              <a:rPr lang="en-US" dirty="0" smtClean="0"/>
              <a:t> </a:t>
            </a:r>
            <a:r>
              <a:rPr lang="en-US" dirty="0"/>
              <a:t>Spouts and bolts have interfaces that </a:t>
            </a:r>
            <a:r>
              <a:rPr lang="en-US" dirty="0" smtClean="0"/>
              <a:t>programmer implements </a:t>
            </a:r>
            <a:r>
              <a:rPr lang="en-US" dirty="0"/>
              <a:t>to </a:t>
            </a:r>
            <a:r>
              <a:rPr lang="en-US" dirty="0" smtClean="0"/>
              <a:t>run </a:t>
            </a:r>
            <a:r>
              <a:rPr lang="en-US" dirty="0"/>
              <a:t>application-specific logic</a:t>
            </a:r>
            <a:r>
              <a:rPr lang="en-US" dirty="0" smtClean="0"/>
              <a:t>.</a:t>
            </a:r>
          </a:p>
          <a:p>
            <a:pPr lvl="2"/>
            <a:r>
              <a:rPr lang="en-US" dirty="0" smtClean="0"/>
              <a:t>A </a:t>
            </a:r>
            <a:r>
              <a:rPr lang="en-US" dirty="0"/>
              <a:t>spout may connect to the Twitter API and emit a stream of </a:t>
            </a:r>
            <a:r>
              <a:rPr lang="en-US" dirty="0" smtClean="0"/>
              <a:t>tweets</a:t>
            </a:r>
            <a:endParaRPr lang="en-US" dirty="0"/>
          </a:p>
          <a:p>
            <a:pPr lvl="2"/>
            <a:r>
              <a:rPr lang="en-US" dirty="0"/>
              <a:t>A bolt consumes any number of input streams, does some processing, and possibly emits new streams</a:t>
            </a:r>
            <a:r>
              <a:rPr lang="en-US" dirty="0" smtClean="0"/>
              <a:t>.</a:t>
            </a:r>
          </a:p>
          <a:p>
            <a:pPr lvl="2"/>
            <a:r>
              <a:rPr lang="en-US" dirty="0" smtClean="0"/>
              <a:t>Complex </a:t>
            </a:r>
            <a:r>
              <a:rPr lang="en-US" dirty="0"/>
              <a:t>stream transformations, like computing a stream of trending topics from a stream of tweets, require multiple steps and thus multiple </a:t>
            </a:r>
            <a:r>
              <a:rPr lang="en-US" dirty="0" smtClean="0"/>
              <a:t>bolts</a:t>
            </a:r>
          </a:p>
          <a:p>
            <a:r>
              <a:rPr lang="en-US" dirty="0" smtClean="0"/>
              <a:t>Spouts and bolts are connected in topology</a:t>
            </a:r>
          </a:p>
          <a:p>
            <a:pPr lvl="1"/>
            <a:r>
              <a:rPr lang="en-US" dirty="0" smtClean="0"/>
              <a:t>Topology is directed acyclic graph</a:t>
            </a:r>
            <a:endParaRPr lang="en-US" dirty="0"/>
          </a:p>
          <a:p>
            <a:pPr lvl="2"/>
            <a:endParaRPr lang="fi-FI" dirty="0"/>
          </a:p>
        </p:txBody>
      </p:sp>
    </p:spTree>
    <p:extLst>
      <p:ext uri="{BB962C8B-B14F-4D97-AF65-F5344CB8AC3E}">
        <p14:creationId xmlns:p14="http://schemas.microsoft.com/office/powerpoint/2010/main" val="283608937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 Storm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836712"/>
            <a:ext cx="5516899"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759220" y="5589240"/>
            <a:ext cx="2525050" cy="246221"/>
          </a:xfrm>
          <a:prstGeom prst="rect">
            <a:avLst/>
          </a:prstGeom>
        </p:spPr>
        <p:txBody>
          <a:bodyPr wrap="none">
            <a:spAutoFit/>
          </a:bodyPr>
          <a:lstStyle/>
          <a:p>
            <a:r>
              <a:rPr lang="fi-FI" sz="1000" dirty="0" smtClean="0"/>
              <a:t>From http</a:t>
            </a:r>
            <a:r>
              <a:rPr lang="fi-FI" sz="1000" dirty="0"/>
              <a:t>://storm.apache.org/tutorial.html</a:t>
            </a:r>
          </a:p>
        </p:txBody>
      </p:sp>
    </p:spTree>
    <p:extLst>
      <p:ext uri="{BB962C8B-B14F-4D97-AF65-F5344CB8AC3E}">
        <p14:creationId xmlns:p14="http://schemas.microsoft.com/office/powerpoint/2010/main" val="82180943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87624" y="980728"/>
            <a:ext cx="6472703" cy="4124101"/>
          </a:xfrm>
          <a:prstGeom prst="rect">
            <a:avLst/>
          </a:prstGeom>
        </p:spPr>
      </p:pic>
      <p:sp>
        <p:nvSpPr>
          <p:cNvPr id="3" name="Rectangle 2"/>
          <p:cNvSpPr/>
          <p:nvPr/>
        </p:nvSpPr>
        <p:spPr>
          <a:xfrm>
            <a:off x="1763688" y="5445224"/>
            <a:ext cx="4572000" cy="400110"/>
          </a:xfrm>
          <a:prstGeom prst="rect">
            <a:avLst/>
          </a:prstGeom>
        </p:spPr>
        <p:txBody>
          <a:bodyPr>
            <a:spAutoFit/>
          </a:bodyPr>
          <a:lstStyle/>
          <a:p>
            <a:r>
              <a:rPr lang="fi-FI" sz="1000" dirty="0" smtClean="0"/>
              <a:t>From http</a:t>
            </a:r>
            <a:r>
              <a:rPr lang="fi-FI" sz="1000" dirty="0"/>
              <a:t>://www.slideshare.net/miguno/apache-storm-09-basic-training-verisign</a:t>
            </a:r>
          </a:p>
        </p:txBody>
      </p:sp>
    </p:spTree>
    <p:extLst>
      <p:ext uri="{BB962C8B-B14F-4D97-AF65-F5344CB8AC3E}">
        <p14:creationId xmlns:p14="http://schemas.microsoft.com/office/powerpoint/2010/main" val="218681793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827584" y="2852936"/>
            <a:ext cx="7858125" cy="1143000"/>
          </a:xfrm>
        </p:spPr>
        <p:txBody>
          <a:bodyPr/>
          <a:lstStyle/>
          <a:p>
            <a:r>
              <a:rPr lang="en-US" dirty="0" smtClean="0"/>
              <a:t>Thank You!</a:t>
            </a:r>
            <a:endParaRPr lang="fi-FI" dirty="0"/>
          </a:p>
        </p:txBody>
      </p:sp>
    </p:spTree>
    <p:extLst>
      <p:ext uri="{BB962C8B-B14F-4D97-AF65-F5344CB8AC3E}">
        <p14:creationId xmlns:p14="http://schemas.microsoft.com/office/powerpoint/2010/main" val="173216076"/>
      </p:ext>
    </p:extLst>
  </p:cSld>
  <p:clrMapOvr>
    <a:masterClrMapping/>
  </p:clrMapOvr>
  <p:timing>
    <p:tnLst>
      <p:par>
        <p:cTn id="1" dur="indefinite" restart="never" nodeType="tmRoot"/>
      </p:par>
    </p:tnLst>
  </p:timing>
</p:sld>
</file>

<file path=ppt/theme/theme1.xml><?xml version="1.0" encoding="utf-8"?>
<a:theme xmlns:a="http://schemas.openxmlformats.org/drawingml/2006/main" name="JYU Oranssi vaahterapohj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
        <a:ea typeface=""/>
        <a:cs typeface="Arial"/>
      </a:majorFont>
      <a:minorFont>
        <a:latin typeface="Helvetic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maplefigures_orange_300dpi (6)</Template>
  <TotalTime>5174</TotalTime>
  <Words>5119</Words>
  <Application>Microsoft Office PowerPoint</Application>
  <PresentationFormat>On-screen Show (4:3)</PresentationFormat>
  <Paragraphs>645</Paragraphs>
  <Slides>99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07" baseType="lpstr">
      <vt:lpstr>Arial</vt:lpstr>
      <vt:lpstr>Courier New</vt:lpstr>
      <vt:lpstr>Helvetica</vt:lpstr>
      <vt:lpstr>Symbol</vt:lpstr>
      <vt:lpstr>Times New Roman</vt:lpstr>
      <vt:lpstr>Wingdings</vt:lpstr>
      <vt:lpstr>JYU Oranssi vaahterapohja</vt:lpstr>
      <vt:lpstr>Equation</vt:lpstr>
      <vt:lpstr>Managing with Big Data “at rest”, part 2</vt:lpstr>
      <vt:lpstr>ToC</vt:lpstr>
      <vt:lpstr>MongoDB</vt:lpstr>
      <vt:lpstr>MongoDB</vt:lpstr>
      <vt:lpstr>MongoDB</vt:lpstr>
      <vt:lpstr>MongoDB</vt:lpstr>
      <vt:lpstr>MongoDB vs SQL</vt:lpstr>
      <vt:lpstr>Example: CouchDB, http://couchdb.org</vt:lpstr>
      <vt:lpstr>Example: CouchDB</vt:lpstr>
      <vt:lpstr>PowerPoint Presentation</vt:lpstr>
      <vt:lpstr>Example: CouchDB</vt:lpstr>
      <vt:lpstr>CouchDB: Example</vt:lpstr>
      <vt:lpstr>CouchDB: Example</vt:lpstr>
      <vt:lpstr>CouchDB vs SQL</vt:lpstr>
      <vt:lpstr>Conclusions</vt:lpstr>
      <vt:lpstr>Parallel computing</vt:lpstr>
      <vt:lpstr>Parallel computing</vt:lpstr>
      <vt:lpstr>Parallel computing</vt:lpstr>
      <vt:lpstr>Parallel computing vs Distributed computing</vt:lpstr>
      <vt:lpstr>Speedup</vt:lpstr>
      <vt:lpstr>Speedup</vt:lpstr>
      <vt:lpstr>Speedup</vt:lpstr>
      <vt:lpstr>Amdahl's law</vt:lpstr>
      <vt:lpstr>Amdahl's law</vt:lpstr>
      <vt:lpstr>Example 1</vt:lpstr>
      <vt:lpstr>Example 2</vt:lpstr>
      <vt:lpstr>Parallelizability</vt:lpstr>
      <vt:lpstr>Example: OpenMP</vt:lpstr>
      <vt:lpstr>OpenMP</vt:lpstr>
      <vt:lpstr>OpenMP</vt:lpstr>
      <vt:lpstr>Synchronization</vt:lpstr>
      <vt:lpstr>OpenMP</vt:lpstr>
      <vt:lpstr>MapReduce</vt:lpstr>
      <vt:lpstr>Map and fold</vt:lpstr>
      <vt:lpstr>Map and Fold</vt:lpstr>
      <vt:lpstr>MapReduce</vt:lpstr>
      <vt:lpstr>MapReduce</vt:lpstr>
      <vt:lpstr>MapReduce example</vt:lpstr>
      <vt:lpstr>MapReduce example 1, word count</vt:lpstr>
      <vt:lpstr>MapReduce, example 2</vt:lpstr>
      <vt:lpstr>PowerPoint Presentation</vt:lpstr>
      <vt:lpstr>Combiners</vt:lpstr>
      <vt:lpstr>Partitioners</vt:lpstr>
      <vt:lpstr>PowerPoint Presentation</vt:lpstr>
      <vt:lpstr>Combiner example</vt:lpstr>
      <vt:lpstr>Combiner example</vt:lpstr>
      <vt:lpstr>PowerPoint Presentation</vt:lpstr>
      <vt:lpstr>MapReduce applications</vt:lpstr>
      <vt:lpstr>Speculative execution</vt:lpstr>
      <vt:lpstr>MapReduce cluster</vt:lpstr>
      <vt:lpstr>MapReduce</vt:lpstr>
      <vt:lpstr>Data joins</vt:lpstr>
      <vt:lpstr>PowerPoint Presentation</vt:lpstr>
      <vt:lpstr>Data joins</vt:lpstr>
      <vt:lpstr>MapReduce algorithms</vt:lpstr>
      <vt:lpstr>MapReduce implementations</vt:lpstr>
      <vt:lpstr>Apache Hadoop</vt:lpstr>
      <vt:lpstr>Prominent users</vt:lpstr>
      <vt:lpstr>Prominent users</vt:lpstr>
      <vt:lpstr>Hadoop cluster</vt:lpstr>
      <vt:lpstr>Hadoop cluster</vt:lpstr>
      <vt:lpstr>PowerPoint Presentation</vt:lpstr>
      <vt:lpstr>HDFS</vt:lpstr>
      <vt:lpstr>HDFS</vt:lpstr>
      <vt:lpstr>PowerPoint Presentation</vt:lpstr>
      <vt:lpstr>HBase</vt:lpstr>
      <vt:lpstr>HBase data model</vt:lpstr>
      <vt:lpstr>PowerPoint Presentation</vt:lpstr>
      <vt:lpstr>HBase row </vt:lpstr>
      <vt:lpstr>HBase row</vt:lpstr>
      <vt:lpstr>Apache Hive</vt:lpstr>
      <vt:lpstr>HiveQL example</vt:lpstr>
      <vt:lpstr>Apache Pig</vt:lpstr>
      <vt:lpstr>Apache Pig</vt:lpstr>
      <vt:lpstr>Apache Pig</vt:lpstr>
      <vt:lpstr>Apache Pig</vt:lpstr>
      <vt:lpstr>Apache Spark</vt:lpstr>
      <vt:lpstr>Apache Spark, key features</vt:lpstr>
      <vt:lpstr>Spark architecture</vt:lpstr>
      <vt:lpstr>Examples</vt:lpstr>
      <vt:lpstr>Core concepts</vt:lpstr>
      <vt:lpstr>Example: union transformation</vt:lpstr>
      <vt:lpstr>Example: filter transformation</vt:lpstr>
      <vt:lpstr>Common RDD operations</vt:lpstr>
      <vt:lpstr>Common RDD operations</vt:lpstr>
      <vt:lpstr>Key-Value pairs operations</vt:lpstr>
      <vt:lpstr>Stream processing</vt:lpstr>
      <vt:lpstr>Stream examples</vt:lpstr>
      <vt:lpstr>Stream processing</vt:lpstr>
      <vt:lpstr>A data stream management system</vt:lpstr>
      <vt:lpstr>Stream processing examples</vt:lpstr>
      <vt:lpstr>PowerPoint Presentation</vt:lpstr>
      <vt:lpstr>Apache Storm</vt:lpstr>
      <vt:lpstr>Apache Storm</vt:lpstr>
      <vt:lpstr>Apache Storm</vt:lpstr>
      <vt:lpstr>Apache Storm</vt:lpstr>
      <vt:lpstr>PowerPoint Presentation</vt:lpstr>
      <vt:lpstr>PowerPoint Presentation</vt:lpstr>
      <vt:lpstr>Thank You!</vt:lpstr>
    </vt:vector>
  </TitlesOfParts>
  <Company>University of Jyväskylä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with Big Data “at rest”</dc:title>
  <dc:creator>Alexander Semenov</dc:creator>
  <cp:lastModifiedBy>Alexander Semenov</cp:lastModifiedBy>
  <cp:revision>217</cp:revision>
  <dcterms:created xsi:type="dcterms:W3CDTF">2014-11-19T17:40:20Z</dcterms:created>
  <dcterms:modified xsi:type="dcterms:W3CDTF">2015-11-15T13:56:31Z</dcterms:modified>
</cp:coreProperties>
</file>