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60"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9" r:id="rId35"/>
    <p:sldId id="300" r:id="rId36"/>
    <p:sldId id="301" r:id="rId37"/>
    <p:sldId id="296" r:id="rId38"/>
    <p:sldId id="297" r:id="rId39"/>
    <p:sldId id="298" r:id="rId40"/>
    <p:sldId id="302" r:id="rId41"/>
    <p:sldId id="303" r:id="rId42"/>
    <p:sldId id="304" r:id="rId43"/>
    <p:sldId id="305"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Semenov" initials="AS" lastIdx="1" clrIdx="0">
    <p:extLst>
      <p:ext uri="{19B8F6BF-5375-455C-9EA6-DF929625EA0E}">
        <p15:presenceInfo xmlns:p15="http://schemas.microsoft.com/office/powerpoint/2012/main" userId="Alexander Semen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p:cViewPr varScale="1">
        <p:scale>
          <a:sx n="114" d="100"/>
          <a:sy n="114" d="100"/>
        </p:scale>
        <p:origin x="13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48645"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79450" y="4717415"/>
            <a:ext cx="5435600" cy="4469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48645"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11F71A-4787-45F6-BE7A-034800ABA7FC}" type="slidenum">
              <a:rPr lang="en-US"/>
              <a:pPr/>
              <a:t>‹#›</a:t>
            </a:fld>
            <a:endParaRPr lang="en-US"/>
          </a:p>
        </p:txBody>
      </p:sp>
    </p:spTree>
    <p:extLst>
      <p:ext uri="{BB962C8B-B14F-4D97-AF65-F5344CB8AC3E}">
        <p14:creationId xmlns:p14="http://schemas.microsoft.com/office/powerpoint/2010/main" val="259126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pic>
        <p:nvPicPr>
          <p:cNvPr id="10" name="Picture 24" descr="Yläkulma"/>
          <p:cNvPicPr>
            <a:picLocks noChangeAspect="1" noChangeArrowheads="1"/>
          </p:cNvPicPr>
          <p:nvPr userDrawn="1"/>
        </p:nvPicPr>
        <p:blipFill>
          <a:blip r:embed="rId2" cstate="print"/>
          <a:srcRect/>
          <a:stretch>
            <a:fillRect/>
          </a:stretch>
        </p:blipFill>
        <p:spPr bwMode="auto">
          <a:xfrm>
            <a:off x="0" y="-1588"/>
            <a:ext cx="9148763" cy="6862763"/>
          </a:xfrm>
          <a:prstGeom prst="rect">
            <a:avLst/>
          </a:prstGeom>
          <a:noFill/>
        </p:spPr>
      </p:pic>
      <p:sp>
        <p:nvSpPr>
          <p:cNvPr id="12" name="Rectangle 23"/>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
        <p:nvSpPr>
          <p:cNvPr id="3084" name="Rectangle 12"/>
          <p:cNvSpPr>
            <a:spLocks noGrp="1" noChangeArrowheads="1"/>
          </p:cNvSpPr>
          <p:nvPr>
            <p:ph type="dt" sz="half" idx="2"/>
          </p:nvPr>
        </p:nvSpPr>
        <p:spPr>
          <a:xfrm>
            <a:off x="493713" y="6192838"/>
            <a:ext cx="2133600" cy="331787"/>
          </a:xfrm>
        </p:spPr>
        <p:txBody>
          <a:bodyPr/>
          <a:lstStyle>
            <a:lvl1pPr>
              <a:defRPr/>
            </a:lvl1pPr>
          </a:lstStyle>
          <a:p>
            <a:fld id="{661EAFCF-DA88-4286-A2FE-42017876A217}" type="datetime3">
              <a:rPr lang="en-US" smtClean="0"/>
              <a:t>12 December 2017</a:t>
            </a:fld>
            <a:endParaRPr lang="en-US"/>
          </a:p>
        </p:txBody>
      </p:sp>
      <p:sp>
        <p:nvSpPr>
          <p:cNvPr id="3085" name="Rectangle 13"/>
          <p:cNvSpPr>
            <a:spLocks noGrp="1" noChangeArrowheads="1"/>
          </p:cNvSpPr>
          <p:nvPr>
            <p:ph type="ftr" sz="quarter" idx="3"/>
          </p:nvPr>
        </p:nvSpPr>
        <p:spPr>
          <a:xfrm>
            <a:off x="2916238" y="6192838"/>
            <a:ext cx="2895600" cy="331787"/>
          </a:xfrm>
        </p:spPr>
        <p:txBody>
          <a:bodyPr/>
          <a:lstStyle>
            <a:lvl1pPr>
              <a:defRPr/>
            </a:lvl1pPr>
          </a:lstStyle>
          <a:p>
            <a:endParaRPr lang="en-US"/>
          </a:p>
        </p:txBody>
      </p:sp>
      <p:sp>
        <p:nvSpPr>
          <p:cNvPr id="3086" name="Rectangle 14"/>
          <p:cNvSpPr>
            <a:spLocks noGrp="1" noChangeArrowheads="1"/>
          </p:cNvSpPr>
          <p:nvPr>
            <p:ph type="sldNum" sz="quarter" idx="4"/>
          </p:nvPr>
        </p:nvSpPr>
        <p:spPr/>
        <p:txBody>
          <a:bodyPr/>
          <a:lstStyle>
            <a:lvl1pPr>
              <a:defRPr/>
            </a:lvl1pPr>
          </a:lstStyle>
          <a:p>
            <a:fld id="{61DB47D5-9924-43CE-937C-3B6EEDF76F67}" type="slidenum">
              <a:rPr lang="en-US"/>
              <a:pPr/>
              <a:t>‹#›</a:t>
            </a:fld>
            <a:endParaRPr lang="en-US"/>
          </a:p>
        </p:txBody>
      </p:sp>
      <p:sp>
        <p:nvSpPr>
          <p:cNvPr id="3092" name="Rectangle 20"/>
          <p:cNvSpPr>
            <a:spLocks noGrp="1" noChangeArrowheads="1"/>
          </p:cNvSpPr>
          <p:nvPr>
            <p:ph type="ctrTitle"/>
          </p:nvPr>
        </p:nvSpPr>
        <p:spPr>
          <a:xfrm>
            <a:off x="1547813" y="2130425"/>
            <a:ext cx="6911975" cy="1470025"/>
          </a:xfrm>
        </p:spPr>
        <p:txBody>
          <a:bodyPr/>
          <a:lstStyle>
            <a:lvl1pPr>
              <a:defRPr sz="4400"/>
            </a:lvl1pPr>
          </a:lstStyle>
          <a:p>
            <a:r>
              <a:rPr lang="en-US" smtClean="0"/>
              <a:t>Click to edit Master title style</a:t>
            </a:r>
            <a:endParaRPr lang="en-US" dirty="0"/>
          </a:p>
        </p:txBody>
      </p:sp>
      <p:sp>
        <p:nvSpPr>
          <p:cNvPr id="3093" name="Rectangle 21"/>
          <p:cNvSpPr>
            <a:spLocks noGrp="1" noChangeArrowheads="1"/>
          </p:cNvSpPr>
          <p:nvPr>
            <p:ph type="subTitle" idx="1"/>
          </p:nvPr>
        </p:nvSpPr>
        <p:spPr>
          <a:xfrm>
            <a:off x="1547813" y="4149725"/>
            <a:ext cx="6985000" cy="1008063"/>
          </a:xfrm>
        </p:spPr>
        <p:txBody>
          <a:bodyPr/>
          <a:lstStyle>
            <a:lvl1pPr marL="0" indent="0" algn="ctr">
              <a:buFont typeface="Wingdings" pitchFamily="2" charset="2"/>
              <a:buNone/>
              <a:defRPr/>
            </a:lvl1pPr>
          </a:lstStyle>
          <a:p>
            <a:r>
              <a:rPr lang="en-US" smtClean="0"/>
              <a:t>Click to edit Master subtitle style</a:t>
            </a:r>
            <a:endParaRPr lang="en-US" dirty="0"/>
          </a:p>
        </p:txBody>
      </p:sp>
      <p:pic>
        <p:nvPicPr>
          <p:cNvPr id="11" name="Kuva 10" descr="kaksikielinensjae.jpg"/>
          <p:cNvPicPr>
            <a:picLocks noChangeAspect="1"/>
          </p:cNvPicPr>
          <p:nvPr userDrawn="1"/>
        </p:nvPicPr>
        <p:blipFill>
          <a:blip r:embed="rId3" cstate="print"/>
          <a:stretch>
            <a:fillRect/>
          </a:stretch>
        </p:blipFill>
        <p:spPr>
          <a:xfrm>
            <a:off x="7290000" y="5346000"/>
            <a:ext cx="1800000" cy="1195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ystysuoran tekstin paikkamerkki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8B4F6AFA-BA7B-4FB7-BA26-0975C641C4FE}"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43F0F0B8-DA64-4C69-A87E-8C15A3ED0F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84975" y="269875"/>
            <a:ext cx="1963738" cy="5535613"/>
          </a:xfrm>
        </p:spPr>
        <p:txBody>
          <a:bodyPr vert="eaVert"/>
          <a:lstStyle/>
          <a:p>
            <a:r>
              <a:rPr lang="en-US" smtClean="0"/>
              <a:t>Click to edit Master title style</a:t>
            </a:r>
            <a:endParaRPr lang="fi-FI"/>
          </a:p>
        </p:txBody>
      </p:sp>
      <p:sp>
        <p:nvSpPr>
          <p:cNvPr id="3" name="Pystysuoran tekstin paikkamerkki 2"/>
          <p:cNvSpPr>
            <a:spLocks noGrp="1"/>
          </p:cNvSpPr>
          <p:nvPr>
            <p:ph type="body" orient="vert" idx="1"/>
          </p:nvPr>
        </p:nvSpPr>
        <p:spPr>
          <a:xfrm>
            <a:off x="890588" y="269875"/>
            <a:ext cx="5741987"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3404451-D111-4AA6-A6AB-FBFA0FEA2D34}"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880A846C-4A82-4F5C-8C31-4637B2601A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7C8E4AB-DFA0-4D31-9A0F-0AF21C8A93F2}"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194B0CD8-22CB-4EB1-9BD2-3678B1BC30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äivämäärän paikkamerkki 3"/>
          <p:cNvSpPr>
            <a:spLocks noGrp="1"/>
          </p:cNvSpPr>
          <p:nvPr>
            <p:ph type="dt" sz="half" idx="10"/>
          </p:nvPr>
        </p:nvSpPr>
        <p:spPr/>
        <p:txBody>
          <a:bodyPr/>
          <a:lstStyle>
            <a:lvl1pPr>
              <a:defRPr/>
            </a:lvl1pPr>
          </a:lstStyle>
          <a:p>
            <a:fld id="{53FB7CD8-10E0-4D99-AB5D-71D422858FE7}"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FF6DD52C-4A2A-46DF-BD3B-8848596CF5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sz="half" idx="1"/>
          </p:nvPr>
        </p:nvSpPr>
        <p:spPr>
          <a:xfrm>
            <a:off x="890588" y="1643063"/>
            <a:ext cx="3852862"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Sisällön paikkamerkki 3"/>
          <p:cNvSpPr>
            <a:spLocks noGrp="1"/>
          </p:cNvSpPr>
          <p:nvPr>
            <p:ph sz="half" idx="2"/>
          </p:nvPr>
        </p:nvSpPr>
        <p:spPr>
          <a:xfrm>
            <a:off x="4895850" y="1643063"/>
            <a:ext cx="3852863"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Päivämäärän paikkamerkki 4"/>
          <p:cNvSpPr>
            <a:spLocks noGrp="1"/>
          </p:cNvSpPr>
          <p:nvPr>
            <p:ph type="dt" sz="half" idx="10"/>
          </p:nvPr>
        </p:nvSpPr>
        <p:spPr/>
        <p:txBody>
          <a:bodyPr/>
          <a:lstStyle>
            <a:lvl1pPr>
              <a:defRPr/>
            </a:lvl1pPr>
          </a:lstStyle>
          <a:p>
            <a:fld id="{BFBBE964-A797-47E1-BEE2-182ACAA5D582}"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739ECBC-5D25-41DB-B863-0DD70FB2FB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fi-FI"/>
          </a:p>
        </p:txBody>
      </p:sp>
      <p:sp>
        <p:nvSpPr>
          <p:cNvPr id="3" name="Tekstin paikkamerkki 2"/>
          <p:cNvSpPr>
            <a:spLocks noGrp="1"/>
          </p:cNvSpPr>
          <p:nvPr>
            <p:ph type="body" idx="1"/>
          </p:nvPr>
        </p:nvSpPr>
        <p:spPr>
          <a:xfrm>
            <a:off x="683568" y="1535112"/>
            <a:ext cx="3813820" cy="1101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isällön paikkamerkki 3"/>
          <p:cNvSpPr>
            <a:spLocks noGrp="1"/>
          </p:cNvSpPr>
          <p:nvPr>
            <p:ph sz="half" idx="2"/>
          </p:nvPr>
        </p:nvSpPr>
        <p:spPr>
          <a:xfrm>
            <a:off x="683568" y="2708919"/>
            <a:ext cx="3813820"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5025" y="1535112"/>
            <a:ext cx="4041775" cy="11017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isällön paikkamerkki 5"/>
          <p:cNvSpPr>
            <a:spLocks noGrp="1"/>
          </p:cNvSpPr>
          <p:nvPr>
            <p:ph sz="quarter" idx="4"/>
          </p:nvPr>
        </p:nvSpPr>
        <p:spPr>
          <a:xfrm>
            <a:off x="4645025" y="2708919"/>
            <a:ext cx="4041775"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Päivämäärän paikkamerkki 6"/>
          <p:cNvSpPr>
            <a:spLocks noGrp="1"/>
          </p:cNvSpPr>
          <p:nvPr>
            <p:ph type="dt" sz="half" idx="10"/>
          </p:nvPr>
        </p:nvSpPr>
        <p:spPr/>
        <p:txBody>
          <a:bodyPr/>
          <a:lstStyle>
            <a:lvl1pPr>
              <a:defRPr/>
            </a:lvl1pPr>
          </a:lstStyle>
          <a:p>
            <a:fld id="{053AAB33-C1EB-4544-9D1B-BB705097F59F}" type="datetime3">
              <a:rPr lang="en-US" smtClean="0"/>
              <a:t>12 December 2017</a:t>
            </a:fld>
            <a:endParaRPr lang="en-US"/>
          </a:p>
        </p:txBody>
      </p:sp>
      <p:sp>
        <p:nvSpPr>
          <p:cNvPr id="8" name="Alatunnisteen paikkamerkki 7"/>
          <p:cNvSpPr>
            <a:spLocks noGrp="1"/>
          </p:cNvSpPr>
          <p:nvPr>
            <p:ph type="ftr" sz="quarter" idx="11"/>
          </p:nvPr>
        </p:nvSpPr>
        <p:spPr/>
        <p:txBody>
          <a:bodyPr/>
          <a:lstStyle>
            <a:lvl1pPr>
              <a:defRPr/>
            </a:lvl1pPr>
          </a:lstStyle>
          <a:p>
            <a:endParaRPr lang="en-US"/>
          </a:p>
        </p:txBody>
      </p:sp>
      <p:sp>
        <p:nvSpPr>
          <p:cNvPr id="9" name="Dian numeron paikkamerkki 8"/>
          <p:cNvSpPr>
            <a:spLocks noGrp="1"/>
          </p:cNvSpPr>
          <p:nvPr>
            <p:ph type="sldNum" sz="quarter" idx="12"/>
          </p:nvPr>
        </p:nvSpPr>
        <p:spPr/>
        <p:txBody>
          <a:bodyPr/>
          <a:lstStyle>
            <a:lvl1pPr>
              <a:defRPr/>
            </a:lvl1pPr>
          </a:lstStyle>
          <a:p>
            <a:fld id="{06EF321D-EC7E-4399-94E1-37EB1B39113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äivämäärän paikkamerkki 2"/>
          <p:cNvSpPr>
            <a:spLocks noGrp="1"/>
          </p:cNvSpPr>
          <p:nvPr>
            <p:ph type="dt" sz="half" idx="10"/>
          </p:nvPr>
        </p:nvSpPr>
        <p:spPr/>
        <p:txBody>
          <a:bodyPr/>
          <a:lstStyle>
            <a:lvl1pPr>
              <a:defRPr/>
            </a:lvl1pPr>
          </a:lstStyle>
          <a:p>
            <a:fld id="{9EB7C420-8C8F-4DAF-9683-B990FC1E11AF}" type="datetime3">
              <a:rPr lang="en-US" smtClean="0"/>
              <a:t>12 December 2017</a:t>
            </a:fld>
            <a:endParaRPr lang="en-US"/>
          </a:p>
        </p:txBody>
      </p:sp>
      <p:sp>
        <p:nvSpPr>
          <p:cNvPr id="4" name="Alatunnisteen paikkamerkki 3"/>
          <p:cNvSpPr>
            <a:spLocks noGrp="1"/>
          </p:cNvSpPr>
          <p:nvPr>
            <p:ph type="ftr" sz="quarter" idx="11"/>
          </p:nvPr>
        </p:nvSpPr>
        <p:spPr/>
        <p:txBody>
          <a:bodyPr/>
          <a:lstStyle>
            <a:lvl1pPr>
              <a:defRPr/>
            </a:lvl1pPr>
          </a:lstStyle>
          <a:p>
            <a:endParaRPr lang="en-US"/>
          </a:p>
        </p:txBody>
      </p:sp>
      <p:sp>
        <p:nvSpPr>
          <p:cNvPr id="5" name="Dian numeron paikkamerkki 4"/>
          <p:cNvSpPr>
            <a:spLocks noGrp="1"/>
          </p:cNvSpPr>
          <p:nvPr>
            <p:ph type="sldNum" sz="quarter" idx="12"/>
          </p:nvPr>
        </p:nvSpPr>
        <p:spPr/>
        <p:txBody>
          <a:bodyPr/>
          <a:lstStyle>
            <a:lvl1pPr>
              <a:defRPr/>
            </a:lvl1pPr>
          </a:lstStyle>
          <a:p>
            <a:fld id="{783D87B7-899E-480D-AA60-BE15E3FD63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lvl1pPr>
              <a:defRPr/>
            </a:lvl1pPr>
          </a:lstStyle>
          <a:p>
            <a:fld id="{E6254189-C146-40C2-824F-16BEFFCBB6E8}" type="datetime3">
              <a:rPr lang="en-US" smtClean="0"/>
              <a:t>12 December 2017</a:t>
            </a:fld>
            <a:endParaRPr lang="en-US"/>
          </a:p>
        </p:txBody>
      </p:sp>
      <p:sp>
        <p:nvSpPr>
          <p:cNvPr id="3" name="Alatunnisteen paikkamerkki 2"/>
          <p:cNvSpPr>
            <a:spLocks noGrp="1"/>
          </p:cNvSpPr>
          <p:nvPr>
            <p:ph type="ftr" sz="quarter" idx="11"/>
          </p:nvPr>
        </p:nvSpPr>
        <p:spPr/>
        <p:txBody>
          <a:bodyPr/>
          <a:lstStyle>
            <a:lvl1pPr>
              <a:defRPr/>
            </a:lvl1pPr>
          </a:lstStyle>
          <a:p>
            <a:endParaRPr lang="en-US"/>
          </a:p>
        </p:txBody>
      </p:sp>
      <p:sp>
        <p:nvSpPr>
          <p:cNvPr id="4" name="Dian numeron paikkamerkki 3"/>
          <p:cNvSpPr>
            <a:spLocks noGrp="1"/>
          </p:cNvSpPr>
          <p:nvPr>
            <p:ph type="sldNum" sz="quarter" idx="12"/>
          </p:nvPr>
        </p:nvSpPr>
        <p:spPr/>
        <p:txBody>
          <a:bodyPr/>
          <a:lstStyle>
            <a:lvl1pPr>
              <a:defRPr/>
            </a:lvl1pPr>
          </a:lstStyle>
          <a:p>
            <a:fld id="{5C79158A-F357-46E3-A262-D69F7FD827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kstin paikkamerkki 3"/>
          <p:cNvSpPr>
            <a:spLocks noGrp="1"/>
          </p:cNvSpPr>
          <p:nvPr>
            <p:ph type="body" sz="half" idx="2"/>
          </p:nvPr>
        </p:nvSpPr>
        <p:spPr>
          <a:xfrm>
            <a:off x="683568" y="1484784"/>
            <a:ext cx="2781945"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0441999-0056-48A5-9B0D-448834936E17}"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FEA5C06-90F0-48B5-A8DB-806E392B62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B1E6160-182D-4FEC-AEBA-E6CB29F8F616}"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D168CD22-7E22-48B8-8FA7-E88AD754E9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9" descr="Pystypalkki"/>
          <p:cNvPicPr>
            <a:picLocks noChangeAspect="1" noChangeArrowheads="1"/>
          </p:cNvPicPr>
          <p:nvPr userDrawn="1"/>
        </p:nvPicPr>
        <p:blipFill>
          <a:blip r:embed="rId13" cstate="print"/>
          <a:srcRect/>
          <a:stretch>
            <a:fillRect/>
          </a:stretch>
        </p:blipFill>
        <p:spPr bwMode="auto">
          <a:xfrm>
            <a:off x="0" y="-1588"/>
            <a:ext cx="9148763" cy="6862763"/>
          </a:xfrm>
          <a:prstGeom prst="rect">
            <a:avLst/>
          </a:prstGeom>
          <a:noFill/>
        </p:spPr>
      </p:pic>
      <p:sp>
        <p:nvSpPr>
          <p:cNvPr id="1036" name="Rectangle 12"/>
          <p:cNvSpPr>
            <a:spLocks noGrp="1" noChangeArrowheads="1"/>
          </p:cNvSpPr>
          <p:nvPr>
            <p:ph type="dt" sz="half" idx="2"/>
          </p:nvPr>
        </p:nvSpPr>
        <p:spPr bwMode="auto">
          <a:xfrm>
            <a:off x="493713" y="62372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929B5FDE-24A9-40DF-9C35-7404147B8432}" type="datetime3">
              <a:rPr lang="en-US" smtClean="0"/>
              <a:t>12 December 2017</a:t>
            </a:fld>
            <a:endParaRPr lang="en-US"/>
          </a:p>
        </p:txBody>
      </p:sp>
      <p:sp>
        <p:nvSpPr>
          <p:cNvPr id="1037" name="Rectangle 13"/>
          <p:cNvSpPr>
            <a:spLocks noGrp="1" noChangeArrowheads="1"/>
          </p:cNvSpPr>
          <p:nvPr>
            <p:ph type="ftr" sz="quarter" idx="3"/>
          </p:nvPr>
        </p:nvSpPr>
        <p:spPr bwMode="auto">
          <a:xfrm>
            <a:off x="2916238" y="6237288"/>
            <a:ext cx="2895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38" name="Rectangle 14"/>
          <p:cNvSpPr>
            <a:spLocks noGrp="1" noChangeArrowheads="1"/>
          </p:cNvSpPr>
          <p:nvPr>
            <p:ph type="sldNum" sz="quarter" idx="4"/>
          </p:nvPr>
        </p:nvSpPr>
        <p:spPr bwMode="auto">
          <a:xfrm>
            <a:off x="8702675" y="44450"/>
            <a:ext cx="4064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9FD273A-8285-4A9F-B12F-0FBCAE29B295}" type="slidenum">
              <a:rPr lang="en-US"/>
              <a:pPr/>
              <a:t>‹#›</a:t>
            </a:fld>
            <a:endParaRPr lang="en-US"/>
          </a:p>
        </p:txBody>
      </p:sp>
      <p:sp>
        <p:nvSpPr>
          <p:cNvPr id="1041" name="Rectangle 11"/>
          <p:cNvSpPr>
            <a:spLocks noGrp="1" noChangeArrowheads="1"/>
          </p:cNvSpPr>
          <p:nvPr>
            <p:ph type="title"/>
          </p:nvPr>
        </p:nvSpPr>
        <p:spPr bwMode="auto">
          <a:xfrm>
            <a:off x="890588" y="269875"/>
            <a:ext cx="7858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fi-FI" dirty="0" smtClean="0"/>
              <a:t>Muokkaa </a:t>
            </a:r>
            <a:r>
              <a:rPr lang="fi-FI" dirty="0" err="1" smtClean="0"/>
              <a:t>perustyyl</a:t>
            </a:r>
            <a:r>
              <a:rPr lang="fi-FI" dirty="0" smtClean="0"/>
              <a:t>. </a:t>
            </a:r>
            <a:r>
              <a:rPr lang="fi-FI" dirty="0" err="1" smtClean="0"/>
              <a:t>napsautt</a:t>
            </a:r>
            <a:r>
              <a:rPr lang="fi-FI" dirty="0" smtClean="0"/>
              <a:t>.</a:t>
            </a:r>
            <a:endParaRPr lang="en-US" dirty="0" smtClean="0"/>
          </a:p>
        </p:txBody>
      </p:sp>
      <p:pic>
        <p:nvPicPr>
          <p:cNvPr id="13" name="Kuva 12" descr="kaksikielinensjae.jpg"/>
          <p:cNvPicPr>
            <a:picLocks noChangeAspect="1"/>
          </p:cNvPicPr>
          <p:nvPr/>
        </p:nvPicPr>
        <p:blipFill>
          <a:blip r:embed="rId14" cstate="print"/>
          <a:stretch>
            <a:fillRect/>
          </a:stretch>
        </p:blipFill>
        <p:spPr>
          <a:xfrm>
            <a:off x="7290000" y="5346000"/>
            <a:ext cx="1800000" cy="1195497"/>
          </a:xfrm>
          <a:prstGeom prst="rect">
            <a:avLst/>
          </a:prstGeom>
        </p:spPr>
      </p:pic>
      <p:sp>
        <p:nvSpPr>
          <p:cNvPr id="1042" name="Rectangle 16"/>
          <p:cNvSpPr>
            <a:spLocks noGrp="1" noChangeArrowheads="1"/>
          </p:cNvSpPr>
          <p:nvPr>
            <p:ph type="body" idx="1"/>
          </p:nvPr>
        </p:nvSpPr>
        <p:spPr bwMode="auto">
          <a:xfrm>
            <a:off x="890588" y="1643063"/>
            <a:ext cx="7858125" cy="416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0"/>
            <a:endParaRPr lang="en-US" dirty="0" smtClean="0"/>
          </a:p>
        </p:txBody>
      </p:sp>
      <p:sp>
        <p:nvSpPr>
          <p:cNvPr id="11" name="Rectangle 20"/>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000">
          <a:solidFill>
            <a:schemeClr val="tx1"/>
          </a:solidFill>
          <a:latin typeface="Helvetica" pitchFamily="34" charset="0"/>
          <a:cs typeface="Arial" charset="0"/>
        </a:defRPr>
      </a:lvl2pPr>
      <a:lvl3pPr algn="ctr" rtl="0" eaLnBrk="1" fontAlgn="base" hangingPunct="1">
        <a:spcBef>
          <a:spcPct val="0"/>
        </a:spcBef>
        <a:spcAft>
          <a:spcPct val="0"/>
        </a:spcAft>
        <a:defRPr sz="4000">
          <a:solidFill>
            <a:schemeClr val="tx1"/>
          </a:solidFill>
          <a:latin typeface="Helvetica" pitchFamily="34" charset="0"/>
          <a:cs typeface="Arial" charset="0"/>
        </a:defRPr>
      </a:lvl3pPr>
      <a:lvl4pPr algn="ctr" rtl="0" eaLnBrk="1" fontAlgn="base" hangingPunct="1">
        <a:spcBef>
          <a:spcPct val="0"/>
        </a:spcBef>
        <a:spcAft>
          <a:spcPct val="0"/>
        </a:spcAft>
        <a:defRPr sz="4000">
          <a:solidFill>
            <a:schemeClr val="tx1"/>
          </a:solidFill>
          <a:latin typeface="Helvetica" pitchFamily="34" charset="0"/>
          <a:cs typeface="Arial" charset="0"/>
        </a:defRPr>
      </a:lvl4pPr>
      <a:lvl5pPr algn="ctr" rtl="0" eaLnBrk="1" fontAlgn="base" hangingPunct="1">
        <a:spcBef>
          <a:spcPct val="0"/>
        </a:spcBef>
        <a:spcAft>
          <a:spcPct val="0"/>
        </a:spcAft>
        <a:defRPr sz="4000">
          <a:solidFill>
            <a:schemeClr val="tx1"/>
          </a:solidFill>
          <a:latin typeface="Helvetica" pitchFamily="34" charset="0"/>
          <a:cs typeface="Arial" charset="0"/>
        </a:defRPr>
      </a:lvl5pPr>
      <a:lvl6pPr marL="457200" algn="ctr" rtl="0" eaLnBrk="1" fontAlgn="base" hangingPunct="1">
        <a:spcBef>
          <a:spcPct val="0"/>
        </a:spcBef>
        <a:spcAft>
          <a:spcPct val="0"/>
        </a:spcAft>
        <a:defRPr sz="4000">
          <a:solidFill>
            <a:schemeClr val="tx1"/>
          </a:solidFill>
          <a:latin typeface="Helvetica" pitchFamily="34" charset="0"/>
          <a:cs typeface="Arial" charset="0"/>
        </a:defRPr>
      </a:lvl6pPr>
      <a:lvl7pPr marL="914400" algn="ctr" rtl="0" eaLnBrk="1" fontAlgn="base" hangingPunct="1">
        <a:spcBef>
          <a:spcPct val="0"/>
        </a:spcBef>
        <a:spcAft>
          <a:spcPct val="0"/>
        </a:spcAft>
        <a:defRPr sz="4000">
          <a:solidFill>
            <a:schemeClr val="tx1"/>
          </a:solidFill>
          <a:latin typeface="Helvetica" pitchFamily="34" charset="0"/>
          <a:cs typeface="Arial" charset="0"/>
        </a:defRPr>
      </a:lvl7pPr>
      <a:lvl8pPr marL="1371600" algn="ctr" rtl="0" eaLnBrk="1" fontAlgn="base" hangingPunct="1">
        <a:spcBef>
          <a:spcPct val="0"/>
        </a:spcBef>
        <a:spcAft>
          <a:spcPct val="0"/>
        </a:spcAft>
        <a:defRPr sz="4000">
          <a:solidFill>
            <a:schemeClr val="tx1"/>
          </a:solidFill>
          <a:latin typeface="Helvetica" pitchFamily="34" charset="0"/>
          <a:cs typeface="Arial" charset="0"/>
        </a:defRPr>
      </a:lvl8pPr>
      <a:lvl9pPr marL="1828800" algn="ctr" rtl="0" eaLnBrk="1" fontAlgn="base" hangingPunct="1">
        <a:spcBef>
          <a:spcPct val="0"/>
        </a:spcBef>
        <a:spcAft>
          <a:spcPct val="0"/>
        </a:spcAft>
        <a:defRPr sz="4000">
          <a:solidFill>
            <a:schemeClr val="tx1"/>
          </a:solidFill>
          <a:latin typeface="Helvetica" pitchFamily="34" charset="0"/>
          <a:cs typeface="Arial" charset="0"/>
        </a:defRPr>
      </a:lvl9pPr>
    </p:titleStyle>
    <p:bodyStyle>
      <a:lvl1pPr marL="342900" indent="-342900" algn="l" rtl="0" eaLnBrk="1" fontAlgn="base" hangingPunct="1">
        <a:spcBef>
          <a:spcPct val="20000"/>
        </a:spcBef>
        <a:spcAft>
          <a:spcPct val="0"/>
        </a:spcAft>
        <a:buClr>
          <a:srgbClr val="000099"/>
        </a:buClr>
        <a:buSzPct val="85000"/>
        <a:buFont typeface="Wingdings" pitchFamily="2" charset="2"/>
        <a:buBlip>
          <a:blip r:embed="rId15"/>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Fundamentals-Database-Systems-6th-Edition/dp/0136086209"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postgresql.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redis.io/topics/data-types-intr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1619250" y="2130425"/>
            <a:ext cx="6769100" cy="1470025"/>
          </a:xfrm>
        </p:spPr>
        <p:txBody>
          <a:bodyPr/>
          <a:lstStyle/>
          <a:p>
            <a:r>
              <a:rPr lang="en-US" dirty="0"/>
              <a:t>Managing with Big Data “at rest</a:t>
            </a:r>
            <a:r>
              <a:rPr lang="en-US" dirty="0" smtClean="0"/>
              <a:t>” - Storage </a:t>
            </a:r>
            <a:endParaRPr lang="fi-FI" dirty="0"/>
          </a:p>
        </p:txBody>
      </p:sp>
      <p:sp>
        <p:nvSpPr>
          <p:cNvPr id="14341" name="Rectangle 5"/>
          <p:cNvSpPr>
            <a:spLocks noGrp="1" noChangeArrowheads="1"/>
          </p:cNvSpPr>
          <p:nvPr>
            <p:ph type="subTitle" idx="1"/>
          </p:nvPr>
        </p:nvSpPr>
        <p:spPr>
          <a:xfrm>
            <a:off x="1619250" y="4149725"/>
            <a:ext cx="6769100" cy="1008063"/>
          </a:xfrm>
        </p:spPr>
        <p:txBody>
          <a:bodyPr>
            <a:normAutofit fontScale="85000" lnSpcReduction="20000"/>
          </a:bodyPr>
          <a:lstStyle/>
          <a:p>
            <a:r>
              <a:rPr lang="en-US" sz="4600" dirty="0" smtClean="0"/>
              <a:t>Michael Cochez</a:t>
            </a:r>
          </a:p>
          <a:p>
            <a:r>
              <a:rPr lang="en-US" dirty="0" smtClean="0"/>
              <a:t>Adapted from </a:t>
            </a:r>
            <a:r>
              <a:rPr lang="en-US" dirty="0"/>
              <a:t>s</a:t>
            </a:r>
            <a:r>
              <a:rPr lang="en-US" dirty="0" smtClean="0"/>
              <a:t>lides by Alexander Semenov</a:t>
            </a:r>
            <a:endParaRPr lang="fi-FI"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JSON</a:t>
            </a:r>
            <a:endParaRPr lang="en-US"/>
          </a:p>
        </p:txBody>
      </p:sp>
      <p:sp>
        <p:nvSpPr>
          <p:cNvPr id="3" name="Content Placeholder 2"/>
          <p:cNvSpPr>
            <a:spLocks noGrp="1"/>
          </p:cNvSpPr>
          <p:nvPr>
            <p:ph idx="1"/>
          </p:nvPr>
        </p:nvSpPr>
        <p:spPr/>
        <p:txBody>
          <a:bodyPr>
            <a:normAutofit fontScale="77500" lnSpcReduction="20000"/>
          </a:bodyPr>
          <a:lstStyle/>
          <a:p>
            <a:r>
              <a:rPr lang="en-US" dirty="0" smtClean="0"/>
              <a:t>Very often, data comes in JSON format</a:t>
            </a:r>
          </a:p>
          <a:p>
            <a:r>
              <a:rPr lang="en-US" dirty="0" smtClean="0"/>
              <a:t>JavaScript Object Notation</a:t>
            </a:r>
          </a:p>
          <a:p>
            <a:r>
              <a:rPr lang="en-US" dirty="0" smtClean="0"/>
              <a:t>Popular; there are JSON parsers in many languages, many sites provide JSON interfaces</a:t>
            </a:r>
          </a:p>
          <a:p>
            <a:r>
              <a:rPr lang="en-US" dirty="0" smtClean="0"/>
              <a:t>Types:</a:t>
            </a:r>
          </a:p>
          <a:p>
            <a:pPr lvl="1"/>
            <a:r>
              <a:rPr lang="en-US" dirty="0" smtClean="0"/>
              <a:t>Number</a:t>
            </a:r>
          </a:p>
          <a:p>
            <a:pPr lvl="1"/>
            <a:r>
              <a:rPr lang="en-US" dirty="0" smtClean="0"/>
              <a:t>String</a:t>
            </a:r>
          </a:p>
          <a:p>
            <a:pPr lvl="1"/>
            <a:r>
              <a:rPr lang="en-US" dirty="0" smtClean="0"/>
              <a:t>Boolean</a:t>
            </a:r>
          </a:p>
          <a:p>
            <a:pPr lvl="1"/>
            <a:r>
              <a:rPr lang="en-US" dirty="0" smtClean="0"/>
              <a:t>Null</a:t>
            </a:r>
          </a:p>
          <a:p>
            <a:pPr lvl="1"/>
            <a:r>
              <a:rPr lang="en-US" dirty="0" smtClean="0"/>
              <a:t>Object {} (similar to Python dictionary)</a:t>
            </a:r>
          </a:p>
          <a:p>
            <a:pPr lvl="1"/>
            <a:r>
              <a:rPr lang="en-US" dirty="0" smtClean="0"/>
              <a:t>Array</a:t>
            </a:r>
          </a:p>
          <a:p>
            <a:r>
              <a:rPr lang="en-US" dirty="0" smtClean="0"/>
              <a:t>Many NoSQL databases can import JSON documents directly</a:t>
            </a:r>
          </a:p>
          <a:p>
            <a:endParaRPr lang="en-US" dirty="0"/>
          </a:p>
        </p:txBody>
      </p:sp>
    </p:spTree>
    <p:extLst>
      <p:ext uri="{BB962C8B-B14F-4D97-AF65-F5344CB8AC3E}">
        <p14:creationId xmlns:p14="http://schemas.microsoft.com/office/powerpoint/2010/main" val="2873306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JSON</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[ 100, 500, 300, 200, 400 ]</a:t>
            </a:r>
          </a:p>
          <a:p>
            <a:pPr marL="514350" indent="-514350">
              <a:buAutoNum type="arabicPeriod"/>
            </a:pPr>
            <a:r>
              <a:rPr lang="en-US" smtClean="0"/>
              <a:t>{ "firstName": "John", "lastName": "Smith", "age": 25, "address": { "streetAddress": "21 2nd Street", "city": "New York", "state": "NY", "postalCode": 10021 }, "phoneNumbers": [ { "type": "home", "number": "212 555-1234" }, { "type": "fax", "number": "646 555-4567" } ] }</a:t>
            </a:r>
            <a:endParaRPr lang="en-US"/>
          </a:p>
        </p:txBody>
      </p:sp>
    </p:spTree>
    <p:extLst>
      <p:ext uri="{BB962C8B-B14F-4D97-AF65-F5344CB8AC3E}">
        <p14:creationId xmlns:p14="http://schemas.microsoft.com/office/powerpoint/2010/main" val="525147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do we need databases?</a:t>
            </a:r>
            <a:endParaRPr lang="fi-FI" dirty="0"/>
          </a:p>
        </p:txBody>
      </p:sp>
      <p:sp>
        <p:nvSpPr>
          <p:cNvPr id="5" name="Content Placeholder 4"/>
          <p:cNvSpPr>
            <a:spLocks noGrp="1"/>
          </p:cNvSpPr>
          <p:nvPr>
            <p:ph idx="1"/>
          </p:nvPr>
        </p:nvSpPr>
        <p:spPr/>
        <p:txBody>
          <a:bodyPr>
            <a:normAutofit fontScale="92500" lnSpcReduction="20000"/>
          </a:bodyPr>
          <a:lstStyle/>
          <a:p>
            <a:r>
              <a:rPr lang="en-US" dirty="0" smtClean="0"/>
              <a:t>Assume you need to develop a software system for supermarket chain:</a:t>
            </a:r>
          </a:p>
          <a:p>
            <a:pPr lvl="1"/>
            <a:r>
              <a:rPr lang="en-US" dirty="0" smtClean="0"/>
              <a:t>Retrieve every sale in every single store</a:t>
            </a:r>
          </a:p>
          <a:p>
            <a:pPr lvl="1"/>
            <a:r>
              <a:rPr lang="en-US" dirty="0" smtClean="0"/>
              <a:t>Retrieve sales per day</a:t>
            </a:r>
          </a:p>
          <a:p>
            <a:pPr lvl="1"/>
            <a:r>
              <a:rPr lang="en-US" dirty="0" smtClean="0"/>
              <a:t>Retrieve sale per region</a:t>
            </a:r>
          </a:p>
          <a:p>
            <a:pPr lvl="1"/>
            <a:r>
              <a:rPr lang="en-US" dirty="0" smtClean="0"/>
              <a:t>Retrieve sales per product</a:t>
            </a:r>
          </a:p>
          <a:p>
            <a:r>
              <a:rPr lang="en-US" dirty="0" smtClean="0"/>
              <a:t>How do you do it?</a:t>
            </a:r>
          </a:p>
          <a:p>
            <a:pPr lvl="1"/>
            <a:r>
              <a:rPr lang="en-US" dirty="0" smtClean="0"/>
              <a:t>How to find the data</a:t>
            </a:r>
          </a:p>
          <a:p>
            <a:pPr lvl="1"/>
            <a:r>
              <a:rPr lang="en-US" dirty="0" smtClean="0"/>
              <a:t>How to query the data</a:t>
            </a:r>
          </a:p>
          <a:p>
            <a:pPr lvl="1"/>
            <a:r>
              <a:rPr lang="en-US" dirty="0" smtClean="0"/>
              <a:t>How many files you need?</a:t>
            </a:r>
          </a:p>
          <a:p>
            <a:pPr lvl="1"/>
            <a:r>
              <a:rPr lang="en-US" dirty="0" smtClean="0"/>
              <a:t>What happens, if several users modify the data?</a:t>
            </a:r>
          </a:p>
          <a:p>
            <a:endParaRPr lang="fi-FI" dirty="0"/>
          </a:p>
        </p:txBody>
      </p:sp>
    </p:spTree>
    <p:extLst>
      <p:ext uri="{BB962C8B-B14F-4D97-AF65-F5344CB8AC3E}">
        <p14:creationId xmlns:p14="http://schemas.microsoft.com/office/powerpoint/2010/main" val="36214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fi-FI" dirty="0"/>
          </a:p>
        </p:txBody>
      </p:sp>
      <p:sp>
        <p:nvSpPr>
          <p:cNvPr id="3" name="Content Placeholder 2"/>
          <p:cNvSpPr>
            <a:spLocks noGrp="1"/>
          </p:cNvSpPr>
          <p:nvPr>
            <p:ph idx="1"/>
          </p:nvPr>
        </p:nvSpPr>
        <p:spPr/>
        <p:txBody>
          <a:bodyPr>
            <a:normAutofit/>
          </a:bodyPr>
          <a:lstStyle/>
          <a:p>
            <a:r>
              <a:rPr lang="en-US" dirty="0" smtClean="0"/>
              <a:t>Data may be stored in the databases</a:t>
            </a:r>
          </a:p>
          <a:p>
            <a:r>
              <a:rPr lang="en-US" dirty="0" smtClean="0"/>
              <a:t>A </a:t>
            </a:r>
            <a:r>
              <a:rPr lang="en-US" dirty="0"/>
              <a:t>database is an organized collection of </a:t>
            </a:r>
            <a:r>
              <a:rPr lang="en-US" dirty="0" smtClean="0"/>
              <a:t>data</a:t>
            </a:r>
          </a:p>
          <a:p>
            <a:r>
              <a:rPr lang="en-US" dirty="0"/>
              <a:t>Database management systems (DBMSs) are computer software applications that interact with the user, other applications, and the database itself to capture and analyze data</a:t>
            </a:r>
            <a:r>
              <a:rPr lang="en-US" dirty="0" smtClean="0"/>
              <a:t>.</a:t>
            </a:r>
          </a:p>
        </p:txBody>
      </p:sp>
    </p:spTree>
    <p:extLst>
      <p:ext uri="{BB962C8B-B14F-4D97-AF65-F5344CB8AC3E}">
        <p14:creationId xmlns:p14="http://schemas.microsoft.com/office/powerpoint/2010/main" val="3880998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databases</a:t>
            </a:r>
            <a:endParaRPr lang="fi-FI" dirty="0"/>
          </a:p>
        </p:txBody>
      </p:sp>
      <p:sp>
        <p:nvSpPr>
          <p:cNvPr id="3" name="Content Placeholder 2"/>
          <p:cNvSpPr>
            <a:spLocks noGrp="1"/>
          </p:cNvSpPr>
          <p:nvPr>
            <p:ph idx="1"/>
          </p:nvPr>
        </p:nvSpPr>
        <p:spPr/>
        <p:txBody>
          <a:bodyPr/>
          <a:lstStyle/>
          <a:p>
            <a:r>
              <a:rPr lang="en-US" dirty="0"/>
              <a:t>Efficient data access</a:t>
            </a:r>
          </a:p>
          <a:p>
            <a:r>
              <a:rPr lang="en-US" dirty="0"/>
              <a:t>Data independence</a:t>
            </a:r>
          </a:p>
          <a:p>
            <a:r>
              <a:rPr lang="en-US" dirty="0"/>
              <a:t>Data integrity</a:t>
            </a:r>
          </a:p>
          <a:p>
            <a:r>
              <a:rPr lang="en-US" dirty="0"/>
              <a:t>Data administration</a:t>
            </a:r>
          </a:p>
          <a:p>
            <a:r>
              <a:rPr lang="en-US" dirty="0"/>
              <a:t>Concurrent access and crash recovery</a:t>
            </a:r>
          </a:p>
          <a:p>
            <a:r>
              <a:rPr lang="en-US" dirty="0"/>
              <a:t>Reduced application development time</a:t>
            </a:r>
            <a:endParaRPr lang="fi-FI" dirty="0"/>
          </a:p>
        </p:txBody>
      </p:sp>
    </p:spTree>
    <p:extLst>
      <p:ext uri="{BB962C8B-B14F-4D97-AF65-F5344CB8AC3E}">
        <p14:creationId xmlns:p14="http://schemas.microsoft.com/office/powerpoint/2010/main" val="4091140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Historical notes</a:t>
            </a:r>
            <a:endParaRPr lang="en-US"/>
          </a:p>
        </p:txBody>
      </p:sp>
      <p:sp>
        <p:nvSpPr>
          <p:cNvPr id="3" name="Content Placeholder 2"/>
          <p:cNvSpPr>
            <a:spLocks noGrp="1"/>
          </p:cNvSpPr>
          <p:nvPr>
            <p:ph idx="1"/>
          </p:nvPr>
        </p:nvSpPr>
        <p:spPr/>
        <p:txBody>
          <a:bodyPr/>
          <a:lstStyle/>
          <a:p>
            <a:r>
              <a:rPr lang="fi-FI" smtClean="0"/>
              <a:t>1960</a:t>
            </a:r>
            <a:r>
              <a:rPr lang="en-US" smtClean="0"/>
              <a:t>’ies</a:t>
            </a:r>
            <a:r>
              <a:rPr lang="fi-FI" smtClean="0"/>
              <a:t>: </a:t>
            </a:r>
            <a:r>
              <a:rPr lang="en-US" smtClean="0"/>
              <a:t>The basic problem of data management (how to store data, i.e. a bit strings, onto disk and retrieve it later in the same form) was solved using files with records</a:t>
            </a:r>
          </a:p>
          <a:p>
            <a:r>
              <a:rPr lang="en-US" smtClean="0"/>
              <a:t>It was understood that one needs programs and suitable programming languages to store, manipulate, and retrieve data</a:t>
            </a:r>
          </a:p>
          <a:p>
            <a:endParaRPr lang="en-US" smtClean="0"/>
          </a:p>
          <a:p>
            <a:endParaRPr lang="en-US"/>
          </a:p>
        </p:txBody>
      </p:sp>
    </p:spTree>
    <p:extLst>
      <p:ext uri="{BB962C8B-B14F-4D97-AF65-F5344CB8AC3E}">
        <p14:creationId xmlns:p14="http://schemas.microsoft.com/office/powerpoint/2010/main" val="52976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Historical notes</a:t>
            </a:r>
            <a:endParaRPr lang="en-US"/>
          </a:p>
        </p:txBody>
      </p:sp>
      <p:sp>
        <p:nvSpPr>
          <p:cNvPr id="3" name="Content Placeholder 2"/>
          <p:cNvSpPr>
            <a:spLocks noGrp="1"/>
          </p:cNvSpPr>
          <p:nvPr>
            <p:ph idx="1"/>
          </p:nvPr>
        </p:nvSpPr>
        <p:spPr/>
        <p:txBody>
          <a:bodyPr/>
          <a:lstStyle/>
          <a:p>
            <a:r>
              <a:rPr lang="en-US" smtClean="0"/>
              <a:t>CODASYL: COnference on DAta SYstems Languages</a:t>
            </a:r>
          </a:p>
          <a:p>
            <a:pPr lvl="1"/>
            <a:r>
              <a:rPr lang="en-US" smtClean="0"/>
              <a:t>Founded by industry and US-government (DoD) in 1959 and worked until 1980’ies</a:t>
            </a:r>
          </a:p>
          <a:p>
            <a:pPr lvl="1"/>
            <a:r>
              <a:rPr lang="en-US" smtClean="0"/>
              <a:t>Developed COBOL, i.e. Common Business-Oriented Language (1st version Dec.1959)</a:t>
            </a:r>
          </a:p>
          <a:p>
            <a:pPr lvl="1"/>
            <a:r>
              <a:rPr lang="en-US" smtClean="0"/>
              <a:t>In 1965, List Processing Task Force was founded within CODASYL to develop COBOL language extensions for processing collections of records</a:t>
            </a:r>
          </a:p>
          <a:p>
            <a:endParaRPr lang="en-US"/>
          </a:p>
        </p:txBody>
      </p:sp>
    </p:spTree>
    <p:extLst>
      <p:ext uri="{BB962C8B-B14F-4D97-AF65-F5344CB8AC3E}">
        <p14:creationId xmlns:p14="http://schemas.microsoft.com/office/powerpoint/2010/main" val="1839411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Historical notes</a:t>
            </a:r>
            <a:endParaRPr lang="en-US"/>
          </a:p>
        </p:txBody>
      </p:sp>
      <p:sp>
        <p:nvSpPr>
          <p:cNvPr id="3" name="Content Placeholder 2"/>
          <p:cNvSpPr>
            <a:spLocks noGrp="1"/>
          </p:cNvSpPr>
          <p:nvPr>
            <p:ph idx="1"/>
          </p:nvPr>
        </p:nvSpPr>
        <p:spPr/>
        <p:txBody>
          <a:bodyPr>
            <a:normAutofit/>
          </a:bodyPr>
          <a:lstStyle/>
          <a:p>
            <a:r>
              <a:rPr lang="en-US" smtClean="0"/>
              <a:t>CODASYL developed DB concepts that are still in use</a:t>
            </a:r>
          </a:p>
          <a:p>
            <a:pPr lvl="1"/>
            <a:r>
              <a:rPr lang="en-US" smtClean="0"/>
              <a:t>Division into Data Description Language (DDL) and  Data Manipulation Language (DML)</a:t>
            </a:r>
          </a:p>
          <a:p>
            <a:pPr lvl="2"/>
            <a:r>
              <a:rPr lang="en-US" smtClean="0"/>
              <a:t>DDL is used to specify the schema of the database, i.e. the record types and their relationships</a:t>
            </a:r>
          </a:p>
          <a:p>
            <a:pPr lvl="2"/>
            <a:r>
              <a:rPr lang="en-US" smtClean="0"/>
              <a:t>DML is used to manipulate the database (retrieve, insert, delete, update records); but not to compute</a:t>
            </a:r>
            <a:endParaRPr lang="en-US"/>
          </a:p>
        </p:txBody>
      </p:sp>
    </p:spTree>
    <p:extLst>
      <p:ext uri="{BB962C8B-B14F-4D97-AF65-F5344CB8AC3E}">
        <p14:creationId xmlns:p14="http://schemas.microsoft.com/office/powerpoint/2010/main" val="1472177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691680" y="332656"/>
            <a:ext cx="6056038" cy="6056038"/>
          </a:xfrm>
          <a:prstGeom prst="rect">
            <a:avLst/>
          </a:prstGeom>
          <a:noFill/>
          <a:ln w="9525">
            <a:noFill/>
            <a:miter lim="800000"/>
            <a:headEnd/>
            <a:tailEnd/>
          </a:ln>
        </p:spPr>
      </p:pic>
      <p:sp>
        <p:nvSpPr>
          <p:cNvPr id="3" name="Rectangle 2"/>
          <p:cNvSpPr/>
          <p:nvPr/>
        </p:nvSpPr>
        <p:spPr>
          <a:xfrm>
            <a:off x="1835696" y="6457890"/>
            <a:ext cx="4572000" cy="400110"/>
          </a:xfrm>
          <a:prstGeom prst="rect">
            <a:avLst/>
          </a:prstGeom>
        </p:spPr>
        <p:txBody>
          <a:bodyPr>
            <a:spAutoFit/>
          </a:bodyPr>
          <a:lstStyle/>
          <a:p>
            <a:r>
              <a:rPr lang="en-US" sz="1000" smtClean="0">
                <a:hlinkClick r:id="rId3"/>
              </a:rPr>
              <a:t>http://www.amazon.com/Fundamentals-Database-Systems-6th-Edition/dp/0136086209</a:t>
            </a:r>
            <a:endParaRPr lang="en-US" sz="1000"/>
          </a:p>
        </p:txBody>
      </p:sp>
    </p:spTree>
    <p:extLst>
      <p:ext uri="{BB962C8B-B14F-4D97-AF65-F5344CB8AC3E}">
        <p14:creationId xmlns:p14="http://schemas.microsoft.com/office/powerpoint/2010/main" val="868040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databases</a:t>
            </a:r>
            <a:endParaRPr lang="en-US"/>
          </a:p>
        </p:txBody>
      </p:sp>
      <p:sp>
        <p:nvSpPr>
          <p:cNvPr id="3" name="Content Placeholder 2"/>
          <p:cNvSpPr>
            <a:spLocks noGrp="1"/>
          </p:cNvSpPr>
          <p:nvPr>
            <p:ph idx="1"/>
          </p:nvPr>
        </p:nvSpPr>
        <p:spPr>
          <a:xfrm>
            <a:off x="827584" y="1643063"/>
            <a:ext cx="7921129" cy="4450233"/>
          </a:xfrm>
        </p:spPr>
        <p:txBody>
          <a:bodyPr>
            <a:normAutofit/>
          </a:bodyPr>
          <a:lstStyle/>
          <a:p>
            <a:r>
              <a:rPr lang="en-US" sz="2600" dirty="0" smtClean="0"/>
              <a:t>Edgar Frank "Ted" </a:t>
            </a:r>
            <a:r>
              <a:rPr lang="en-US" sz="2600" dirty="0" err="1" smtClean="0"/>
              <a:t>Codd</a:t>
            </a:r>
            <a:r>
              <a:rPr lang="en-US" sz="2600" dirty="0" smtClean="0"/>
              <a:t> from IBM proposed in 1970’ies that CODASYL modeling ideas should be partially abandoned and one should move to relational model that is based on first-order logic</a:t>
            </a:r>
          </a:p>
          <a:p>
            <a:pPr lvl="1"/>
            <a:r>
              <a:rPr lang="en-US" dirty="0" smtClean="0"/>
              <a:t>Record is renamed to row</a:t>
            </a:r>
          </a:p>
          <a:p>
            <a:pPr lvl="1"/>
            <a:r>
              <a:rPr lang="en-US" dirty="0" smtClean="0"/>
              <a:t>Manipulation of data is set-oriented</a:t>
            </a:r>
          </a:p>
          <a:p>
            <a:pPr lvl="1"/>
            <a:r>
              <a:rPr lang="en-US" dirty="0" smtClean="0"/>
              <a:t>Relational algebra is used as a basis</a:t>
            </a:r>
          </a:p>
          <a:p>
            <a:r>
              <a:rPr lang="en-US" sz="2600" dirty="0" smtClean="0"/>
              <a:t>The central concept in relational model is the relation: set of rows, represented as a table</a:t>
            </a:r>
          </a:p>
          <a:p>
            <a:pPr marL="0" indent="0">
              <a:buNone/>
            </a:pPr>
            <a:r>
              <a:rPr lang="en-US" sz="2200" i="1" dirty="0" smtClean="0"/>
              <a:t>       </a:t>
            </a:r>
            <a:r>
              <a:rPr lang="en-US" sz="2200" i="1" dirty="0" err="1" smtClean="0"/>
              <a:t>RelationName</a:t>
            </a:r>
            <a:r>
              <a:rPr lang="en-US" sz="2200" i="1" dirty="0" smtClean="0"/>
              <a:t>(field1:type1</a:t>
            </a:r>
            <a:r>
              <a:rPr lang="en-US" sz="2200" i="1" dirty="0"/>
              <a:t>, field2:type2, … , </a:t>
            </a:r>
            <a:r>
              <a:rPr lang="en-US" sz="2200" i="1" dirty="0" err="1"/>
              <a:t>fieldN:typeN</a:t>
            </a:r>
            <a:r>
              <a:rPr lang="en-US" sz="2200" i="1" dirty="0"/>
              <a:t>)</a:t>
            </a:r>
          </a:p>
          <a:p>
            <a:pPr marL="0" indent="0">
              <a:buNone/>
            </a:pPr>
            <a:endParaRPr lang="en-US" sz="2200" i="1" dirty="0">
              <a:latin typeface="+mj-lt"/>
            </a:endParaRPr>
          </a:p>
        </p:txBody>
      </p:sp>
    </p:spTree>
    <p:extLst>
      <p:ext uri="{BB962C8B-B14F-4D97-AF65-F5344CB8AC3E}">
        <p14:creationId xmlns:p14="http://schemas.microsoft.com/office/powerpoint/2010/main" val="2804527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rest</a:t>
            </a:r>
            <a:endParaRPr lang="fi-FI" dirty="0"/>
          </a:p>
        </p:txBody>
      </p:sp>
      <p:sp>
        <p:nvSpPr>
          <p:cNvPr id="4" name="Content Placeholder 3"/>
          <p:cNvSpPr>
            <a:spLocks noGrp="1"/>
          </p:cNvSpPr>
          <p:nvPr>
            <p:ph idx="1"/>
          </p:nvPr>
        </p:nvSpPr>
        <p:spPr/>
        <p:txBody>
          <a:bodyPr>
            <a:normAutofit fontScale="92500" lnSpcReduction="20000"/>
          </a:bodyPr>
          <a:lstStyle/>
          <a:p>
            <a:r>
              <a:rPr lang="en-US" dirty="0" smtClean="0"/>
              <a:t>Data at rest is inactive </a:t>
            </a:r>
            <a:r>
              <a:rPr lang="en-US" dirty="0"/>
              <a:t>data which is stored physically in any digital form (e.g. databases, data warehouses, spreadsheets, archives, tapes, off-site backups, mobile devices etc</a:t>
            </a:r>
            <a:r>
              <a:rPr lang="en-US" dirty="0" smtClean="0"/>
              <a:t>.)</a:t>
            </a:r>
            <a:endParaRPr lang="fi-FI" dirty="0"/>
          </a:p>
          <a:p>
            <a:r>
              <a:rPr lang="en-US" dirty="0"/>
              <a:t>Data at Rest generally refers to data stored in persistent storage (disk, tape) while Data in Use generally refers to data being processed by a computer central processing </a:t>
            </a:r>
            <a:r>
              <a:rPr lang="en-US" dirty="0" smtClean="0"/>
              <a:t>unit</a:t>
            </a:r>
          </a:p>
          <a:p>
            <a:r>
              <a:rPr lang="en-US" dirty="0"/>
              <a:t>Data in </a:t>
            </a:r>
            <a:r>
              <a:rPr lang="en-US" dirty="0" smtClean="0"/>
              <a:t>Use – data being used and processed by CPU</a:t>
            </a:r>
          </a:p>
          <a:p>
            <a:r>
              <a:rPr lang="en-US" dirty="0" smtClean="0"/>
              <a:t>Data </a:t>
            </a:r>
            <a:r>
              <a:rPr lang="en-US" dirty="0"/>
              <a:t>in </a:t>
            </a:r>
            <a:r>
              <a:rPr lang="en-US" dirty="0" smtClean="0"/>
              <a:t>Motion – data that is being moved</a:t>
            </a:r>
          </a:p>
        </p:txBody>
      </p:sp>
    </p:spTree>
    <p:extLst>
      <p:ext uri="{BB962C8B-B14F-4D97-AF65-F5344CB8AC3E}">
        <p14:creationId xmlns:p14="http://schemas.microsoft.com/office/powerpoint/2010/main" val="632871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databases</a:t>
            </a:r>
            <a:endParaRPr lang="en-US"/>
          </a:p>
        </p:txBody>
      </p:sp>
      <p:pic>
        <p:nvPicPr>
          <p:cNvPr id="69634" name="Picture 2" descr="File:Relational Model.svg"/>
          <p:cNvPicPr>
            <a:picLocks noChangeAspect="1" noChangeArrowheads="1"/>
          </p:cNvPicPr>
          <p:nvPr/>
        </p:nvPicPr>
        <p:blipFill>
          <a:blip r:embed="rId2" cstate="print"/>
          <a:srcRect/>
          <a:stretch>
            <a:fillRect/>
          </a:stretch>
        </p:blipFill>
        <p:spPr bwMode="auto">
          <a:xfrm>
            <a:off x="1691680" y="1124744"/>
            <a:ext cx="6264696" cy="5359525"/>
          </a:xfrm>
          <a:prstGeom prst="rect">
            <a:avLst/>
          </a:prstGeom>
          <a:noFill/>
        </p:spPr>
      </p:pic>
    </p:spTree>
    <p:extLst>
      <p:ext uri="{BB962C8B-B14F-4D97-AF65-F5344CB8AC3E}">
        <p14:creationId xmlns:p14="http://schemas.microsoft.com/office/powerpoint/2010/main" val="3750365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fi-FI" dirty="0"/>
          </a:p>
        </p:txBody>
      </p:sp>
      <p:sp>
        <p:nvSpPr>
          <p:cNvPr id="3" name="Content Placeholder 2"/>
          <p:cNvSpPr>
            <a:spLocks noGrp="1"/>
          </p:cNvSpPr>
          <p:nvPr>
            <p:ph idx="1"/>
          </p:nvPr>
        </p:nvSpPr>
        <p:spPr/>
        <p:txBody>
          <a:bodyPr>
            <a:normAutofit fontScale="92500" lnSpcReduction="20000"/>
          </a:bodyPr>
          <a:lstStyle/>
          <a:p>
            <a:r>
              <a:rPr lang="en-US" dirty="0"/>
              <a:t>A relational database management system (RDBMS) is a database management system (DBMS) that is based on the relational </a:t>
            </a:r>
            <a:r>
              <a:rPr lang="en-US" dirty="0" smtClean="0"/>
              <a:t>model</a:t>
            </a:r>
          </a:p>
          <a:p>
            <a:r>
              <a:rPr lang="en-US" dirty="0"/>
              <a:t>The central concept in relational model is the relation: set of rows, represented as a table</a:t>
            </a:r>
          </a:p>
          <a:p>
            <a:pPr marL="0" indent="0">
              <a:buNone/>
            </a:pPr>
            <a:r>
              <a:rPr lang="en-US" sz="2400" i="1" dirty="0"/>
              <a:t>     </a:t>
            </a:r>
            <a:endParaRPr lang="en-US" sz="2400" i="1" dirty="0" smtClean="0"/>
          </a:p>
          <a:p>
            <a:pPr marL="0" indent="0">
              <a:buNone/>
            </a:pPr>
            <a:r>
              <a:rPr lang="en-US" sz="2400" i="1" dirty="0"/>
              <a:t> </a:t>
            </a:r>
            <a:r>
              <a:rPr lang="en-US" sz="2400" i="1" dirty="0" smtClean="0"/>
              <a:t>  </a:t>
            </a:r>
            <a:r>
              <a:rPr lang="en-US" sz="2400" i="1" dirty="0" err="1" smtClean="0"/>
              <a:t>RelationName</a:t>
            </a:r>
            <a:r>
              <a:rPr lang="en-US" sz="2400" i="1" dirty="0" smtClean="0"/>
              <a:t>(field1:type1</a:t>
            </a:r>
            <a:r>
              <a:rPr lang="en-US" sz="2400" i="1" dirty="0"/>
              <a:t>, field2:type2, … </a:t>
            </a:r>
            <a:r>
              <a:rPr lang="en-US" sz="2400" i="1" dirty="0" smtClean="0"/>
              <a:t>,</a:t>
            </a:r>
            <a:r>
              <a:rPr lang="en-US" sz="2400" i="1" dirty="0" err="1" smtClean="0"/>
              <a:t>fieldN:typeN</a:t>
            </a:r>
            <a:r>
              <a:rPr lang="en-US" sz="2400" i="1" dirty="0"/>
              <a:t>)</a:t>
            </a:r>
          </a:p>
          <a:p>
            <a:endParaRPr lang="en-US" dirty="0"/>
          </a:p>
          <a:p>
            <a:r>
              <a:rPr lang="en-US" dirty="0"/>
              <a:t>The relational database model is based on the concept of two-dimensional tables</a:t>
            </a:r>
            <a:r>
              <a:rPr lang="en-US" dirty="0" smtClean="0"/>
              <a:t>.</a:t>
            </a:r>
          </a:p>
          <a:p>
            <a:pPr lvl="1"/>
            <a:r>
              <a:rPr lang="en-US" dirty="0" smtClean="0"/>
              <a:t>Proposed by </a:t>
            </a:r>
            <a:r>
              <a:rPr lang="en-US" dirty="0"/>
              <a:t>Edgar Frank "Ted" </a:t>
            </a:r>
            <a:r>
              <a:rPr lang="en-US" dirty="0" err="1"/>
              <a:t>Codd</a:t>
            </a:r>
            <a:r>
              <a:rPr lang="en-US" dirty="0"/>
              <a:t> from IBM </a:t>
            </a:r>
            <a:r>
              <a:rPr lang="en-US" dirty="0" smtClean="0"/>
              <a:t>in </a:t>
            </a:r>
            <a:r>
              <a:rPr lang="en-US" dirty="0"/>
              <a:t>1970.</a:t>
            </a:r>
            <a:endParaRPr lang="en-US" dirty="0" smtClean="0"/>
          </a:p>
          <a:p>
            <a:endParaRPr lang="fi-FI" dirty="0"/>
          </a:p>
          <a:p>
            <a:endParaRPr lang="fi-FI" dirty="0"/>
          </a:p>
        </p:txBody>
      </p:sp>
    </p:spTree>
    <p:extLst>
      <p:ext uri="{BB962C8B-B14F-4D97-AF65-F5344CB8AC3E}">
        <p14:creationId xmlns:p14="http://schemas.microsoft.com/office/powerpoint/2010/main" val="415724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a:xfrm>
            <a:off x="890588" y="1124744"/>
            <a:ext cx="7858125" cy="5112567"/>
          </a:xfrm>
        </p:spPr>
        <p:txBody>
          <a:bodyPr/>
          <a:lstStyle/>
          <a:p>
            <a:r>
              <a:rPr lang="en-US" dirty="0" smtClean="0"/>
              <a:t>SQL – standard query language. Language designed for managing data held in RDBMS</a:t>
            </a:r>
          </a:p>
          <a:p>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select </a:t>
            </a:r>
            <a:r>
              <a:rPr lang="en-US" sz="1800" dirty="0">
                <a:latin typeface="Courier New" panose="02070309020205020404" pitchFamily="49" charset="0"/>
                <a:cs typeface="Courier New" panose="02070309020205020404" pitchFamily="49" charset="0"/>
              </a:rPr>
              <a:t>first, last, city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last, city, </a:t>
            </a:r>
            <a:r>
              <a:rPr lang="en-US" sz="1800" dirty="0" smtClean="0">
                <a:latin typeface="Courier New" panose="02070309020205020404" pitchFamily="49" charset="0"/>
                <a:cs typeface="Courier New" panose="02070309020205020404" pitchFamily="49" charset="0"/>
              </a:rPr>
              <a:t>age</a:t>
            </a:r>
          </a:p>
          <a:p>
            <a:pPr marL="0" indent="0">
              <a:buNone/>
            </a:pPr>
            <a:r>
              <a:rPr lang="en-US" sz="1800" dirty="0" smtClean="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where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age </a:t>
            </a:r>
            <a:r>
              <a:rPr lang="en-US" sz="1800" dirty="0">
                <a:latin typeface="Courier New" panose="02070309020205020404" pitchFamily="49" charset="0"/>
                <a:cs typeface="Courier New" panose="02070309020205020404" pitchFamily="49" charset="0"/>
              </a:rPr>
              <a:t>&gt; 40; </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 from </a:t>
            </a:r>
            <a:r>
              <a:rPr lang="en-US" sz="1800" dirty="0" err="1" smtClean="0">
                <a:latin typeface="Courier New" panose="02070309020205020404" pitchFamily="49" charset="0"/>
                <a:cs typeface="Courier New" panose="02070309020205020404" pitchFamily="49" charset="0"/>
              </a:rPr>
              <a:t>empinfo</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where </a:t>
            </a:r>
            <a:r>
              <a:rPr lang="en-US" sz="1800" dirty="0">
                <a:latin typeface="Courier New" panose="02070309020205020404" pitchFamily="49" charset="0"/>
                <a:cs typeface="Courier New" panose="02070309020205020404" pitchFamily="49" charset="0"/>
              </a:rPr>
              <a:t>first = 'Eric';</a:t>
            </a:r>
            <a:endParaRPr lang="en-US" sz="1800" dirty="0" smtClean="0">
              <a:latin typeface="Courier New" panose="02070309020205020404" pitchFamily="49" charset="0"/>
              <a:cs typeface="Courier New" panose="02070309020205020404" pitchFamily="49" charset="0"/>
            </a:endParaRPr>
          </a:p>
          <a:p>
            <a:endParaRPr lang="fi-FI" dirty="0"/>
          </a:p>
        </p:txBody>
      </p:sp>
      <p:pic>
        <p:nvPicPr>
          <p:cNvPr id="4" name="Picture 3"/>
          <p:cNvPicPr>
            <a:picLocks noChangeAspect="1"/>
          </p:cNvPicPr>
          <p:nvPr/>
        </p:nvPicPr>
        <p:blipFill>
          <a:blip r:embed="rId2"/>
          <a:stretch>
            <a:fillRect/>
          </a:stretch>
        </p:blipFill>
        <p:spPr>
          <a:xfrm>
            <a:off x="4819650" y="2023677"/>
            <a:ext cx="3790950" cy="3314700"/>
          </a:xfrm>
          <a:prstGeom prst="rect">
            <a:avLst/>
          </a:prstGeom>
        </p:spPr>
      </p:pic>
      <p:sp>
        <p:nvSpPr>
          <p:cNvPr id="6" name="Rectangle 5"/>
          <p:cNvSpPr/>
          <p:nvPr/>
        </p:nvSpPr>
        <p:spPr>
          <a:xfrm>
            <a:off x="5580112" y="5328328"/>
            <a:ext cx="3888432" cy="430887"/>
          </a:xfrm>
          <a:prstGeom prst="rect">
            <a:avLst/>
          </a:prstGeom>
        </p:spPr>
        <p:txBody>
          <a:bodyPr wrap="square">
            <a:spAutoFit/>
          </a:bodyPr>
          <a:lstStyle/>
          <a:p>
            <a:r>
              <a:rPr lang="fi-FI" sz="1100" dirty="0" smtClean="0"/>
              <a:t>From ”Fundamentals </a:t>
            </a:r>
            <a:r>
              <a:rPr lang="fi-FI" sz="1100" dirty="0"/>
              <a:t>of Database Systems(Elmasri,Navathe</a:t>
            </a:r>
            <a:r>
              <a:rPr lang="fi-FI" sz="1100" dirty="0" smtClean="0"/>
              <a:t>), 2010”</a:t>
            </a:r>
            <a:endParaRPr lang="fi-FI" sz="1100" dirty="0"/>
          </a:p>
        </p:txBody>
      </p:sp>
    </p:spTree>
    <p:extLst>
      <p:ext uri="{BB962C8B-B14F-4D97-AF65-F5344CB8AC3E}">
        <p14:creationId xmlns:p14="http://schemas.microsoft.com/office/powerpoint/2010/main" val="648639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p:txBody>
          <a:bodyPr>
            <a:normAutofit fontScale="92500" lnSpcReduction="10000"/>
          </a:bodyPr>
          <a:lstStyle/>
          <a:p>
            <a:r>
              <a:rPr lang="en-US" dirty="0"/>
              <a:t>Table can be created</a:t>
            </a:r>
          </a:p>
          <a:p>
            <a:pPr lvl="1"/>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p>
          <a:p>
            <a:r>
              <a:rPr lang="en-US" dirty="0"/>
              <a:t>Data can be inserted or updated</a:t>
            </a:r>
          </a:p>
          <a:p>
            <a:pPr lvl="1"/>
            <a:r>
              <a:rPr lang="en-US" dirty="0">
                <a:latin typeface="Courier New" panose="02070309020205020404" pitchFamily="49" charset="0"/>
                <a:cs typeface="Courier New" panose="02070309020205020404" pitchFamily="49" charset="0"/>
              </a:rPr>
              <a:t>Insert into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values(1,2,10</a:t>
            </a:r>
            <a:r>
              <a:rPr lang="en-US" dirty="0" smtClean="0">
                <a:latin typeface="Courier New" panose="02070309020205020404" pitchFamily="49" charset="0"/>
                <a:cs typeface="Courier New" panose="02070309020205020404" pitchFamily="49" charset="0"/>
              </a:rPr>
              <a:t>);</a:t>
            </a:r>
          </a:p>
          <a:p>
            <a:r>
              <a:rPr lang="en-US" dirty="0" smtClean="0"/>
              <a:t>Create statement defines table schema; after that, the data </a:t>
            </a:r>
            <a:r>
              <a:rPr lang="en-US" dirty="0" smtClean="0"/>
              <a:t>must correspond </a:t>
            </a:r>
            <a:r>
              <a:rPr lang="en-US" dirty="0" smtClean="0"/>
              <a:t>to this schema</a:t>
            </a:r>
          </a:p>
          <a:p>
            <a:pPr lvl="1"/>
            <a:r>
              <a:rPr lang="en-US" dirty="0" smtClean="0"/>
              <a:t>Schema can be edited (“alter table x add column id </a:t>
            </a:r>
            <a:r>
              <a:rPr lang="en-US" dirty="0" err="1" smtClean="0"/>
              <a:t>int</a:t>
            </a:r>
            <a:r>
              <a:rPr lang="en-US" dirty="0" smtClean="0"/>
              <a:t>”);</a:t>
            </a:r>
          </a:p>
          <a:p>
            <a:pPr lvl="1"/>
            <a:r>
              <a:rPr lang="en-US" dirty="0" smtClean="0"/>
              <a:t>Generally, RDBMS require fixed schema</a:t>
            </a:r>
            <a:endParaRPr lang="en-US" dirty="0"/>
          </a:p>
        </p:txBody>
      </p:sp>
    </p:spTree>
    <p:extLst>
      <p:ext uri="{BB962C8B-B14F-4D97-AF65-F5344CB8AC3E}">
        <p14:creationId xmlns:p14="http://schemas.microsoft.com/office/powerpoint/2010/main" val="3561737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endParaRPr lang="fi-FI" dirty="0"/>
          </a:p>
        </p:txBody>
      </p:sp>
      <p:sp>
        <p:nvSpPr>
          <p:cNvPr id="3" name="Content Placeholder 2"/>
          <p:cNvSpPr>
            <a:spLocks noGrp="1"/>
          </p:cNvSpPr>
          <p:nvPr>
            <p:ph idx="1"/>
          </p:nvPr>
        </p:nvSpPr>
        <p:spPr/>
        <p:txBody>
          <a:bodyPr/>
          <a:lstStyle/>
          <a:p>
            <a:r>
              <a:rPr lang="en-US" dirty="0"/>
              <a:t>Using SQL rows can be selected from the table based on some predicates</a:t>
            </a:r>
          </a:p>
          <a:p>
            <a:pPr lvl="1"/>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where a &gt; b and c = 10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t>Table elements can be counted</a:t>
            </a:r>
          </a:p>
          <a:p>
            <a:pPr lvl="1"/>
            <a:r>
              <a:rPr lang="en-US" dirty="0" smtClean="0"/>
              <a:t>Select count(*) from </a:t>
            </a:r>
            <a:r>
              <a:rPr lang="en-US" dirty="0" err="1" smtClean="0"/>
              <a:t>table_name</a:t>
            </a:r>
            <a:r>
              <a:rPr lang="en-US" dirty="0" smtClean="0"/>
              <a:t>;</a:t>
            </a:r>
          </a:p>
          <a:p>
            <a:r>
              <a:rPr lang="en-US" dirty="0" smtClean="0"/>
              <a:t>Multiple </a:t>
            </a:r>
            <a:r>
              <a:rPr lang="en-US" dirty="0"/>
              <a:t>tables can be joined</a:t>
            </a:r>
          </a:p>
          <a:p>
            <a:r>
              <a:rPr lang="en-US" dirty="0"/>
              <a:t>Rows can be grouped</a:t>
            </a:r>
            <a:endParaRPr lang="fi-FI" dirty="0"/>
          </a:p>
          <a:p>
            <a:endParaRPr lang="fi-FI" dirty="0"/>
          </a:p>
        </p:txBody>
      </p:sp>
    </p:spTree>
    <p:extLst>
      <p:ext uri="{BB962C8B-B14F-4D97-AF65-F5344CB8AC3E}">
        <p14:creationId xmlns:p14="http://schemas.microsoft.com/office/powerpoint/2010/main" val="1972433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a:t>
            </a:r>
            <a:r>
              <a:rPr lang="en-US" dirty="0"/>
              <a:t>returns a result set of records from one or more table</a:t>
            </a:r>
            <a:endParaRPr lang="en-US" dirty="0" smtClean="0"/>
          </a:p>
          <a:p>
            <a:r>
              <a:rPr lang="en-US" dirty="0" smtClean="0"/>
              <a:t>Retrieves zero or more rows from one or more tables</a:t>
            </a:r>
          </a:p>
          <a:p>
            <a:r>
              <a:rPr lang="en-US" b="1" dirty="0" smtClean="0"/>
              <a:t>Results are not ordered, unless you order them explicitly!</a:t>
            </a:r>
          </a:p>
          <a:p>
            <a:r>
              <a:rPr lang="en-US" dirty="0" smtClean="0"/>
              <a:t>The most commonly used command</a:t>
            </a:r>
          </a:p>
          <a:p>
            <a:r>
              <a:rPr lang="en-US" dirty="0"/>
              <a:t>http://</a:t>
            </a:r>
            <a:r>
              <a:rPr lang="en-US" dirty="0" smtClean="0"/>
              <a:t>www.postgresql.org/docs/8.4/static/sql-select.html</a:t>
            </a:r>
          </a:p>
        </p:txBody>
      </p:sp>
    </p:spTree>
    <p:extLst>
      <p:ext uri="{BB962C8B-B14F-4D97-AF65-F5344CB8AC3E}">
        <p14:creationId xmlns:p14="http://schemas.microsoft.com/office/powerpoint/2010/main" val="2953789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fi-FI" dirty="0"/>
          </a:p>
        </p:txBody>
      </p:sp>
      <p:sp>
        <p:nvSpPr>
          <p:cNvPr id="3" name="Content Placeholder 2"/>
          <p:cNvSpPr>
            <a:spLocks noGrp="1"/>
          </p:cNvSpPr>
          <p:nvPr>
            <p:ph idx="1"/>
          </p:nvPr>
        </p:nvSpPr>
        <p:spPr/>
        <p:txBody>
          <a:bodyPr>
            <a:normAutofit fontScale="85000" lnSpcReduction="20000"/>
          </a:bodyPr>
          <a:lstStyle/>
          <a:p>
            <a:r>
              <a:rPr lang="en-US" dirty="0"/>
              <a:t>General syntax:</a:t>
            </a:r>
          </a:p>
          <a:p>
            <a:pPr lvl="1"/>
            <a:r>
              <a:rPr lang="en-US" dirty="0"/>
              <a:t>SELECT </a:t>
            </a:r>
            <a:r>
              <a:rPr lang="en-US" dirty="0" err="1"/>
              <a:t>select_list</a:t>
            </a:r>
            <a:r>
              <a:rPr lang="en-US" dirty="0"/>
              <a:t> FROM </a:t>
            </a:r>
            <a:r>
              <a:rPr lang="en-US" dirty="0" err="1"/>
              <a:t>table_expression</a:t>
            </a:r>
            <a:r>
              <a:rPr lang="en-US" dirty="0"/>
              <a:t> [WHERE condition] [</a:t>
            </a:r>
            <a:r>
              <a:rPr lang="en-US" dirty="0" err="1"/>
              <a:t>sort_specification</a:t>
            </a:r>
            <a:r>
              <a:rPr lang="en-US" dirty="0" smtClean="0"/>
              <a:t>]</a:t>
            </a:r>
          </a:p>
          <a:p>
            <a:r>
              <a:rPr lang="en-US" dirty="0" err="1" smtClean="0"/>
              <a:t>select_list</a:t>
            </a:r>
            <a:r>
              <a:rPr lang="en-US" dirty="0" smtClean="0"/>
              <a:t> – list of column names (* - everything)</a:t>
            </a:r>
          </a:p>
          <a:p>
            <a:r>
              <a:rPr lang="en-US" dirty="0" err="1" smtClean="0"/>
              <a:t>table_expression</a:t>
            </a:r>
            <a:r>
              <a:rPr lang="en-US" dirty="0" smtClean="0"/>
              <a:t> – table or several tables to select from</a:t>
            </a:r>
          </a:p>
          <a:p>
            <a:r>
              <a:rPr lang="en-US" dirty="0"/>
              <a:t>WHERE </a:t>
            </a:r>
            <a:r>
              <a:rPr lang="en-US" dirty="0" smtClean="0"/>
              <a:t>condition – filtering statement</a:t>
            </a:r>
          </a:p>
          <a:p>
            <a:r>
              <a:rPr lang="en-US" dirty="0" smtClean="0"/>
              <a:t>Examples</a:t>
            </a:r>
          </a:p>
          <a:p>
            <a:pPr lvl="2"/>
            <a:r>
              <a:rPr lang="en-US" dirty="0" smtClean="0"/>
              <a:t>SELECT </a:t>
            </a:r>
            <a:r>
              <a:rPr lang="en-US" dirty="0"/>
              <a:t>* FROM products;</a:t>
            </a:r>
          </a:p>
          <a:p>
            <a:pPr lvl="2"/>
            <a:r>
              <a:rPr lang="en-US" dirty="0"/>
              <a:t>SELECT </a:t>
            </a:r>
            <a:r>
              <a:rPr lang="en-US" dirty="0" err="1"/>
              <a:t>product_no</a:t>
            </a:r>
            <a:r>
              <a:rPr lang="en-US" dirty="0"/>
              <a:t> FROM products</a:t>
            </a:r>
            <a:r>
              <a:rPr lang="en-US" dirty="0" smtClean="0"/>
              <a:t>;</a:t>
            </a:r>
            <a:endParaRPr lang="en-US" dirty="0"/>
          </a:p>
          <a:p>
            <a:pPr lvl="2"/>
            <a:r>
              <a:rPr lang="en-US" dirty="0"/>
              <a:t>SELECT * from product, orders where product.id = orders.id;</a:t>
            </a:r>
          </a:p>
          <a:p>
            <a:endParaRPr lang="fi-FI" dirty="0"/>
          </a:p>
        </p:txBody>
      </p:sp>
    </p:spTree>
    <p:extLst>
      <p:ext uri="{BB962C8B-B14F-4D97-AF65-F5344CB8AC3E}">
        <p14:creationId xmlns:p14="http://schemas.microsoft.com/office/powerpoint/2010/main" val="1385367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WHERE clause</a:t>
            </a:r>
          </a:p>
          <a:p>
            <a:pPr lvl="1"/>
            <a:r>
              <a:rPr lang="en-US" dirty="0" smtClean="0"/>
              <a:t>Syntax: “WHERE </a:t>
            </a:r>
            <a:r>
              <a:rPr lang="en-US" dirty="0" err="1" smtClean="0"/>
              <a:t>search_condition</a:t>
            </a:r>
            <a:r>
              <a:rPr lang="en-US" dirty="0" smtClean="0"/>
              <a:t>”, </a:t>
            </a:r>
            <a:r>
              <a:rPr lang="en-US" dirty="0" err="1" smtClean="0"/>
              <a:t>search_condition</a:t>
            </a:r>
            <a:r>
              <a:rPr lang="en-US" dirty="0" smtClean="0"/>
              <a:t> is any value expression (may be constructed using columns of the tables in FROM)</a:t>
            </a:r>
          </a:p>
          <a:p>
            <a:pPr lvl="2"/>
            <a:r>
              <a:rPr lang="en-US" dirty="0" err="1" smtClean="0"/>
              <a:t>val</a:t>
            </a:r>
            <a:r>
              <a:rPr lang="en-US" dirty="0" smtClean="0"/>
              <a:t> &gt; 1</a:t>
            </a:r>
          </a:p>
          <a:p>
            <a:pPr lvl="2"/>
            <a:r>
              <a:rPr lang="en-US" dirty="0" err="1" smtClean="0"/>
              <a:t>val</a:t>
            </a:r>
            <a:r>
              <a:rPr lang="en-US" dirty="0" smtClean="0"/>
              <a:t> = 2</a:t>
            </a:r>
          </a:p>
          <a:p>
            <a:pPr lvl="2"/>
            <a:r>
              <a:rPr lang="en-US" dirty="0" smtClean="0"/>
              <a:t>val1 = 1 AND val2 &gt;3</a:t>
            </a:r>
          </a:p>
          <a:p>
            <a:r>
              <a:rPr lang="en-US" dirty="0" smtClean="0"/>
              <a:t>Examples:</a:t>
            </a:r>
          </a:p>
          <a:p>
            <a:pPr lvl="1"/>
            <a:r>
              <a:rPr lang="en-US" dirty="0" smtClean="0"/>
              <a:t>SELECT * FROM orders WHERE customer = 'Alex';</a:t>
            </a:r>
          </a:p>
          <a:p>
            <a:pPr lvl="1"/>
            <a:r>
              <a:rPr lang="en-US" dirty="0" smtClean="0"/>
              <a:t>SELECT * FROM orders WHERE  </a:t>
            </a:r>
            <a:r>
              <a:rPr lang="en-US" dirty="0" err="1" smtClean="0"/>
              <a:t>day_of_order</a:t>
            </a:r>
            <a:r>
              <a:rPr lang="en-US" dirty="0" smtClean="0"/>
              <a:t> &gt; '7/31/16‘ and </a:t>
            </a:r>
            <a:r>
              <a:rPr lang="en-US" dirty="0" err="1" smtClean="0"/>
              <a:t>product_id</a:t>
            </a:r>
            <a:r>
              <a:rPr lang="en-US" dirty="0" smtClean="0"/>
              <a:t> = 4;</a:t>
            </a:r>
          </a:p>
          <a:p>
            <a:pPr lvl="1"/>
            <a:endParaRPr lang="en-US" dirty="0" smtClean="0"/>
          </a:p>
          <a:p>
            <a:pPr>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56682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a:t>
            </a:r>
            <a:endParaRPr lang="en-US"/>
          </a:p>
        </p:txBody>
      </p:sp>
      <p:sp>
        <p:nvSpPr>
          <p:cNvPr id="3" name="Content Placeholder 2"/>
          <p:cNvSpPr>
            <a:spLocks noGrp="1"/>
          </p:cNvSpPr>
          <p:nvPr>
            <p:ph idx="1"/>
          </p:nvPr>
        </p:nvSpPr>
        <p:spPr/>
        <p:txBody>
          <a:bodyPr>
            <a:normAutofit fontScale="70000" lnSpcReduction="20000"/>
          </a:bodyPr>
          <a:lstStyle/>
          <a:p>
            <a:r>
              <a:rPr lang="en-US" dirty="0" smtClean="0"/>
              <a:t>ORDER (</a:t>
            </a:r>
            <a:r>
              <a:rPr lang="en-US" dirty="0" err="1" smtClean="0"/>
              <a:t>desc|asc</a:t>
            </a:r>
            <a:r>
              <a:rPr lang="en-US" dirty="0" smtClean="0"/>
              <a:t>)</a:t>
            </a:r>
          </a:p>
          <a:p>
            <a:pPr lvl="1"/>
            <a:r>
              <a:rPr lang="en-US" dirty="0" smtClean="0"/>
              <a:t>Orders the results by some column</a:t>
            </a:r>
          </a:p>
          <a:p>
            <a:pPr lvl="1"/>
            <a:r>
              <a:rPr lang="en-US" dirty="0" smtClean="0"/>
              <a:t>SELECT * FROM orders WHERE customer = 'Alex‘ order by </a:t>
            </a:r>
            <a:r>
              <a:rPr lang="en-US" dirty="0" err="1" smtClean="0"/>
              <a:t>product_id</a:t>
            </a:r>
            <a:r>
              <a:rPr lang="en-US" dirty="0" smtClean="0"/>
              <a:t> DESC;</a:t>
            </a:r>
          </a:p>
          <a:p>
            <a:r>
              <a:rPr lang="en-US" dirty="0" smtClean="0"/>
              <a:t>LIMIT</a:t>
            </a:r>
          </a:p>
          <a:p>
            <a:pPr lvl="1"/>
            <a:r>
              <a:rPr lang="en-US" dirty="0" smtClean="0"/>
              <a:t>Limits number of results</a:t>
            </a:r>
          </a:p>
          <a:p>
            <a:pPr lvl="2"/>
            <a:r>
              <a:rPr lang="en-US" dirty="0" smtClean="0"/>
              <a:t>SELECT * FROM orders WHERE customer = 'Alex‘ LIMIT 10;</a:t>
            </a:r>
          </a:p>
          <a:p>
            <a:r>
              <a:rPr lang="en-US" dirty="0" smtClean="0"/>
              <a:t>OFFSET</a:t>
            </a:r>
          </a:p>
          <a:p>
            <a:pPr lvl="1"/>
            <a:r>
              <a:rPr lang="en-US" dirty="0" smtClean="0"/>
              <a:t>Adds </a:t>
            </a:r>
            <a:r>
              <a:rPr lang="en-US" dirty="0"/>
              <a:t>offset (</a:t>
            </a:r>
            <a:r>
              <a:rPr lang="en-US" dirty="0" smtClean="0"/>
              <a:t>says </a:t>
            </a:r>
            <a:r>
              <a:rPr lang="en-US" dirty="0"/>
              <a:t>to skip that many rows before beginning to return </a:t>
            </a:r>
            <a:r>
              <a:rPr lang="en-US" dirty="0" smtClean="0"/>
              <a:t>rows)</a:t>
            </a:r>
          </a:p>
          <a:p>
            <a:pPr lvl="2"/>
            <a:r>
              <a:rPr lang="en-US" dirty="0" smtClean="0"/>
              <a:t>SELECT * FROM orders WHERE customer = 'Alex‘ OFFSET 10;</a:t>
            </a:r>
          </a:p>
          <a:p>
            <a:r>
              <a:rPr lang="en-US" dirty="0" smtClean="0"/>
              <a:t>If you want to “scroll” down the results, OFFSET and LIMIT should be used together with “order by”, otherwise order may vary when you do “select” repeatedly</a:t>
            </a:r>
          </a:p>
          <a:p>
            <a:r>
              <a:rPr lang="en-US" dirty="0"/>
              <a:t>http://www.postgresql.org/docs/8.4/static/queries-limit.html</a:t>
            </a:r>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1998808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a:t>
            </a:r>
            <a:endParaRPr lang="en-US"/>
          </a:p>
        </p:txBody>
      </p:sp>
      <p:sp>
        <p:nvSpPr>
          <p:cNvPr id="3" name="Content Placeholder 2"/>
          <p:cNvSpPr>
            <a:spLocks noGrp="1"/>
          </p:cNvSpPr>
          <p:nvPr>
            <p:ph idx="1"/>
          </p:nvPr>
        </p:nvSpPr>
        <p:spPr/>
        <p:txBody>
          <a:bodyPr>
            <a:normAutofit lnSpcReduction="10000"/>
          </a:bodyPr>
          <a:lstStyle/>
          <a:p>
            <a:r>
              <a:rPr lang="en-US" dirty="0" smtClean="0"/>
              <a:t>SELECT DISTINCT …</a:t>
            </a:r>
          </a:p>
          <a:p>
            <a:pPr lvl="1"/>
            <a:r>
              <a:rPr lang="en-US" dirty="0" smtClean="0"/>
              <a:t>Selects distinct values</a:t>
            </a:r>
          </a:p>
          <a:p>
            <a:r>
              <a:rPr lang="en-US" dirty="0" smtClean="0"/>
              <a:t>SELECT COUNT(…)</a:t>
            </a:r>
          </a:p>
          <a:p>
            <a:pPr lvl="1"/>
            <a:r>
              <a:rPr lang="en-US" dirty="0" smtClean="0"/>
              <a:t>Selects number of rows</a:t>
            </a:r>
          </a:p>
          <a:p>
            <a:r>
              <a:rPr lang="en-US" dirty="0" smtClean="0"/>
              <a:t>GROUP BY clause</a:t>
            </a:r>
          </a:p>
          <a:p>
            <a:pPr lvl="1"/>
            <a:r>
              <a:rPr lang="en-US" dirty="0" smtClean="0"/>
              <a:t>Groups together those rows which have the same value of grouping column</a:t>
            </a:r>
          </a:p>
          <a:p>
            <a:pPr lvl="2"/>
            <a:r>
              <a:rPr lang="en-US" dirty="0" smtClean="0"/>
              <a:t>Select price, count(id) from products group by price;</a:t>
            </a:r>
          </a:p>
          <a:p>
            <a:pPr lvl="2"/>
            <a:r>
              <a:rPr lang="en-US" dirty="0" smtClean="0"/>
              <a:t>SELECT x, sum(y) FROM test1 GROUP BY x;</a:t>
            </a:r>
          </a:p>
        </p:txBody>
      </p:sp>
    </p:spTree>
    <p:extLst>
      <p:ext uri="{BB962C8B-B14F-4D97-AF65-F5344CB8AC3E}">
        <p14:creationId xmlns:p14="http://schemas.microsoft.com/office/powerpoint/2010/main" val="2282475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2/23/3_states_of_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8439596" cy="51346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7664" y="6165304"/>
            <a:ext cx="4955203" cy="369332"/>
          </a:xfrm>
          <a:prstGeom prst="rect">
            <a:avLst/>
          </a:prstGeom>
          <a:noFill/>
        </p:spPr>
        <p:txBody>
          <a:bodyPr wrap="none" rtlCol="0">
            <a:spAutoFit/>
          </a:bodyPr>
          <a:lstStyle/>
          <a:p>
            <a:r>
              <a:rPr lang="fi-FI" dirty="0" smtClean="0"/>
              <a:t>From http</a:t>
            </a:r>
            <a:r>
              <a:rPr lang="fi-FI" dirty="0"/>
              <a:t>://en.wikipedia.org/wiki/Data_at_Rest</a:t>
            </a:r>
          </a:p>
        </p:txBody>
      </p:sp>
    </p:spTree>
    <p:extLst>
      <p:ext uri="{BB962C8B-B14F-4D97-AF65-F5344CB8AC3E}">
        <p14:creationId xmlns:p14="http://schemas.microsoft.com/office/powerpoint/2010/main" val="280129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a:t>
            </a:r>
            <a:endParaRPr lang="en-US"/>
          </a:p>
        </p:txBody>
      </p:sp>
      <p:sp>
        <p:nvSpPr>
          <p:cNvPr id="3" name="Content Placeholder 2"/>
          <p:cNvSpPr>
            <a:spLocks noGrp="1"/>
          </p:cNvSpPr>
          <p:nvPr>
            <p:ph idx="1"/>
          </p:nvPr>
        </p:nvSpPr>
        <p:spPr/>
        <p:txBody>
          <a:bodyPr>
            <a:normAutofit/>
          </a:bodyPr>
          <a:lstStyle/>
          <a:p>
            <a:r>
              <a:rPr lang="en-US" dirty="0" smtClean="0"/>
              <a:t>SELECT may be nested</a:t>
            </a:r>
          </a:p>
          <a:p>
            <a:pPr lvl="1"/>
            <a:r>
              <a:rPr lang="en-US" dirty="0" smtClean="0"/>
              <a:t>SELECT a FROM (SELECT * from table1) as a;</a:t>
            </a:r>
          </a:p>
          <a:p>
            <a:r>
              <a:rPr lang="en-US" dirty="0" smtClean="0"/>
              <a:t>SELECT may be used on several tables</a:t>
            </a:r>
          </a:p>
          <a:p>
            <a:pPr lvl="1"/>
            <a:r>
              <a:rPr lang="en-US" dirty="0" smtClean="0"/>
              <a:t>SELECT * from table1, table2, table3, where …</a:t>
            </a:r>
          </a:p>
          <a:p>
            <a:pPr lvl="1"/>
            <a:r>
              <a:rPr lang="en-US" dirty="0" smtClean="0"/>
              <a:t>SELECT * from table1, table1 where …</a:t>
            </a:r>
          </a:p>
          <a:p>
            <a:r>
              <a:rPr lang="en-US" dirty="0" smtClean="0"/>
              <a:t>UNION, EXCEPT, and INTERSECT</a:t>
            </a:r>
          </a:p>
          <a:p>
            <a:pPr lvl="1"/>
            <a:r>
              <a:rPr lang="en-US" dirty="0" smtClean="0"/>
              <a:t>May be used to combine several selects</a:t>
            </a:r>
          </a:p>
          <a:p>
            <a:pPr lvl="1"/>
            <a:r>
              <a:rPr lang="en-US" dirty="0" smtClean="0"/>
              <a:t>SELECT * from table1 where … UNION select * from table2 where …</a:t>
            </a:r>
          </a:p>
          <a:p>
            <a:pPr lvl="1"/>
            <a:endParaRPr lang="en-US" dirty="0" smtClean="0"/>
          </a:p>
          <a:p>
            <a:pPr lvl="1">
              <a:buNone/>
            </a:pPr>
            <a:endParaRPr lang="en-US" dirty="0"/>
          </a:p>
        </p:txBody>
      </p:sp>
    </p:spTree>
    <p:extLst>
      <p:ext uri="{BB962C8B-B14F-4D97-AF65-F5344CB8AC3E}">
        <p14:creationId xmlns:p14="http://schemas.microsoft.com/office/powerpoint/2010/main" val="352035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Combines columns </a:t>
            </a:r>
            <a:r>
              <a:rPr lang="en-US" smtClean="0"/>
              <a:t>from several tables</a:t>
            </a:r>
          </a:p>
          <a:p>
            <a:r>
              <a:rPr lang="en-US" dirty="0" smtClean="0"/>
              <a:t>CROSS JOIN</a:t>
            </a:r>
          </a:p>
          <a:p>
            <a:pPr lvl="1"/>
            <a:r>
              <a:rPr lang="en-US" dirty="0" smtClean="0"/>
              <a:t>Returns Cartesian product of the tables</a:t>
            </a:r>
          </a:p>
          <a:p>
            <a:pPr lvl="1"/>
            <a:r>
              <a:rPr lang="en-US" dirty="0" smtClean="0"/>
              <a:t>SELECT * FROM employee CROSS JOIN department;</a:t>
            </a:r>
          </a:p>
          <a:p>
            <a:pPr lvl="1"/>
            <a:r>
              <a:rPr lang="en-US" dirty="0" smtClean="0"/>
              <a:t>SELECT * FROM employee, department</a:t>
            </a:r>
          </a:p>
          <a:p>
            <a:r>
              <a:rPr lang="en-US" dirty="0" smtClean="0"/>
              <a:t>INNER JOIN</a:t>
            </a:r>
          </a:p>
          <a:p>
            <a:pPr lvl="1"/>
            <a:r>
              <a:rPr lang="en-US" dirty="0" smtClean="0"/>
              <a:t>creates a new result table by combining column values of two (or more) tables</a:t>
            </a:r>
          </a:p>
          <a:p>
            <a:pPr lvl="1"/>
            <a:r>
              <a:rPr lang="en-US" dirty="0" smtClean="0"/>
              <a:t>SELECT * FROM weather INNER JOIN cities ON (</a:t>
            </a:r>
            <a:r>
              <a:rPr lang="en-US" dirty="0" err="1" smtClean="0"/>
              <a:t>weather.city</a:t>
            </a:r>
            <a:r>
              <a:rPr lang="en-US" dirty="0" smtClean="0"/>
              <a:t> = cities.name);</a:t>
            </a:r>
          </a:p>
          <a:p>
            <a:pPr lvl="1"/>
            <a:r>
              <a:rPr lang="en-US" dirty="0" smtClean="0"/>
              <a:t>Matches only those values, which exist in both tables</a:t>
            </a:r>
          </a:p>
          <a:p>
            <a:pPr lvl="1"/>
            <a:endParaRPr lang="en-US" dirty="0"/>
          </a:p>
        </p:txBody>
      </p:sp>
    </p:spTree>
    <p:extLst>
      <p:ext uri="{BB962C8B-B14F-4D97-AF65-F5344CB8AC3E}">
        <p14:creationId xmlns:p14="http://schemas.microsoft.com/office/powerpoint/2010/main" val="454032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JOIN</a:t>
            </a:r>
            <a:endParaRPr lang="fi-FI" dirty="0"/>
          </a:p>
        </p:txBody>
      </p:sp>
      <p:sp>
        <p:nvSpPr>
          <p:cNvPr id="3" name="Content Placeholder 2"/>
          <p:cNvSpPr>
            <a:spLocks noGrp="1"/>
          </p:cNvSpPr>
          <p:nvPr>
            <p:ph idx="1"/>
          </p:nvPr>
        </p:nvSpPr>
        <p:spPr/>
        <p:txBody>
          <a:bodyPr>
            <a:normAutofit fontScale="92500"/>
          </a:bodyPr>
          <a:lstStyle/>
          <a:p>
            <a:pPr marL="0" indent="0">
              <a:buNone/>
            </a:pPr>
            <a:r>
              <a:rPr lang="en-US" dirty="0"/>
              <a:t>create table employee(id serial, name text, </a:t>
            </a:r>
            <a:r>
              <a:rPr lang="en-US" dirty="0" err="1"/>
              <a:t>dept</a:t>
            </a:r>
            <a:r>
              <a:rPr lang="en-US" dirty="0"/>
              <a:t> </a:t>
            </a:r>
            <a:r>
              <a:rPr lang="en-US" dirty="0" err="1"/>
              <a:t>int</a:t>
            </a:r>
            <a:r>
              <a:rPr lang="en-US" dirty="0"/>
              <a:t>);</a:t>
            </a:r>
          </a:p>
          <a:p>
            <a:pPr marL="0" indent="0">
              <a:buNone/>
            </a:pPr>
            <a:r>
              <a:rPr lang="en-US" dirty="0"/>
              <a:t>create table department(id </a:t>
            </a:r>
            <a:r>
              <a:rPr lang="en-US" dirty="0" err="1"/>
              <a:t>int</a:t>
            </a:r>
            <a:r>
              <a:rPr lang="en-US" dirty="0"/>
              <a:t>, name text);</a:t>
            </a:r>
          </a:p>
          <a:p>
            <a:pPr marL="0" indent="0">
              <a:buNone/>
            </a:pPr>
            <a:r>
              <a:rPr lang="en-US" dirty="0"/>
              <a:t>insert into employee(name, </a:t>
            </a:r>
            <a:r>
              <a:rPr lang="en-US" dirty="0" err="1"/>
              <a:t>dept</a:t>
            </a:r>
            <a:r>
              <a:rPr lang="en-US" dirty="0"/>
              <a:t>) values('Alice', 1), ('Bob', 2), ('Alex', 1);</a:t>
            </a:r>
          </a:p>
          <a:p>
            <a:pPr marL="0" indent="0">
              <a:buNone/>
            </a:pPr>
            <a:r>
              <a:rPr lang="en-US" dirty="0"/>
              <a:t>insert into department (name, id) values('Computer Science', 1), ('Operations Research', 2);</a:t>
            </a:r>
          </a:p>
          <a:p>
            <a:pPr marL="0" indent="0">
              <a:buNone/>
            </a:pPr>
            <a:r>
              <a:rPr lang="en-US" dirty="0"/>
              <a:t>select * from employee join department on </a:t>
            </a:r>
            <a:r>
              <a:rPr lang="en-US" dirty="0" err="1"/>
              <a:t>employee.dept</a:t>
            </a:r>
            <a:r>
              <a:rPr lang="en-US" dirty="0"/>
              <a:t> = department.id;</a:t>
            </a:r>
          </a:p>
        </p:txBody>
      </p:sp>
    </p:spTree>
    <p:extLst>
      <p:ext uri="{BB962C8B-B14F-4D97-AF65-F5344CB8AC3E}">
        <p14:creationId xmlns:p14="http://schemas.microsoft.com/office/powerpoint/2010/main" val="964747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support</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There are SQL standards: SQL-86, SQL-89, SQL-92, …, SQL:2008, SQL:2011</a:t>
            </a:r>
          </a:p>
          <a:p>
            <a:pPr marL="342900" lvl="1" indent="-342900">
              <a:buClr>
                <a:srgbClr val="000099"/>
              </a:buClr>
              <a:buSzPct val="85000"/>
              <a:buBlip>
                <a:blip r:embed="rId2"/>
              </a:buBlip>
            </a:pPr>
            <a:r>
              <a:rPr lang="en-US" dirty="0"/>
              <a:t>Considered one of the major reasons for the commercial success of relational </a:t>
            </a:r>
            <a:r>
              <a:rPr lang="en-US" dirty="0" smtClean="0"/>
              <a:t>databases</a:t>
            </a:r>
          </a:p>
          <a:p>
            <a:r>
              <a:rPr lang="en-US" dirty="0" smtClean="0"/>
              <a:t>A number of RDBMS support SQL, some of them add some extensions</a:t>
            </a:r>
          </a:p>
          <a:p>
            <a:pPr lvl="1"/>
            <a:r>
              <a:rPr lang="en-US" dirty="0"/>
              <a:t>Oracle Database</a:t>
            </a:r>
          </a:p>
          <a:p>
            <a:pPr lvl="1"/>
            <a:r>
              <a:rPr lang="en-US" dirty="0"/>
              <a:t>Microsoft SQL Server </a:t>
            </a:r>
          </a:p>
          <a:p>
            <a:pPr lvl="1"/>
            <a:r>
              <a:rPr lang="en-US" dirty="0"/>
              <a:t>MySQL </a:t>
            </a:r>
          </a:p>
          <a:p>
            <a:pPr lvl="1"/>
            <a:r>
              <a:rPr lang="en-US" dirty="0"/>
              <a:t>IBM DB2</a:t>
            </a:r>
          </a:p>
          <a:p>
            <a:pPr lvl="1"/>
            <a:r>
              <a:rPr lang="en-US" dirty="0"/>
              <a:t>PostgreSQL</a:t>
            </a:r>
          </a:p>
          <a:p>
            <a:pPr lvl="1"/>
            <a:r>
              <a:rPr lang="en-US" dirty="0" smtClean="0"/>
              <a:t>SQLite</a:t>
            </a:r>
          </a:p>
          <a:p>
            <a:r>
              <a:rPr lang="en-US" dirty="0" smtClean="0"/>
              <a:t>Other tools:</a:t>
            </a:r>
          </a:p>
          <a:p>
            <a:pPr lvl="1"/>
            <a:r>
              <a:rPr lang="en-US" dirty="0" smtClean="0"/>
              <a:t>Apache Hive</a:t>
            </a:r>
          </a:p>
          <a:p>
            <a:pPr lvl="1"/>
            <a:r>
              <a:rPr lang="en-US" dirty="0" smtClean="0"/>
              <a:t>Big SQL</a:t>
            </a:r>
          </a:p>
        </p:txBody>
      </p:sp>
    </p:spTree>
    <p:extLst>
      <p:ext uri="{BB962C8B-B14F-4D97-AF65-F5344CB8AC3E}">
        <p14:creationId xmlns:p14="http://schemas.microsoft.com/office/powerpoint/2010/main" val="36807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fi-FI" dirty="0"/>
          </a:p>
        </p:txBody>
      </p:sp>
      <p:sp>
        <p:nvSpPr>
          <p:cNvPr id="3" name="Content Placeholder 2"/>
          <p:cNvSpPr>
            <a:spLocks noGrp="1"/>
          </p:cNvSpPr>
          <p:nvPr>
            <p:ph idx="1"/>
          </p:nvPr>
        </p:nvSpPr>
        <p:spPr/>
        <p:txBody>
          <a:bodyPr>
            <a:normAutofit lnSpcReduction="10000"/>
          </a:bodyPr>
          <a:lstStyle/>
          <a:p>
            <a:r>
              <a:rPr lang="en-US" dirty="0"/>
              <a:t>A transaction comprises a unit of work performed within a database management system (or similar system) against a database</a:t>
            </a:r>
            <a:endParaRPr lang="en-US" dirty="0" smtClean="0"/>
          </a:p>
          <a:p>
            <a:r>
              <a:rPr lang="en-US" dirty="0" smtClean="0"/>
              <a:t>Must have ACID properties: Atomicity, Consistency, Isolation, Durability</a:t>
            </a:r>
          </a:p>
          <a:p>
            <a:r>
              <a:rPr lang="en-US" dirty="0" smtClean="0"/>
              <a:t>Atomicity</a:t>
            </a:r>
          </a:p>
          <a:p>
            <a:pPr lvl="1"/>
            <a:r>
              <a:rPr lang="en-US" dirty="0"/>
              <a:t>Atomicity requires that each transaction be "all or nothing": if one part of the transaction fails, the entire transaction fails, and the database state is left unchanged.</a:t>
            </a:r>
            <a:endParaRPr lang="fi-FI" dirty="0"/>
          </a:p>
        </p:txBody>
      </p:sp>
    </p:spTree>
    <p:extLst>
      <p:ext uri="{BB962C8B-B14F-4D97-AF65-F5344CB8AC3E}">
        <p14:creationId xmlns:p14="http://schemas.microsoft.com/office/powerpoint/2010/main" val="3437631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Consistency</a:t>
            </a:r>
          </a:p>
          <a:p>
            <a:pPr lvl="1"/>
            <a:r>
              <a:rPr lang="en-US" sz="2000" dirty="0"/>
              <a:t>The consistency property ensures that any transaction will bring the database from one valid state to another. Any data written to the database must be valid according to all defined </a:t>
            </a:r>
            <a:r>
              <a:rPr lang="en-US" sz="2000" dirty="0" smtClean="0"/>
              <a:t>rules</a:t>
            </a:r>
          </a:p>
          <a:p>
            <a:r>
              <a:rPr lang="en-US" dirty="0" smtClean="0"/>
              <a:t>Isolation</a:t>
            </a:r>
          </a:p>
          <a:p>
            <a:pPr lvl="1"/>
            <a:r>
              <a:rPr lang="en-US" sz="2000" dirty="0"/>
              <a:t>The isolation property ensures that the concurrent execution of transactions result in a system state that would be obtained if transactions were executed serially, i.e. one after the </a:t>
            </a:r>
            <a:r>
              <a:rPr lang="en-US" sz="2000" dirty="0" smtClean="0"/>
              <a:t>other</a:t>
            </a:r>
          </a:p>
          <a:p>
            <a:r>
              <a:rPr lang="en-US" dirty="0" smtClean="0"/>
              <a:t>Durability</a:t>
            </a:r>
          </a:p>
          <a:p>
            <a:pPr lvl="1"/>
            <a:r>
              <a:rPr lang="en-US" dirty="0"/>
              <a:t>Durability means that once a transaction has been committed, it will remain so, even in the event of power loss, crashes, or errors</a:t>
            </a:r>
            <a:r>
              <a:rPr lang="en-US" dirty="0" smtClean="0"/>
              <a:t>.</a:t>
            </a:r>
            <a:endParaRPr lang="fi-FI" dirty="0"/>
          </a:p>
        </p:txBody>
      </p:sp>
    </p:spTree>
    <p:extLst>
      <p:ext uri="{BB962C8B-B14F-4D97-AF65-F5344CB8AC3E}">
        <p14:creationId xmlns:p14="http://schemas.microsoft.com/office/powerpoint/2010/main" val="1438932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SQL offers very powerful querying mechanism</a:t>
            </a:r>
          </a:p>
          <a:p>
            <a:pPr lvl="1"/>
            <a:r>
              <a:rPr lang="en-US" dirty="0" smtClean="0"/>
              <a:t>Advanced algorithms are used for query execution</a:t>
            </a:r>
          </a:p>
          <a:p>
            <a:pPr lvl="2"/>
            <a:r>
              <a:rPr lang="en-US" dirty="0" smtClean="0"/>
              <a:t>cache</a:t>
            </a:r>
          </a:p>
          <a:p>
            <a:r>
              <a:rPr lang="en-US" dirty="0" smtClean="0"/>
              <a:t>Data in RDBMS should be described by fixed schema</a:t>
            </a:r>
          </a:p>
          <a:p>
            <a:r>
              <a:rPr lang="en-US" dirty="0" smtClean="0"/>
              <a:t>RDBMS software is usually very advanced</a:t>
            </a:r>
          </a:p>
          <a:p>
            <a:r>
              <a:rPr lang="en-US" dirty="0" smtClean="0"/>
              <a:t>ACID properties (atomicity, consistency, integrity, durability)</a:t>
            </a:r>
          </a:p>
          <a:p>
            <a:pPr lvl="1"/>
            <a:r>
              <a:rPr lang="en-US" dirty="0" smtClean="0"/>
              <a:t>May add overhead (e.g. while checking consistency, </a:t>
            </a:r>
            <a:r>
              <a:rPr lang="en-US" dirty="0" err="1" smtClean="0"/>
              <a:t>etc</a:t>
            </a:r>
            <a:r>
              <a:rPr lang="en-US" dirty="0" smtClean="0"/>
              <a:t>)</a:t>
            </a:r>
          </a:p>
          <a:p>
            <a:endParaRPr lang="en-US" dirty="0" smtClean="0"/>
          </a:p>
          <a:p>
            <a:endParaRPr lang="fi-FI" dirty="0"/>
          </a:p>
        </p:txBody>
      </p:sp>
    </p:spTree>
    <p:extLst>
      <p:ext uri="{BB962C8B-B14F-4D97-AF65-F5344CB8AC3E}">
        <p14:creationId xmlns:p14="http://schemas.microsoft.com/office/powerpoint/2010/main" val="3584378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PostgreSQL</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Implements majority of SQL:2011 standard</a:t>
            </a:r>
          </a:p>
          <a:p>
            <a:r>
              <a:rPr lang="en-US" dirty="0" smtClean="0"/>
              <a:t>Free and open source software, can be downloaded from </a:t>
            </a:r>
            <a:r>
              <a:rPr lang="en-US" dirty="0" smtClean="0">
                <a:hlinkClick r:id="rId2"/>
              </a:rPr>
              <a:t>http://postgresql.org</a:t>
            </a:r>
            <a:endParaRPr lang="en-US" dirty="0" smtClean="0"/>
          </a:p>
          <a:p>
            <a:r>
              <a:rPr lang="en-US" dirty="0"/>
              <a:t>Runs on Linux, FreeBSD</a:t>
            </a:r>
            <a:r>
              <a:rPr lang="en-US" dirty="0" smtClean="0"/>
              <a:t>, </a:t>
            </a:r>
            <a:r>
              <a:rPr lang="en-US" dirty="0"/>
              <a:t>and Microsoft Windows, and Mac OS </a:t>
            </a:r>
            <a:r>
              <a:rPr lang="en-US" dirty="0" smtClean="0"/>
              <a:t>X</a:t>
            </a:r>
          </a:p>
          <a:p>
            <a:r>
              <a:rPr lang="en-US" dirty="0" smtClean="0"/>
              <a:t>Has interfaces for many programming languages, including C++, Python, PHP, and so on</a:t>
            </a:r>
          </a:p>
          <a:p>
            <a:r>
              <a:rPr lang="en-US" dirty="0" smtClean="0"/>
              <a:t>From 9.2 supports JSON data type</a:t>
            </a:r>
          </a:p>
          <a:p>
            <a:r>
              <a:rPr lang="en-US" dirty="0" smtClean="0"/>
              <a:t>Transactional and ACID compliant</a:t>
            </a:r>
          </a:p>
          <a:p>
            <a:r>
              <a:rPr lang="en-US" dirty="0" smtClean="0"/>
              <a:t>Has many extensions</a:t>
            </a:r>
            <a:r>
              <a:rPr lang="en-US" dirty="0"/>
              <a:t>, such as </a:t>
            </a:r>
            <a:r>
              <a:rPr lang="en-US" dirty="0" err="1"/>
              <a:t>PostGIS</a:t>
            </a:r>
            <a:r>
              <a:rPr lang="en-US" dirty="0"/>
              <a:t> (</a:t>
            </a:r>
            <a:r>
              <a:rPr lang="en-US" dirty="0" smtClean="0"/>
              <a:t>a </a:t>
            </a:r>
            <a:r>
              <a:rPr lang="en-US" dirty="0"/>
              <a:t>project which adds support for geographic </a:t>
            </a:r>
            <a:r>
              <a:rPr lang="en-US" dirty="0" smtClean="0"/>
              <a:t>objects)</a:t>
            </a:r>
          </a:p>
          <a:p>
            <a:r>
              <a:rPr lang="en-US" dirty="0" smtClean="0"/>
              <a:t>Supports basic partitioning</a:t>
            </a:r>
          </a:p>
          <a:p>
            <a:pPr lvl="1"/>
            <a:r>
              <a:rPr lang="fi-FI" dirty="0"/>
              <a:t>http://www.postgresql.org/docs/current/static/ddl-partitioning.html</a:t>
            </a:r>
          </a:p>
        </p:txBody>
      </p:sp>
    </p:spTree>
    <p:extLst>
      <p:ext uri="{BB962C8B-B14F-4D97-AF65-F5344CB8AC3E}">
        <p14:creationId xmlns:p14="http://schemas.microsoft.com/office/powerpoint/2010/main" val="3914538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PostgreSQL</a:t>
            </a:r>
            <a:endParaRPr lang="fi-FI" dirty="0"/>
          </a:p>
        </p:txBody>
      </p:sp>
      <p:sp>
        <p:nvSpPr>
          <p:cNvPr id="3" name="Content Placeholder 2"/>
          <p:cNvSpPr>
            <a:spLocks noGrp="1"/>
          </p:cNvSpPr>
          <p:nvPr>
            <p:ph idx="1"/>
          </p:nvPr>
        </p:nvSpPr>
        <p:spPr/>
        <p:txBody>
          <a:bodyPr/>
          <a:lstStyle/>
          <a:p>
            <a:r>
              <a:rPr lang="fi-FI" dirty="0"/>
              <a:t>Maximum Database Size	</a:t>
            </a:r>
            <a:r>
              <a:rPr lang="fi-FI" dirty="0" smtClean="0"/>
              <a:t>        Unlimited</a:t>
            </a:r>
            <a:endParaRPr lang="fi-FI" dirty="0"/>
          </a:p>
          <a:p>
            <a:r>
              <a:rPr lang="fi-FI" dirty="0"/>
              <a:t>Maximum Table Size	</a:t>
            </a:r>
            <a:r>
              <a:rPr lang="fi-FI" dirty="0" smtClean="0"/>
              <a:t>        32 </a:t>
            </a:r>
            <a:r>
              <a:rPr lang="fi-FI" dirty="0"/>
              <a:t>TB</a:t>
            </a:r>
          </a:p>
          <a:p>
            <a:r>
              <a:rPr lang="fi-FI" dirty="0"/>
              <a:t>Maximum Row Size	</a:t>
            </a:r>
            <a:r>
              <a:rPr lang="fi-FI" dirty="0" smtClean="0"/>
              <a:t>                 1.6 </a:t>
            </a:r>
            <a:r>
              <a:rPr lang="fi-FI" dirty="0"/>
              <a:t>TB</a:t>
            </a:r>
          </a:p>
          <a:p>
            <a:r>
              <a:rPr lang="fi-FI" dirty="0"/>
              <a:t>Maximum Field Size	</a:t>
            </a:r>
            <a:r>
              <a:rPr lang="fi-FI" dirty="0" smtClean="0"/>
              <a:t>                 1 </a:t>
            </a:r>
            <a:r>
              <a:rPr lang="fi-FI" dirty="0"/>
              <a:t>GB</a:t>
            </a:r>
          </a:p>
          <a:p>
            <a:r>
              <a:rPr lang="fi-FI" dirty="0"/>
              <a:t>Maximum Rows per Table	</a:t>
            </a:r>
            <a:r>
              <a:rPr lang="fi-FI" dirty="0" smtClean="0"/>
              <a:t>        Unlimited</a:t>
            </a:r>
            <a:endParaRPr lang="fi-FI" dirty="0"/>
          </a:p>
          <a:p>
            <a:r>
              <a:rPr lang="fi-FI" dirty="0"/>
              <a:t>Maximum Columns per </a:t>
            </a:r>
            <a:r>
              <a:rPr lang="fi-FI" dirty="0" smtClean="0"/>
              <a:t>Table    250 – 1600</a:t>
            </a:r>
          </a:p>
          <a:p>
            <a:r>
              <a:rPr lang="fi-FI" dirty="0" smtClean="0"/>
              <a:t>Maximum </a:t>
            </a:r>
            <a:r>
              <a:rPr lang="fi-FI" dirty="0"/>
              <a:t>Indexes per </a:t>
            </a:r>
            <a:r>
              <a:rPr lang="fi-FI" dirty="0" smtClean="0"/>
              <a:t>Table     Unlimited</a:t>
            </a:r>
            <a:endParaRPr lang="fi-FI" dirty="0"/>
          </a:p>
        </p:txBody>
      </p:sp>
      <p:sp>
        <p:nvSpPr>
          <p:cNvPr id="4" name="TextBox 3"/>
          <p:cNvSpPr txBox="1"/>
          <p:nvPr/>
        </p:nvSpPr>
        <p:spPr>
          <a:xfrm>
            <a:off x="3559510" y="5620822"/>
            <a:ext cx="2956706" cy="461665"/>
          </a:xfrm>
          <a:prstGeom prst="rect">
            <a:avLst/>
          </a:prstGeom>
          <a:noFill/>
        </p:spPr>
        <p:txBody>
          <a:bodyPr wrap="square" rtlCol="0">
            <a:spAutoFit/>
          </a:bodyPr>
          <a:lstStyle/>
          <a:p>
            <a:r>
              <a:rPr lang="en-US" sz="2400" dirty="0" smtClean="0"/>
              <a:t>Is this a “Big Data”?</a:t>
            </a:r>
            <a:endParaRPr lang="fi-FI" sz="2400" dirty="0"/>
          </a:p>
        </p:txBody>
      </p:sp>
    </p:spTree>
    <p:extLst>
      <p:ext uri="{BB962C8B-B14F-4D97-AF65-F5344CB8AC3E}">
        <p14:creationId xmlns:p14="http://schemas.microsoft.com/office/powerpoint/2010/main" val="1064111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databases</a:t>
            </a:r>
            <a:endParaRPr lang="en-US"/>
          </a:p>
        </p:txBody>
      </p:sp>
      <p:sp>
        <p:nvSpPr>
          <p:cNvPr id="3" name="Content Placeholder 2"/>
          <p:cNvSpPr>
            <a:spLocks noGrp="1"/>
          </p:cNvSpPr>
          <p:nvPr>
            <p:ph idx="1"/>
          </p:nvPr>
        </p:nvSpPr>
        <p:spPr/>
        <p:txBody>
          <a:bodyPr>
            <a:normAutofit lnSpcReduction="10000"/>
          </a:bodyPr>
          <a:lstStyle/>
          <a:p>
            <a:r>
              <a:rPr lang="en-US" dirty="0" smtClean="0"/>
              <a:t>1980-1990:</a:t>
            </a:r>
          </a:p>
          <a:p>
            <a:pPr lvl="1"/>
            <a:r>
              <a:rPr lang="en-US" dirty="0" smtClean="0"/>
              <a:t>Object oriented database systems</a:t>
            </a:r>
          </a:p>
          <a:p>
            <a:pPr lvl="1"/>
            <a:r>
              <a:rPr lang="en-US" dirty="0" smtClean="0"/>
              <a:t>Multimedia databases</a:t>
            </a:r>
          </a:p>
          <a:p>
            <a:r>
              <a:rPr lang="en-US" dirty="0" smtClean="0"/>
              <a:t>1990s:</a:t>
            </a:r>
          </a:p>
          <a:p>
            <a:pPr lvl="1"/>
            <a:r>
              <a:rPr lang="en-US" dirty="0" smtClean="0"/>
              <a:t>XML databases (support XPath queries)</a:t>
            </a:r>
          </a:p>
          <a:p>
            <a:pPr lvl="1"/>
            <a:r>
              <a:rPr lang="en-US" dirty="0" smtClean="0"/>
              <a:t>Distributed databases</a:t>
            </a:r>
          </a:p>
          <a:p>
            <a:r>
              <a:rPr lang="en-US" dirty="0" smtClean="0"/>
              <a:t>2010s:</a:t>
            </a:r>
          </a:p>
          <a:p>
            <a:pPr lvl="1"/>
            <a:r>
              <a:rPr lang="en-US" dirty="0" smtClean="0"/>
              <a:t>NoSQL databases</a:t>
            </a:r>
          </a:p>
          <a:p>
            <a:pPr lvl="1"/>
            <a:r>
              <a:rPr lang="en-US" dirty="0" err="1" smtClean="0"/>
              <a:t>NewSQL</a:t>
            </a:r>
            <a:r>
              <a:rPr lang="en-US" dirty="0" smtClean="0"/>
              <a:t> databases</a:t>
            </a:r>
          </a:p>
        </p:txBody>
      </p:sp>
    </p:spTree>
    <p:extLst>
      <p:ext uri="{BB962C8B-B14F-4D97-AF65-F5344CB8AC3E}">
        <p14:creationId xmlns:p14="http://schemas.microsoft.com/office/powerpoint/2010/main" val="7509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fi-FI" dirty="0"/>
          </a:p>
        </p:txBody>
      </p:sp>
      <p:sp>
        <p:nvSpPr>
          <p:cNvPr id="3" name="Content Placeholder 2"/>
          <p:cNvSpPr>
            <a:spLocks noGrp="1"/>
          </p:cNvSpPr>
          <p:nvPr>
            <p:ph idx="1"/>
          </p:nvPr>
        </p:nvSpPr>
        <p:spPr/>
        <p:txBody>
          <a:bodyPr>
            <a:normAutofit fontScale="92500" lnSpcReduction="10000"/>
          </a:bodyPr>
          <a:lstStyle/>
          <a:p>
            <a:r>
              <a:rPr lang="en-US" dirty="0"/>
              <a:t>A file format is a standard way that information is </a:t>
            </a:r>
            <a:r>
              <a:rPr lang="en-US" b="1" dirty="0"/>
              <a:t>encoded</a:t>
            </a:r>
            <a:r>
              <a:rPr lang="en-US" dirty="0"/>
              <a:t> for storage in a computer file. It specifies how bits are used to encode information in a digital storage medium</a:t>
            </a:r>
            <a:r>
              <a:rPr lang="en-US" dirty="0" smtClean="0"/>
              <a:t>. (</a:t>
            </a:r>
            <a:r>
              <a:rPr lang="en-US" dirty="0"/>
              <a:t>https://</a:t>
            </a:r>
            <a:r>
              <a:rPr lang="en-US" dirty="0" smtClean="0"/>
              <a:t>en.wikipedia.org/wiki/File_format)</a:t>
            </a:r>
            <a:endParaRPr lang="en-US" dirty="0"/>
          </a:p>
          <a:p>
            <a:r>
              <a:rPr lang="en-US" dirty="0" smtClean="0"/>
              <a:t>There are </a:t>
            </a:r>
            <a:r>
              <a:rPr lang="en-US" dirty="0" smtClean="0"/>
              <a:t>many popular </a:t>
            </a:r>
            <a:r>
              <a:rPr lang="en-US" dirty="0" smtClean="0"/>
              <a:t>formats</a:t>
            </a:r>
          </a:p>
          <a:p>
            <a:pPr lvl="1"/>
            <a:r>
              <a:rPr lang="en-US" dirty="0" smtClean="0"/>
              <a:t>TSV</a:t>
            </a:r>
          </a:p>
          <a:p>
            <a:pPr lvl="1"/>
            <a:r>
              <a:rPr lang="en-US" dirty="0" smtClean="0"/>
              <a:t>CSV</a:t>
            </a:r>
          </a:p>
          <a:p>
            <a:pPr lvl="1"/>
            <a:r>
              <a:rPr lang="en-US" dirty="0" smtClean="0"/>
              <a:t>JSON</a:t>
            </a:r>
          </a:p>
          <a:p>
            <a:pPr lvl="1"/>
            <a:r>
              <a:rPr lang="en-US" dirty="0" smtClean="0"/>
              <a:t>XML</a:t>
            </a:r>
          </a:p>
          <a:p>
            <a:pPr lvl="1"/>
            <a:r>
              <a:rPr lang="en-US" dirty="0" smtClean="0"/>
              <a:t>Different binary formats</a:t>
            </a:r>
          </a:p>
          <a:p>
            <a:pPr lvl="1"/>
            <a:endParaRPr lang="fi-FI" dirty="0"/>
          </a:p>
        </p:txBody>
      </p:sp>
    </p:spTree>
    <p:extLst>
      <p:ext uri="{BB962C8B-B14F-4D97-AF65-F5344CB8AC3E}">
        <p14:creationId xmlns:p14="http://schemas.microsoft.com/office/powerpoint/2010/main" val="1391679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databases</a:t>
            </a:r>
            <a:endParaRPr lang="fi-FI" dirty="0"/>
          </a:p>
        </p:txBody>
      </p:sp>
      <p:sp>
        <p:nvSpPr>
          <p:cNvPr id="3" name="Content Placeholder 2"/>
          <p:cNvSpPr>
            <a:spLocks noGrp="1"/>
          </p:cNvSpPr>
          <p:nvPr>
            <p:ph idx="1"/>
          </p:nvPr>
        </p:nvSpPr>
        <p:spPr/>
        <p:txBody>
          <a:bodyPr/>
          <a:lstStyle/>
          <a:p>
            <a:r>
              <a:rPr lang="en-US" dirty="0"/>
              <a:t>Carlo </a:t>
            </a:r>
            <a:r>
              <a:rPr lang="en-US" dirty="0" err="1"/>
              <a:t>Strozzi</a:t>
            </a:r>
            <a:r>
              <a:rPr lang="en-US" dirty="0"/>
              <a:t> first used the term NoSQL in 1998 as a name for his open source relational database that did not offer a SQL interface</a:t>
            </a:r>
          </a:p>
          <a:p>
            <a:r>
              <a:rPr lang="en-US" dirty="0"/>
              <a:t>The term was reintroduced in 2009 by Eric Evans in conjunction with an event discussing open source distributed databases</a:t>
            </a:r>
          </a:p>
          <a:p>
            <a:r>
              <a:rPr lang="en-US" dirty="0"/>
              <a:t>NoSQL stands for “Not Only SQL”</a:t>
            </a:r>
            <a:endParaRPr lang="fi-FI" dirty="0"/>
          </a:p>
        </p:txBody>
      </p:sp>
    </p:spTree>
    <p:extLst>
      <p:ext uri="{BB962C8B-B14F-4D97-AF65-F5344CB8AC3E}">
        <p14:creationId xmlns:p14="http://schemas.microsoft.com/office/powerpoint/2010/main" val="599699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databases</a:t>
            </a:r>
            <a:endParaRPr lang="fi-FI" dirty="0"/>
          </a:p>
        </p:txBody>
      </p:sp>
      <p:sp>
        <p:nvSpPr>
          <p:cNvPr id="3" name="Content Placeholder 2"/>
          <p:cNvSpPr>
            <a:spLocks noGrp="1"/>
          </p:cNvSpPr>
          <p:nvPr>
            <p:ph idx="1"/>
          </p:nvPr>
        </p:nvSpPr>
        <p:spPr/>
        <p:txBody>
          <a:bodyPr>
            <a:normAutofit fontScale="92500" lnSpcReduction="10000"/>
          </a:bodyPr>
          <a:lstStyle/>
          <a:p>
            <a:r>
              <a:rPr lang="en-US" dirty="0"/>
              <a:t>Broad class of database management systems that differ from the classic model of the relational database management system (RDBMS) in some significant ways, most important being they do not use SQL as their primary query language</a:t>
            </a:r>
          </a:p>
          <a:p>
            <a:pPr lvl="1"/>
            <a:r>
              <a:rPr lang="en-US" dirty="0"/>
              <a:t>Do not have fixed schema</a:t>
            </a:r>
          </a:p>
          <a:p>
            <a:pPr lvl="1"/>
            <a:r>
              <a:rPr lang="en-US" dirty="0"/>
              <a:t>Do not use join operations</a:t>
            </a:r>
          </a:p>
          <a:p>
            <a:pPr lvl="1"/>
            <a:r>
              <a:rPr lang="en-US" dirty="0"/>
              <a:t>May not have ACID (atomicity, consistency, isolation, durability)</a:t>
            </a:r>
          </a:p>
          <a:p>
            <a:pPr lvl="1"/>
            <a:r>
              <a:rPr lang="en-US" dirty="0"/>
              <a:t>Scale horizontally</a:t>
            </a:r>
          </a:p>
          <a:p>
            <a:pPr lvl="1"/>
            <a:r>
              <a:rPr lang="en-US" dirty="0"/>
              <a:t>Are referred to as “Structured storages”</a:t>
            </a:r>
            <a:endParaRPr lang="fi-FI" dirty="0"/>
          </a:p>
        </p:txBody>
      </p:sp>
    </p:spTree>
    <p:extLst>
      <p:ext uri="{BB962C8B-B14F-4D97-AF65-F5344CB8AC3E}">
        <p14:creationId xmlns:p14="http://schemas.microsoft.com/office/powerpoint/2010/main" val="3766189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Avoidance of Unneeded Complexity</a:t>
            </a:r>
          </a:p>
          <a:p>
            <a:pPr lvl="1"/>
            <a:r>
              <a:rPr lang="en-US" dirty="0" smtClean="0"/>
              <a:t>Relational databases provide a variety of features and strict data consistency. But this rich feature set and the ACID properties implemented by RDBMSs might be more than necessary for particular applications and use cases</a:t>
            </a:r>
          </a:p>
          <a:p>
            <a:r>
              <a:rPr lang="en-US" dirty="0" smtClean="0"/>
              <a:t>High Throughput</a:t>
            </a:r>
          </a:p>
          <a:p>
            <a:pPr lvl="1"/>
            <a:r>
              <a:rPr lang="en-US" dirty="0" smtClean="0"/>
              <a:t>Google is able to process 20 </a:t>
            </a:r>
            <a:r>
              <a:rPr lang="en-US" dirty="0" err="1" smtClean="0"/>
              <a:t>petabyte</a:t>
            </a:r>
            <a:r>
              <a:rPr lang="en-US" dirty="0" smtClean="0"/>
              <a:t> a day stored in </a:t>
            </a:r>
            <a:r>
              <a:rPr lang="en-US" dirty="0" err="1" smtClean="0"/>
              <a:t>Bigtable</a:t>
            </a:r>
            <a:r>
              <a:rPr lang="en-US" dirty="0" smtClean="0"/>
              <a:t> via it’s </a:t>
            </a:r>
            <a:r>
              <a:rPr lang="en-US" dirty="0" err="1" smtClean="0"/>
              <a:t>MapReduce</a:t>
            </a:r>
            <a:r>
              <a:rPr lang="en-US" dirty="0" smtClean="0"/>
              <a:t> approach</a:t>
            </a:r>
          </a:p>
          <a:p>
            <a:pPr lvl="1"/>
            <a:endParaRPr lang="en-US" dirty="0"/>
          </a:p>
        </p:txBody>
      </p:sp>
      <p:sp>
        <p:nvSpPr>
          <p:cNvPr id="4" name="Rectangle 3"/>
          <p:cNvSpPr/>
          <p:nvPr/>
        </p:nvSpPr>
        <p:spPr>
          <a:xfrm>
            <a:off x="2667000" y="5802868"/>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94821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Horizontal Scalability and Running on Commodity Hardware</a:t>
            </a:r>
          </a:p>
          <a:p>
            <a:pPr lvl="1"/>
            <a:r>
              <a:rPr lang="en-US" dirty="0" smtClean="0"/>
              <a:t>for Web 2.0 companies the scalability aspect is considered crucial for their business</a:t>
            </a:r>
          </a:p>
          <a:p>
            <a:r>
              <a:rPr lang="en-US" dirty="0" smtClean="0"/>
              <a:t>Avoidance of Expensive Object-Relational Mapping</a:t>
            </a:r>
          </a:p>
          <a:p>
            <a:pPr lvl="1"/>
            <a:r>
              <a:rPr lang="en-US" dirty="0" smtClean="0"/>
              <a:t>important for applications with data structures of low complexity that can hardly benefit from the features of a relational database</a:t>
            </a:r>
          </a:p>
          <a:p>
            <a:pPr lvl="1"/>
            <a:r>
              <a:rPr lang="en-US" dirty="0" smtClean="0"/>
              <a:t>when your database structure is very, very simple, SQL may not seem that beneficial</a:t>
            </a:r>
            <a:endParaRPr lang="en-US" dirty="0"/>
          </a:p>
        </p:txBody>
      </p:sp>
      <p:sp>
        <p:nvSpPr>
          <p:cNvPr id="4" name="Rectangle 3"/>
          <p:cNvSpPr/>
          <p:nvPr/>
        </p:nvSpPr>
        <p:spPr>
          <a:xfrm>
            <a:off x="5867400" y="5934670"/>
            <a:ext cx="2971800" cy="923330"/>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34177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Movements in Programming Languages and Development Frameworks</a:t>
            </a:r>
          </a:p>
          <a:p>
            <a:pPr lvl="1"/>
            <a:r>
              <a:rPr lang="en-US" dirty="0" smtClean="0"/>
              <a:t>Ruby on Rails framework and others try to hide away the usage of a relational database</a:t>
            </a:r>
          </a:p>
          <a:p>
            <a:pPr lvl="1"/>
            <a:r>
              <a:rPr lang="en-US" dirty="0" err="1" smtClean="0"/>
              <a:t>NoSQL</a:t>
            </a:r>
            <a:r>
              <a:rPr lang="en-US" dirty="0" smtClean="0"/>
              <a:t> </a:t>
            </a:r>
            <a:r>
              <a:rPr lang="en-US" dirty="0" err="1" smtClean="0"/>
              <a:t>datastores</a:t>
            </a:r>
            <a:r>
              <a:rPr lang="en-US" dirty="0" smtClean="0"/>
              <a:t> as well as some databases offered by cloud computing providers completely omit a relational database</a:t>
            </a:r>
          </a:p>
          <a:p>
            <a:r>
              <a:rPr lang="en-US" dirty="0" smtClean="0"/>
              <a:t>Cloud computing needs</a:t>
            </a:r>
            <a:endParaRPr lang="en-US" dirty="0"/>
          </a:p>
        </p:txBody>
      </p:sp>
      <p:sp>
        <p:nvSpPr>
          <p:cNvPr id="4" name="Rectangle 3"/>
          <p:cNvSpPr/>
          <p:nvPr/>
        </p:nvSpPr>
        <p:spPr>
          <a:xfrm>
            <a:off x="1752600" y="5398532"/>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66215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query models</a:t>
            </a:r>
            <a:endParaRPr lang="en-US" dirty="0"/>
          </a:p>
        </p:txBody>
      </p:sp>
      <p:pic>
        <p:nvPicPr>
          <p:cNvPr id="1009666" name="Picture 2" descr="Pink tissue paper"/>
          <p:cNvPicPr>
            <a:picLocks noChangeAspect="1" noChangeArrowheads="1"/>
          </p:cNvPicPr>
          <p:nvPr/>
        </p:nvPicPr>
        <p:blipFill>
          <a:blip r:embed="rId2" cstate="print"/>
          <a:srcRect/>
          <a:stretch>
            <a:fillRect/>
          </a:stretch>
        </p:blipFill>
        <p:spPr bwMode="auto">
          <a:xfrm>
            <a:off x="609600" y="1524000"/>
            <a:ext cx="6934200" cy="4018540"/>
          </a:xfrm>
          <a:prstGeom prst="rect">
            <a:avLst/>
          </a:prstGeom>
          <a:noFill/>
          <a:ln w="9525" cap="flat" cmpd="sng">
            <a:noFill/>
            <a:prstDash val="solid"/>
            <a:miter lim="800000"/>
            <a:headEnd/>
            <a:tailEnd/>
          </a:ln>
        </p:spPr>
      </p:pic>
      <p:sp>
        <p:nvSpPr>
          <p:cNvPr id="4" name="Rectangle 3"/>
          <p:cNvSpPr/>
          <p:nvPr/>
        </p:nvSpPr>
        <p:spPr>
          <a:xfrm>
            <a:off x="1752600" y="554254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368571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vs BASE</a:t>
            </a:r>
            <a:endParaRPr lang="fi-FI" dirty="0"/>
          </a:p>
        </p:txBody>
      </p:sp>
      <p:sp>
        <p:nvSpPr>
          <p:cNvPr id="3" name="Content Placeholder 2"/>
          <p:cNvSpPr>
            <a:spLocks noGrp="1"/>
          </p:cNvSpPr>
          <p:nvPr>
            <p:ph idx="1"/>
          </p:nvPr>
        </p:nvSpPr>
        <p:spPr/>
        <p:txBody>
          <a:bodyPr>
            <a:normAutofit fontScale="85000" lnSpcReduction="20000"/>
          </a:bodyPr>
          <a:lstStyle/>
          <a:p>
            <a:r>
              <a:rPr lang="en-US" dirty="0"/>
              <a:t>ACID is contrasted with </a:t>
            </a:r>
            <a:r>
              <a:rPr lang="en-US" dirty="0" smtClean="0"/>
              <a:t>BASE</a:t>
            </a:r>
          </a:p>
          <a:p>
            <a:r>
              <a:rPr lang="en-US" dirty="0" smtClean="0"/>
              <a:t>BASE</a:t>
            </a:r>
            <a:r>
              <a:rPr lang="en-US" dirty="0"/>
              <a:t>:</a:t>
            </a:r>
          </a:p>
          <a:p>
            <a:pPr lvl="1"/>
            <a:r>
              <a:rPr lang="en-US" dirty="0"/>
              <a:t>Basically </a:t>
            </a:r>
            <a:r>
              <a:rPr lang="en-US" dirty="0" smtClean="0"/>
              <a:t>available</a:t>
            </a:r>
          </a:p>
          <a:p>
            <a:pPr lvl="2"/>
            <a:r>
              <a:rPr lang="en-US" dirty="0"/>
              <a:t>there will be a response to any request. But, that response could be a ‘failure’ to obtain the requested data or the data may be in an inconsistent or changing state.</a:t>
            </a:r>
          </a:p>
          <a:p>
            <a:pPr lvl="1"/>
            <a:r>
              <a:rPr lang="en-US" dirty="0" smtClean="0"/>
              <a:t>Soft-state</a:t>
            </a:r>
          </a:p>
          <a:p>
            <a:pPr lvl="2"/>
            <a:r>
              <a:rPr lang="en-US" dirty="0"/>
              <a:t>The state of the system could change over time, so even during times without input there may be changes going on due to ‘eventual consistency’</a:t>
            </a:r>
          </a:p>
          <a:p>
            <a:pPr lvl="1"/>
            <a:r>
              <a:rPr lang="en-US" dirty="0"/>
              <a:t>Eventual </a:t>
            </a:r>
            <a:r>
              <a:rPr lang="en-US" dirty="0" smtClean="0"/>
              <a:t>consistency</a:t>
            </a:r>
          </a:p>
          <a:p>
            <a:pPr lvl="2"/>
            <a:r>
              <a:rPr lang="en-US" dirty="0"/>
              <a:t>The system will eventually become consistent once it stops receiving input. The data will propagate to everywhere it should sooner or later</a:t>
            </a:r>
          </a:p>
        </p:txBody>
      </p:sp>
    </p:spTree>
    <p:extLst>
      <p:ext uri="{BB962C8B-B14F-4D97-AF65-F5344CB8AC3E}">
        <p14:creationId xmlns:p14="http://schemas.microsoft.com/office/powerpoint/2010/main" val="279954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pic>
        <p:nvPicPr>
          <p:cNvPr id="4" name="Picture 3" descr="Pink tissue paper"/>
          <p:cNvPicPr>
            <a:picLocks noChangeAspect="1" noChangeArrowheads="1"/>
          </p:cNvPicPr>
          <p:nvPr/>
        </p:nvPicPr>
        <p:blipFill>
          <a:blip r:embed="rId2" cstate="print"/>
          <a:srcRect/>
          <a:stretch>
            <a:fillRect/>
          </a:stretch>
        </p:blipFill>
        <p:spPr bwMode="auto">
          <a:xfrm>
            <a:off x="616015" y="1844824"/>
            <a:ext cx="8407270" cy="3295650"/>
          </a:xfrm>
          <a:prstGeom prst="rect">
            <a:avLst/>
          </a:prstGeom>
          <a:noFill/>
          <a:ln w="9525" cap="flat" cmpd="sng">
            <a:noFill/>
            <a:prstDash val="solid"/>
            <a:miter lim="800000"/>
            <a:headEnd/>
            <a:tailEnd/>
          </a:ln>
        </p:spPr>
      </p:pic>
      <p:sp>
        <p:nvSpPr>
          <p:cNvPr id="5" name="Rectangle 4"/>
          <p:cNvSpPr/>
          <p:nvPr/>
        </p:nvSpPr>
        <p:spPr>
          <a:xfrm>
            <a:off x="1752600" y="502920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247314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sp>
        <p:nvSpPr>
          <p:cNvPr id="3" name="Content Placeholder 2"/>
          <p:cNvSpPr>
            <a:spLocks noGrp="1"/>
          </p:cNvSpPr>
          <p:nvPr>
            <p:ph idx="1"/>
          </p:nvPr>
        </p:nvSpPr>
        <p:spPr/>
        <p:txBody>
          <a:bodyPr/>
          <a:lstStyle/>
          <a:p>
            <a:r>
              <a:rPr lang="en-US" dirty="0"/>
              <a:t>Strict Consistency</a:t>
            </a:r>
          </a:p>
          <a:p>
            <a:pPr lvl="1"/>
            <a:r>
              <a:rPr lang="en-US" dirty="0"/>
              <a:t>All read operations must return data from the latest completed write operation, regardless of which replica the operations went to</a:t>
            </a:r>
          </a:p>
          <a:p>
            <a:r>
              <a:rPr lang="en-US" dirty="0"/>
              <a:t>Eventual Consistency</a:t>
            </a:r>
          </a:p>
          <a:p>
            <a:pPr lvl="1"/>
            <a:r>
              <a:rPr lang="en-US" dirty="0"/>
              <a:t>Readers will see writes, as time goes on: "In a steady state, the system will eventually return the last written value".</a:t>
            </a:r>
          </a:p>
          <a:p>
            <a:endParaRPr lang="fi-FI" dirty="0"/>
          </a:p>
        </p:txBody>
      </p:sp>
    </p:spTree>
    <p:extLst>
      <p:ext uri="{BB962C8B-B14F-4D97-AF65-F5344CB8AC3E}">
        <p14:creationId xmlns:p14="http://schemas.microsoft.com/office/powerpoint/2010/main" val="1039504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States that it is impossible for a distributed computer system to simultaneously provide all three of the following guarantees</a:t>
            </a:r>
          </a:p>
          <a:p>
            <a:pPr lvl="1"/>
            <a:r>
              <a:rPr lang="en-US" sz="2000" dirty="0" smtClean="0"/>
              <a:t>Consistency</a:t>
            </a:r>
          </a:p>
          <a:p>
            <a:pPr lvl="2"/>
            <a:r>
              <a:rPr lang="en-US" sz="2000" dirty="0" smtClean="0"/>
              <a:t>A distributed system is typically considered to be consistent if after an update operation of some writer all readers see his updates in some shared data source</a:t>
            </a:r>
          </a:p>
          <a:p>
            <a:pPr lvl="1"/>
            <a:r>
              <a:rPr lang="en-US" sz="2000" dirty="0" smtClean="0"/>
              <a:t>Availability</a:t>
            </a:r>
          </a:p>
          <a:p>
            <a:pPr lvl="2"/>
            <a:r>
              <a:rPr lang="en-US" sz="2000" dirty="0" smtClean="0"/>
              <a:t>a system is designed and implemented in a way that allows it to continue operation</a:t>
            </a:r>
          </a:p>
          <a:p>
            <a:pPr lvl="1"/>
            <a:r>
              <a:rPr lang="en-US" sz="2000" dirty="0" smtClean="0"/>
              <a:t>Partition tolerance</a:t>
            </a:r>
          </a:p>
          <a:p>
            <a:pPr lvl="2"/>
            <a:r>
              <a:rPr lang="en-US" sz="2000" dirty="0" smtClean="0"/>
              <a:t>These occur if two or more “islands” of network nodes arise which (temporarily or permanently) cannot connect to each other; dynamic addition and removal of nodes</a:t>
            </a:r>
            <a:endParaRPr lang="en-US" sz="2000" dirty="0"/>
          </a:p>
        </p:txBody>
      </p:sp>
    </p:spTree>
    <p:extLst>
      <p:ext uri="{BB962C8B-B14F-4D97-AF65-F5344CB8AC3E}">
        <p14:creationId xmlns:p14="http://schemas.microsoft.com/office/powerpoint/2010/main" val="38430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TSV</a:t>
            </a:r>
            <a:endParaRPr lang="fi-FI" dirty="0"/>
          </a:p>
        </p:txBody>
      </p:sp>
      <p:sp>
        <p:nvSpPr>
          <p:cNvPr id="3" name="Content Placeholder 2"/>
          <p:cNvSpPr>
            <a:spLocks noGrp="1"/>
          </p:cNvSpPr>
          <p:nvPr>
            <p:ph idx="1"/>
          </p:nvPr>
        </p:nvSpPr>
        <p:spPr/>
        <p:txBody>
          <a:bodyPr/>
          <a:lstStyle/>
          <a:p>
            <a:r>
              <a:rPr lang="en-US" dirty="0" smtClean="0"/>
              <a:t>Tab-Separated Values</a:t>
            </a:r>
          </a:p>
          <a:p>
            <a:pPr lvl="1"/>
            <a:r>
              <a:rPr lang="en-US" dirty="0"/>
              <a:t>simple text format for storing data in a tabular structure</a:t>
            </a:r>
            <a:endParaRPr lang="fi-FI" dirty="0"/>
          </a:p>
        </p:txBody>
      </p:sp>
      <p:pic>
        <p:nvPicPr>
          <p:cNvPr id="4" name="Picture 3"/>
          <p:cNvPicPr>
            <a:picLocks noChangeAspect="1"/>
          </p:cNvPicPr>
          <p:nvPr/>
        </p:nvPicPr>
        <p:blipFill>
          <a:blip r:embed="rId2"/>
          <a:stretch>
            <a:fillRect/>
          </a:stretch>
        </p:blipFill>
        <p:spPr>
          <a:xfrm>
            <a:off x="1835696" y="3137173"/>
            <a:ext cx="5212249" cy="2675161"/>
          </a:xfrm>
          <a:prstGeom prst="rect">
            <a:avLst/>
          </a:prstGeom>
        </p:spPr>
      </p:pic>
    </p:spTree>
    <p:extLst>
      <p:ext uri="{BB962C8B-B14F-4D97-AF65-F5344CB8AC3E}">
        <p14:creationId xmlns:p14="http://schemas.microsoft.com/office/powerpoint/2010/main" val="99179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06594" name="Picture 2" descr="Pink tissue paper"/>
          <p:cNvPicPr>
            <a:picLocks noChangeAspect="1" noChangeArrowheads="1"/>
          </p:cNvPicPr>
          <p:nvPr/>
        </p:nvPicPr>
        <p:blipFill>
          <a:blip r:embed="rId2" cstate="print"/>
          <a:srcRect/>
          <a:stretch>
            <a:fillRect/>
          </a:stretch>
        </p:blipFill>
        <p:spPr bwMode="auto">
          <a:xfrm>
            <a:off x="611560" y="1268760"/>
            <a:ext cx="8249779" cy="3276600"/>
          </a:xfrm>
          <a:prstGeom prst="rect">
            <a:avLst/>
          </a:prstGeom>
          <a:noFill/>
          <a:ln w="9525" cap="flat" cmpd="sng">
            <a:noFill/>
            <a:prstDash val="solid"/>
            <a:miter lim="800000"/>
            <a:headEnd/>
            <a:tailEnd/>
          </a:ln>
        </p:spPr>
      </p:pic>
      <p:sp>
        <p:nvSpPr>
          <p:cNvPr id="4" name="TextBox 3"/>
          <p:cNvSpPr txBox="1"/>
          <p:nvPr/>
        </p:nvSpPr>
        <p:spPr>
          <a:xfrm>
            <a:off x="2057400" y="4876800"/>
            <a:ext cx="3916585" cy="276999"/>
          </a:xfrm>
          <a:prstGeom prst="rect">
            <a:avLst/>
          </a:prstGeom>
          <a:noFill/>
        </p:spPr>
        <p:txBody>
          <a:bodyPr wrap="none" rtlCol="0">
            <a:spAutoFit/>
          </a:bodyPr>
          <a:lstStyle/>
          <a:p>
            <a:r>
              <a:rPr lang="fi-FI" sz="1200" dirty="0" err="1" smtClean="0"/>
              <a:t>Taken</a:t>
            </a:r>
            <a:r>
              <a:rPr lang="fi-FI" sz="1200" dirty="0" smtClean="0"/>
              <a:t> </a:t>
            </a:r>
            <a:r>
              <a:rPr lang="fi-FI" sz="1200" dirty="0" err="1" smtClean="0"/>
              <a:t>from</a:t>
            </a:r>
            <a:r>
              <a:rPr lang="fi-FI" sz="1200" dirty="0" smtClean="0"/>
              <a:t> http://www.christof-strauch.de/nosqldbs.pdf</a:t>
            </a:r>
            <a:endParaRPr lang="en-US" sz="1200" dirty="0"/>
          </a:p>
        </p:txBody>
      </p:sp>
    </p:spTree>
    <p:extLst>
      <p:ext uri="{BB962C8B-B14F-4D97-AF65-F5344CB8AC3E}">
        <p14:creationId xmlns:p14="http://schemas.microsoft.com/office/powerpoint/2010/main" val="223762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10690" name="Picture 2" descr="http://guide.couchdb.org/editions/1/en/consistency/01.png"/>
          <p:cNvPicPr>
            <a:picLocks noChangeAspect="1" noChangeArrowheads="1"/>
          </p:cNvPicPr>
          <p:nvPr/>
        </p:nvPicPr>
        <p:blipFill>
          <a:blip r:embed="rId2" cstate="print"/>
          <a:srcRect/>
          <a:stretch>
            <a:fillRect/>
          </a:stretch>
        </p:blipFill>
        <p:spPr bwMode="auto">
          <a:xfrm>
            <a:off x="1066800" y="1447800"/>
            <a:ext cx="5943600" cy="5113342"/>
          </a:xfrm>
          <a:prstGeom prst="rect">
            <a:avLst/>
          </a:prstGeom>
          <a:noFill/>
        </p:spPr>
      </p:pic>
      <p:sp>
        <p:nvSpPr>
          <p:cNvPr id="4" name="Rectangle 3"/>
          <p:cNvSpPr/>
          <p:nvPr/>
        </p:nvSpPr>
        <p:spPr>
          <a:xfrm>
            <a:off x="4495800" y="6237976"/>
            <a:ext cx="5867400" cy="276999"/>
          </a:xfrm>
          <a:prstGeom prst="rect">
            <a:avLst/>
          </a:prstGeom>
        </p:spPr>
        <p:txBody>
          <a:bodyPr wrap="square">
            <a:spAutoFit/>
          </a:bodyPr>
          <a:lstStyle/>
          <a:p>
            <a:r>
              <a:rPr lang="fi-FI" sz="1200" dirty="0" err="1" smtClean="0"/>
              <a:t>Taken</a:t>
            </a:r>
            <a:r>
              <a:rPr lang="fi-FI" sz="1200" dirty="0" smtClean="0"/>
              <a:t> </a:t>
            </a:r>
            <a:r>
              <a:rPr lang="fi-FI" sz="1200" dirty="0" err="1" smtClean="0"/>
              <a:t>from</a:t>
            </a:r>
            <a:r>
              <a:rPr lang="fi-FI" sz="1200" dirty="0" smtClean="0"/>
              <a:t> http://guide.couchdb.org</a:t>
            </a:r>
            <a:endParaRPr lang="en-US" sz="1200" dirty="0"/>
          </a:p>
        </p:txBody>
      </p:sp>
    </p:spTree>
    <p:extLst>
      <p:ext uri="{BB962C8B-B14F-4D97-AF65-F5344CB8AC3E}">
        <p14:creationId xmlns:p14="http://schemas.microsoft.com/office/powerpoint/2010/main" val="3447179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criticism</a:t>
            </a:r>
            <a:endParaRPr lang="en-US" dirty="0"/>
          </a:p>
        </p:txBody>
      </p:sp>
      <p:sp>
        <p:nvSpPr>
          <p:cNvPr id="3" name="Content Placeholder 2"/>
          <p:cNvSpPr>
            <a:spLocks noGrp="1"/>
          </p:cNvSpPr>
          <p:nvPr>
            <p:ph idx="1"/>
          </p:nvPr>
        </p:nvSpPr>
        <p:spPr/>
        <p:txBody>
          <a:bodyPr/>
          <a:lstStyle/>
          <a:p>
            <a:r>
              <a:rPr lang="en-US" dirty="0" smtClean="0"/>
              <a:t>Skepticism on the Business Side</a:t>
            </a:r>
          </a:p>
          <a:p>
            <a:pPr lvl="1"/>
            <a:r>
              <a:rPr lang="en-US" dirty="0" smtClean="0"/>
              <a:t>As most of them are open-source software they are well appreciated by developers who do not have to care about licensing and commercial support issues</a:t>
            </a:r>
          </a:p>
          <a:p>
            <a:r>
              <a:rPr lang="en-US" dirty="0" err="1" smtClean="0"/>
              <a:t>NoSQL</a:t>
            </a:r>
            <a:r>
              <a:rPr lang="en-US" dirty="0" smtClean="0"/>
              <a:t> as a Hype</a:t>
            </a:r>
          </a:p>
          <a:p>
            <a:pPr lvl="1"/>
            <a:r>
              <a:rPr lang="en-US" dirty="0" smtClean="0"/>
              <a:t>Overenthusiasm because of the new technology</a:t>
            </a:r>
          </a:p>
          <a:p>
            <a:r>
              <a:rPr lang="en-US" dirty="0" smtClean="0"/>
              <a:t>NoSQL as Being Nothing New</a:t>
            </a:r>
          </a:p>
          <a:p>
            <a:r>
              <a:rPr lang="en-US" dirty="0" smtClean="0"/>
              <a:t>NoSQL Meant as a Total “No to SQL”</a:t>
            </a:r>
          </a:p>
          <a:p>
            <a:endParaRPr lang="en-US" dirty="0"/>
          </a:p>
        </p:txBody>
      </p:sp>
    </p:spTree>
    <p:extLst>
      <p:ext uri="{BB962C8B-B14F-4D97-AF65-F5344CB8AC3E}">
        <p14:creationId xmlns:p14="http://schemas.microsoft.com/office/powerpoint/2010/main" val="2940230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example: </a:t>
            </a:r>
            <a:r>
              <a:rPr lang="en-US" dirty="0" err="1" smtClean="0"/>
              <a:t>Redis</a:t>
            </a:r>
            <a:endParaRPr lang="fi-FI" dirty="0"/>
          </a:p>
        </p:txBody>
      </p:sp>
      <p:sp>
        <p:nvSpPr>
          <p:cNvPr id="3" name="Content Placeholder 2"/>
          <p:cNvSpPr>
            <a:spLocks noGrp="1"/>
          </p:cNvSpPr>
          <p:nvPr>
            <p:ph idx="1"/>
          </p:nvPr>
        </p:nvSpPr>
        <p:spPr/>
        <p:txBody>
          <a:bodyPr/>
          <a:lstStyle/>
          <a:p>
            <a:r>
              <a:rPr lang="en-US" dirty="0" err="1"/>
              <a:t>REmote</a:t>
            </a:r>
            <a:r>
              <a:rPr lang="en-US" dirty="0"/>
              <a:t> </a:t>
            </a:r>
            <a:r>
              <a:rPr lang="en-US" dirty="0" err="1"/>
              <a:t>DIctionary</a:t>
            </a:r>
            <a:r>
              <a:rPr lang="en-US" dirty="0"/>
              <a:t> Server</a:t>
            </a:r>
          </a:p>
          <a:p>
            <a:r>
              <a:rPr lang="en-US" dirty="0" smtClean="0">
                <a:hlinkClick r:id="rId2"/>
              </a:rPr>
              <a:t>http://redis.io</a:t>
            </a:r>
            <a:endParaRPr lang="en-US" dirty="0" smtClean="0"/>
          </a:p>
          <a:p>
            <a:r>
              <a:rPr lang="en-US" dirty="0">
                <a:hlinkClick r:id="rId3"/>
              </a:rPr>
              <a:t>http://try.redis.io</a:t>
            </a:r>
            <a:r>
              <a:rPr lang="en-US" dirty="0" smtClean="0">
                <a:hlinkClick r:id="rId3"/>
              </a:rPr>
              <a:t>/</a:t>
            </a:r>
            <a:r>
              <a:rPr lang="en-US" dirty="0" smtClean="0"/>
              <a:t>  - contains interactive tutorial</a:t>
            </a:r>
          </a:p>
          <a:p>
            <a:r>
              <a:rPr lang="en-US" dirty="0"/>
              <a:t>Number 1 in </a:t>
            </a:r>
            <a:r>
              <a:rPr lang="en-US" dirty="0" smtClean="0"/>
              <a:t>db-engines.com key-value stores ranking</a:t>
            </a:r>
          </a:p>
          <a:p>
            <a:r>
              <a:rPr lang="en-US" dirty="0" smtClean="0"/>
              <a:t>Lightweight key-value storage</a:t>
            </a:r>
          </a:p>
          <a:p>
            <a:r>
              <a:rPr lang="en-US" dirty="0" smtClean="0"/>
              <a:t>Stores data in RAM</a:t>
            </a:r>
          </a:p>
          <a:p>
            <a:r>
              <a:rPr lang="en-US" dirty="0" smtClean="0"/>
              <a:t>Supports replication</a:t>
            </a:r>
          </a:p>
          <a:p>
            <a:endParaRPr lang="fi-FI" dirty="0"/>
          </a:p>
        </p:txBody>
      </p:sp>
    </p:spTree>
    <p:extLst>
      <p:ext uri="{BB962C8B-B14F-4D97-AF65-F5344CB8AC3E}">
        <p14:creationId xmlns:p14="http://schemas.microsoft.com/office/powerpoint/2010/main" val="1514115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Supports strings, lists, sets, sorted sets, hashes, bitmaps, and </a:t>
            </a:r>
            <a:r>
              <a:rPr lang="en-US" dirty="0" err="1" smtClean="0"/>
              <a:t>hyperloglogs</a:t>
            </a:r>
            <a:r>
              <a:rPr lang="en-US" dirty="0" smtClean="0"/>
              <a:t> (probabilistic data structure used for approximate count of distinct elements)</a:t>
            </a:r>
          </a:p>
          <a:p>
            <a:pPr lvl="1"/>
            <a:r>
              <a:rPr lang="en-US" dirty="0"/>
              <a:t>See </a:t>
            </a:r>
            <a:r>
              <a:rPr lang="en-US" dirty="0">
                <a:hlinkClick r:id="rId2"/>
              </a:rPr>
              <a:t>http://</a:t>
            </a:r>
            <a:r>
              <a:rPr lang="en-US" dirty="0" smtClean="0">
                <a:hlinkClick r:id="rId2"/>
              </a:rPr>
              <a:t>redis.io/topics/data-types-intro</a:t>
            </a:r>
            <a:endParaRPr lang="en-US" dirty="0" smtClean="0"/>
          </a:p>
          <a:p>
            <a:pPr lvl="1"/>
            <a:r>
              <a:rPr lang="en-US" dirty="0"/>
              <a:t>http://try.redis.io/</a:t>
            </a:r>
            <a:endParaRPr lang="en-US" dirty="0" smtClean="0"/>
          </a:p>
          <a:p>
            <a:pPr marL="0" indent="0">
              <a:buNone/>
            </a:pPr>
            <a:r>
              <a:rPr lang="en-US" dirty="0">
                <a:latin typeface="Courier New" panose="02070309020205020404" pitchFamily="49" charset="0"/>
                <a:cs typeface="Courier New" panose="02070309020205020404" pitchFamily="49" charset="0"/>
              </a:rPr>
              <a:t>&gt; set </a:t>
            </a:r>
            <a:r>
              <a:rPr lang="en-US" dirty="0" err="1">
                <a:latin typeface="Courier New" panose="02070309020205020404" pitchFamily="49" charset="0"/>
                <a:cs typeface="Courier New" panose="02070309020205020404" pitchFamily="49" charset="0"/>
              </a:rPr>
              <a:t>mykey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get </a:t>
            </a:r>
            <a:r>
              <a:rPr lang="en-US" dirty="0" err="1">
                <a:latin typeface="Courier New" panose="02070309020205020404" pitchFamily="49" charset="0"/>
                <a:cs typeface="Courier New" panose="02070309020205020404" pitchFamily="49" charset="0"/>
              </a:rPr>
              <a:t>mykey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somevalue</a:t>
            </a:r>
            <a:r>
              <a:rPr lang="en-US" dirty="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26210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counter 100</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101</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102</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incrby</a:t>
            </a:r>
            <a:r>
              <a:rPr lang="en-US" dirty="0">
                <a:latin typeface="Courier New" panose="02070309020205020404" pitchFamily="49" charset="0"/>
                <a:cs typeface="Courier New" panose="02070309020205020404" pitchFamily="49" charset="0"/>
              </a:rPr>
              <a:t> counter 50</a:t>
            </a:r>
          </a:p>
          <a:p>
            <a:pPr marL="0" indent="0">
              <a:buNone/>
            </a:pPr>
            <a:r>
              <a:rPr lang="en-US" dirty="0">
                <a:latin typeface="Courier New" panose="02070309020205020404" pitchFamily="49" charset="0"/>
                <a:cs typeface="Courier New" panose="02070309020205020404" pitchFamily="49" charset="0"/>
              </a:rPr>
              <a:t>(integer) 152</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5087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key some-value</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expire key 5</a:t>
            </a:r>
          </a:p>
          <a:p>
            <a:pPr marL="0" indent="0">
              <a:buNone/>
            </a:pPr>
            <a:r>
              <a:rPr lang="en-US" dirty="0">
                <a:latin typeface="Courier New" panose="02070309020205020404" pitchFamily="49" charset="0"/>
                <a:cs typeface="Courier New" panose="02070309020205020404" pitchFamily="49" charset="0"/>
              </a:rPr>
              <a:t>(integer) 1</a:t>
            </a:r>
          </a:p>
          <a:p>
            <a:pPr marL="0" indent="0">
              <a:buNone/>
            </a:pPr>
            <a:r>
              <a:rPr lang="en-US" dirty="0">
                <a:latin typeface="Courier New" panose="02070309020205020404" pitchFamily="49" charset="0"/>
                <a:cs typeface="Courier New" panose="02070309020205020404" pitchFamily="49" charset="0"/>
              </a:rPr>
              <a:t>&gt; get key (immediately)</a:t>
            </a:r>
          </a:p>
          <a:p>
            <a:pPr marL="0" indent="0">
              <a:buNone/>
            </a:pPr>
            <a:r>
              <a:rPr lang="en-US" dirty="0">
                <a:latin typeface="Courier New" panose="02070309020205020404" pitchFamily="49" charset="0"/>
                <a:cs typeface="Courier New" panose="02070309020205020404" pitchFamily="49" charset="0"/>
              </a:rPr>
              <a:t>"some-value"</a:t>
            </a:r>
          </a:p>
          <a:p>
            <a:pPr marL="0" indent="0">
              <a:buNone/>
            </a:pPr>
            <a:r>
              <a:rPr lang="en-US" dirty="0">
                <a:latin typeface="Courier New" panose="02070309020205020404" pitchFamily="49" charset="0"/>
                <a:cs typeface="Courier New" panose="02070309020205020404" pitchFamily="49" charset="0"/>
              </a:rPr>
              <a:t>&gt; get key (after some time)</a:t>
            </a:r>
          </a:p>
          <a:p>
            <a:pPr marL="0" indent="0">
              <a:buNone/>
            </a:pPr>
            <a:r>
              <a:rPr lang="en-US" dirty="0">
                <a:latin typeface="Courier New" panose="02070309020205020404" pitchFamily="49" charset="0"/>
                <a:cs typeface="Courier New" panose="02070309020205020404" pitchFamily="49" charset="0"/>
              </a:rPr>
              <a:t>(nil)</a:t>
            </a:r>
          </a:p>
          <a:p>
            <a:pPr marL="0" indent="0">
              <a:buNone/>
            </a:pPr>
            <a:endParaRPr lang="fi-FI" dirty="0"/>
          </a:p>
        </p:txBody>
      </p:sp>
    </p:spTree>
    <p:extLst>
      <p:ext uri="{BB962C8B-B14F-4D97-AF65-F5344CB8AC3E}">
        <p14:creationId xmlns:p14="http://schemas.microsoft.com/office/powerpoint/2010/main" val="34167123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latin typeface="Courier New" panose="02070309020205020404" pitchFamily="49" charset="0"/>
                <a:cs typeface="Courier New" panose="02070309020205020404" pitchFamily="49" charset="0"/>
              </a:rPr>
              <a:t>&gt; rpush mylist A</a:t>
            </a:r>
          </a:p>
          <a:p>
            <a:pPr marL="0" indent="0">
              <a:buNone/>
            </a:pPr>
            <a:r>
              <a:rPr lang="fi-FI" dirty="0">
                <a:latin typeface="Courier New" panose="02070309020205020404" pitchFamily="49" charset="0"/>
                <a:cs typeface="Courier New" panose="02070309020205020404" pitchFamily="49" charset="0"/>
              </a:rPr>
              <a:t>(integer) 1</a:t>
            </a:r>
          </a:p>
          <a:p>
            <a:pPr marL="0" indent="0">
              <a:buNone/>
            </a:pPr>
            <a:r>
              <a:rPr lang="fi-FI" dirty="0">
                <a:latin typeface="Courier New" panose="02070309020205020404" pitchFamily="49" charset="0"/>
                <a:cs typeface="Courier New" panose="02070309020205020404" pitchFamily="49" charset="0"/>
              </a:rPr>
              <a:t>&gt; rpush mylist B</a:t>
            </a:r>
          </a:p>
          <a:p>
            <a:pPr marL="0" indent="0">
              <a:buNone/>
            </a:pPr>
            <a:r>
              <a:rPr lang="fi-FI" dirty="0">
                <a:latin typeface="Courier New" panose="02070309020205020404" pitchFamily="49" charset="0"/>
                <a:cs typeface="Courier New" panose="02070309020205020404" pitchFamily="49" charset="0"/>
              </a:rPr>
              <a:t>(integer) 2</a:t>
            </a:r>
          </a:p>
          <a:p>
            <a:pPr marL="0" indent="0">
              <a:buNone/>
            </a:pPr>
            <a:r>
              <a:rPr lang="fi-FI" dirty="0">
                <a:latin typeface="Courier New" panose="02070309020205020404" pitchFamily="49" charset="0"/>
                <a:cs typeface="Courier New" panose="02070309020205020404" pitchFamily="49" charset="0"/>
              </a:rPr>
              <a:t>&gt; lpush mylist first</a:t>
            </a:r>
          </a:p>
          <a:p>
            <a:pPr marL="0" indent="0">
              <a:buNone/>
            </a:pPr>
            <a:r>
              <a:rPr lang="fi-FI" dirty="0">
                <a:latin typeface="Courier New" panose="02070309020205020404" pitchFamily="49" charset="0"/>
                <a:cs typeface="Courier New" panose="02070309020205020404" pitchFamily="49" charset="0"/>
              </a:rPr>
              <a:t>(integer) 3</a:t>
            </a:r>
          </a:p>
          <a:p>
            <a:pPr marL="0" indent="0">
              <a:buNone/>
            </a:pPr>
            <a:r>
              <a:rPr lang="fi-FI" dirty="0">
                <a:latin typeface="Courier New" panose="02070309020205020404" pitchFamily="49" charset="0"/>
                <a:cs typeface="Courier New" panose="02070309020205020404" pitchFamily="49" charset="0"/>
              </a:rPr>
              <a:t>&gt; lrange mylist 0 -1</a:t>
            </a:r>
          </a:p>
          <a:p>
            <a:pPr marL="0" indent="0">
              <a:buNone/>
            </a:pPr>
            <a:r>
              <a:rPr lang="fi-FI" dirty="0">
                <a:latin typeface="Courier New" panose="02070309020205020404" pitchFamily="49" charset="0"/>
                <a:cs typeface="Courier New" panose="02070309020205020404" pitchFamily="49" charset="0"/>
              </a:rPr>
              <a:t>1) "first"</a:t>
            </a:r>
          </a:p>
          <a:p>
            <a:pPr marL="0" indent="0">
              <a:buNone/>
            </a:pPr>
            <a:r>
              <a:rPr lang="fi-FI" dirty="0">
                <a:latin typeface="Courier New" panose="02070309020205020404" pitchFamily="49" charset="0"/>
                <a:cs typeface="Courier New" panose="02070309020205020404" pitchFamily="49" charset="0"/>
              </a:rPr>
              <a:t>2) "A"</a:t>
            </a:r>
          </a:p>
          <a:p>
            <a:pPr marL="0" indent="0">
              <a:buNone/>
            </a:pPr>
            <a:r>
              <a:rPr lang="fi-FI" dirty="0">
                <a:latin typeface="Courier New" panose="02070309020205020404" pitchFamily="49" charset="0"/>
                <a:cs typeface="Courier New" panose="02070309020205020404" pitchFamily="49" charset="0"/>
              </a:rPr>
              <a:t>3) "</a:t>
            </a:r>
            <a:r>
              <a:rPr lang="fi-FI" dirty="0" smtClean="0">
                <a:latin typeface="Courier New" panose="02070309020205020404" pitchFamily="49" charset="0"/>
                <a:cs typeface="Courier New" panose="02070309020205020404" pitchFamily="49" charset="0"/>
              </a:rPr>
              <a:t>B”</a:t>
            </a:r>
          </a:p>
          <a:p>
            <a:pPr>
              <a:buFont typeface="Wingdings" panose="05000000000000000000" pitchFamily="2" charset="2"/>
              <a:buChar char="Ø"/>
            </a:pPr>
            <a:r>
              <a:rPr lang="en-US" dirty="0" err="1" smtClean="0">
                <a:latin typeface="Courier New" panose="02070309020205020404" pitchFamily="49" charset="0"/>
                <a:cs typeface="Courier New" panose="02070309020205020404" pitchFamily="49" charset="0"/>
              </a:rPr>
              <a:t>rpop</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mylist</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B</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69799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latin typeface="Courier New" panose="02070309020205020404" pitchFamily="49" charset="0"/>
                <a:cs typeface="Courier New" panose="02070309020205020404" pitchFamily="49" charset="0"/>
              </a:rPr>
              <a:t>&gt; hmset user:1000 username antirez birthyear 1977 verified 1</a:t>
            </a:r>
          </a:p>
          <a:p>
            <a:pPr marL="0" indent="0">
              <a:buNone/>
            </a:pPr>
            <a:r>
              <a:rPr lang="fi-FI" dirty="0">
                <a:latin typeface="Courier New" panose="02070309020205020404" pitchFamily="49" charset="0"/>
                <a:cs typeface="Courier New" panose="02070309020205020404" pitchFamily="49" charset="0"/>
              </a:rPr>
              <a:t>OK</a:t>
            </a:r>
          </a:p>
          <a:p>
            <a:pPr marL="0" indent="0">
              <a:buNone/>
            </a:pPr>
            <a:r>
              <a:rPr lang="fi-FI" dirty="0">
                <a:latin typeface="Courier New" panose="02070309020205020404" pitchFamily="49" charset="0"/>
                <a:cs typeface="Courier New" panose="02070309020205020404" pitchFamily="49" charset="0"/>
              </a:rPr>
              <a:t>&gt; hget user:1000 username</a:t>
            </a:r>
          </a:p>
          <a:p>
            <a:pPr marL="0" indent="0">
              <a:buNone/>
            </a:pPr>
            <a:r>
              <a:rPr lang="fi-FI" dirty="0">
                <a:latin typeface="Courier New" panose="02070309020205020404" pitchFamily="49" charset="0"/>
                <a:cs typeface="Courier New" panose="02070309020205020404" pitchFamily="49" charset="0"/>
              </a:rPr>
              <a:t>"antirez"</a:t>
            </a:r>
          </a:p>
          <a:p>
            <a:pPr marL="0" indent="0">
              <a:buNone/>
            </a:pPr>
            <a:r>
              <a:rPr lang="fi-FI" dirty="0">
                <a:latin typeface="Courier New" panose="02070309020205020404" pitchFamily="49" charset="0"/>
                <a:cs typeface="Courier New" panose="02070309020205020404" pitchFamily="49" charset="0"/>
              </a:rPr>
              <a:t>&gt; hget user:1000 birthyear</a:t>
            </a:r>
          </a:p>
          <a:p>
            <a:pPr marL="0" indent="0">
              <a:buNone/>
            </a:pPr>
            <a:r>
              <a:rPr lang="fi-FI" dirty="0">
                <a:latin typeface="Courier New" panose="02070309020205020404" pitchFamily="49" charset="0"/>
                <a:cs typeface="Courier New" panose="02070309020205020404" pitchFamily="49" charset="0"/>
              </a:rPr>
              <a:t>"1977"</a:t>
            </a:r>
          </a:p>
          <a:p>
            <a:pPr marL="0" indent="0">
              <a:buNone/>
            </a:pPr>
            <a:r>
              <a:rPr lang="fi-FI" dirty="0">
                <a:latin typeface="Courier New" panose="02070309020205020404" pitchFamily="49" charset="0"/>
                <a:cs typeface="Courier New" panose="02070309020205020404" pitchFamily="49" charset="0"/>
              </a:rPr>
              <a:t>&gt; hgetall user:1000</a:t>
            </a:r>
          </a:p>
          <a:p>
            <a:pPr marL="0" indent="0">
              <a:buNone/>
            </a:pPr>
            <a:r>
              <a:rPr lang="fi-FI" dirty="0">
                <a:latin typeface="Courier New" panose="02070309020205020404" pitchFamily="49" charset="0"/>
                <a:cs typeface="Courier New" panose="02070309020205020404" pitchFamily="49" charset="0"/>
              </a:rPr>
              <a:t>1) "username"</a:t>
            </a:r>
          </a:p>
          <a:p>
            <a:pPr marL="0" indent="0">
              <a:buNone/>
            </a:pPr>
            <a:r>
              <a:rPr lang="fi-FI" dirty="0">
                <a:latin typeface="Courier New" panose="02070309020205020404" pitchFamily="49" charset="0"/>
                <a:cs typeface="Courier New" panose="02070309020205020404" pitchFamily="49" charset="0"/>
              </a:rPr>
              <a:t>2) "antirez"</a:t>
            </a:r>
          </a:p>
          <a:p>
            <a:pPr marL="0" indent="0">
              <a:buNone/>
            </a:pPr>
            <a:r>
              <a:rPr lang="fi-FI" dirty="0">
                <a:latin typeface="Courier New" panose="02070309020205020404" pitchFamily="49" charset="0"/>
                <a:cs typeface="Courier New" panose="02070309020205020404" pitchFamily="49" charset="0"/>
              </a:rPr>
              <a:t>3) "birthyear"</a:t>
            </a:r>
          </a:p>
          <a:p>
            <a:pPr marL="0" indent="0">
              <a:buNone/>
            </a:pPr>
            <a:r>
              <a:rPr lang="fi-FI" dirty="0">
                <a:latin typeface="Courier New" panose="02070309020205020404" pitchFamily="49" charset="0"/>
                <a:cs typeface="Courier New" panose="02070309020205020404" pitchFamily="49" charset="0"/>
              </a:rPr>
              <a:t>4) "1977"</a:t>
            </a:r>
          </a:p>
          <a:p>
            <a:pPr marL="0" indent="0">
              <a:buNone/>
            </a:pPr>
            <a:r>
              <a:rPr lang="fi-FI" dirty="0">
                <a:latin typeface="Courier New" panose="02070309020205020404" pitchFamily="49" charset="0"/>
                <a:cs typeface="Courier New" panose="02070309020205020404" pitchFamily="49" charset="0"/>
              </a:rPr>
              <a:t>5) "verified"</a:t>
            </a:r>
          </a:p>
          <a:p>
            <a:pPr marL="0" indent="0">
              <a:buNone/>
            </a:pPr>
            <a:r>
              <a:rPr lang="fi-FI" dirty="0">
                <a:latin typeface="Courier New" panose="02070309020205020404" pitchFamily="49" charset="0"/>
                <a:cs typeface="Courier New" panose="02070309020205020404" pitchFamily="49" charset="0"/>
              </a:rPr>
              <a:t>6) "1"</a:t>
            </a:r>
          </a:p>
        </p:txBody>
      </p:sp>
    </p:spTree>
    <p:extLst>
      <p:ext uri="{BB962C8B-B14F-4D97-AF65-F5344CB8AC3E}">
        <p14:creationId xmlns:p14="http://schemas.microsoft.com/office/powerpoint/2010/main" val="6012491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92500" lnSpcReduction="20000"/>
          </a:bodyPr>
          <a:lstStyle/>
          <a:p>
            <a:r>
              <a:rPr lang="fi-FI" dirty="0"/>
              <a:t>cross-platform document-oriented </a:t>
            </a:r>
            <a:r>
              <a:rPr lang="fi-FI" dirty="0" smtClean="0"/>
              <a:t>database</a:t>
            </a:r>
          </a:p>
          <a:p>
            <a:pPr lvl="1"/>
            <a:r>
              <a:rPr lang="en-US" dirty="0" smtClean="0"/>
              <a:t>Stores “documents”, data structures </a:t>
            </a:r>
            <a:r>
              <a:rPr lang="en-US" dirty="0"/>
              <a:t>composed of field and value </a:t>
            </a:r>
            <a:r>
              <a:rPr lang="en-US" dirty="0" smtClean="0"/>
              <a:t>pairs</a:t>
            </a:r>
          </a:p>
          <a:p>
            <a:pPr lvl="1"/>
            <a:endParaRPr lang="en-US" dirty="0"/>
          </a:p>
          <a:p>
            <a:pPr lvl="1"/>
            <a:endParaRPr lang="en-US" dirty="0" smtClean="0"/>
          </a:p>
          <a:p>
            <a:pPr lvl="1"/>
            <a:endParaRPr lang="en-US" dirty="0"/>
          </a:p>
          <a:p>
            <a:pPr lvl="1"/>
            <a:endParaRPr lang="en-US" dirty="0" smtClean="0"/>
          </a:p>
          <a:p>
            <a:pPr lvl="1"/>
            <a:r>
              <a:rPr lang="en-US" dirty="0" smtClean="0"/>
              <a:t>Key features: high performance, high availability, automatic scaling, supports server-side JavaScript execution</a:t>
            </a:r>
          </a:p>
          <a:p>
            <a:r>
              <a:rPr lang="en-US" dirty="0" smtClean="0"/>
              <a:t>Has interfaces for many programming languages</a:t>
            </a:r>
          </a:p>
          <a:p>
            <a:r>
              <a:rPr lang="en-US" dirty="0"/>
              <a:t>https://www.mongodb.org/</a:t>
            </a:r>
            <a:endParaRPr lang="en-US" dirty="0" smtClean="0"/>
          </a:p>
          <a:p>
            <a:pPr marL="457200" lvl="1" indent="0">
              <a:buNone/>
            </a:pPr>
            <a:endParaRPr lang="en-US" dirty="0" smtClean="0"/>
          </a:p>
          <a:p>
            <a:pPr lvl="1"/>
            <a:endParaRPr lang="fi-FI" dirty="0"/>
          </a:p>
        </p:txBody>
      </p:sp>
      <p:pic>
        <p:nvPicPr>
          <p:cNvPr id="4100" name="Picture 4" descr="A MongoDB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429250" cy="1619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80280" y="3310578"/>
            <a:ext cx="1768433" cy="230832"/>
          </a:xfrm>
          <a:prstGeom prst="rect">
            <a:avLst/>
          </a:prstGeom>
        </p:spPr>
        <p:txBody>
          <a:bodyPr wrap="none">
            <a:spAutoFit/>
          </a:bodyPr>
          <a:lstStyle/>
          <a:p>
            <a:r>
              <a:rPr lang="fi-FI" sz="900" dirty="0" smtClean="0"/>
              <a:t>From http</a:t>
            </a:r>
            <a:r>
              <a:rPr lang="fi-FI" sz="900" dirty="0"/>
              <a:t>://www.mongodb.org/</a:t>
            </a:r>
          </a:p>
        </p:txBody>
      </p:sp>
    </p:spTree>
    <p:extLst>
      <p:ext uri="{BB962C8B-B14F-4D97-AF65-F5344CB8AC3E}">
        <p14:creationId xmlns:p14="http://schemas.microsoft.com/office/powerpoint/2010/main" val="343068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a:t>
            </a:r>
            <a:endParaRPr lang="fi-FI" dirty="0"/>
          </a:p>
        </p:txBody>
      </p:sp>
      <p:sp>
        <p:nvSpPr>
          <p:cNvPr id="3" name="Content Placeholder 2"/>
          <p:cNvSpPr>
            <a:spLocks noGrp="1"/>
          </p:cNvSpPr>
          <p:nvPr>
            <p:ph idx="1"/>
          </p:nvPr>
        </p:nvSpPr>
        <p:spPr/>
        <p:txBody>
          <a:bodyPr/>
          <a:lstStyle/>
          <a:p>
            <a:r>
              <a:rPr lang="en-US" dirty="0" smtClean="0"/>
              <a:t>Comma Separated Values</a:t>
            </a:r>
          </a:p>
          <a:p>
            <a:pPr lvl="1"/>
            <a:r>
              <a:rPr lang="en-US" dirty="0"/>
              <a:t> the term "CSV" is widely used to refer a large family of formats</a:t>
            </a:r>
            <a:endParaRPr lang="en-US" dirty="0" smtClean="0"/>
          </a:p>
          <a:p>
            <a:pPr marL="457200" lvl="1" indent="0">
              <a:buNone/>
            </a:pPr>
            <a:endParaRPr lang="fi-FI" dirty="0"/>
          </a:p>
        </p:txBody>
      </p:sp>
      <p:pic>
        <p:nvPicPr>
          <p:cNvPr id="4" name="Picture 3"/>
          <p:cNvPicPr>
            <a:picLocks noChangeAspect="1"/>
          </p:cNvPicPr>
          <p:nvPr/>
        </p:nvPicPr>
        <p:blipFill>
          <a:blip r:embed="rId2"/>
          <a:stretch>
            <a:fillRect/>
          </a:stretch>
        </p:blipFill>
        <p:spPr>
          <a:xfrm>
            <a:off x="896318" y="2996952"/>
            <a:ext cx="8024244" cy="1747440"/>
          </a:xfrm>
          <a:prstGeom prst="rect">
            <a:avLst/>
          </a:prstGeom>
        </p:spPr>
      </p:pic>
      <p:sp>
        <p:nvSpPr>
          <p:cNvPr id="5" name="TextBox 4"/>
          <p:cNvSpPr txBox="1"/>
          <p:nvPr/>
        </p:nvSpPr>
        <p:spPr>
          <a:xfrm>
            <a:off x="1259632" y="5085183"/>
            <a:ext cx="6624736" cy="646331"/>
          </a:xfrm>
          <a:prstGeom prst="rect">
            <a:avLst/>
          </a:prstGeom>
          <a:noFill/>
        </p:spPr>
        <p:txBody>
          <a:bodyPr wrap="square" rtlCol="0">
            <a:spAutoFit/>
          </a:bodyPr>
          <a:lstStyle/>
          <a:p>
            <a:r>
              <a:rPr lang="en-US" dirty="0" smtClean="0"/>
              <a:t>May be quoted, sometimes semicolon is used instead of comma</a:t>
            </a:r>
            <a:endParaRPr lang="fi-FI" dirty="0"/>
          </a:p>
        </p:txBody>
      </p:sp>
    </p:spTree>
    <p:extLst>
      <p:ext uri="{BB962C8B-B14F-4D97-AF65-F5344CB8AC3E}">
        <p14:creationId xmlns:p14="http://schemas.microsoft.com/office/powerpoint/2010/main" val="12732490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40000" lnSpcReduction="20000"/>
          </a:bodyPr>
          <a:lstStyle/>
          <a:p>
            <a:pPr marL="0" indent="0">
              <a:buNone/>
            </a:pPr>
            <a:r>
              <a:rPr lang="fi-FI" dirty="0"/>
              <a:t>&gt; use mongotest</a:t>
            </a:r>
          </a:p>
          <a:p>
            <a:pPr marL="0" indent="0">
              <a:buNone/>
            </a:pPr>
            <a:r>
              <a:rPr lang="fi-FI" dirty="0"/>
              <a:t>switched to db mongotest</a:t>
            </a:r>
          </a:p>
          <a:p>
            <a:pPr marL="0" indent="0">
              <a:buNone/>
            </a:pPr>
            <a:r>
              <a:rPr lang="fi-FI" dirty="0"/>
              <a:t>&gt;</a:t>
            </a:r>
          </a:p>
          <a:p>
            <a:pPr marL="0" indent="0">
              <a:buNone/>
            </a:pPr>
            <a:endParaRPr lang="fi-FI" dirty="0"/>
          </a:p>
          <a:p>
            <a:pPr marL="0" indent="0">
              <a:buNone/>
            </a:pPr>
            <a:r>
              <a:rPr lang="fi-FI" dirty="0" smtClean="0"/>
              <a:t>&gt; </a:t>
            </a:r>
            <a:r>
              <a:rPr lang="fi-FI" dirty="0"/>
              <a:t>j = { name : "mongo" }</a:t>
            </a:r>
          </a:p>
          <a:p>
            <a:pPr marL="0" indent="0">
              <a:buNone/>
            </a:pPr>
            <a:r>
              <a:rPr lang="fi-FI" dirty="0"/>
              <a:t>{ "name" : "mongo" }</a:t>
            </a:r>
          </a:p>
          <a:p>
            <a:pPr marL="0" indent="0">
              <a:buNone/>
            </a:pPr>
            <a:r>
              <a:rPr lang="fi-FI" dirty="0"/>
              <a:t>&gt; j</a:t>
            </a:r>
          </a:p>
          <a:p>
            <a:pPr marL="0" indent="0">
              <a:buNone/>
            </a:pPr>
            <a:r>
              <a:rPr lang="fi-FI" dirty="0"/>
              <a:t>{ "name" : "mongo" }</a:t>
            </a:r>
          </a:p>
          <a:p>
            <a:pPr marL="0" indent="0">
              <a:buNone/>
            </a:pPr>
            <a:r>
              <a:rPr lang="fi-FI" dirty="0"/>
              <a:t>&gt; db.testData.insert( j )</a:t>
            </a:r>
          </a:p>
          <a:p>
            <a:pPr marL="0" indent="0">
              <a:buNone/>
            </a:pPr>
            <a:r>
              <a:rPr lang="fi-FI" dirty="0"/>
              <a:t>WriteResult({ "nInserted" : 1 })</a:t>
            </a:r>
          </a:p>
          <a:p>
            <a:pPr marL="0" indent="0">
              <a:buNone/>
            </a:pPr>
            <a:r>
              <a:rPr lang="fi-FI" dirty="0"/>
              <a:t>&gt;</a:t>
            </a:r>
          </a:p>
          <a:p>
            <a:pPr marL="0" indent="0">
              <a:buNone/>
            </a:pPr>
            <a:r>
              <a:rPr lang="fi-FI" dirty="0"/>
              <a:t>&gt; db.testData.find();</a:t>
            </a:r>
          </a:p>
          <a:p>
            <a:pPr marL="0" indent="0">
              <a:buNone/>
            </a:pPr>
            <a:r>
              <a:rPr lang="fi-FI" dirty="0"/>
              <a:t>{ "_id" : ObjectId("546d16f014c7cc427d660a7a"), "name" : "mongo" }</a:t>
            </a:r>
          </a:p>
          <a:p>
            <a:pPr marL="0" indent="0">
              <a:buNone/>
            </a:pPr>
            <a:r>
              <a:rPr lang="fi-FI" dirty="0"/>
              <a:t>&gt;</a:t>
            </a:r>
          </a:p>
          <a:p>
            <a:pPr marL="0" indent="0">
              <a:buNone/>
            </a:pPr>
            <a:r>
              <a:rPr lang="fi-FI" dirty="0"/>
              <a:t>&gt;</a:t>
            </a:r>
          </a:p>
          <a:p>
            <a:pPr marL="0" indent="0">
              <a:buNone/>
            </a:pPr>
            <a:r>
              <a:rPr lang="fi-FI" dirty="0"/>
              <a:t>&gt; k = { x : 3 }</a:t>
            </a:r>
          </a:p>
          <a:p>
            <a:pPr marL="0" indent="0">
              <a:buNone/>
            </a:pPr>
            <a:r>
              <a:rPr lang="fi-FI" dirty="0"/>
              <a:t>{ "x" : 3 }</a:t>
            </a:r>
          </a:p>
          <a:p>
            <a:pPr marL="0" indent="0">
              <a:buNone/>
            </a:pPr>
            <a:r>
              <a:rPr lang="fi-FI" dirty="0"/>
              <a:t>&gt; show collections</a:t>
            </a:r>
          </a:p>
          <a:p>
            <a:pPr marL="0" indent="0">
              <a:buNone/>
            </a:pPr>
            <a:r>
              <a:rPr lang="fi-FI" dirty="0"/>
              <a:t>system.indexes</a:t>
            </a:r>
          </a:p>
          <a:p>
            <a:pPr marL="0" indent="0">
              <a:buNone/>
            </a:pPr>
            <a:r>
              <a:rPr lang="fi-FI" dirty="0" smtClean="0"/>
              <a:t>testData</a:t>
            </a:r>
          </a:p>
          <a:p>
            <a:pPr marL="0" indent="0">
              <a:buNone/>
            </a:pPr>
            <a:r>
              <a:rPr lang="en-US" dirty="0" smtClean="0"/>
              <a:t>&gt; </a:t>
            </a:r>
            <a:r>
              <a:rPr lang="en-US" dirty="0" err="1" smtClean="0"/>
              <a:t>db.testData.findOne</a:t>
            </a:r>
            <a:r>
              <a:rPr lang="en-US" dirty="0" smtClean="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28270518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t>&gt; db.testData.find( { x : 18 } )</a:t>
            </a:r>
          </a:p>
          <a:p>
            <a:pPr marL="0" indent="0">
              <a:buNone/>
            </a:pPr>
            <a:r>
              <a:rPr lang="fi-FI" dirty="0"/>
              <a:t>&gt; db.testData.find( { x : 3 } )</a:t>
            </a:r>
          </a:p>
          <a:p>
            <a:pPr marL="0" indent="0">
              <a:buNone/>
            </a:pPr>
            <a:r>
              <a:rPr lang="fi-FI" dirty="0"/>
              <a:t>&gt; db.testData.find( { x : 3 } )</a:t>
            </a:r>
          </a:p>
          <a:p>
            <a:pPr marL="0" indent="0">
              <a:buNone/>
            </a:pPr>
            <a:r>
              <a:rPr lang="fi-FI" dirty="0"/>
              <a:t>&gt; db.testData.find( )</a:t>
            </a:r>
          </a:p>
          <a:p>
            <a:pPr marL="0" indent="0">
              <a:buNone/>
            </a:pPr>
            <a:r>
              <a:rPr lang="fi-FI" dirty="0"/>
              <a:t>{ "_id" : ObjectId("546d16f014c7cc427d660a7a"), "name" : "mongo" }</a:t>
            </a:r>
          </a:p>
          <a:p>
            <a:pPr marL="0" indent="0">
              <a:buNone/>
            </a:pPr>
            <a:r>
              <a:rPr lang="fi-FI" dirty="0"/>
              <a:t>&gt;</a:t>
            </a:r>
          </a:p>
          <a:p>
            <a:pPr marL="0" indent="0">
              <a:buNone/>
            </a:pPr>
            <a:r>
              <a:rPr lang="fi-FI" dirty="0"/>
              <a:t>&gt; db.testData.insert( k )</a:t>
            </a:r>
          </a:p>
          <a:p>
            <a:pPr marL="0" indent="0">
              <a:buNone/>
            </a:pPr>
            <a:r>
              <a:rPr lang="fi-FI" dirty="0"/>
              <a:t>WriteResult({ "nInserted" : 1 })</a:t>
            </a:r>
          </a:p>
          <a:p>
            <a:pPr marL="0" indent="0">
              <a:buNone/>
            </a:pPr>
            <a:r>
              <a:rPr lang="fi-FI" dirty="0"/>
              <a:t>&gt; db.testData.find( { x : 3 } )</a:t>
            </a:r>
          </a:p>
          <a:p>
            <a:pPr marL="0" indent="0">
              <a:buNone/>
            </a:pPr>
            <a:r>
              <a:rPr lang="fi-FI" dirty="0"/>
              <a:t>{ "_id" : ObjectId("546d174714c7cc427d660a7b"), "x" : 3 }</a:t>
            </a:r>
          </a:p>
          <a:p>
            <a:pPr marL="0" indent="0">
              <a:buNone/>
            </a:pPr>
            <a:r>
              <a:rPr lang="fi-FI" dirty="0"/>
              <a:t>&gt;</a:t>
            </a:r>
          </a:p>
          <a:p>
            <a:pPr marL="0" indent="0">
              <a:buNone/>
            </a:pPr>
            <a:r>
              <a:rPr lang="fi-FI" dirty="0"/>
              <a:t>&gt; var c = db.testData.find( { x : 3 } )</a:t>
            </a:r>
          </a:p>
          <a:p>
            <a:pPr marL="0" indent="0">
              <a:buNone/>
            </a:pPr>
            <a:r>
              <a:rPr lang="fi-FI" dirty="0"/>
              <a:t>&gt; c</a:t>
            </a:r>
          </a:p>
          <a:p>
            <a:pPr marL="0" indent="0">
              <a:buNone/>
            </a:pPr>
            <a:r>
              <a:rPr lang="fi-FI" dirty="0"/>
              <a:t>{ "_id" : ObjectId("546d174714c7cc427d660a7b"), "x" : 3 }</a:t>
            </a:r>
          </a:p>
          <a:p>
            <a:pPr marL="0" indent="0">
              <a:buNone/>
            </a:pPr>
            <a:endParaRPr lang="fi-FI" dirty="0"/>
          </a:p>
        </p:txBody>
      </p:sp>
    </p:spTree>
    <p:extLst>
      <p:ext uri="{BB962C8B-B14F-4D97-AF65-F5344CB8AC3E}">
        <p14:creationId xmlns:p14="http://schemas.microsoft.com/office/powerpoint/2010/main" val="141282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db.testData.find().limit(3)</a:t>
            </a:r>
          </a:p>
          <a:p>
            <a:pPr marL="0" indent="0">
              <a:buNone/>
            </a:pPr>
            <a:r>
              <a:rPr lang="fi-FI" dirty="0"/>
              <a:t>db.testData.find( { x : {$gt:2} } )</a:t>
            </a:r>
          </a:p>
          <a:p>
            <a:pPr marL="0" indent="0">
              <a:buNone/>
            </a:pPr>
            <a:r>
              <a:rPr lang="fi-FI" dirty="0"/>
              <a:t>&gt; for(var i = 0; i &lt; 100; i++){db.testData.insert({"x":i});}</a:t>
            </a:r>
          </a:p>
          <a:p>
            <a:pPr marL="0" indent="0">
              <a:buNone/>
            </a:pPr>
            <a:r>
              <a:rPr lang="fi-FI" dirty="0"/>
              <a:t>WriteResult({ "nInserted" : 1 })</a:t>
            </a:r>
          </a:p>
          <a:p>
            <a:pPr marL="0" indent="0">
              <a:buNone/>
            </a:pPr>
            <a:r>
              <a:rPr lang="fi-FI" dirty="0"/>
              <a:t>&gt; db.testData.find( { x : {$gt:2} } )</a:t>
            </a:r>
          </a:p>
          <a:p>
            <a:pPr marL="0" indent="0">
              <a:buNone/>
            </a:pPr>
            <a:r>
              <a:rPr lang="fi-FI" dirty="0"/>
              <a:t>{ "_id" : ObjectId("546d174714c7cc427d660a7b"), "x" : 3 }</a:t>
            </a:r>
          </a:p>
          <a:p>
            <a:pPr marL="0" indent="0">
              <a:buNone/>
            </a:pPr>
            <a:r>
              <a:rPr lang="fi-FI" dirty="0"/>
              <a:t>{ "_id" : ObjectId("546d191514c7cc427d660a7f"), "x" : 3 }</a:t>
            </a:r>
          </a:p>
          <a:p>
            <a:pPr marL="0" indent="0">
              <a:buNone/>
            </a:pPr>
            <a:r>
              <a:rPr lang="fi-FI" dirty="0"/>
              <a:t>{ "_id" : ObjectId("546d191514c7cc427d660a80"), "x" : 4 }</a:t>
            </a:r>
          </a:p>
          <a:p>
            <a:pPr marL="0" indent="0">
              <a:buNone/>
            </a:pPr>
            <a:r>
              <a:rPr lang="fi-FI" dirty="0"/>
              <a:t>{ "_id" : ObjectId("546d191514c7cc427d660a81"), "x" : 5 }</a:t>
            </a:r>
          </a:p>
          <a:p>
            <a:pPr marL="0" indent="0">
              <a:buNone/>
            </a:pPr>
            <a:r>
              <a:rPr lang="fi-FI" dirty="0"/>
              <a:t>{ "_id" : ObjectId("546d191514c7cc427d660a82"), "x" : 6 }</a:t>
            </a:r>
          </a:p>
          <a:p>
            <a:pPr marL="0" indent="0">
              <a:buNone/>
            </a:pPr>
            <a:r>
              <a:rPr lang="fi-FI" dirty="0" smtClean="0"/>
              <a:t>&gt; </a:t>
            </a:r>
            <a:r>
              <a:rPr lang="fi-FI" dirty="0"/>
              <a:t>db.testData.ensureIndex( { x: 1 } )</a:t>
            </a:r>
          </a:p>
          <a:p>
            <a:pPr marL="0" indent="0">
              <a:buNone/>
            </a:pPr>
            <a:endParaRPr lang="fi-FI" dirty="0"/>
          </a:p>
        </p:txBody>
      </p:sp>
    </p:spTree>
    <p:extLst>
      <p:ext uri="{BB962C8B-B14F-4D97-AF65-F5344CB8AC3E}">
        <p14:creationId xmlns:p14="http://schemas.microsoft.com/office/powerpoint/2010/main" val="23699509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vs SQL</a:t>
            </a:r>
            <a:endParaRPr lang="fi-FI" dirty="0"/>
          </a:p>
        </p:txBody>
      </p:sp>
      <p:sp>
        <p:nvSpPr>
          <p:cNvPr id="3" name="Content Placeholder 2"/>
          <p:cNvSpPr>
            <a:spLocks noGrp="1"/>
          </p:cNvSpPr>
          <p:nvPr>
            <p:ph idx="1"/>
          </p:nvPr>
        </p:nvSpPr>
        <p:spPr/>
        <p:txBody>
          <a:bodyPr/>
          <a:lstStyle/>
          <a:p>
            <a:r>
              <a:rPr lang="fi-FI" dirty="0"/>
              <a:t>https://docs.mongodb.org/manual/reference/sql-comparison/</a:t>
            </a:r>
          </a:p>
        </p:txBody>
      </p:sp>
      <p:pic>
        <p:nvPicPr>
          <p:cNvPr id="4" name="Picture 3"/>
          <p:cNvPicPr>
            <a:picLocks noChangeAspect="1"/>
          </p:cNvPicPr>
          <p:nvPr/>
        </p:nvPicPr>
        <p:blipFill>
          <a:blip r:embed="rId2"/>
          <a:stretch>
            <a:fillRect/>
          </a:stretch>
        </p:blipFill>
        <p:spPr>
          <a:xfrm>
            <a:off x="863307" y="2924944"/>
            <a:ext cx="7334250" cy="3552825"/>
          </a:xfrm>
          <a:prstGeom prst="rect">
            <a:avLst/>
          </a:prstGeom>
        </p:spPr>
      </p:pic>
    </p:spTree>
    <p:extLst>
      <p:ext uri="{BB962C8B-B14F-4D97-AF65-F5344CB8AC3E}">
        <p14:creationId xmlns:p14="http://schemas.microsoft.com/office/powerpoint/2010/main" val="2520883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a:t>
            </a:r>
            <a:r>
              <a:rPr lang="en-US" dirty="0" err="1" smtClean="0"/>
              <a:t>CouchDB</a:t>
            </a:r>
            <a:r>
              <a:rPr lang="en-US" dirty="0" smtClean="0"/>
              <a:t>, </a:t>
            </a:r>
            <a:r>
              <a:rPr lang="en-US" sz="3200" dirty="0" smtClean="0"/>
              <a:t>http://couchdb.org</a:t>
            </a:r>
            <a:endParaRPr lang="en-US" sz="3200" dirty="0"/>
          </a:p>
        </p:txBody>
      </p:sp>
      <p:sp>
        <p:nvSpPr>
          <p:cNvPr id="4" name="Content Placeholder 3"/>
          <p:cNvSpPr>
            <a:spLocks noGrp="1"/>
          </p:cNvSpPr>
          <p:nvPr>
            <p:ph idx="1"/>
          </p:nvPr>
        </p:nvSpPr>
        <p:spPr/>
        <p:txBody>
          <a:bodyPr>
            <a:normAutofit fontScale="92500" lnSpcReduction="10000"/>
          </a:bodyPr>
          <a:lstStyle/>
          <a:p>
            <a:r>
              <a:rPr lang="en-US" dirty="0"/>
              <a:t>O</a:t>
            </a:r>
            <a:r>
              <a:rPr lang="en-US" dirty="0" smtClean="0"/>
              <a:t>pen source document-oriented database written mostly in the </a:t>
            </a:r>
            <a:r>
              <a:rPr lang="en-US" dirty="0" err="1" smtClean="0"/>
              <a:t>Erlang</a:t>
            </a:r>
            <a:r>
              <a:rPr lang="en-US" dirty="0" smtClean="0"/>
              <a:t> programming language</a:t>
            </a:r>
          </a:p>
          <a:p>
            <a:r>
              <a:rPr lang="en-US" dirty="0" smtClean="0"/>
              <a:t>Development started in 2005</a:t>
            </a:r>
          </a:p>
          <a:p>
            <a:r>
              <a:rPr lang="en-US" dirty="0" smtClean="0"/>
              <a:t>In February 2008, it became an Apache Incubator project and the license was changed to the Apache License rather than the GPL</a:t>
            </a:r>
          </a:p>
          <a:p>
            <a:r>
              <a:rPr lang="en-US" dirty="0" smtClean="0"/>
              <a:t>Stores collection of JSON documents</a:t>
            </a:r>
          </a:p>
          <a:p>
            <a:r>
              <a:rPr lang="en-US" dirty="0" smtClean="0"/>
              <a:t>Provides </a:t>
            </a:r>
            <a:r>
              <a:rPr lang="en-US" dirty="0" err="1" smtClean="0"/>
              <a:t>RESTFul</a:t>
            </a:r>
            <a:r>
              <a:rPr lang="en-US" dirty="0" smtClean="0"/>
              <a:t> API</a:t>
            </a:r>
          </a:p>
          <a:p>
            <a:r>
              <a:rPr lang="en-US" dirty="0" smtClean="0"/>
              <a:t>Query ability is allowed via views:</a:t>
            </a:r>
          </a:p>
          <a:p>
            <a:pPr lvl="1"/>
            <a:r>
              <a:rPr lang="en-US" dirty="0" smtClean="0"/>
              <a:t>Map and reduce functions</a:t>
            </a:r>
            <a:endParaRPr lang="en-US" dirty="0"/>
          </a:p>
        </p:txBody>
      </p:sp>
    </p:spTree>
    <p:extLst>
      <p:ext uri="{BB962C8B-B14F-4D97-AF65-F5344CB8AC3E}">
        <p14:creationId xmlns:p14="http://schemas.microsoft.com/office/powerpoint/2010/main" val="3163937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a:bodyPr>
          <a:lstStyle/>
          <a:p>
            <a:r>
              <a:rPr lang="en-US" dirty="0" smtClean="0"/>
              <a:t>When a view is queried, </a:t>
            </a:r>
            <a:r>
              <a:rPr lang="en-US" dirty="0" err="1" smtClean="0"/>
              <a:t>CouchDB</a:t>
            </a:r>
            <a:r>
              <a:rPr lang="en-US" dirty="0" smtClean="0"/>
              <a:t> takes the code of view and runs it on every document from the DB</a:t>
            </a:r>
          </a:p>
          <a:p>
            <a:r>
              <a:rPr lang="en-US" dirty="0" smtClean="0"/>
              <a:t>View produces view result</a:t>
            </a:r>
          </a:p>
          <a:p>
            <a:r>
              <a:rPr lang="en-US" dirty="0" smtClean="0"/>
              <a:t>Map function:</a:t>
            </a:r>
          </a:p>
          <a:p>
            <a:pPr lvl="1"/>
            <a:r>
              <a:rPr lang="en-US" dirty="0" smtClean="0"/>
              <a:t>Written in JavaScript</a:t>
            </a:r>
          </a:p>
          <a:p>
            <a:pPr lvl="1"/>
            <a:r>
              <a:rPr lang="en-US" dirty="0" smtClean="0"/>
              <a:t>Has single parameter – document</a:t>
            </a:r>
          </a:p>
          <a:p>
            <a:pPr lvl="1"/>
            <a:r>
              <a:rPr lang="en-US" dirty="0" smtClean="0"/>
              <a:t>Can refer to document’s fields </a:t>
            </a:r>
            <a:endParaRPr lang="en-US" dirty="0"/>
          </a:p>
        </p:txBody>
      </p:sp>
    </p:spTree>
    <p:extLst>
      <p:ext uri="{BB962C8B-B14F-4D97-AF65-F5344CB8AC3E}">
        <p14:creationId xmlns:p14="http://schemas.microsoft.com/office/powerpoint/2010/main" val="244876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temporary view in Fu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243408"/>
            <a:ext cx="10521282" cy="54726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5412493"/>
            <a:ext cx="7704856" cy="923330"/>
          </a:xfrm>
          <a:prstGeom prst="rect">
            <a:avLst/>
          </a:prstGeom>
        </p:spPr>
        <p:txBody>
          <a:bodyPr wrap="square">
            <a:spAutoFit/>
          </a:bodyPr>
          <a:lstStyle/>
          <a:p>
            <a:r>
              <a:rPr lang="fi-FI" dirty="0"/>
              <a:t>curl -X PUT http://127.0.0.1:5984/albums/6e1295ed6c29495e54cc05947f18c8af -d '{"title":"There is Nothing Left to Lose","artist":"Foo Fighters"}'</a:t>
            </a:r>
          </a:p>
        </p:txBody>
      </p:sp>
    </p:spTree>
    <p:extLst>
      <p:ext uri="{BB962C8B-B14F-4D97-AF65-F5344CB8AC3E}">
        <p14:creationId xmlns:p14="http://schemas.microsoft.com/office/powerpoint/2010/main" val="19172702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"_id":"biking", </a:t>
            </a:r>
          </a:p>
          <a:p>
            <a:pPr>
              <a:buNone/>
            </a:pPr>
            <a:r>
              <a:rPr lang="en-US" sz="1800" dirty="0" smtClean="0"/>
              <a:t>"_rev":"AE19EBC7654", </a:t>
            </a:r>
          </a:p>
          <a:p>
            <a:pPr>
              <a:buNone/>
            </a:pPr>
            <a:r>
              <a:rPr lang="en-US" sz="1800" dirty="0" smtClean="0"/>
              <a:t>"title":"Biking", </a:t>
            </a:r>
          </a:p>
          <a:p>
            <a:pPr>
              <a:buNone/>
            </a:pPr>
            <a:r>
              <a:rPr lang="en-US" sz="1800" dirty="0" smtClean="0"/>
              <a:t>"body":"My biggest hobby is </a:t>
            </a:r>
            <a:r>
              <a:rPr lang="en-US" sz="1800" dirty="0" err="1" smtClean="0"/>
              <a:t>mountainbiking</a:t>
            </a:r>
            <a:r>
              <a:rPr lang="en-US" sz="1800" dirty="0" smtClean="0"/>
              <a:t>. The other day...", </a:t>
            </a:r>
          </a:p>
          <a:p>
            <a:pPr>
              <a:buNone/>
            </a:pPr>
            <a:r>
              <a:rPr lang="en-US" sz="1800" dirty="0" smtClean="0"/>
              <a:t>"date":"2009/01/30 18:04:11" </a:t>
            </a:r>
          </a:p>
          <a:p>
            <a:pPr>
              <a:buNone/>
            </a:pPr>
            <a:r>
              <a:rPr lang="en-US" sz="1800" dirty="0" smtClean="0"/>
              <a:t>} </a:t>
            </a:r>
          </a:p>
          <a:p>
            <a:pPr>
              <a:buNone/>
            </a:pPr>
            <a:r>
              <a:rPr lang="en-US" sz="1800" dirty="0" smtClean="0"/>
              <a:t>{ </a:t>
            </a:r>
          </a:p>
          <a:p>
            <a:pPr>
              <a:buNone/>
            </a:pPr>
            <a:r>
              <a:rPr lang="en-US" sz="1800" dirty="0" smtClean="0"/>
              <a:t>"_id":"bought-a-cat", </a:t>
            </a:r>
          </a:p>
          <a:p>
            <a:pPr>
              <a:buNone/>
            </a:pPr>
            <a:r>
              <a:rPr lang="en-US" sz="1800" dirty="0" smtClean="0"/>
              <a:t>"_rev":"4A3BBEE711", </a:t>
            </a:r>
          </a:p>
          <a:p>
            <a:pPr>
              <a:buNone/>
            </a:pPr>
            <a:r>
              <a:rPr lang="en-US" sz="1800" dirty="0" smtClean="0"/>
              <a:t>"title":"Bought a Cat",</a:t>
            </a:r>
          </a:p>
          <a:p>
            <a:pPr>
              <a:buNone/>
            </a:pPr>
            <a:r>
              <a:rPr lang="en-US" sz="1800" dirty="0" smtClean="0"/>
              <a:t>"body":"I went to the </a:t>
            </a:r>
            <a:r>
              <a:rPr lang="en-US" sz="1800" dirty="0" err="1" smtClean="0"/>
              <a:t>the</a:t>
            </a:r>
            <a:r>
              <a:rPr lang="en-US" sz="1800" dirty="0" smtClean="0"/>
              <a:t> pet store earlier and brought home a little kitty...", "date":"2009/02/17 21:13:39" </a:t>
            </a:r>
          </a:p>
          <a:p>
            <a:pPr>
              <a:buNone/>
            </a:pPr>
            <a:r>
              <a:rPr lang="en-US" sz="1800" dirty="0" smtClean="0"/>
              <a:t>} { "_id":"hello-world", "_rev":"43FBA4E7AB", "title":"Hello World", "body":"Well hello and welcome to my new blog...", "date":"2009/01/15 15:52:20" }</a:t>
            </a:r>
            <a:endParaRPr lang="en-US" sz="1800" dirty="0"/>
          </a:p>
        </p:txBody>
      </p:sp>
    </p:spTree>
    <p:extLst>
      <p:ext uri="{BB962C8B-B14F-4D97-AF65-F5344CB8AC3E}">
        <p14:creationId xmlns:p14="http://schemas.microsoft.com/office/powerpoint/2010/main" val="54362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View, Map function:</a:t>
            </a:r>
          </a:p>
          <a:p>
            <a:pPr lvl="1"/>
            <a:r>
              <a:rPr lang="en-US" dirty="0" smtClean="0"/>
              <a:t>function(doc) { if(</a:t>
            </a:r>
            <a:r>
              <a:rPr lang="en-US" dirty="0" err="1" smtClean="0"/>
              <a:t>doc.date</a:t>
            </a:r>
            <a:r>
              <a:rPr lang="en-US" dirty="0" smtClean="0"/>
              <a:t> &amp;&amp; </a:t>
            </a:r>
            <a:r>
              <a:rPr lang="en-US" dirty="0" err="1" smtClean="0"/>
              <a:t>doc.title</a:t>
            </a:r>
            <a:r>
              <a:rPr lang="en-US" dirty="0" smtClean="0"/>
              <a:t>) { emit(</a:t>
            </a:r>
            <a:r>
              <a:rPr lang="en-US" dirty="0" err="1" smtClean="0"/>
              <a:t>doc.date</a:t>
            </a:r>
            <a:r>
              <a:rPr lang="en-US" dirty="0" smtClean="0"/>
              <a:t>, </a:t>
            </a:r>
            <a:r>
              <a:rPr lang="en-US" dirty="0" err="1" smtClean="0"/>
              <a:t>doc.title</a:t>
            </a:r>
            <a:r>
              <a:rPr lang="en-US" dirty="0" smtClean="0"/>
              <a:t>); } }</a:t>
            </a:r>
          </a:p>
          <a:p>
            <a:pPr lvl="1">
              <a:buNone/>
            </a:pPr>
            <a:endParaRPr lang="en-US" dirty="0"/>
          </a:p>
        </p:txBody>
      </p:sp>
      <p:pic>
        <p:nvPicPr>
          <p:cNvPr id="1031171" name="Picture 3" descr="Pink tissue paper"/>
          <p:cNvPicPr>
            <a:picLocks noChangeAspect="1" noChangeArrowheads="1"/>
          </p:cNvPicPr>
          <p:nvPr/>
        </p:nvPicPr>
        <p:blipFill>
          <a:blip r:embed="rId2" cstate="print"/>
          <a:srcRect/>
          <a:stretch>
            <a:fillRect/>
          </a:stretch>
        </p:blipFill>
        <p:spPr bwMode="auto">
          <a:xfrm>
            <a:off x="468348" y="3573016"/>
            <a:ext cx="8702604" cy="19812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527999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Map result is stored in B-tree</a:t>
            </a:r>
          </a:p>
          <a:p>
            <a:r>
              <a:rPr lang="en-US" dirty="0" smtClean="0"/>
              <a:t>Reduce function operate on the sorted rows emitted by map function</a:t>
            </a:r>
          </a:p>
          <a:p>
            <a:r>
              <a:rPr lang="en-US" dirty="0" smtClean="0"/>
              <a:t>Reduce function is applied to every leaf of B-tree</a:t>
            </a:r>
          </a:p>
          <a:p>
            <a:pPr lvl="1"/>
            <a:r>
              <a:rPr lang="en-US" dirty="0" smtClean="0"/>
              <a:t>function(keys, values, reduce) { return sum(values); }</a:t>
            </a:r>
            <a:endParaRPr lang="en-US" dirty="0"/>
          </a:p>
        </p:txBody>
      </p:sp>
    </p:spTree>
    <p:extLst>
      <p:ext uri="{BB962C8B-B14F-4D97-AF65-F5344CB8AC3E}">
        <p14:creationId xmlns:p14="http://schemas.microsoft.com/office/powerpoint/2010/main" val="83805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Delimiter</a:t>
            </a:r>
            <a:r>
              <a:rPr lang="en-US" b="1" dirty="0"/>
              <a:t> </a:t>
            </a:r>
            <a:r>
              <a:rPr lang="en-US" dirty="0"/>
              <a:t>collision</a:t>
            </a:r>
            <a:endParaRPr lang="fi-FI" dirty="0"/>
          </a:p>
        </p:txBody>
      </p:sp>
      <p:sp>
        <p:nvSpPr>
          <p:cNvPr id="3" name="Content Placeholder 2"/>
          <p:cNvSpPr>
            <a:spLocks noGrp="1"/>
          </p:cNvSpPr>
          <p:nvPr>
            <p:ph idx="1"/>
          </p:nvPr>
        </p:nvSpPr>
        <p:spPr/>
        <p:txBody>
          <a:bodyPr/>
          <a:lstStyle/>
          <a:p>
            <a:r>
              <a:rPr lang="en-US" b="1" dirty="0"/>
              <a:t>Delimiter collision</a:t>
            </a:r>
            <a:r>
              <a:rPr lang="en-US" dirty="0"/>
              <a:t> is a problem that occurs when an author or programmer introduces delimiters into text without actually intending them to be interpreted as boundaries between separate </a:t>
            </a:r>
            <a:r>
              <a:rPr lang="en-US" dirty="0" smtClean="0"/>
              <a:t>regions</a:t>
            </a:r>
          </a:p>
          <a:p>
            <a:pPr lvl="1"/>
            <a:r>
              <a:rPr lang="en-US" dirty="0"/>
              <a:t>One method for avoiding delimiter collision is to use escape characters</a:t>
            </a:r>
            <a:endParaRPr lang="fi-FI" dirty="0"/>
          </a:p>
        </p:txBody>
      </p:sp>
    </p:spTree>
    <p:extLst>
      <p:ext uri="{BB962C8B-B14F-4D97-AF65-F5344CB8AC3E}">
        <p14:creationId xmlns:p14="http://schemas.microsoft.com/office/powerpoint/2010/main" val="2162490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vs SQL</a:t>
            </a:r>
            <a:endParaRPr lang="fi-FI" dirty="0"/>
          </a:p>
        </p:txBody>
      </p:sp>
      <p:sp>
        <p:nvSpPr>
          <p:cNvPr id="3" name="Content Placeholder 2"/>
          <p:cNvSpPr>
            <a:spLocks noGrp="1"/>
          </p:cNvSpPr>
          <p:nvPr>
            <p:ph idx="1"/>
          </p:nvPr>
        </p:nvSpPr>
        <p:spPr/>
        <p:txBody>
          <a:bodyPr/>
          <a:lstStyle/>
          <a:p>
            <a:r>
              <a:rPr lang="fi-FI" dirty="0"/>
              <a:t>http://guide.couchdb.org/draft/cookbook.html</a:t>
            </a:r>
          </a:p>
        </p:txBody>
      </p:sp>
      <p:pic>
        <p:nvPicPr>
          <p:cNvPr id="4" name="Picture 3"/>
          <p:cNvPicPr>
            <a:picLocks noChangeAspect="1"/>
          </p:cNvPicPr>
          <p:nvPr/>
        </p:nvPicPr>
        <p:blipFill>
          <a:blip r:embed="rId2"/>
          <a:stretch>
            <a:fillRect/>
          </a:stretch>
        </p:blipFill>
        <p:spPr>
          <a:xfrm>
            <a:off x="179512" y="2492896"/>
            <a:ext cx="9481665" cy="770867"/>
          </a:xfrm>
          <a:prstGeom prst="rect">
            <a:avLst/>
          </a:prstGeom>
        </p:spPr>
      </p:pic>
      <p:pic>
        <p:nvPicPr>
          <p:cNvPr id="5" name="Picture 4"/>
          <p:cNvPicPr>
            <a:picLocks noChangeAspect="1"/>
          </p:cNvPicPr>
          <p:nvPr/>
        </p:nvPicPr>
        <p:blipFill>
          <a:blip r:embed="rId3"/>
          <a:stretch>
            <a:fillRect/>
          </a:stretch>
        </p:blipFill>
        <p:spPr>
          <a:xfrm>
            <a:off x="914078" y="3209140"/>
            <a:ext cx="6786030" cy="1325485"/>
          </a:xfrm>
          <a:prstGeom prst="rect">
            <a:avLst/>
          </a:prstGeom>
        </p:spPr>
      </p:pic>
      <p:pic>
        <p:nvPicPr>
          <p:cNvPr id="6" name="Picture 5"/>
          <p:cNvPicPr>
            <a:picLocks noChangeAspect="1"/>
          </p:cNvPicPr>
          <p:nvPr/>
        </p:nvPicPr>
        <p:blipFill>
          <a:blip r:embed="rId4"/>
          <a:stretch>
            <a:fillRect/>
          </a:stretch>
        </p:blipFill>
        <p:spPr>
          <a:xfrm>
            <a:off x="1187624" y="4670483"/>
            <a:ext cx="5657850" cy="1190625"/>
          </a:xfrm>
          <a:prstGeom prst="rect">
            <a:avLst/>
          </a:prstGeom>
        </p:spPr>
      </p:pic>
    </p:spTree>
    <p:extLst>
      <p:ext uri="{BB962C8B-B14F-4D97-AF65-F5344CB8AC3E}">
        <p14:creationId xmlns:p14="http://schemas.microsoft.com/office/powerpoint/2010/main" val="14974811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fi-FI" dirty="0"/>
          </a:p>
        </p:txBody>
      </p:sp>
      <p:sp>
        <p:nvSpPr>
          <p:cNvPr id="3" name="Content Placeholder 2"/>
          <p:cNvSpPr>
            <a:spLocks noGrp="1"/>
          </p:cNvSpPr>
          <p:nvPr>
            <p:ph idx="1"/>
          </p:nvPr>
        </p:nvSpPr>
        <p:spPr/>
        <p:txBody>
          <a:bodyPr>
            <a:normAutofit/>
          </a:bodyPr>
          <a:lstStyle/>
          <a:p>
            <a:r>
              <a:rPr lang="en-US" dirty="0" smtClean="0"/>
              <a:t>PostgreSQL: Fixed schema, SQL query language. Database has different tables with data</a:t>
            </a:r>
          </a:p>
          <a:p>
            <a:r>
              <a:rPr lang="en-US" dirty="0" smtClean="0"/>
              <a:t>MongoDB: stores JSON data, database has different collections, which store JSON documents</a:t>
            </a:r>
          </a:p>
          <a:p>
            <a:r>
              <a:rPr lang="en-US" dirty="0" err="1" smtClean="0"/>
              <a:t>CouchDB</a:t>
            </a:r>
            <a:r>
              <a:rPr lang="en-US" dirty="0" smtClean="0"/>
              <a:t>: stores JSON data, database contains documents; view functions define the queries</a:t>
            </a:r>
          </a:p>
        </p:txBody>
      </p:sp>
    </p:spTree>
    <p:extLst>
      <p:ext uri="{BB962C8B-B14F-4D97-AF65-F5344CB8AC3E}">
        <p14:creationId xmlns:p14="http://schemas.microsoft.com/office/powerpoint/2010/main" val="131091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a:t>
            </a:r>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eXtensible</a:t>
            </a:r>
            <a:r>
              <a:rPr lang="en-US" dirty="0" smtClean="0"/>
              <a:t> Markup Language</a:t>
            </a:r>
          </a:p>
          <a:p>
            <a:r>
              <a:rPr lang="en-US" dirty="0" smtClean="0"/>
              <a:t>Many APIs are XML-based</a:t>
            </a:r>
          </a:p>
          <a:p>
            <a:pPr lvl="1"/>
            <a:r>
              <a:rPr lang="en-US" dirty="0" smtClean="0"/>
              <a:t>RSS (Rich Site Summary), Atom, SOAP (Simple Object Access Protocol)</a:t>
            </a:r>
          </a:p>
          <a:p>
            <a:r>
              <a:rPr lang="en-US" dirty="0" smtClean="0"/>
              <a:t>Consists of tags with elements and attributes</a:t>
            </a:r>
          </a:p>
          <a:p>
            <a:pPr>
              <a:buNone/>
            </a:pPr>
            <a:r>
              <a:rPr lang="en-US" dirty="0" smtClean="0">
                <a:latin typeface="Courier New" panose="02070309020205020404" pitchFamily="49" charset="0"/>
                <a:cs typeface="Courier New" panose="02070309020205020404" pitchFamily="49" charset="0"/>
              </a:rPr>
              <a:t>&lt;note&gt;</a:t>
            </a:r>
          </a:p>
          <a:p>
            <a:pPr>
              <a:buNone/>
            </a:pPr>
            <a:r>
              <a:rPr lang="en-US" dirty="0" smtClean="0">
                <a:latin typeface="Courier New" panose="02070309020205020404" pitchFamily="49" charset="0"/>
                <a:cs typeface="Courier New" panose="02070309020205020404" pitchFamily="49" charset="0"/>
              </a:rPr>
              <a:t>&lt;to&gt;</a:t>
            </a:r>
            <a:r>
              <a:rPr lang="en-US" dirty="0" err="1" smtClean="0">
                <a:latin typeface="Courier New" panose="02070309020205020404" pitchFamily="49" charset="0"/>
                <a:cs typeface="Courier New" panose="02070309020205020404" pitchFamily="49" charset="0"/>
              </a:rPr>
              <a:t>Tove</a:t>
            </a:r>
            <a:r>
              <a:rPr lang="en-US" dirty="0" smtClean="0">
                <a:latin typeface="Courier New" panose="02070309020205020404" pitchFamily="49" charset="0"/>
                <a:cs typeface="Courier New" panose="02070309020205020404" pitchFamily="49" charset="0"/>
              </a:rPr>
              <a:t>&lt;/to&gt;</a:t>
            </a:r>
          </a:p>
          <a:p>
            <a:pPr>
              <a:buNone/>
            </a:pPr>
            <a:r>
              <a:rPr lang="en-US" dirty="0" smtClean="0">
                <a:latin typeface="Courier New" panose="02070309020205020404" pitchFamily="49" charset="0"/>
                <a:cs typeface="Courier New" panose="02070309020205020404" pitchFamily="49" charset="0"/>
              </a:rPr>
              <a:t>&lt;from&gt;Jani&lt;/from&gt;</a:t>
            </a:r>
          </a:p>
          <a:p>
            <a:pPr>
              <a:buNone/>
            </a:pPr>
            <a:r>
              <a:rPr lang="en-US" dirty="0" smtClean="0">
                <a:latin typeface="Courier New" panose="02070309020205020404" pitchFamily="49" charset="0"/>
                <a:cs typeface="Courier New" panose="02070309020205020404" pitchFamily="49" charset="0"/>
              </a:rPr>
              <a:t>&lt;heading&gt;Reminder&lt;/heading&gt;</a:t>
            </a:r>
          </a:p>
          <a:p>
            <a:pPr>
              <a:buNone/>
            </a:pPr>
            <a:r>
              <a:rPr lang="en-US" dirty="0" smtClean="0">
                <a:latin typeface="Courier New" panose="02070309020205020404" pitchFamily="49" charset="0"/>
                <a:cs typeface="Courier New" panose="02070309020205020404" pitchFamily="49" charset="0"/>
              </a:rPr>
              <a:t>&lt;body&gt;Don't forget me this weekend!&lt;/body&gt;</a:t>
            </a:r>
          </a:p>
          <a:p>
            <a:pPr>
              <a:buNone/>
            </a:pPr>
            <a:r>
              <a:rPr lang="en-US" dirty="0" smtClean="0">
                <a:latin typeface="Courier New" panose="02070309020205020404" pitchFamily="49" charset="0"/>
                <a:cs typeface="Courier New" panose="02070309020205020404" pitchFamily="49" charset="0"/>
              </a:rPr>
              <a:t>&lt;/note&gt;</a:t>
            </a:r>
          </a:p>
          <a:p>
            <a:pPr>
              <a:buNone/>
            </a:pPr>
            <a:endParaRPr lang="en-US" dirty="0" smtClean="0"/>
          </a:p>
        </p:txBody>
      </p:sp>
    </p:spTree>
    <p:extLst>
      <p:ext uri="{BB962C8B-B14F-4D97-AF65-F5344CB8AC3E}">
        <p14:creationId xmlns:p14="http://schemas.microsoft.com/office/powerpoint/2010/main" val="2200066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a:t>
            </a:r>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smtClean="0">
                <a:latin typeface="Courier New" panose="02070309020205020404" pitchFamily="49" charset="0"/>
                <a:cs typeface="Courier New" panose="02070309020205020404" pitchFamily="49" charset="0"/>
              </a:rPr>
              <a:t>&lt;person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firstName</a:t>
            </a:r>
            <a:r>
              <a:rPr lang="en-US" dirty="0" smtClean="0">
                <a:latin typeface="Courier New" panose="02070309020205020404" pitchFamily="49" charset="0"/>
                <a:cs typeface="Courier New" panose="02070309020205020404" pitchFamily="49" charset="0"/>
              </a:rPr>
              <a:t>="John" </a:t>
            </a:r>
            <a:r>
              <a:rPr lang="en-US" dirty="0" err="1" smtClean="0">
                <a:latin typeface="Courier New" panose="02070309020205020404" pitchFamily="49" charset="0"/>
                <a:cs typeface="Courier New" panose="02070309020205020404" pitchFamily="49" charset="0"/>
              </a:rPr>
              <a:t>lastName</a:t>
            </a:r>
            <a:r>
              <a:rPr lang="en-US" dirty="0" smtClean="0">
                <a:latin typeface="Courier New" panose="02070309020205020404" pitchFamily="49" charset="0"/>
                <a:cs typeface="Courier New" panose="02070309020205020404" pitchFamily="49" charset="0"/>
              </a:rPr>
              <a:t>="Smith</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&gt;</a:t>
            </a:r>
          </a:p>
          <a:p>
            <a:pPr>
              <a:buNone/>
            </a:pPr>
            <a:r>
              <a:rPr lang="en-US" b="1" dirty="0" smtClean="0">
                <a:latin typeface="Courier New" panose="02070309020205020404" pitchFamily="49" charset="0"/>
                <a:cs typeface="Courier New" panose="02070309020205020404" pitchFamily="49" charset="0"/>
              </a:rPr>
              <a:t>	&lt;</a:t>
            </a:r>
            <a:r>
              <a:rPr lang="en-US" b="1" dirty="0" smtClean="0">
                <a:latin typeface="Courier New" panose="02070309020205020404" pitchFamily="49" charset="0"/>
                <a:cs typeface="Courier New" panose="02070309020205020404" pitchFamily="49" charset="0"/>
              </a:rPr>
              <a:t>address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streetAddress</a:t>
            </a:r>
            <a:r>
              <a:rPr lang="en-US" dirty="0" smtClean="0">
                <a:latin typeface="Courier New" panose="02070309020205020404" pitchFamily="49" charset="0"/>
                <a:cs typeface="Courier New" panose="02070309020205020404" pitchFamily="49" charset="0"/>
              </a:rPr>
              <a:t>="21 2nd Street" city="New York" state="NY" </a:t>
            </a:r>
            <a:r>
              <a:rPr lang="en-US" dirty="0" err="1" smtClean="0">
                <a:latin typeface="Courier New" panose="02070309020205020404" pitchFamily="49" charset="0"/>
                <a:cs typeface="Courier New" panose="02070309020205020404" pitchFamily="49" charset="0"/>
              </a:rPr>
              <a:t>postalCode</a:t>
            </a:r>
            <a:r>
              <a:rPr lang="en-US" dirty="0" smtClean="0">
                <a:latin typeface="Courier New" panose="02070309020205020404" pitchFamily="49" charset="0"/>
                <a:cs typeface="Courier New" panose="02070309020205020404" pitchFamily="49" charset="0"/>
              </a:rPr>
              <a:t>="10021" </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buNone/>
            </a:pPr>
            <a:r>
              <a:rPr lang="en-US" b="1" dirty="0" smtClean="0">
                <a:latin typeface="Courier New" panose="02070309020205020404" pitchFamily="49" charset="0"/>
                <a:cs typeface="Courier New" panose="02070309020205020404" pitchFamily="49" charset="0"/>
              </a:rPr>
              <a:t>	&lt;</a:t>
            </a:r>
            <a:r>
              <a:rPr lang="en-US" b="1" dirty="0" err="1" smtClean="0">
                <a:latin typeface="Courier New" panose="02070309020205020404" pitchFamily="49" charset="0"/>
                <a:cs typeface="Courier New" panose="02070309020205020404" pitchFamily="49" charset="0"/>
              </a:rPr>
              <a:t>phoneNumbers</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phoneNumber</a:t>
            </a:r>
            <a:r>
              <a:rPr lang="en-US" dirty="0" smtClean="0">
                <a:latin typeface="Courier New" panose="02070309020205020404" pitchFamily="49" charset="0"/>
                <a:cs typeface="Courier New" panose="02070309020205020404" pitchFamily="49" charset="0"/>
              </a:rPr>
              <a:t> type="home" number="</a:t>
            </a:r>
            <a:r>
              <a:rPr lang="en-US" dirty="0" smtClean="0">
                <a:latin typeface="Courier New" panose="02070309020205020404" pitchFamily="49" charset="0"/>
                <a:cs typeface="Courier New" panose="02070309020205020404" pitchFamily="49" charset="0"/>
              </a:rPr>
              <a:t>212555-1234</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phoneNumber</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type="fax" number="</a:t>
            </a:r>
            <a:r>
              <a:rPr lang="en-US" dirty="0" smtClean="0">
                <a:latin typeface="Courier New" panose="02070309020205020404" pitchFamily="49" charset="0"/>
                <a:cs typeface="Courier New" panose="02070309020205020404" pitchFamily="49" charset="0"/>
              </a:rPr>
              <a:t>646555-4567</a:t>
            </a:r>
            <a:r>
              <a:rPr lang="en-US"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buNone/>
            </a:pP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phoneNumbers</a:t>
            </a:r>
            <a:r>
              <a:rPr lang="en-US" b="1" dirty="0" smtClean="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a:buNone/>
            </a:pPr>
            <a:r>
              <a:rPr lang="en-US" b="1" dirty="0" smtClean="0">
                <a:latin typeface="Courier New" panose="02070309020205020404" pitchFamily="49" charset="0"/>
                <a:cs typeface="Courier New" panose="02070309020205020404" pitchFamily="49" charset="0"/>
              </a:rPr>
              <a:t>&lt;/</a:t>
            </a:r>
            <a:r>
              <a:rPr lang="en-US" b="1" dirty="0" smtClean="0">
                <a:latin typeface="Courier New" panose="02070309020205020404" pitchFamily="49" charset="0"/>
                <a:cs typeface="Courier New" panose="02070309020205020404" pitchFamily="49" charset="0"/>
              </a:rPr>
              <a:t>person&gt;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60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JYU Oranssi vaahterapohj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
        <a:ea typeface=""/>
        <a:cs typeface="Arial"/>
      </a:majorFont>
      <a:minorFont>
        <a:latin typeface="Helvetic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maplefigures_orange_300dpi (6)</Template>
  <TotalTime>0</TotalTime>
  <Words>3624</Words>
  <Application>Microsoft Office PowerPoint</Application>
  <PresentationFormat>On-screen Show (4:3)</PresentationFormat>
  <Paragraphs>509</Paragraphs>
  <Slides>71</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Courier New</vt:lpstr>
      <vt:lpstr>Helvetica</vt:lpstr>
      <vt:lpstr>Wingdings</vt:lpstr>
      <vt:lpstr>JYU Oranssi vaahterapohja</vt:lpstr>
      <vt:lpstr>Managing with Big Data “at rest” - Storage </vt:lpstr>
      <vt:lpstr>Data at rest</vt:lpstr>
      <vt:lpstr>PowerPoint Presentation</vt:lpstr>
      <vt:lpstr>File formats</vt:lpstr>
      <vt:lpstr>TSV</vt:lpstr>
      <vt:lpstr>CSV</vt:lpstr>
      <vt:lpstr>Delimiter collision</vt:lpstr>
      <vt:lpstr>XML</vt:lpstr>
      <vt:lpstr>XML</vt:lpstr>
      <vt:lpstr>JSON</vt:lpstr>
      <vt:lpstr>JSON</vt:lpstr>
      <vt:lpstr>Why do we need databases?</vt:lpstr>
      <vt:lpstr>Databases</vt:lpstr>
      <vt:lpstr>Benefits of the databases</vt:lpstr>
      <vt:lpstr>Historical notes</vt:lpstr>
      <vt:lpstr>Historical notes</vt:lpstr>
      <vt:lpstr>Historical notes</vt:lpstr>
      <vt:lpstr>PowerPoint Presentation</vt:lpstr>
      <vt:lpstr>Relational databases</vt:lpstr>
      <vt:lpstr>Relational databases</vt:lpstr>
      <vt:lpstr>Relational databases</vt:lpstr>
      <vt:lpstr>SQL</vt:lpstr>
      <vt:lpstr>SQL</vt:lpstr>
      <vt:lpstr>SQL</vt:lpstr>
      <vt:lpstr>SELECT</vt:lpstr>
      <vt:lpstr>SELECT</vt:lpstr>
      <vt:lpstr>SELECT</vt:lpstr>
      <vt:lpstr>SELECT</vt:lpstr>
      <vt:lpstr>SELECT</vt:lpstr>
      <vt:lpstr>SELECT</vt:lpstr>
      <vt:lpstr>SQL, JOIN</vt:lpstr>
      <vt:lpstr>SQL, JOIN</vt:lpstr>
      <vt:lpstr>SQL support</vt:lpstr>
      <vt:lpstr>ACID properties</vt:lpstr>
      <vt:lpstr>ACID properties</vt:lpstr>
      <vt:lpstr>Summary</vt:lpstr>
      <vt:lpstr>Example: PostgreSQL</vt:lpstr>
      <vt:lpstr>Example: PostgreSQL</vt:lpstr>
      <vt:lpstr>Other databases</vt:lpstr>
      <vt:lpstr>NoSQL databases</vt:lpstr>
      <vt:lpstr>NoSQL databases</vt:lpstr>
      <vt:lpstr>NoSQL databases: motives</vt:lpstr>
      <vt:lpstr>NoSQL databases: motives</vt:lpstr>
      <vt:lpstr>NoSQL databases: motives</vt:lpstr>
      <vt:lpstr>Data and query models</vt:lpstr>
      <vt:lpstr>ACID vs BASE</vt:lpstr>
      <vt:lpstr>ACID vs BASE</vt:lpstr>
      <vt:lpstr>ACID vs BASE</vt:lpstr>
      <vt:lpstr>CAP theorem</vt:lpstr>
      <vt:lpstr>CAP theorem</vt:lpstr>
      <vt:lpstr>CAP theorem</vt:lpstr>
      <vt:lpstr>NoSQL databases: criticism</vt:lpstr>
      <vt:lpstr>NoSQL example: Redis</vt:lpstr>
      <vt:lpstr>NoSQL example: Redis</vt:lpstr>
      <vt:lpstr>NoSQL example: Redis</vt:lpstr>
      <vt:lpstr>NoSQL example: Redis</vt:lpstr>
      <vt:lpstr>NoSQL example: Redis</vt:lpstr>
      <vt:lpstr>NoSQL example: Redis</vt:lpstr>
      <vt:lpstr>MongoDB</vt:lpstr>
      <vt:lpstr>MongoDB</vt:lpstr>
      <vt:lpstr>MongoDB</vt:lpstr>
      <vt:lpstr>MongoDB</vt:lpstr>
      <vt:lpstr>MongoDB vs SQL</vt:lpstr>
      <vt:lpstr>Example: CouchDB, http://couchdb.org</vt:lpstr>
      <vt:lpstr>Example: CouchDB</vt:lpstr>
      <vt:lpstr>PowerPoint Presentation</vt:lpstr>
      <vt:lpstr>Example: CouchDB</vt:lpstr>
      <vt:lpstr>CouchDB: Example</vt:lpstr>
      <vt:lpstr>CouchDB: Example</vt:lpstr>
      <vt:lpstr>CouchDB vs SQL</vt:lpstr>
      <vt:lpstr>Conclusions</vt:lpstr>
    </vt:vector>
  </TitlesOfParts>
  <Company>University of Jyväskylä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with Big Data “at rest”</dc:title>
  <dc:creator>Alexander Semenov</dc:creator>
  <cp:lastModifiedBy>Michael Cochez</cp:lastModifiedBy>
  <cp:revision>250</cp:revision>
  <dcterms:created xsi:type="dcterms:W3CDTF">2014-11-19T17:40:20Z</dcterms:created>
  <dcterms:modified xsi:type="dcterms:W3CDTF">2017-12-12T14:05:50Z</dcterms:modified>
</cp:coreProperties>
</file>