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8" r:id="rId2"/>
  </p:sldMasterIdLst>
  <p:notesMasterIdLst>
    <p:notesMasterId r:id="rId16"/>
  </p:notesMasterIdLst>
  <p:handoutMasterIdLst>
    <p:handoutMasterId r:id="rId17"/>
  </p:handoutMasterIdLst>
  <p:sldIdLst>
    <p:sldId id="353" r:id="rId3"/>
    <p:sldId id="262" r:id="rId4"/>
    <p:sldId id="298" r:id="rId5"/>
    <p:sldId id="413" r:id="rId6"/>
    <p:sldId id="414" r:id="rId7"/>
    <p:sldId id="268" r:id="rId8"/>
    <p:sldId id="412" r:id="rId9"/>
    <p:sldId id="415" r:id="rId10"/>
    <p:sldId id="357" r:id="rId11"/>
    <p:sldId id="404" r:id="rId12"/>
    <p:sldId id="312" r:id="rId13"/>
    <p:sldId id="313" r:id="rId14"/>
    <p:sldId id="314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7DC003-EF04-41D4-AA1D-E4D67A6C73CC}">
          <p14:sldIdLst/>
        </p14:section>
        <p14:section name="Untitled Section" id="{85D96C79-F774-4E3D-81B7-0E357D638B1B}">
          <p14:sldIdLst>
            <p14:sldId id="353"/>
            <p14:sldId id="262"/>
            <p14:sldId id="298"/>
            <p14:sldId id="413"/>
            <p14:sldId id="414"/>
            <p14:sldId id="268"/>
            <p14:sldId id="412"/>
            <p14:sldId id="415"/>
            <p14:sldId id="357"/>
            <p14:sldId id="404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A50021"/>
    <a:srgbClr val="008000"/>
    <a:srgbClr val="0033CC"/>
    <a:srgbClr val="003399"/>
    <a:srgbClr val="FFFF66"/>
    <a:srgbClr val="FFFF99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735" autoAdjust="0"/>
    <p:restoredTop sz="89046" autoAdjust="0"/>
  </p:normalViewPr>
  <p:slideViewPr>
    <p:cSldViewPr snapToObjects="1">
      <p:cViewPr varScale="1">
        <p:scale>
          <a:sx n="60" d="100"/>
          <a:sy n="60" d="100"/>
        </p:scale>
        <p:origin x="125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9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DEBB355-176D-4F30-ACDF-772ECDBD27FE}" type="datetimeFigureOut">
              <a:rPr lang="en-US"/>
              <a:pPr>
                <a:defRPr/>
              </a:pPr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450F33-057B-47B8-AB66-A9278ACAF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72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98DB7C-9606-499D-8162-599412FCA45C}" type="datetimeFigureOut">
              <a:rPr lang="en-US"/>
              <a:pPr>
                <a:defRPr/>
              </a:pPr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B2E2B5A-1D01-47C6-A2C3-F9B97143D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643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E2B5A-1D01-47C6-A2C3-F9B97143DA4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0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4041648" cy="51042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52736"/>
            <a:ext cx="4041648" cy="510117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-13394"/>
            <a:ext cx="8229600" cy="778098"/>
          </a:xfrm>
        </p:spPr>
        <p:txBody>
          <a:bodyPr>
            <a:normAutofit/>
          </a:bodyPr>
          <a:lstStyle>
            <a:lvl1pPr algn="r">
              <a:defRPr sz="4000"/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290B42-F149-497D-8274-D25EEB47811C}" type="datetime1">
              <a:rPr lang="de-DE" smtClean="0"/>
              <a:t>13.08.2015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43213" y="6245225"/>
            <a:ext cx="352901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07FDDB-296D-4489-8FB3-4CCA161D81F1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06450" y="-1714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388" y="981075"/>
            <a:ext cx="8785225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320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52736"/>
            <a:ext cx="4041648" cy="510422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052736"/>
            <a:ext cx="4041648" cy="5101176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46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-13394"/>
            <a:ext cx="8229600" cy="778098"/>
          </a:xfrm>
        </p:spPr>
        <p:txBody>
          <a:bodyPr>
            <a:normAutofit/>
          </a:bodyPr>
          <a:lstStyle>
            <a:lvl1pPr algn="r">
              <a:defRPr sz="4000"/>
            </a:lvl1pPr>
          </a:lstStyle>
          <a:p>
            <a:r>
              <a:rPr lang="de-DE" dirty="0" smtClean="0"/>
              <a:t>Titelmasterformat durch Klicken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612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608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-297905"/>
            <a:ext cx="8229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" name="Straight Connector 28"/>
          <p:cNvSpPr>
            <a:spLocks noChangeShapeType="1"/>
          </p:cNvSpPr>
          <p:nvPr userDrawn="1"/>
        </p:nvSpPr>
        <p:spPr bwMode="auto">
          <a:xfrm>
            <a:off x="457200" y="764704"/>
            <a:ext cx="8229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79" r:id="rId2"/>
    <p:sldLayoutId id="2147483683" r:id="rId3"/>
    <p:sldLayoutId id="2147483693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n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-297905"/>
            <a:ext cx="8229600" cy="99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" name="Straight Connector 28"/>
          <p:cNvSpPr>
            <a:spLocks noChangeShapeType="1"/>
          </p:cNvSpPr>
          <p:nvPr userDrawn="1"/>
        </p:nvSpPr>
        <p:spPr bwMode="auto">
          <a:xfrm>
            <a:off x="457200" y="764704"/>
            <a:ext cx="8229600" cy="0"/>
          </a:xfrm>
          <a:prstGeom prst="line">
            <a:avLst/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Gill Sans MT"/>
            </a:endParaRPr>
          </a:p>
        </p:txBody>
      </p:sp>
      <p:sp>
        <p:nvSpPr>
          <p:cNvPr id="16" name="Text Box 22"/>
          <p:cNvSpPr txBox="1">
            <a:spLocks noChangeArrowheads="1"/>
          </p:cNvSpPr>
          <p:nvPr userDrawn="1"/>
        </p:nvSpPr>
        <p:spPr bwMode="auto">
          <a:xfrm>
            <a:off x="8686800" y="6616700"/>
            <a:ext cx="32226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fld id="{5DA05101-CD90-4E31-9CF6-9C029D4B7A59}" type="slidenum">
              <a:rPr lang="en-US" sz="1200" smtClean="0">
                <a:solidFill>
                  <a:prstClr val="white"/>
                </a:solidFill>
                <a:cs typeface="Arial" charset="0"/>
              </a:rPr>
              <a:pPr algn="r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100" dirty="0" smtClean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2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n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7504" y="5445224"/>
            <a:ext cx="8907221" cy="1296144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33" y="3356992"/>
            <a:ext cx="8928992" cy="2995825"/>
          </a:xfrm>
        </p:spPr>
        <p:txBody>
          <a:bodyPr/>
          <a:lstStyle/>
          <a:p>
            <a:r>
              <a:rPr lang="en-US" sz="2400" u="sng" dirty="0" smtClean="0"/>
              <a:t>Special Cases: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600" dirty="0" smtClean="0"/>
          </a:p>
          <a:p>
            <a:r>
              <a:rPr lang="en-US" sz="2400" u="sng" dirty="0" smtClean="0"/>
              <a:t>Query Semantics:</a:t>
            </a:r>
            <a:r>
              <a:rPr lang="en-US" sz="2400" dirty="0" smtClean="0"/>
              <a:t> (“Marginal Probabilities”)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Run query Q against each instance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; for each answer tuple t, sum up the probabilities of all instances 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2400" baseline="-25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where t exists.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504" y="980728"/>
            <a:ext cx="8928992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 probabilistic </a:t>
            </a:r>
            <a:r>
              <a:rPr lang="en-US" sz="2400" dirty="0" smtClean="0">
                <a:latin typeface="+mn-lt"/>
              </a:rPr>
              <a:t>database </a:t>
            </a:r>
            <a:r>
              <a:rPr lang="en-US" sz="2400" b="1" dirty="0" err="1" smtClean="0">
                <a:latin typeface="+mn-lt"/>
              </a:rPr>
              <a:t>D</a:t>
            </a:r>
            <a:r>
              <a:rPr lang="en-US" sz="2400" baseline="30000" dirty="0" err="1" smtClean="0">
                <a:latin typeface="+mn-lt"/>
              </a:rPr>
              <a:t>p</a:t>
            </a:r>
            <a:r>
              <a:rPr lang="en-US" sz="2400" dirty="0" smtClean="0">
                <a:latin typeface="+mn-lt"/>
              </a:rPr>
              <a:t> (compactly) </a:t>
            </a:r>
            <a:r>
              <a:rPr lang="en-US" sz="2400" dirty="0">
                <a:latin typeface="+mn-lt"/>
              </a:rPr>
              <a:t>encodes a </a:t>
            </a:r>
            <a:r>
              <a:rPr lang="en-US" sz="2400" dirty="0" smtClean="0">
                <a:latin typeface="+mn-lt"/>
              </a:rPr>
              <a:t>probability distribution over a finite set of deterministic database instances </a:t>
            </a:r>
            <a:r>
              <a:rPr lang="en-US" sz="2400" b="1" dirty="0" smtClean="0">
                <a:latin typeface="+mn-lt"/>
              </a:rPr>
              <a:t>D</a:t>
            </a:r>
            <a:r>
              <a:rPr lang="en-US" sz="2400" baseline="-25000" dirty="0" smtClean="0">
                <a:latin typeface="+mn-lt"/>
              </a:rPr>
              <a:t>i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18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1041"/>
              </p:ext>
            </p:extLst>
          </p:nvPr>
        </p:nvGraphicFramePr>
        <p:xfrm>
          <a:off x="251520" y="2298576"/>
          <a:ext cx="1886297" cy="914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62161"/>
                <a:gridCol w="1224136"/>
              </a:tblGrid>
              <a:tr h="2640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WorksAt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(Sub,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Obj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Jeff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Stanford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Jeff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Princeton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497802"/>
              </p:ext>
            </p:extLst>
          </p:nvPr>
        </p:nvGraphicFramePr>
        <p:xfrm>
          <a:off x="2483768" y="2298576"/>
          <a:ext cx="1886297" cy="609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62161"/>
                <a:gridCol w="1224136"/>
              </a:tblGrid>
              <a:tr h="2640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WorksAt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(Sub,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Obj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Jeff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Stanford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079438"/>
              </p:ext>
            </p:extLst>
          </p:nvPr>
        </p:nvGraphicFramePr>
        <p:xfrm>
          <a:off x="4716016" y="2298576"/>
          <a:ext cx="1886297" cy="609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62161"/>
                <a:gridCol w="1224136"/>
              </a:tblGrid>
              <a:tr h="2640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WorksAt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(Sub,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Obj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Jeff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Princeton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54220"/>
              </p:ext>
            </p:extLst>
          </p:nvPr>
        </p:nvGraphicFramePr>
        <p:xfrm>
          <a:off x="6948264" y="2298576"/>
          <a:ext cx="1886297" cy="304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86297"/>
              </a:tblGrid>
              <a:tr h="2640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WorksAt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(Sub,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Obj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66913" y="191683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ucida Sans" panose="020B0602030504020204" pitchFamily="34" charset="0"/>
              </a:rPr>
              <a:t>D</a:t>
            </a:r>
            <a:r>
              <a:rPr lang="en-US" b="1" baseline="-25000" dirty="0" smtClean="0">
                <a:latin typeface="Lucida Sans" panose="020B0602030504020204" pitchFamily="34" charset="0"/>
              </a:rPr>
              <a:t>1</a:t>
            </a:r>
            <a:r>
              <a:rPr lang="en-US" b="1" dirty="0" smtClean="0">
                <a:latin typeface="Lucida Sans" panose="020B0602030504020204" pitchFamily="34" charset="0"/>
              </a:rPr>
              <a:t>: 0.42</a:t>
            </a:r>
            <a:endParaRPr lang="en-US" b="1" dirty="0">
              <a:latin typeface="Lucida Sans" panose="020B0602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5816" y="191683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ucida Sans" panose="020B0602030504020204" pitchFamily="34" charset="0"/>
              </a:rPr>
              <a:t>D</a:t>
            </a:r>
            <a:r>
              <a:rPr lang="en-US" b="1" baseline="-25000" dirty="0" smtClean="0">
                <a:latin typeface="Lucida Sans" panose="020B0602030504020204" pitchFamily="34" charset="0"/>
              </a:rPr>
              <a:t>2</a:t>
            </a:r>
            <a:r>
              <a:rPr lang="en-US" b="1" dirty="0" smtClean="0">
                <a:latin typeface="Lucida Sans" panose="020B0602030504020204" pitchFamily="34" charset="0"/>
              </a:rPr>
              <a:t>: </a:t>
            </a:r>
            <a:r>
              <a:rPr lang="en-US" b="1" dirty="0">
                <a:latin typeface="Lucida Sans" panose="020B0602030504020204" pitchFamily="34" charset="0"/>
              </a:rPr>
              <a:t>0.18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48064" y="191683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ucida Sans" panose="020B0602030504020204" pitchFamily="34" charset="0"/>
              </a:rPr>
              <a:t>D</a:t>
            </a:r>
            <a:r>
              <a:rPr lang="en-US" b="1" baseline="-25000" dirty="0" smtClean="0">
                <a:latin typeface="Lucida Sans" panose="020B0602030504020204" pitchFamily="34" charset="0"/>
              </a:rPr>
              <a:t>3</a:t>
            </a:r>
            <a:r>
              <a:rPr lang="en-US" b="1" dirty="0" smtClean="0">
                <a:latin typeface="Lucida Sans" panose="020B0602030504020204" pitchFamily="34" charset="0"/>
              </a:rPr>
              <a:t>: </a:t>
            </a:r>
            <a:r>
              <a:rPr lang="en-US" b="1" dirty="0">
                <a:latin typeface="Lucida Sans" panose="020B0602030504020204" pitchFamily="34" charset="0"/>
              </a:rPr>
              <a:t>0.28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08304" y="1916832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Lucida Sans" panose="020B0602030504020204" pitchFamily="34" charset="0"/>
              </a:rPr>
              <a:t>D</a:t>
            </a:r>
            <a:r>
              <a:rPr lang="en-US" b="1" baseline="-25000" dirty="0" smtClean="0">
                <a:latin typeface="Lucida Sans" panose="020B0602030504020204" pitchFamily="34" charset="0"/>
              </a:rPr>
              <a:t>4</a:t>
            </a:r>
            <a:r>
              <a:rPr lang="en-US" b="1" dirty="0" smtClean="0">
                <a:latin typeface="Lucida Sans" panose="020B0602030504020204" pitchFamily="34" charset="0"/>
              </a:rPr>
              <a:t>: </a:t>
            </a:r>
            <a:r>
              <a:rPr lang="en-US" b="1" dirty="0">
                <a:latin typeface="Lucida Sans" panose="020B0602030504020204" pitchFamily="34" charset="0"/>
              </a:rPr>
              <a:t>0.12</a:t>
            </a:r>
          </a:p>
        </p:txBody>
      </p:sp>
      <p:graphicFrame>
        <p:nvGraphicFramePr>
          <p:cNvPr id="28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9845209"/>
              </p:ext>
            </p:extLst>
          </p:nvPr>
        </p:nvGraphicFramePr>
        <p:xfrm>
          <a:off x="1187624" y="4314800"/>
          <a:ext cx="2549898" cy="914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42833"/>
                <a:gridCol w="1358992"/>
                <a:gridCol w="648073"/>
              </a:tblGrid>
              <a:tr h="2640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WorksAt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(Sub,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Obj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Jeff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Stanford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Jeff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Princeton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1043608" y="3861048"/>
            <a:ext cx="2770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(1) </a:t>
            </a:r>
            <a:r>
              <a:rPr lang="en-US" sz="2000" b="1" dirty="0" err="1"/>
              <a:t>D</a:t>
            </a:r>
            <a:r>
              <a:rPr lang="en-US" sz="2000" baseline="30000" dirty="0" err="1"/>
              <a:t>p</a:t>
            </a:r>
            <a:r>
              <a:rPr lang="en-US" sz="2000" baseline="30000" dirty="0"/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tuple-independent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29967" y="3861048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(II) </a:t>
            </a:r>
            <a:r>
              <a:rPr lang="en-US" sz="2000" b="1" dirty="0" err="1"/>
              <a:t>D</a:t>
            </a:r>
            <a:r>
              <a:rPr lang="en-US" sz="2000" baseline="30000" dirty="0" err="1"/>
              <a:t>p</a:t>
            </a:r>
            <a:r>
              <a:rPr lang="en-US" sz="2000" baseline="30000" dirty="0"/>
              <a:t>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block-independent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88654" y="4767535"/>
            <a:ext cx="13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 smtClean="0">
                <a:latin typeface="+mn-lt"/>
              </a:rPr>
              <a:t>Note: </a:t>
            </a:r>
            <a:r>
              <a:rPr lang="en-US" sz="1200" dirty="0" smtClean="0">
                <a:latin typeface="+mn-lt"/>
              </a:rPr>
              <a:t>(I) and (II) </a:t>
            </a:r>
          </a:p>
          <a:p>
            <a:pPr algn="ctr"/>
            <a:r>
              <a:rPr lang="en-US" sz="1200" dirty="0" smtClean="0">
                <a:latin typeface="+mn-lt"/>
              </a:rPr>
              <a:t>are not equivalent!</a:t>
            </a:r>
            <a:endParaRPr lang="en-US" sz="1200" dirty="0">
              <a:latin typeface="+mn-lt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 bwMode="auto">
          <a:xfrm>
            <a:off x="446856" y="-13394"/>
            <a:ext cx="8229600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dirty="0" smtClean="0"/>
              <a:t>Probabilistic Database</a:t>
            </a:r>
            <a:endParaRPr lang="en-US" dirty="0"/>
          </a:p>
        </p:txBody>
      </p:sp>
      <p:graphicFrame>
        <p:nvGraphicFramePr>
          <p:cNvPr id="30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245308"/>
              </p:ext>
            </p:extLst>
          </p:nvPr>
        </p:nvGraphicFramePr>
        <p:xfrm>
          <a:off x="5076056" y="4314800"/>
          <a:ext cx="2549898" cy="914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42833"/>
                <a:gridCol w="1358992"/>
                <a:gridCol w="648073"/>
              </a:tblGrid>
              <a:tr h="2640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WorksAt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(Sub, </a:t>
                      </a:r>
                      <a:r>
                        <a:rPr kumimoji="0" lang="en-US" sz="14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Ob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j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Jeff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Stanford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Princeton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12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uiExpand="1" build="p"/>
      <p:bldP spid="24" grpId="0"/>
      <p:bldP spid="25" grpId="0"/>
      <p:bldP spid="26" grpId="0"/>
      <p:bldP spid="27" grpId="0"/>
      <p:bldP spid="31" grpId="0" uiExpand="1"/>
      <p:bldP spid="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5589240"/>
            <a:ext cx="8928992" cy="11521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360483" y="2483604"/>
            <a:ext cx="6912768" cy="15934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60483" y="980728"/>
            <a:ext cx="6912768" cy="1440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3076"/>
          <p:cNvSpPr/>
          <p:nvPr/>
        </p:nvSpPr>
        <p:spPr>
          <a:xfrm>
            <a:off x="1360483" y="4149080"/>
            <a:ext cx="6912768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8924238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Temporal Alignment &amp; </a:t>
            </a:r>
            <a:r>
              <a:rPr lang="en-US" dirty="0" err="1" smtClean="0"/>
              <a:t>Deduplication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5517232"/>
            <a:ext cx="8229600" cy="21602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Non-Sequenced Semantics:</a:t>
            </a:r>
            <a:endParaRPr lang="en-US" u="sng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9592" y="5085184"/>
            <a:ext cx="758968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504499" y="908720"/>
            <a:ext cx="0" cy="42484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04899" y="908720"/>
            <a:ext cx="0" cy="42484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17067" y="908720"/>
            <a:ext cx="0" cy="42484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04499" y="4797152"/>
            <a:ext cx="7200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04899" y="4559062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01043" y="4293096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04899" y="3942348"/>
            <a:ext cx="3240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04899" y="3582308"/>
            <a:ext cx="151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504499" y="3222268"/>
            <a:ext cx="6840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04499" y="2852936"/>
            <a:ext cx="51125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04499" y="2010326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104899" y="1628800"/>
            <a:ext cx="15121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17067" y="2255386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Box 3077"/>
          <p:cNvSpPr txBox="1"/>
          <p:nvPr/>
        </p:nvSpPr>
        <p:spPr>
          <a:xfrm>
            <a:off x="2267744" y="4612486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1</a:t>
            </a:r>
            <a:endParaRPr lang="en-US" sz="1600" baseline="-25000" dirty="0">
              <a:latin typeface="Lucida Sans" panose="020B0602030504020204" pitchFamily="34" charset="0"/>
            </a:endParaRPr>
          </a:p>
        </p:txBody>
      </p:sp>
      <p:sp>
        <p:nvSpPr>
          <p:cNvPr id="3079" name="TextBox 3078"/>
          <p:cNvSpPr txBox="1"/>
          <p:nvPr/>
        </p:nvSpPr>
        <p:spPr>
          <a:xfrm>
            <a:off x="1283561" y="51479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" panose="020B0602030504020204" pitchFamily="34" charset="0"/>
              </a:rPr>
              <a:t>1936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768788" y="51479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Sans" panose="020B0602030504020204" pitchFamily="34" charset="0"/>
              </a:rPr>
              <a:t>1976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57027" y="514790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ucida Sans" panose="020B0602030504020204" pitchFamily="34" charset="0"/>
              </a:rPr>
              <a:t>1988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049115" y="357301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2 </a:t>
            </a:r>
            <a:r>
              <a:rPr lang="en-US" sz="1600" b="1" dirty="0" smtClean="0">
                <a:sym typeface="Symbol"/>
              </a:rPr>
              <a:t> </a:t>
            </a:r>
            <a:r>
              <a:rPr lang="en-US" sz="1600" dirty="0" smtClean="0">
                <a:latin typeface="Lucida Sans" panose="020B0602030504020204" pitchFamily="34" charset="0"/>
              </a:rPr>
              <a:t>¬f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3</a:t>
            </a:r>
            <a:endParaRPr lang="en-US" sz="1600" baseline="-25000" dirty="0">
              <a:latin typeface="Lucida Sans" panose="020B0602030504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80112" y="323446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2 </a:t>
            </a:r>
            <a:r>
              <a:rPr lang="en-US" sz="1600" b="1" dirty="0" smtClean="0">
                <a:sym typeface="Symbol"/>
              </a:rPr>
              <a:t> </a:t>
            </a:r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3</a:t>
            </a:r>
            <a:endParaRPr lang="en-US" sz="1600" baseline="-25000" dirty="0">
              <a:latin typeface="Lucida Sans" panose="020B0602030504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71800" y="323446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1 </a:t>
            </a:r>
            <a:r>
              <a:rPr lang="en-US" sz="1600" b="1" dirty="0" smtClean="0">
                <a:sym typeface="Symbol"/>
              </a:rPr>
              <a:t> </a:t>
            </a:r>
            <a:r>
              <a:rPr lang="en-US" sz="1600" dirty="0" smtClean="0">
                <a:latin typeface="Lucida Sans" panose="020B0602030504020204" pitchFamily="34" charset="0"/>
              </a:rPr>
              <a:t>¬f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3</a:t>
            </a:r>
            <a:endParaRPr lang="en-US" sz="1600" baseline="-25000" dirty="0">
              <a:latin typeface="Lucida Sans" panose="020B0602030504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71800" y="24836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1 </a:t>
            </a:r>
            <a:r>
              <a:rPr lang="en-US" sz="1600" b="1" dirty="0" smtClean="0">
                <a:sym typeface="Symbol"/>
              </a:rPr>
              <a:t> </a:t>
            </a:r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3</a:t>
            </a:r>
            <a:endParaRPr lang="en-US" sz="1600" baseline="-25000" dirty="0">
              <a:latin typeface="Lucida Sans" panose="020B0602030504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24579" y="162880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(f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1 </a:t>
            </a:r>
            <a:r>
              <a:rPr lang="en-US" sz="1600" b="1" dirty="0" smtClean="0">
                <a:sym typeface="Symbol"/>
              </a:rPr>
              <a:t> </a:t>
            </a:r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3</a:t>
            </a:r>
            <a:r>
              <a:rPr lang="en-US" sz="1600" dirty="0" smtClean="0">
                <a:latin typeface="Lucida Sans" panose="020B0602030504020204" pitchFamily="34" charset="0"/>
              </a:rPr>
              <a:t>)</a:t>
            </a:r>
            <a:r>
              <a:rPr lang="en-US" sz="1600" b="1" dirty="0">
                <a:sym typeface="Symbol"/>
              </a:rPr>
              <a:t> </a:t>
            </a:r>
            <a:r>
              <a:rPr lang="en-US" sz="1600" dirty="0" smtClean="0">
                <a:latin typeface="Lucida Sans" panose="020B0602030504020204" pitchFamily="34" charset="0"/>
              </a:rPr>
              <a:t> (</a:t>
            </a:r>
            <a:r>
              <a:rPr lang="en-US" sz="1600" dirty="0">
                <a:latin typeface="Lucida Sans" panose="020B0602030504020204" pitchFamily="34" charset="0"/>
              </a:rPr>
              <a:t>f</a:t>
            </a:r>
            <a:r>
              <a:rPr lang="en-US" sz="1600" baseline="-25000" dirty="0">
                <a:latin typeface="Lucida Sans" panose="020B0602030504020204" pitchFamily="34" charset="0"/>
              </a:rPr>
              <a:t>1 </a:t>
            </a:r>
            <a:r>
              <a:rPr lang="en-US" sz="1600" b="1" dirty="0">
                <a:sym typeface="Symbol"/>
              </a:rPr>
              <a:t> </a:t>
            </a:r>
            <a:r>
              <a:rPr lang="en-US" sz="1600" dirty="0">
                <a:latin typeface="Lucida Sans" panose="020B0602030504020204" pitchFamily="34" charset="0"/>
              </a:rPr>
              <a:t>¬</a:t>
            </a:r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3</a:t>
            </a:r>
            <a:r>
              <a:rPr lang="en-US" sz="1600" dirty="0" smtClean="0">
                <a:latin typeface="Lucida Sans" panose="020B0602030504020204" pitchFamily="34" charset="0"/>
              </a:rPr>
              <a:t>)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248915" y="980728"/>
            <a:ext cx="280831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(f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1 </a:t>
            </a:r>
            <a:r>
              <a:rPr lang="en-US" sz="1600" b="1" dirty="0" smtClean="0">
                <a:sym typeface="Symbol"/>
              </a:rPr>
              <a:t> </a:t>
            </a:r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3</a:t>
            </a:r>
            <a:r>
              <a:rPr lang="en-US" sz="1600" dirty="0" smtClean="0">
                <a:latin typeface="Lucida Sans" panose="020B0602030504020204" pitchFamily="34" charset="0"/>
              </a:rPr>
              <a:t>)</a:t>
            </a:r>
            <a:r>
              <a:rPr lang="en-US" sz="1600" b="1" dirty="0">
                <a:sym typeface="Symbol"/>
              </a:rPr>
              <a:t> </a:t>
            </a:r>
            <a:r>
              <a:rPr lang="en-US" sz="1600" dirty="0" smtClean="0">
                <a:latin typeface="Lucida Sans" panose="020B0602030504020204" pitchFamily="34" charset="0"/>
              </a:rPr>
              <a:t> (</a:t>
            </a:r>
            <a:r>
              <a:rPr lang="en-US" sz="1600" dirty="0">
                <a:latin typeface="Lucida Sans" panose="020B0602030504020204" pitchFamily="34" charset="0"/>
              </a:rPr>
              <a:t>f</a:t>
            </a:r>
            <a:r>
              <a:rPr lang="en-US" sz="1600" baseline="-25000" dirty="0">
                <a:latin typeface="Lucida Sans" panose="020B0602030504020204" pitchFamily="34" charset="0"/>
              </a:rPr>
              <a:t>1 </a:t>
            </a:r>
            <a:r>
              <a:rPr lang="en-US" sz="1600" b="1" dirty="0">
                <a:sym typeface="Symbol"/>
              </a:rPr>
              <a:t> </a:t>
            </a:r>
            <a:r>
              <a:rPr lang="en-US" sz="1600" dirty="0">
                <a:latin typeface="Lucida Sans" panose="020B0602030504020204" pitchFamily="34" charset="0"/>
              </a:rPr>
              <a:t>¬</a:t>
            </a:r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3</a:t>
            </a:r>
            <a:r>
              <a:rPr lang="en-US" sz="1600" dirty="0" smtClean="0">
                <a:latin typeface="Lucida Sans" panose="020B0602030504020204" pitchFamily="34" charset="0"/>
              </a:rPr>
              <a:t>) </a:t>
            </a:r>
            <a:r>
              <a:rPr lang="en-US" sz="1600" b="1" dirty="0" smtClean="0">
                <a:sym typeface="Symbol"/>
              </a:rPr>
              <a:t> </a:t>
            </a:r>
          </a:p>
          <a:p>
            <a:r>
              <a:rPr lang="en-US" sz="1600" dirty="0" smtClean="0">
                <a:latin typeface="Lucida Sans" panose="020B0602030504020204" pitchFamily="34" charset="0"/>
              </a:rPr>
              <a:t>(f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2 </a:t>
            </a:r>
            <a:r>
              <a:rPr lang="en-US" sz="1600" b="1" dirty="0">
                <a:sym typeface="Symbol"/>
              </a:rPr>
              <a:t> </a:t>
            </a:r>
            <a:r>
              <a:rPr lang="en-US" sz="1600" dirty="0">
                <a:latin typeface="Lucida Sans" panose="020B0602030504020204" pitchFamily="34" charset="0"/>
              </a:rPr>
              <a:t>f</a:t>
            </a:r>
            <a:r>
              <a:rPr lang="en-US" sz="1600" baseline="-25000" dirty="0">
                <a:latin typeface="Lucida Sans" panose="020B0602030504020204" pitchFamily="34" charset="0"/>
              </a:rPr>
              <a:t>3</a:t>
            </a:r>
            <a:r>
              <a:rPr lang="en-US" sz="1600" dirty="0">
                <a:latin typeface="Lucida Sans" panose="020B0602030504020204" pitchFamily="34" charset="0"/>
              </a:rPr>
              <a:t>)</a:t>
            </a:r>
            <a:r>
              <a:rPr lang="en-US" sz="1600" b="1" dirty="0">
                <a:sym typeface="Symbol"/>
              </a:rPr>
              <a:t> </a:t>
            </a:r>
            <a:r>
              <a:rPr lang="en-US" sz="1600" dirty="0">
                <a:latin typeface="Lucida Sans" panose="020B0602030504020204" pitchFamily="34" charset="0"/>
              </a:rPr>
              <a:t> (</a:t>
            </a:r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2 </a:t>
            </a:r>
            <a:r>
              <a:rPr lang="en-US" sz="1600" b="1" dirty="0">
                <a:sym typeface="Symbol"/>
              </a:rPr>
              <a:t> </a:t>
            </a:r>
            <a:r>
              <a:rPr lang="en-US" sz="1600" dirty="0">
                <a:latin typeface="Lucida Sans" panose="020B0602030504020204" pitchFamily="34" charset="0"/>
              </a:rPr>
              <a:t>¬f</a:t>
            </a:r>
            <a:r>
              <a:rPr lang="en-US" sz="1600" baseline="-25000" dirty="0">
                <a:latin typeface="Lucida Sans" panose="020B0602030504020204" pitchFamily="34" charset="0"/>
              </a:rPr>
              <a:t>3</a:t>
            </a:r>
            <a:r>
              <a:rPr lang="en-US" sz="1600" dirty="0" smtClean="0">
                <a:latin typeface="Lucida Sans" panose="020B0602030504020204" pitchFamily="34" charset="0"/>
              </a:rPr>
              <a:t>)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3080" name="Rectangle 3079"/>
          <p:cNvSpPr/>
          <p:nvPr/>
        </p:nvSpPr>
        <p:spPr>
          <a:xfrm>
            <a:off x="6029245" y="1844824"/>
            <a:ext cx="192713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600" dirty="0">
                <a:latin typeface="Lucida Sans" panose="020B0602030504020204" pitchFamily="34" charset="0"/>
              </a:rPr>
              <a:t>(</a:t>
            </a:r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 smtClean="0">
                <a:latin typeface="Lucida Sans" panose="020B0602030504020204" pitchFamily="34" charset="0"/>
              </a:rPr>
              <a:t>1 </a:t>
            </a:r>
            <a:r>
              <a:rPr lang="en-US" sz="1600" b="1" dirty="0">
                <a:sym typeface="Symbol"/>
              </a:rPr>
              <a:t> </a:t>
            </a:r>
            <a:r>
              <a:rPr lang="en-US" sz="1600" dirty="0">
                <a:latin typeface="Lucida Sans" panose="020B0602030504020204" pitchFamily="34" charset="0"/>
              </a:rPr>
              <a:t>f</a:t>
            </a:r>
            <a:r>
              <a:rPr lang="en-US" sz="1600" baseline="-25000" dirty="0">
                <a:latin typeface="Lucida Sans" panose="020B0602030504020204" pitchFamily="34" charset="0"/>
              </a:rPr>
              <a:t>3</a:t>
            </a:r>
            <a:r>
              <a:rPr lang="en-US" sz="1600" dirty="0">
                <a:latin typeface="Lucida Sans" panose="020B0602030504020204" pitchFamily="34" charset="0"/>
              </a:rPr>
              <a:t>)</a:t>
            </a:r>
            <a:r>
              <a:rPr lang="en-US" sz="1600" b="1" dirty="0">
                <a:sym typeface="Symbol"/>
              </a:rPr>
              <a:t> </a:t>
            </a:r>
            <a:r>
              <a:rPr lang="en-US" sz="1600" dirty="0">
                <a:latin typeface="Lucida Sans" panose="020B0602030504020204" pitchFamily="34" charset="0"/>
              </a:rPr>
              <a:t> (f</a:t>
            </a:r>
            <a:r>
              <a:rPr lang="en-US" sz="1600" baseline="-25000" dirty="0">
                <a:latin typeface="Lucida Sans" panose="020B0602030504020204" pitchFamily="34" charset="0"/>
              </a:rPr>
              <a:t>2 </a:t>
            </a:r>
            <a:r>
              <a:rPr lang="en-US" sz="1600" b="1" dirty="0">
                <a:sym typeface="Symbol"/>
              </a:rPr>
              <a:t> </a:t>
            </a:r>
            <a:r>
              <a:rPr lang="en-US" sz="1600" dirty="0">
                <a:latin typeface="Lucida Sans" panose="020B0602030504020204" pitchFamily="34" charset="0"/>
              </a:rPr>
              <a:t>¬f</a:t>
            </a:r>
            <a:r>
              <a:rPr lang="en-US" sz="1600" baseline="-25000" dirty="0">
                <a:latin typeface="Lucida Sans" panose="020B0602030504020204" pitchFamily="34" charset="0"/>
              </a:rPr>
              <a:t>3</a:t>
            </a:r>
            <a:r>
              <a:rPr lang="en-US" sz="1600" dirty="0">
                <a:latin typeface="Lucida Sans" panose="020B0602030504020204" pitchFamily="34" charset="0"/>
              </a:rPr>
              <a:t>)</a:t>
            </a:r>
          </a:p>
        </p:txBody>
      </p:sp>
      <p:sp>
        <p:nvSpPr>
          <p:cNvPr id="3081" name="Rectangle 3080"/>
          <p:cNvSpPr/>
          <p:nvPr/>
        </p:nvSpPr>
        <p:spPr>
          <a:xfrm>
            <a:off x="8491154" y="4797152"/>
            <a:ext cx="545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ym typeface="Symbol"/>
              </a:rPr>
              <a:t></a:t>
            </a:r>
            <a:r>
              <a:rPr lang="en-US" sz="2400" baseline="30000" dirty="0">
                <a:sym typeface="Symbol"/>
              </a:rPr>
              <a:t>T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107504" y="6021288"/>
            <a:ext cx="852989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marriedTo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</a:t>
            </a:r>
            <a:r>
              <a:rPr lang="en-US" sz="16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x,y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)[t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b1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,T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max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  wedding(</a:t>
            </a:r>
            <a:r>
              <a:rPr lang="en-US" sz="16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x,y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)[t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b1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,t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e1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</a:t>
            </a:r>
            <a:r>
              <a:rPr lang="en-US" sz="1600" b="1" dirty="0">
                <a:solidFill>
                  <a:srgbClr val="0033CC"/>
                </a:solidFill>
                <a:latin typeface="Lucida Sans" panose="020B0602030504020204" pitchFamily="34" charset="0"/>
                <a:sym typeface="Symbol"/>
              </a:rPr>
              <a:t> 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</a:rPr>
              <a:t>¬d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ivorce(</a:t>
            </a:r>
            <a:r>
              <a:rPr lang="en-US" sz="16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x,y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)[t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b2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,t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e2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500" b="1" dirty="0" smtClean="0">
              <a:solidFill>
                <a:srgbClr val="0033CC"/>
              </a:solidFill>
              <a:latin typeface="Lucida Sans" panose="020B0602030504020204" pitchFamily="34" charset="0"/>
              <a:cs typeface="Arial" pitchFamily="34" charset="0"/>
              <a:sym typeface="Symbo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marriedTo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</a:t>
            </a:r>
            <a:r>
              <a:rPr lang="en-US" sz="16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x,y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)[t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b1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,t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e2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     wedding(</a:t>
            </a:r>
            <a:r>
              <a:rPr lang="en-US" sz="16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x,y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)[t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b1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,t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e1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</a:t>
            </a:r>
            <a:r>
              <a:rPr lang="en-US" sz="1600" b="1" dirty="0">
                <a:solidFill>
                  <a:srgbClr val="0033CC"/>
                </a:solidFill>
                <a:latin typeface="Lucida Sans" panose="020B0602030504020204" pitchFamily="34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sym typeface="Symbol"/>
              </a:rPr>
              <a:t>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 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sym typeface="Symbol"/>
              </a:rPr>
              <a:t> d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ivorce(</a:t>
            </a:r>
            <a:r>
              <a:rPr lang="en-US" sz="16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x,y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)[t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b2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,t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e2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 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sym typeface="Symbol"/>
              </a:rPr>
              <a:t> 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sym typeface="Symbol"/>
              </a:rPr>
              <a:t>e1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sym typeface="Symbol"/>
              </a:rPr>
              <a:t> ≤</a:t>
            </a:r>
            <a:r>
              <a:rPr lang="en-US" sz="1600" b="1" baseline="30000" dirty="0" smtClean="0">
                <a:solidFill>
                  <a:srgbClr val="0033CC"/>
                </a:solidFill>
                <a:latin typeface="Lucida Sans" panose="020B0602030504020204" pitchFamily="34" charset="0"/>
                <a:sym typeface="Symbol"/>
              </a:rPr>
              <a:t>T</a:t>
            </a:r>
            <a:r>
              <a:rPr lang="en-US" sz="1600" b="1" dirty="0" smtClean="0">
                <a:solidFill>
                  <a:srgbClr val="0033CC"/>
                </a:solidFill>
                <a:latin typeface="Lucida Sans" panose="020B0602030504020204" pitchFamily="34" charset="0"/>
                <a:sym typeface="Symbol"/>
              </a:rPr>
              <a:t> t</a:t>
            </a:r>
            <a:r>
              <a:rPr lang="en-US" sz="1600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sym typeface="Symbol"/>
              </a:rPr>
              <a:t>b2</a:t>
            </a:r>
            <a:endParaRPr lang="en-US" sz="1600" b="1" baseline="-25000" dirty="0">
              <a:solidFill>
                <a:srgbClr val="0033CC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sp>
        <p:nvSpPr>
          <p:cNvPr id="3082" name="TextBox 3081"/>
          <p:cNvSpPr txBox="1"/>
          <p:nvPr/>
        </p:nvSpPr>
        <p:spPr>
          <a:xfrm>
            <a:off x="251520" y="4222829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</a:t>
            </a:r>
          </a:p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52487" y="263691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Derived</a:t>
            </a:r>
          </a:p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2487" y="1414517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Dedupl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Facts</a:t>
            </a:r>
            <a:endParaRPr lang="en-US" dirty="0"/>
          </a:p>
        </p:txBody>
      </p:sp>
      <p:sp>
        <p:nvSpPr>
          <p:cNvPr id="3083" name="Rectangle 3082"/>
          <p:cNvSpPr/>
          <p:nvPr/>
        </p:nvSpPr>
        <p:spPr>
          <a:xfrm>
            <a:off x="1547664" y="4365104"/>
            <a:ext cx="24208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wedding(</a:t>
            </a:r>
            <a:r>
              <a:rPr lang="en-US" sz="14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DeNiro,Abbott</a:t>
            </a:r>
            <a:r>
              <a:rPr lang="en-US" sz="14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4139952" y="4653136"/>
            <a:ext cx="24208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w</a:t>
            </a:r>
            <a:r>
              <a:rPr lang="en-US" sz="14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edding(</a:t>
            </a:r>
            <a:r>
              <a:rPr lang="en-US" sz="14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DeNiro,Abbott</a:t>
            </a:r>
            <a:r>
              <a:rPr lang="en-US" sz="14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5940152" y="4365104"/>
            <a:ext cx="230864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d</a:t>
            </a:r>
            <a:r>
              <a:rPr lang="en-US" sz="14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ivorce(</a:t>
            </a:r>
            <a:r>
              <a:rPr lang="en-US" sz="1400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DeNiro,Abbott</a:t>
            </a:r>
            <a:r>
              <a:rPr lang="en-US" sz="1400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)</a:t>
            </a:r>
            <a:endParaRPr lang="en-US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8100392" y="51479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Sans" panose="020B0602030504020204" pitchFamily="34" charset="0"/>
              </a:rPr>
              <a:t>T</a:t>
            </a:r>
            <a:r>
              <a:rPr lang="en-US" baseline="-25000" dirty="0" err="1" smtClean="0">
                <a:latin typeface="Lucida Sans" panose="020B0602030504020204" pitchFamily="34" charset="0"/>
              </a:rPr>
              <a:t>max</a:t>
            </a:r>
            <a:endParaRPr lang="en-US" baseline="-25000" dirty="0">
              <a:latin typeface="Lucida Sans" panose="020B0602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53243" y="4365104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>
                <a:latin typeface="Lucida Sans" panose="020B0602030504020204" pitchFamily="34" charset="0"/>
              </a:rPr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57778" y="4077072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f</a:t>
            </a:r>
            <a:r>
              <a:rPr lang="en-US" sz="1600" baseline="-25000" dirty="0">
                <a:latin typeface="Lucida Sans" panose="020B0602030504020204" pitchFamily="34" charset="0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589" y="514790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Lucida Sans" panose="020B0602030504020204" pitchFamily="34" charset="0"/>
              </a:rPr>
              <a:t>T</a:t>
            </a:r>
            <a:r>
              <a:rPr lang="en-US" baseline="-25000" dirty="0" err="1" smtClean="0">
                <a:latin typeface="Lucida Sans" panose="020B0602030504020204" pitchFamily="34" charset="0"/>
              </a:rPr>
              <a:t>min</a:t>
            </a:r>
            <a:endParaRPr lang="en-US" baseline="-250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6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 animBg="1"/>
      <p:bldP spid="43" grpId="0" animBg="1"/>
      <p:bldP spid="3" grpId="0" build="p"/>
      <p:bldP spid="50" grpId="0"/>
      <p:bldP spid="51" grpId="0"/>
      <p:bldP spid="52" grpId="0"/>
      <p:bldP spid="53" grpId="0"/>
      <p:bldP spid="54" grpId="0"/>
      <p:bldP spid="55" grpId="0" animBg="1"/>
      <p:bldP spid="3080" grpId="0" animBg="1"/>
      <p:bldP spid="60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/>
          <p:cNvSpPr/>
          <p:nvPr/>
        </p:nvSpPr>
        <p:spPr>
          <a:xfrm>
            <a:off x="3347864" y="2653442"/>
            <a:ext cx="576064" cy="415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</a:rPr>
              <a:t>0.08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4572000" y="2568894"/>
            <a:ext cx="864096" cy="500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</a:rPr>
              <a:t>0.12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923928" y="2293402"/>
            <a:ext cx="648072" cy="7755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black"/>
                </a:solidFill>
              </a:rPr>
              <a:t>0.16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99" name="Straight Arrow Connector 98"/>
          <p:cNvCxnSpPr>
            <a:stCxn id="4" idx="0"/>
          </p:cNvCxnSpPr>
          <p:nvPr/>
        </p:nvCxnSpPr>
        <p:spPr>
          <a:xfrm rot="5400000" flipH="1" flipV="1">
            <a:off x="1910935" y="3268266"/>
            <a:ext cx="1928825" cy="139304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3" idx="0"/>
          </p:cNvCxnSpPr>
          <p:nvPr/>
        </p:nvCxnSpPr>
        <p:spPr>
          <a:xfrm flipH="1" flipV="1">
            <a:off x="3786187" y="3000372"/>
            <a:ext cx="2550008" cy="201280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" idx="0"/>
          </p:cNvCxnSpPr>
          <p:nvPr/>
        </p:nvCxnSpPr>
        <p:spPr>
          <a:xfrm rot="5400000" flipH="1" flipV="1">
            <a:off x="2121260" y="2982513"/>
            <a:ext cx="2004252" cy="188911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7" idx="0"/>
          </p:cNvCxnSpPr>
          <p:nvPr/>
        </p:nvCxnSpPr>
        <p:spPr>
          <a:xfrm flipH="1" flipV="1">
            <a:off x="4427984" y="2924944"/>
            <a:ext cx="2484276" cy="172819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6"/>
          <p:cNvGrpSpPr/>
          <p:nvPr/>
        </p:nvGrpSpPr>
        <p:grpSpPr>
          <a:xfrm>
            <a:off x="1259931" y="4286256"/>
            <a:ext cx="3448380" cy="1869530"/>
            <a:chOff x="1259931" y="4286256"/>
            <a:chExt cx="3448380" cy="1869530"/>
          </a:xfrm>
        </p:grpSpPr>
        <p:sp>
          <p:nvSpPr>
            <p:cNvPr id="4" name="Rectangle 3"/>
            <p:cNvSpPr/>
            <p:nvPr/>
          </p:nvSpPr>
          <p:spPr>
            <a:xfrm>
              <a:off x="1714480" y="4929198"/>
              <a:ext cx="928693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0.4</a:t>
              </a:r>
              <a:endParaRPr lang="en-US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4581128"/>
              <a:ext cx="1071570" cy="91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0.6</a:t>
              </a:r>
              <a:endParaRPr lang="en-US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963587" y="4893479"/>
              <a:ext cx="1215240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71604" y="5500702"/>
              <a:ext cx="250033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678761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607455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679025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500166" y="55007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‘03</a:t>
              </a:r>
              <a:endParaRPr lang="en-US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57422" y="548856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‘05</a:t>
              </a:r>
              <a:endParaRPr lang="en-US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52646" y="548856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‘07</a:t>
              </a:r>
              <a:endParaRPr lang="en-US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259931" y="5786454"/>
              <a:ext cx="3448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err="1">
                  <a:solidFill>
                    <a:srgbClr val="0033CC"/>
                  </a:solidFill>
                  <a:latin typeface="Lucida Sans" panose="020B0602030504020204" pitchFamily="34" charset="0"/>
                  <a:cs typeface="Arial" pitchFamily="34" charset="0"/>
                </a:rPr>
                <a:t>p</a:t>
              </a:r>
              <a:r>
                <a:rPr lang="en-US" b="1" dirty="0" err="1" smtClean="0">
                  <a:solidFill>
                    <a:srgbClr val="0033CC"/>
                  </a:solidFill>
                  <a:latin typeface="Lucida Sans" panose="020B0602030504020204" pitchFamily="34" charset="0"/>
                  <a:cs typeface="Arial" pitchFamily="34" charset="0"/>
                </a:rPr>
                <a:t>laysFor</a:t>
              </a:r>
              <a:r>
                <a:rPr lang="en-US" b="1" dirty="0" smtClean="0">
                  <a:solidFill>
                    <a:srgbClr val="0033CC"/>
                  </a:solidFill>
                  <a:latin typeface="Lucida Sans" panose="020B0602030504020204" pitchFamily="34" charset="0"/>
                  <a:cs typeface="Arial" pitchFamily="34" charset="0"/>
                </a:rPr>
                <a:t>(Beckham, Real, T</a:t>
              </a:r>
              <a:r>
                <a:rPr lang="en-US" b="1" baseline="-25000" dirty="0" smtClean="0">
                  <a:solidFill>
                    <a:srgbClr val="0033CC"/>
                  </a:solidFill>
                  <a:latin typeface="Lucida Sans" panose="020B0602030504020204" pitchFamily="34" charset="0"/>
                  <a:cs typeface="Arial" pitchFamily="34" charset="0"/>
                </a:rPr>
                <a:t>1</a:t>
              </a:r>
              <a:r>
                <a:rPr lang="en-US" b="1" dirty="0" smtClean="0">
                  <a:solidFill>
                    <a:srgbClr val="0033CC"/>
                  </a:solidFill>
                  <a:latin typeface="Lucida Sans" panose="020B0602030504020204" pitchFamily="34" charset="0"/>
                  <a:cs typeface="Arial" pitchFamily="34" charset="0"/>
                </a:rPr>
                <a:t>)</a:t>
              </a:r>
              <a:endParaRPr lang="en-US" b="1" dirty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0" y="5384085"/>
            <a:ext cx="100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Facts</a:t>
            </a:r>
            <a:endParaRPr lang="en-US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157843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Derived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Facts</a:t>
            </a:r>
            <a:endParaRPr lang="en-US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grpSp>
        <p:nvGrpSpPr>
          <p:cNvPr id="5" name="Group 137"/>
          <p:cNvGrpSpPr/>
          <p:nvPr/>
        </p:nvGrpSpPr>
        <p:grpSpPr>
          <a:xfrm>
            <a:off x="5236886" y="4286256"/>
            <a:ext cx="3410600" cy="1879048"/>
            <a:chOff x="5236886" y="4286256"/>
            <a:chExt cx="3410600" cy="1879048"/>
          </a:xfrm>
        </p:grpSpPr>
        <p:sp>
          <p:nvSpPr>
            <p:cNvPr id="98" name="Rectangle 97"/>
            <p:cNvSpPr/>
            <p:nvPr/>
          </p:nvSpPr>
          <p:spPr>
            <a:xfrm>
              <a:off x="7092278" y="5017166"/>
              <a:ext cx="792090" cy="500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0.2</a:t>
              </a:r>
              <a:endParaRPr lang="en-US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0150" y="5013176"/>
              <a:ext cx="792090" cy="500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0.2</a:t>
              </a:r>
              <a:endParaRPr lang="en-US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98984" y="5157192"/>
              <a:ext cx="441168" cy="361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0.1</a:t>
              </a:r>
              <a:endParaRPr lang="en-US" sz="160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60231" y="4653136"/>
              <a:ext cx="504057" cy="86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cs typeface="Arial" panose="020B0604020202020204" pitchFamily="34" charset="0"/>
                </a:rPr>
                <a:t>0.4</a:t>
              </a:r>
              <a:endParaRPr lang="en-US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03900" y="55007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‘05</a:t>
              </a:r>
              <a:endParaRPr lang="en-US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356108" y="4286256"/>
              <a:ext cx="0" cy="12325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5463265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6624513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7130279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7846369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236886" y="55007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‘00</a:t>
              </a:r>
              <a:endParaRPr lang="en-US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79764" y="55007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‘02</a:t>
              </a:r>
              <a:endParaRPr lang="en-US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96336" y="55007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‘07</a:t>
              </a:r>
              <a:endParaRPr lang="en-US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364088" y="5517232"/>
              <a:ext cx="28083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5292080" y="5795972"/>
              <a:ext cx="3355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 err="1">
                  <a:solidFill>
                    <a:srgbClr val="0033CC"/>
                  </a:solidFill>
                  <a:latin typeface="Lucida Sans" panose="020B0602030504020204" pitchFamily="34" charset="0"/>
                  <a:cs typeface="Arial" pitchFamily="34" charset="0"/>
                </a:rPr>
                <a:t>p</a:t>
              </a:r>
              <a:r>
                <a:rPr lang="en-US" b="1" dirty="0" err="1" smtClean="0">
                  <a:solidFill>
                    <a:srgbClr val="0033CC"/>
                  </a:solidFill>
                  <a:latin typeface="Lucida Sans" panose="020B0602030504020204" pitchFamily="34" charset="0"/>
                  <a:cs typeface="Arial" pitchFamily="34" charset="0"/>
                </a:rPr>
                <a:t>laysFor</a:t>
              </a:r>
              <a:r>
                <a:rPr lang="en-US" b="1" dirty="0" smtClean="0">
                  <a:solidFill>
                    <a:srgbClr val="0033CC"/>
                  </a:solidFill>
                  <a:latin typeface="Lucida Sans" panose="020B0602030504020204" pitchFamily="34" charset="0"/>
                  <a:cs typeface="Arial" pitchFamily="34" charset="0"/>
                </a:rPr>
                <a:t>(Ronaldo, Real, T</a:t>
              </a:r>
              <a:r>
                <a:rPr lang="en-US" b="1" baseline="-25000" dirty="0" smtClean="0">
                  <a:solidFill>
                    <a:srgbClr val="0033CC"/>
                  </a:solidFill>
                  <a:latin typeface="Lucida Sans" panose="020B0602030504020204" pitchFamily="34" charset="0"/>
                  <a:cs typeface="Arial" pitchFamily="34" charset="0"/>
                </a:rPr>
                <a:t>2</a:t>
              </a:r>
              <a:r>
                <a:rPr lang="en-US" b="1" dirty="0" smtClean="0">
                  <a:solidFill>
                    <a:srgbClr val="0033CC"/>
                  </a:solidFill>
                  <a:latin typeface="Lucida Sans" panose="020B0602030504020204" pitchFamily="34" charset="0"/>
                  <a:cs typeface="Arial" pitchFamily="34" charset="0"/>
                </a:rPr>
                <a:t>)</a:t>
              </a:r>
              <a:endParaRPr lang="en-US" b="1" dirty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5904433" y="555295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372199" y="5507940"/>
              <a:ext cx="576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‘04</a:t>
              </a:r>
              <a:endParaRPr lang="en-US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7" name="Group 141"/>
          <p:cNvGrpSpPr/>
          <p:nvPr/>
        </p:nvGrpSpPr>
        <p:grpSpPr>
          <a:xfrm>
            <a:off x="3059832" y="2000240"/>
            <a:ext cx="2808312" cy="1440902"/>
            <a:chOff x="3059832" y="2000240"/>
            <a:chExt cx="2808312" cy="1440902"/>
          </a:xfrm>
        </p:grpSpPr>
        <p:sp>
          <p:nvSpPr>
            <p:cNvPr id="58" name="TextBox 57"/>
            <p:cNvSpPr txBox="1"/>
            <p:nvPr/>
          </p:nvSpPr>
          <p:spPr>
            <a:xfrm>
              <a:off x="3059832" y="3071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‘03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35896" y="307181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‘04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175708" y="305966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‘07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5400000" flipH="1" flipV="1">
              <a:off x="2669454" y="2536422"/>
              <a:ext cx="1073158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5400000">
              <a:off x="3312145" y="3107529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8209" y="3107529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5402087" y="3107529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4536281" y="3107529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3203848" y="3068960"/>
              <a:ext cx="2664296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355976" y="306896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‘05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5004048" y="1203246"/>
            <a:ext cx="3658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  </a:t>
            </a: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p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laysFor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(Beckham, Real,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Symbol"/>
              <a:buChar char="Ù"/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p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laysFor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(Ronaldo, Real,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Symbol"/>
              <a:buChar char="Ù"/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overlaps(T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3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43095" y="1196752"/>
            <a:ext cx="406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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3 </a:t>
            </a: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t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eamMates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(Beckham,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                                Ronaldo,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3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387269" y="1196752"/>
            <a:ext cx="184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  <a:sym typeface="Symbol"/>
              </a:rPr>
              <a:t></a:t>
            </a:r>
            <a:endParaRPr lang="en-US" sz="2800" dirty="0">
              <a:solidFill>
                <a:srgbClr val="0033CC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cxnSp>
        <p:nvCxnSpPr>
          <p:cNvPr id="130" name="Straight Arrow Connector 129"/>
          <p:cNvCxnSpPr>
            <a:stCxn id="15" idx="0"/>
          </p:cNvCxnSpPr>
          <p:nvPr/>
        </p:nvCxnSpPr>
        <p:spPr>
          <a:xfrm rot="5400000" flipH="1" flipV="1">
            <a:off x="3163855" y="3012056"/>
            <a:ext cx="1584176" cy="15539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rot="10800000">
            <a:off x="5220072" y="2996952"/>
            <a:ext cx="2592288" cy="20162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307080" y="1196752"/>
            <a:ext cx="312592" cy="370095"/>
            <a:chOff x="1500166" y="1203246"/>
            <a:chExt cx="312592" cy="37009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1500166" y="1203246"/>
              <a:ext cx="312591" cy="3700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>
              <a:off x="1500166" y="1203246"/>
              <a:ext cx="312592" cy="37009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179512" y="1196752"/>
            <a:ext cx="4216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teamMates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(Beckham,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                               Ronaldo,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3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 </a:t>
            </a:r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67544" y="-13394"/>
            <a:ext cx="8280920" cy="778098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/>
              <a:t>Inference in Probabilistic-Temporal Databases</a:t>
            </a:r>
            <a:endParaRPr lang="en-US" sz="3400" dirty="0"/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3446372" y="764704"/>
            <a:ext cx="5374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400" dirty="0" smtClean="0">
                <a:latin typeface="+mn-lt"/>
              </a:rPr>
              <a:t>[Wang,Yahya,Theobald: MUD’10;  </a:t>
            </a:r>
            <a:r>
              <a:rPr lang="de-DE" sz="1400" dirty="0" err="1" smtClean="0">
                <a:latin typeface="+mn-lt"/>
              </a:rPr>
              <a:t>Dylla,Miliaraki,Theobald</a:t>
            </a:r>
            <a:r>
              <a:rPr lang="de-DE" sz="1400" dirty="0" smtClean="0">
                <a:latin typeface="+mn-lt"/>
              </a:rPr>
              <a:t>: PVLDB’13]</a:t>
            </a:r>
            <a:endParaRPr lang="de-DE" sz="14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0286" y="6309320"/>
            <a:ext cx="4196983" cy="369332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Example using the Allen predicate </a:t>
            </a:r>
            <a:r>
              <a:rPr lang="en-US" i="1" dirty="0">
                <a:latin typeface="+mn-lt"/>
              </a:rPr>
              <a:t>o</a:t>
            </a:r>
            <a:r>
              <a:rPr lang="en-US" i="1" dirty="0" smtClean="0">
                <a:latin typeface="+mn-lt"/>
              </a:rPr>
              <a:t>verlaps</a:t>
            </a:r>
            <a:endParaRPr lang="en-US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406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4" grpId="0" animBg="1"/>
      <p:bldP spid="62" grpId="0"/>
      <p:bldP spid="67" grpId="0"/>
      <p:bldP spid="122" grpId="0"/>
      <p:bldP spid="70" grpId="0"/>
      <p:bldP spid="70" grpId="1"/>
      <p:bldP spid="71" grpId="0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00166" y="4286256"/>
            <a:ext cx="2571768" cy="1583778"/>
            <a:chOff x="1500166" y="4286256"/>
            <a:chExt cx="2571768" cy="1583778"/>
          </a:xfrm>
        </p:grpSpPr>
        <p:sp>
          <p:nvSpPr>
            <p:cNvPr id="4" name="Rectangle 3"/>
            <p:cNvSpPr/>
            <p:nvPr/>
          </p:nvSpPr>
          <p:spPr>
            <a:xfrm>
              <a:off x="1714480" y="4929198"/>
              <a:ext cx="928693" cy="5715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</a:rPr>
                <a:t>0.4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3174" y="4581128"/>
              <a:ext cx="1071570" cy="91957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</a:rPr>
                <a:t>0.6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963587" y="4893479"/>
              <a:ext cx="1215240" cy="7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571604" y="5500702"/>
              <a:ext cx="250033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678761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2607455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679025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500166" y="55007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‘03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57422" y="548856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‘05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452646" y="5488560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‘07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1259931" y="5786454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playsFor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(Beckham, Real,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  <a:endParaRPr lang="en-US" b="1" dirty="0">
              <a:solidFill>
                <a:srgbClr val="0033CC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5384085"/>
            <a:ext cx="100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Facts</a:t>
            </a:r>
            <a:endParaRPr lang="en-US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157843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Derived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Facts</a:t>
            </a:r>
            <a:endParaRPr lang="en-US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92080" y="5795972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p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laysFor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(Ronaldo, Real,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  <a:endParaRPr lang="en-US" b="1" dirty="0">
              <a:solidFill>
                <a:srgbClr val="0033CC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236886" y="4286256"/>
            <a:ext cx="2935514" cy="1591016"/>
            <a:chOff x="5236886" y="4286256"/>
            <a:chExt cx="2935514" cy="1591016"/>
          </a:xfrm>
        </p:grpSpPr>
        <p:sp>
          <p:nvSpPr>
            <p:cNvPr id="98" name="Rectangle 97"/>
            <p:cNvSpPr/>
            <p:nvPr/>
          </p:nvSpPr>
          <p:spPr>
            <a:xfrm>
              <a:off x="7092280" y="5017166"/>
              <a:ext cx="792088" cy="500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</a:rPr>
                <a:t>0.2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0152" y="5013176"/>
              <a:ext cx="792088" cy="500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</a:rPr>
                <a:t>0.2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98985" y="5157192"/>
              <a:ext cx="441168" cy="3616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</a:rPr>
                <a:t>0.1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03900" y="55007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‘05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356108" y="4286256"/>
              <a:ext cx="0" cy="12325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5463265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6624513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7130279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7846369" y="553642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5236886" y="55007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‘00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679764" y="55007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‘02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596336" y="5500702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‘07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rot="5400000">
              <a:off x="5904433" y="5552951"/>
              <a:ext cx="714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6372200" y="5507940"/>
              <a:ext cx="476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  <a:latin typeface="Calibri"/>
                </a:rPr>
                <a:t>‘04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60232" y="4653136"/>
              <a:ext cx="504056" cy="864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</a:rPr>
                <a:t>0.4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5364088" y="5517232"/>
              <a:ext cx="2808312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059832" y="2000240"/>
            <a:ext cx="2808312" cy="1440902"/>
            <a:chOff x="3059832" y="2000240"/>
            <a:chExt cx="2808312" cy="1440902"/>
          </a:xfrm>
        </p:grpSpPr>
        <p:sp>
          <p:nvSpPr>
            <p:cNvPr id="101" name="Rectangle 100"/>
            <p:cNvSpPr/>
            <p:nvPr/>
          </p:nvSpPr>
          <p:spPr>
            <a:xfrm>
              <a:off x="3347864" y="2653442"/>
              <a:ext cx="576064" cy="41551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</a:rPr>
                <a:t>0.08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572000" y="2568894"/>
              <a:ext cx="864096" cy="500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prstClr val="black"/>
                  </a:solidFill>
                </a:rPr>
                <a:t>0.12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923928" y="2293402"/>
              <a:ext cx="648072" cy="7755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black"/>
                  </a:solidFill>
                </a:rPr>
                <a:t>0.16</a:t>
              </a:r>
              <a:endParaRPr lang="en-US" sz="1600" dirty="0">
                <a:solidFill>
                  <a:prstClr val="black"/>
                </a:solidFill>
              </a:endParaRPr>
            </a:p>
          </p:txBody>
        </p:sp>
        <p:grpSp>
          <p:nvGrpSpPr>
            <p:cNvPr id="7" name="Group 141"/>
            <p:cNvGrpSpPr/>
            <p:nvPr/>
          </p:nvGrpSpPr>
          <p:grpSpPr>
            <a:xfrm>
              <a:off x="3059832" y="2000240"/>
              <a:ext cx="2808312" cy="1440902"/>
              <a:chOff x="3059832" y="2000240"/>
              <a:chExt cx="2808312" cy="144090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3059832" y="307181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Calibri"/>
                  </a:rPr>
                  <a:t>‘03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35896" y="307181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Calibri"/>
                  </a:rPr>
                  <a:t>‘04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175708" y="3059668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Calibri"/>
                  </a:rPr>
                  <a:t>‘07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rot="5400000" flipH="1" flipV="1">
                <a:off x="2669454" y="2536422"/>
                <a:ext cx="1073158" cy="7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3312145" y="3107529"/>
                <a:ext cx="714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888209" y="3107529"/>
                <a:ext cx="714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5402087" y="3107529"/>
                <a:ext cx="714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5400000">
                <a:off x="4536281" y="3107529"/>
                <a:ext cx="7143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3203848" y="3068960"/>
                <a:ext cx="2664296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/>
              <p:cNvSpPr txBox="1"/>
              <p:nvPr/>
            </p:nvSpPr>
            <p:spPr>
              <a:xfrm>
                <a:off x="4355976" y="306896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solidFill>
                      <a:prstClr val="black"/>
                    </a:solidFill>
                    <a:latin typeface="Calibri"/>
                  </a:rPr>
                  <a:t>‘05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sp>
        <p:nvSpPr>
          <p:cNvPr id="106" name="Rectangle 105"/>
          <p:cNvSpPr/>
          <p:nvPr/>
        </p:nvSpPr>
        <p:spPr>
          <a:xfrm>
            <a:off x="3180403" y="526719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p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laysFor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Zidane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, Real,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3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  <a:endParaRPr lang="en-US" b="1" dirty="0">
              <a:solidFill>
                <a:srgbClr val="0033CC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55972" y="1196752"/>
            <a:ext cx="38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t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eamMates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(Beckham,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                               Zidane, T</a:t>
            </a:r>
            <a:r>
              <a:rPr lang="en-US" b="1" baseline="-25000" dirty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5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02139" y="2206605"/>
            <a:ext cx="3961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teamMates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(Ronaldo,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                                Zidane, T</a:t>
            </a:r>
            <a:r>
              <a:rPr lang="en-US" b="1" baseline="-25000" dirty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6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 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72580" y="1198493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t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eamMates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(Beckham,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                                Ronaldo,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4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 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71438" y="3714752"/>
            <a:ext cx="892971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5914" y="3347700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+mn-lt"/>
              </a:rPr>
              <a:t>Non-independent</a:t>
            </a:r>
            <a:endParaRPr lang="en-US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1406" y="3717032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+mn-lt"/>
              </a:rPr>
              <a:t>Independent</a:t>
            </a:r>
            <a:endParaRPr lang="en-US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69" name="Straight Arrow Connector 68"/>
          <p:cNvCxnSpPr>
            <a:stCxn id="55" idx="1"/>
            <a:endCxn id="114" idx="2"/>
          </p:cNvCxnSpPr>
          <p:nvPr/>
        </p:nvCxnSpPr>
        <p:spPr>
          <a:xfrm flipV="1">
            <a:off x="1500166" y="1844824"/>
            <a:ext cx="1138044" cy="384054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3893604" y="1844825"/>
            <a:ext cx="1581488" cy="38477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1"/>
            <a:endCxn id="110" idx="2"/>
          </p:cNvCxnSpPr>
          <p:nvPr/>
        </p:nvCxnSpPr>
        <p:spPr>
          <a:xfrm flipV="1">
            <a:off x="1500166" y="1843083"/>
            <a:ext cx="4099608" cy="384228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541485" y="1951965"/>
            <a:ext cx="2614691" cy="326298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3541485" y="2818927"/>
            <a:ext cx="526459" cy="23960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4867928" y="2861202"/>
            <a:ext cx="1864312" cy="281202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467544" y="-13394"/>
            <a:ext cx="8280920" cy="778098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/>
              <a:t>Inference in </a:t>
            </a:r>
            <a:r>
              <a:rPr lang="en-US" sz="3400" dirty="0"/>
              <a:t>Probabilistic-Temporal </a:t>
            </a:r>
            <a:r>
              <a:rPr lang="en-US" sz="3400" dirty="0" smtClean="0"/>
              <a:t>Databases</a:t>
            </a:r>
            <a:endParaRPr lang="en-US" sz="3400" dirty="0"/>
          </a:p>
        </p:txBody>
      </p:sp>
      <p:sp>
        <p:nvSpPr>
          <p:cNvPr id="73" name="Text Box 8"/>
          <p:cNvSpPr txBox="1">
            <a:spLocks noChangeArrowheads="1"/>
          </p:cNvSpPr>
          <p:nvPr/>
        </p:nvSpPr>
        <p:spPr bwMode="auto">
          <a:xfrm>
            <a:off x="3446372" y="764704"/>
            <a:ext cx="5374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400" dirty="0" smtClean="0">
                <a:latin typeface="+mn-lt"/>
              </a:rPr>
              <a:t>[Wang,Yahya,Theobald: MUD’10;  </a:t>
            </a:r>
            <a:r>
              <a:rPr lang="de-DE" sz="1400" dirty="0" err="1" smtClean="0">
                <a:latin typeface="+mn-lt"/>
              </a:rPr>
              <a:t>Dylla,Miliaraki,Theobald</a:t>
            </a:r>
            <a:r>
              <a:rPr lang="de-DE" sz="1400" dirty="0" smtClean="0">
                <a:latin typeface="+mn-lt"/>
              </a:rPr>
              <a:t>: PVLDB’13]</a:t>
            </a:r>
            <a:endParaRPr lang="de-D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6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0" grpId="0"/>
      <p:bldP spid="113" grpId="0"/>
      <p:bldP spid="114" grpId="0"/>
      <p:bldP spid="117" grpId="0"/>
      <p:bldP spid="1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/>
          <p:cNvSpPr txBox="1"/>
          <p:nvPr/>
        </p:nvSpPr>
        <p:spPr>
          <a:xfrm>
            <a:off x="1259931" y="5786454"/>
            <a:ext cx="344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p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laysFor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(Beckham, Real,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1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  <a:endParaRPr lang="en-US" b="1" dirty="0">
              <a:solidFill>
                <a:srgbClr val="0033CC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0" y="5384085"/>
            <a:ext cx="10070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Facts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0" y="1157843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Derived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400" b="1" dirty="0" smtClean="0">
                <a:solidFill>
                  <a:prstClr val="black"/>
                </a:solidFill>
                <a:cs typeface="Arial" pitchFamily="34" charset="0"/>
              </a:rPr>
              <a:t>Facts</a:t>
            </a:r>
            <a:endParaRPr lang="en-US" sz="2400" b="1" dirty="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92080" y="5795972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p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laysFor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(Ronaldo, Real,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2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  <a:endParaRPr lang="en-US" b="1" dirty="0">
              <a:solidFill>
                <a:srgbClr val="0033CC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80403" y="526719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p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laysFor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Zidane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, Real,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3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</a:t>
            </a:r>
            <a:endParaRPr lang="en-US" b="1" dirty="0">
              <a:solidFill>
                <a:srgbClr val="0033CC"/>
              </a:solidFill>
              <a:latin typeface="Lucida Sans" panose="020B0602030504020204" pitchFamily="34" charset="0"/>
              <a:cs typeface="Aria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655972" y="1196752"/>
            <a:ext cx="3887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t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eamMates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(Beckham,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                               Zidane, T</a:t>
            </a:r>
            <a:r>
              <a:rPr lang="en-US" b="1" baseline="-25000" dirty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5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 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702139" y="2206605"/>
            <a:ext cx="3961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t</a:t>
            </a: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eamMates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(Ronaldo,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                                Zidane, T</a:t>
            </a:r>
            <a:r>
              <a:rPr lang="en-US" b="1" baseline="-25000" dirty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6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 </a:t>
            </a:r>
          </a:p>
        </p:txBody>
      </p:sp>
      <p:cxnSp>
        <p:nvCxnSpPr>
          <p:cNvPr id="115" name="Straight Connector 114"/>
          <p:cNvCxnSpPr/>
          <p:nvPr/>
        </p:nvCxnSpPr>
        <p:spPr>
          <a:xfrm>
            <a:off x="71438" y="3714752"/>
            <a:ext cx="8929718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5914" y="3347700"/>
            <a:ext cx="18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+mn-lt"/>
              </a:rPr>
              <a:t>Non-independent</a:t>
            </a:r>
            <a:endParaRPr lang="en-US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1406" y="3717032"/>
            <a:ext cx="13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+mn-lt"/>
              </a:rPr>
              <a:t>Independent</a:t>
            </a:r>
            <a:endParaRPr lang="en-US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69" name="Content Placeholder 2"/>
          <p:cNvSpPr>
            <a:spLocks noGrp="1"/>
          </p:cNvSpPr>
          <p:nvPr>
            <p:ph idx="1"/>
          </p:nvPr>
        </p:nvSpPr>
        <p:spPr>
          <a:xfrm>
            <a:off x="107504" y="4509120"/>
            <a:ext cx="8928992" cy="2263605"/>
          </a:xfr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Closed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complete</a:t>
            </a:r>
            <a:r>
              <a:rPr lang="en-US" sz="2400" b="1" dirty="0" smtClean="0"/>
              <a:t> </a:t>
            </a:r>
            <a:r>
              <a:rPr lang="en-US" sz="2400" dirty="0" smtClean="0"/>
              <a:t>representation model (incl. lineage)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Temporal alignment </a:t>
            </a:r>
            <a:r>
              <a:rPr lang="en-US" sz="2400" dirty="0" smtClean="0"/>
              <a:t>is </a:t>
            </a:r>
            <a:r>
              <a:rPr lang="en-US" sz="2400" b="1" dirty="0" err="1" smtClean="0">
                <a:solidFill>
                  <a:srgbClr val="002060"/>
                </a:solidFill>
              </a:rPr>
              <a:t>polyn</a:t>
            </a:r>
            <a:r>
              <a:rPr lang="en-US" sz="2400" b="1" dirty="0">
                <a:solidFill>
                  <a:srgbClr val="002060"/>
                </a:solidFill>
              </a:rPr>
              <a:t>.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in the number of input intervals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Confidence computation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per interval remains </a:t>
            </a:r>
            <a:r>
              <a:rPr lang="en-US" sz="2400" b="1" dirty="0" smtClean="0">
                <a:solidFill>
                  <a:srgbClr val="002060"/>
                </a:solidFill>
              </a:rPr>
              <a:t>#P-hard</a:t>
            </a:r>
          </a:p>
          <a:p>
            <a:r>
              <a:rPr lang="en-US" sz="2400" dirty="0" smtClean="0"/>
              <a:t>In general requires Monte Carlo approximations (</a:t>
            </a:r>
            <a:r>
              <a:rPr lang="en-US" sz="2400" dirty="0" err="1" smtClean="0"/>
              <a:t>Luby</a:t>
            </a:r>
            <a:r>
              <a:rPr lang="en-US" sz="2400" dirty="0" smtClean="0"/>
              <a:t>-Karp for DNF, MCMC-style </a:t>
            </a:r>
            <a:r>
              <a:rPr lang="en-US" sz="2400" dirty="0"/>
              <a:t>sampling</a:t>
            </a:r>
            <a:r>
              <a:rPr lang="en-US" sz="2400" dirty="0" smtClean="0"/>
              <a:t>), decompositions</a:t>
            </a:r>
            <a:r>
              <a:rPr lang="en-US" sz="2400" dirty="0"/>
              <a:t>, or top-</a:t>
            </a:r>
            <a:r>
              <a:rPr lang="en-US" sz="2400" i="1" dirty="0"/>
              <a:t>k</a:t>
            </a:r>
            <a:r>
              <a:rPr lang="en-US" sz="2400" dirty="0"/>
              <a:t> pruning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2580" y="1198493"/>
            <a:ext cx="4131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teamMates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(Beckham, 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                                 Ronaldo, T</a:t>
            </a:r>
            <a:r>
              <a:rPr lang="en-US" b="1" baseline="-25000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4</a:t>
            </a:r>
            <a:r>
              <a:rPr lang="en-US" b="1" dirty="0" smtClean="0">
                <a:solidFill>
                  <a:srgbClr val="0033CC"/>
                </a:solidFill>
                <a:latin typeface="Lucida Sans" panose="020B0602030504020204" pitchFamily="34" charset="0"/>
                <a:cs typeface="Arial" pitchFamily="34" charset="0"/>
              </a:rPr>
              <a:t>) </a:t>
            </a:r>
          </a:p>
        </p:txBody>
      </p:sp>
      <p:grpSp>
        <p:nvGrpSpPr>
          <p:cNvPr id="3" name="Group 2"/>
          <p:cNvGrpSpPr/>
          <p:nvPr/>
        </p:nvGrpSpPr>
        <p:grpSpPr>
          <a:xfrm rot="1471042">
            <a:off x="6074654" y="2188756"/>
            <a:ext cx="3196767" cy="2036946"/>
            <a:chOff x="6197392" y="1919814"/>
            <a:chExt cx="2915438" cy="2036946"/>
          </a:xfrm>
        </p:grpSpPr>
        <p:sp>
          <p:nvSpPr>
            <p:cNvPr id="70" name="Explosion 2 69"/>
            <p:cNvSpPr/>
            <p:nvPr/>
          </p:nvSpPr>
          <p:spPr>
            <a:xfrm rot="20497452">
              <a:off x="6197392" y="1919814"/>
              <a:ext cx="2915438" cy="2036946"/>
            </a:xfrm>
            <a:prstGeom prst="irregularSeal2">
              <a:avLst/>
            </a:prstGeom>
            <a:gradFill flip="none" rotWithShape="1">
              <a:gsLst>
                <a:gs pos="0">
                  <a:schemeClr val="bg1">
                    <a:lumMod val="50000"/>
                    <a:tint val="66000"/>
                    <a:satMod val="160000"/>
                  </a:schemeClr>
                </a:gs>
                <a:gs pos="50000">
                  <a:schemeClr val="bg1">
                    <a:lumMod val="50000"/>
                    <a:tint val="44500"/>
                    <a:satMod val="160000"/>
                  </a:schemeClr>
                </a:gs>
                <a:gs pos="100000">
                  <a:schemeClr val="bg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2400" b="1" i="1" dirty="0">
                <a:solidFill>
                  <a:prstClr val="black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 rot="19217421">
              <a:off x="6813303" y="2476999"/>
              <a:ext cx="13686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1" dirty="0" smtClean="0">
                  <a:solidFill>
                    <a:prstClr val="black"/>
                  </a:solidFill>
                  <a:latin typeface="+mn-lt"/>
                </a:rPr>
                <a:t>Need</a:t>
              </a:r>
              <a:endParaRPr lang="en-US" sz="2800" b="1" i="1" dirty="0">
                <a:solidFill>
                  <a:prstClr val="black"/>
                </a:solidFill>
                <a:latin typeface="+mn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i="1" dirty="0">
                  <a:solidFill>
                    <a:prstClr val="black"/>
                  </a:solidFill>
                  <a:latin typeface="+mn-lt"/>
                </a:rPr>
                <a:t>Lineage</a:t>
              </a:r>
              <a:r>
                <a:rPr lang="en-US" sz="2800" b="1" i="1" dirty="0" smtClean="0">
                  <a:solidFill>
                    <a:prstClr val="black"/>
                  </a:solidFill>
                  <a:latin typeface="+mn-lt"/>
                </a:rPr>
                <a:t>!</a:t>
              </a:r>
              <a:endParaRPr lang="en-US" sz="2800" dirty="0">
                <a:latin typeface="+mn-lt"/>
              </a:endParaRP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67544" y="-13394"/>
            <a:ext cx="8280920" cy="778098"/>
          </a:xfrm>
        </p:spPr>
        <p:txBody>
          <a:bodyPr>
            <a:noAutofit/>
          </a:bodyPr>
          <a:lstStyle/>
          <a:p>
            <a:pPr algn="ctr"/>
            <a:r>
              <a:rPr lang="en-US" sz="3400" dirty="0" smtClean="0"/>
              <a:t>Inference in Probabilistic-Temporal Databases</a:t>
            </a:r>
            <a:endParaRPr lang="en-US" sz="3400" dirty="0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3446372" y="764704"/>
            <a:ext cx="53741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400" dirty="0" smtClean="0">
                <a:latin typeface="+mn-lt"/>
              </a:rPr>
              <a:t>[Wang,Yahya,Theobald: MUD’10;  </a:t>
            </a:r>
            <a:r>
              <a:rPr lang="de-DE" sz="1400" dirty="0" err="1" smtClean="0">
                <a:latin typeface="+mn-lt"/>
              </a:rPr>
              <a:t>Dylla,Miliaraki,Theobald</a:t>
            </a:r>
            <a:r>
              <a:rPr lang="de-DE" sz="1400" dirty="0" smtClean="0">
                <a:latin typeface="+mn-lt"/>
              </a:rPr>
              <a:t>: PVLDB’13]</a:t>
            </a:r>
            <a:endParaRPr lang="de-D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7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Soft Rules vs. Hard Rules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435280" cy="55378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009900"/>
                </a:solidFill>
              </a:rPr>
              <a:t>Soft</a:t>
            </a:r>
            <a:r>
              <a:rPr lang="en-US" sz="2800" dirty="0" smtClean="0"/>
              <a:t>) Deduction Rules vs. </a:t>
            </a:r>
          </a:p>
          <a:p>
            <a:pPr>
              <a:buNone/>
            </a:pPr>
            <a:r>
              <a:rPr lang="en-US" sz="2800" dirty="0" smtClean="0"/>
              <a:t>(</a:t>
            </a:r>
            <a:r>
              <a:rPr lang="en-US" sz="2800" b="1" dirty="0" smtClean="0">
                <a:solidFill>
                  <a:srgbClr val="3333FF"/>
                </a:solidFill>
              </a:rPr>
              <a:t>Hard</a:t>
            </a:r>
            <a:r>
              <a:rPr lang="en-US" sz="2800" dirty="0" smtClean="0"/>
              <a:t>) Consistency Constraints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2400" dirty="0" smtClean="0"/>
              <a:t>People may </a:t>
            </a:r>
            <a:r>
              <a:rPr lang="en-US" sz="2400" b="1" dirty="0" smtClean="0">
                <a:solidFill>
                  <a:schemeClr val="tx2"/>
                </a:solidFill>
              </a:rPr>
              <a:t>live in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more than one place</a:t>
            </a:r>
          </a:p>
          <a:p>
            <a:pPr lvl="1">
              <a:buNone/>
            </a:pPr>
            <a:r>
              <a:rPr lang="de-DE" sz="2000" b="1" dirty="0" smtClean="0">
                <a:solidFill>
                  <a:srgbClr val="009900"/>
                </a:solidFill>
                <a:latin typeface="Consolas" pitchFamily="49" charset="0"/>
                <a:sym typeface="Symbol"/>
              </a:rPr>
              <a:t>livesIn(x,y)  marriedTo(x,z)  </a:t>
            </a:r>
            <a:r>
              <a:rPr lang="de-DE" sz="2000" b="1" dirty="0" smtClean="0">
                <a:solidFill>
                  <a:srgbClr val="009900"/>
                </a:solidFill>
                <a:latin typeface="Consolas" pitchFamily="49" charset="0"/>
              </a:rPr>
              <a:t>livesIn(z,y)</a:t>
            </a:r>
            <a:endParaRPr lang="de-DE" sz="2000" b="1" baseline="-25000" dirty="0" smtClean="0">
              <a:solidFill>
                <a:srgbClr val="009900"/>
              </a:solidFill>
              <a:latin typeface="Consolas" pitchFamily="49" charset="0"/>
            </a:endParaRPr>
          </a:p>
          <a:p>
            <a:pPr lvl="1">
              <a:buNone/>
            </a:pPr>
            <a:r>
              <a:rPr lang="de-DE" sz="2000" b="1" dirty="0" smtClean="0">
                <a:solidFill>
                  <a:srgbClr val="009900"/>
                </a:solidFill>
                <a:latin typeface="Consolas" pitchFamily="49" charset="0"/>
                <a:sym typeface="Symbol"/>
              </a:rPr>
              <a:t>livesIn(x,y)  hasChild(x,z)   </a:t>
            </a:r>
            <a:r>
              <a:rPr lang="de-DE" sz="2000" b="1" dirty="0" smtClean="0">
                <a:solidFill>
                  <a:srgbClr val="009900"/>
                </a:solidFill>
                <a:latin typeface="Consolas" pitchFamily="49" charset="0"/>
              </a:rPr>
              <a:t>livesIn(z,y)</a:t>
            </a:r>
            <a:endParaRPr lang="de-DE" sz="2000" b="1" dirty="0" smtClean="0">
              <a:solidFill>
                <a:srgbClr val="009900"/>
              </a:solidFill>
            </a:endParaRPr>
          </a:p>
          <a:p>
            <a:pPr lvl="1">
              <a:buNone/>
            </a:pPr>
            <a:endParaRPr lang="en-US" sz="1800" dirty="0" smtClean="0"/>
          </a:p>
          <a:p>
            <a:r>
              <a:rPr lang="en-US" sz="2400" dirty="0" smtClean="0"/>
              <a:t>People are not </a:t>
            </a:r>
            <a:r>
              <a:rPr lang="en-US" sz="2400" b="1" dirty="0" smtClean="0">
                <a:solidFill>
                  <a:schemeClr val="tx2"/>
                </a:solidFill>
              </a:rPr>
              <a:t>born in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different places/</a:t>
            </a:r>
            <a:r>
              <a:rPr lang="en-US" sz="2400" b="1" dirty="0" smtClean="0">
                <a:solidFill>
                  <a:schemeClr val="tx2"/>
                </a:solidFill>
              </a:rPr>
              <a:t>on</a:t>
            </a:r>
            <a:r>
              <a:rPr lang="en-US" sz="2400" dirty="0" smtClean="0"/>
              <a:t> different dates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bornIn(x,y) </a:t>
            </a:r>
            <a:r>
              <a:rPr lang="de-DE" sz="2000" b="1" dirty="0" smtClean="0">
                <a:solidFill>
                  <a:srgbClr val="0000FF"/>
                </a:solidFill>
                <a:latin typeface="Consolas" pitchFamily="49" charset="0"/>
                <a:sym typeface="Symbol"/>
              </a:rPr>
              <a:t> bornIn(x,z)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  <a:sym typeface="Symbol"/>
              </a:rPr>
              <a:t> y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  <a:sym typeface="Wingdings" pitchFamily="2" charset="2"/>
              </a:rPr>
              <a:t>=z</a:t>
            </a:r>
          </a:p>
          <a:p>
            <a:pPr lvl="1">
              <a:buNone/>
            </a:pP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bornOn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sz="2000" b="1" dirty="0" err="1" smtClean="0">
                <a:solidFill>
                  <a:srgbClr val="0000FF"/>
                </a:solidFill>
                <a:latin typeface="Consolas" pitchFamily="49" charset="0"/>
              </a:rPr>
              <a:t>x,y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) </a:t>
            </a:r>
            <a:r>
              <a:rPr lang="de-DE" sz="2000" b="1" dirty="0">
                <a:solidFill>
                  <a:srgbClr val="0000FF"/>
                </a:solidFill>
                <a:latin typeface="Consolas" pitchFamily="49" charset="0"/>
                <a:sym typeface="Symbol"/>
              </a:rPr>
              <a:t> </a:t>
            </a:r>
            <a:r>
              <a:rPr lang="de-DE" sz="2000" b="1" dirty="0" err="1" smtClean="0">
                <a:solidFill>
                  <a:srgbClr val="0000FF"/>
                </a:solidFill>
                <a:latin typeface="Consolas" pitchFamily="49" charset="0"/>
                <a:sym typeface="Symbol"/>
              </a:rPr>
              <a:t>bornOn</a:t>
            </a:r>
            <a:r>
              <a:rPr lang="de-DE" sz="2000" b="1" dirty="0" smtClean="0">
                <a:solidFill>
                  <a:srgbClr val="0000FF"/>
                </a:solidFill>
                <a:latin typeface="Consolas" pitchFamily="49" charset="0"/>
                <a:sym typeface="Symbol"/>
              </a:rPr>
              <a:t>(</a:t>
            </a:r>
            <a:r>
              <a:rPr lang="de-DE" sz="2000" b="1" dirty="0" err="1" smtClean="0">
                <a:solidFill>
                  <a:srgbClr val="0000FF"/>
                </a:solidFill>
                <a:latin typeface="Consolas" pitchFamily="49" charset="0"/>
                <a:sym typeface="Symbol"/>
              </a:rPr>
              <a:t>x,z</a:t>
            </a:r>
            <a:r>
              <a:rPr lang="de-DE" sz="2000" b="1" dirty="0">
                <a:solidFill>
                  <a:srgbClr val="0000FF"/>
                </a:solidFill>
                <a:latin typeface="Consolas" pitchFamily="49" charset="0"/>
                <a:sym typeface="Symbol"/>
              </a:rPr>
              <a:t>)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Arial" pitchFamily="34" charset="0"/>
                <a:sym typeface="Symbol"/>
              </a:rPr>
              <a:t> y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  <a:cs typeface="Arial" pitchFamily="34" charset="0"/>
                <a:sym typeface="Wingdings" pitchFamily="2" charset="2"/>
              </a:rPr>
              <a:t>=z</a:t>
            </a:r>
          </a:p>
          <a:p>
            <a:endParaRPr lang="en-US" sz="200" dirty="0" smtClean="0"/>
          </a:p>
          <a:p>
            <a:r>
              <a:rPr lang="en-US" sz="2400" dirty="0" smtClean="0"/>
              <a:t>People are not </a:t>
            </a:r>
            <a:r>
              <a:rPr lang="en-US" sz="2400" b="1" dirty="0" smtClean="0">
                <a:solidFill>
                  <a:schemeClr val="tx2"/>
                </a:solidFill>
              </a:rPr>
              <a:t>married to </a:t>
            </a:r>
            <a:r>
              <a:rPr lang="en-US" sz="2400" dirty="0" smtClean="0"/>
              <a:t>more than one person </a:t>
            </a:r>
          </a:p>
          <a:p>
            <a:pPr>
              <a:buNone/>
            </a:pPr>
            <a:r>
              <a:rPr lang="en-US" sz="2000" dirty="0" smtClean="0"/>
              <a:t>     (at the </a:t>
            </a:r>
            <a:r>
              <a:rPr lang="en-US" sz="2000" i="1" u="sng" dirty="0" smtClean="0"/>
              <a:t>same time</a:t>
            </a:r>
            <a:r>
              <a:rPr lang="en-US" sz="2000" dirty="0" smtClean="0"/>
              <a:t>, in </a:t>
            </a:r>
            <a:r>
              <a:rPr lang="en-US" sz="2000" i="1" u="sng" dirty="0" smtClean="0"/>
              <a:t>most countries</a:t>
            </a:r>
            <a:r>
              <a:rPr lang="en-US" sz="2000" dirty="0" smtClean="0"/>
              <a:t>?)</a:t>
            </a:r>
          </a:p>
          <a:p>
            <a:pPr>
              <a:buNone/>
            </a:pPr>
            <a:r>
              <a:rPr lang="en-US" sz="2000" dirty="0" smtClean="0">
                <a:solidFill>
                  <a:srgbClr val="0033CC"/>
                </a:solidFill>
                <a:latin typeface="Calibri" pitchFamily="34" charset="0"/>
                <a:cs typeface="Arial" pitchFamily="34" charset="0"/>
              </a:rPr>
              <a:t>	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marriedTo(x,y,t</a:t>
            </a:r>
            <a:r>
              <a:rPr lang="en-US" sz="2000" b="1" baseline="-25000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1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)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  <a:sym typeface="Symbol"/>
              </a:rPr>
              <a:t>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 marriedTo(x,z,t</a:t>
            </a:r>
            <a:r>
              <a:rPr lang="en-US" sz="2000" b="1" baseline="-25000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2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)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  <a:sym typeface="Symbol"/>
              </a:rPr>
              <a:t> y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≠z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  <a:sym typeface="Symbol"/>
              </a:rPr>
              <a:t>     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  <a:sym typeface="Wingdings" pitchFamily="2" charset="2"/>
              </a:rPr>
              <a:t>disjoint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(t</a:t>
            </a:r>
            <a:r>
              <a:rPr lang="en-US" sz="2000" b="1" baseline="-25000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1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,t</a:t>
            </a:r>
            <a:r>
              <a:rPr lang="en-US" sz="2000" b="1" baseline="-25000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2</a:t>
            </a:r>
            <a:r>
              <a:rPr lang="en-US" sz="2000" b="1" dirty="0" smtClean="0">
                <a:solidFill>
                  <a:srgbClr val="0000FF"/>
                </a:solidFill>
                <a:latin typeface="Consolas" pitchFamily="49" charset="0"/>
                <a:cs typeface="Arial" pitchFamily="34" charset="0"/>
              </a:rPr>
              <a:t>)</a:t>
            </a:r>
            <a:endParaRPr lang="en-US" sz="2400" b="1" dirty="0" smtClean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7032" y="2536439"/>
            <a:ext cx="103105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rgbClr val="009900"/>
                </a:solidFill>
                <a:latin typeface="Consolas" pitchFamily="49" charset="0"/>
              </a:rPr>
              <a:t> </a:t>
            </a:r>
            <a:r>
              <a:rPr lang="de-DE" sz="2000" dirty="0" smtClean="0">
                <a:solidFill>
                  <a:srgbClr val="009900"/>
                </a:solidFill>
                <a:latin typeface="Consolas" pitchFamily="49" charset="0"/>
              </a:rPr>
              <a:t>[0.8]</a:t>
            </a:r>
          </a:p>
          <a:p>
            <a:endParaRPr lang="de-DE" sz="500" dirty="0" smtClean="0">
              <a:solidFill>
                <a:srgbClr val="009900"/>
              </a:solidFill>
              <a:latin typeface="Consolas" pitchFamily="49" charset="0"/>
            </a:endParaRPr>
          </a:p>
          <a:p>
            <a:r>
              <a:rPr lang="de-DE" sz="2000" dirty="0" smtClean="0">
                <a:solidFill>
                  <a:srgbClr val="009900"/>
                </a:solidFill>
                <a:latin typeface="Consolas" pitchFamily="49" charset="0"/>
              </a:rPr>
              <a:t> [0.5]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Basic Types of Inference</a:t>
            </a:r>
            <a:endParaRPr lang="en-US" sz="3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9036496" cy="4824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MAP Inference</a:t>
            </a:r>
          </a:p>
          <a:p>
            <a:pPr lvl="1"/>
            <a:endParaRPr lang="en-US" sz="6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Find the most likely assignment to query variables y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under a given evidence x.</a:t>
            </a:r>
          </a:p>
          <a:p>
            <a:pPr lvl="1"/>
            <a:endParaRPr lang="en-US" sz="600" dirty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Compute:  </a:t>
            </a:r>
            <a:r>
              <a:rPr lang="en-US" sz="2400" b="1" dirty="0" smtClean="0">
                <a:solidFill>
                  <a:srgbClr val="002060"/>
                </a:solidFill>
              </a:rPr>
              <a:t>arg</a:t>
            </a:r>
            <a:r>
              <a:rPr lang="en-US" sz="9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max</a:t>
            </a:r>
            <a:r>
              <a:rPr lang="en-US" sz="900" b="1" dirty="0" smtClean="0">
                <a:solidFill>
                  <a:srgbClr val="002060"/>
                </a:solidFill>
              </a:rPr>
              <a:t> </a:t>
            </a:r>
            <a:r>
              <a:rPr lang="en-US" sz="3600" b="1" baseline="-25000" dirty="0" smtClean="0">
                <a:solidFill>
                  <a:srgbClr val="002060"/>
                </a:solidFill>
              </a:rPr>
              <a:t>y</a:t>
            </a:r>
            <a:r>
              <a:rPr lang="en-US" sz="2400" b="1" dirty="0" smtClean="0">
                <a:solidFill>
                  <a:srgbClr val="002060"/>
                </a:solidFill>
              </a:rPr>
              <a:t> P( y | x)</a:t>
            </a:r>
            <a:r>
              <a:rPr lang="en-US" sz="2400" dirty="0" smtClean="0">
                <a:solidFill>
                  <a:schemeClr val="tx1"/>
                </a:solidFill>
              </a:rPr>
              <a:t>              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(NP-complete for MaxSAT)</a:t>
            </a: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002060"/>
                </a:solidFill>
              </a:rPr>
              <a:t>Marginal/Success Probabilities</a:t>
            </a:r>
          </a:p>
          <a:p>
            <a:pPr lvl="1"/>
            <a:endParaRPr lang="en-US" sz="600" dirty="0" smtClean="0">
              <a:solidFill>
                <a:schemeClr val="tx1"/>
              </a:solidFill>
            </a:endParaRP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Probability that query y is true in a random world 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under a given evidence x.</a:t>
            </a:r>
          </a:p>
          <a:p>
            <a:pPr lvl="1">
              <a:buNone/>
            </a:pPr>
            <a:r>
              <a:rPr lang="en-US" sz="600" dirty="0" smtClean="0">
                <a:solidFill>
                  <a:schemeClr val="tx1"/>
                </a:solidFill>
              </a:rPr>
              <a:t>	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Compute:  </a:t>
            </a:r>
            <a:r>
              <a:rPr lang="en-US" sz="2800" b="1" dirty="0" smtClean="0">
                <a:solidFill>
                  <a:srgbClr val="002060"/>
                </a:solidFill>
              </a:rPr>
              <a:t>∑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y</a:t>
            </a:r>
            <a:r>
              <a:rPr lang="en-US" sz="2400" b="1" dirty="0" smtClean="0">
                <a:solidFill>
                  <a:srgbClr val="002060"/>
                </a:solidFill>
              </a:rPr>
              <a:t> P( y | x</a:t>
            </a:r>
            <a:r>
              <a:rPr lang="en-US" sz="2000" b="1" dirty="0" smtClean="0">
                <a:solidFill>
                  <a:srgbClr val="002060"/>
                </a:solidFill>
              </a:rPr>
              <a:t>)</a:t>
            </a:r>
            <a:r>
              <a:rPr lang="en-US" sz="2000" dirty="0" smtClean="0">
                <a:solidFill>
                  <a:schemeClr val="tx1"/>
                </a:solidFill>
              </a:rPr>
              <a:t>    </a:t>
            </a:r>
            <a:r>
              <a:rPr lang="en-US" sz="2200" dirty="0" smtClean="0">
                <a:solidFill>
                  <a:schemeClr val="tx1"/>
                </a:solidFill>
              </a:rPr>
              <a:t>      </a:t>
            </a:r>
            <a:r>
              <a:rPr lang="en-US" sz="2200" dirty="0">
                <a:solidFill>
                  <a:schemeClr val="tx1"/>
                </a:solidFill>
              </a:rPr>
              <a:t>	</a:t>
            </a:r>
            <a:r>
              <a:rPr lang="en-US" sz="2200" dirty="0" smtClean="0">
                <a:solidFill>
                  <a:schemeClr val="tx1"/>
                </a:solidFill>
              </a:rPr>
              <a:t>	 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(#P-complete already for			  			          conjunctive queries)</a:t>
            </a:r>
          </a:p>
        </p:txBody>
      </p:sp>
    </p:spTree>
    <p:extLst>
      <p:ext uri="{BB962C8B-B14F-4D97-AF65-F5344CB8AC3E}">
        <p14:creationId xmlns:p14="http://schemas.microsoft.com/office/powerpoint/2010/main" val="22414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6228184" y="332656"/>
            <a:ext cx="2675411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dirty="0" smtClean="0">
                <a:latin typeface="+mn-lt"/>
              </a:rPr>
              <a:t>[Yahya,Theobald: RuleML’11 </a:t>
            </a:r>
          </a:p>
          <a:p>
            <a:pPr algn="r"/>
            <a:r>
              <a:rPr lang="de-DE" sz="1400" dirty="0" err="1">
                <a:latin typeface="+mn-lt"/>
              </a:rPr>
              <a:t>Dylla,Miliaraki,Theobald</a:t>
            </a:r>
            <a:r>
              <a:rPr lang="de-DE" sz="1400" dirty="0">
                <a:latin typeface="+mn-lt"/>
              </a:rPr>
              <a:t>: </a:t>
            </a:r>
            <a:r>
              <a:rPr lang="de-DE" sz="1400" dirty="0" smtClean="0">
                <a:latin typeface="+mn-lt"/>
              </a:rPr>
              <a:t>ICDE’13</a:t>
            </a:r>
            <a:r>
              <a:rPr lang="en-US" sz="1400" dirty="0" smtClean="0">
                <a:latin typeface="+mn-lt"/>
              </a:rPr>
              <a:t>]</a:t>
            </a:r>
            <a:endParaRPr lang="en-US" sz="1400" dirty="0">
              <a:latin typeface="+mn-lt"/>
            </a:endParaRPr>
          </a:p>
        </p:txBody>
      </p:sp>
      <p:cxnSp>
        <p:nvCxnSpPr>
          <p:cNvPr id="40" name="Straight Connector 39"/>
          <p:cNvCxnSpPr>
            <a:stCxn id="20" idx="2"/>
            <a:endCxn id="33" idx="0"/>
          </p:cNvCxnSpPr>
          <p:nvPr/>
        </p:nvCxnSpPr>
        <p:spPr>
          <a:xfrm rot="5400000">
            <a:off x="1385646" y="1250758"/>
            <a:ext cx="504056" cy="111612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2"/>
            <a:endCxn id="34" idx="0"/>
          </p:cNvCxnSpPr>
          <p:nvPr/>
        </p:nvCxnSpPr>
        <p:spPr>
          <a:xfrm rot="16200000" flipH="1">
            <a:off x="2447764" y="1304764"/>
            <a:ext cx="504056" cy="1008112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59" y="44624"/>
            <a:ext cx="8811241" cy="77809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dirty="0" smtClean="0"/>
              <a:t>Deductive Grounding with Lineage </a:t>
            </a:r>
            <a:br>
              <a:rPr lang="en-US" sz="3600" dirty="0" smtClean="0"/>
            </a:br>
            <a:r>
              <a:rPr lang="en-US" sz="2200" dirty="0" smtClean="0"/>
              <a:t>(SLD Resolution in </a:t>
            </a:r>
            <a:r>
              <a:rPr lang="en-US" sz="2200" dirty="0" err="1" smtClean="0"/>
              <a:t>Datalog</a:t>
            </a:r>
            <a:r>
              <a:rPr lang="en-US" sz="2200" dirty="0" smtClean="0"/>
              <a:t>/Prolog)</a:t>
            </a:r>
            <a:endParaRPr lang="en-US" sz="3200" dirty="0"/>
          </a:p>
        </p:txBody>
      </p:sp>
      <p:sp>
        <p:nvSpPr>
          <p:cNvPr id="5" name="Freeform 4"/>
          <p:cNvSpPr/>
          <p:nvPr/>
        </p:nvSpPr>
        <p:spPr>
          <a:xfrm>
            <a:off x="1727176" y="3407309"/>
            <a:ext cx="820440" cy="45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dirty="0" smtClean="0">
                <a:latin typeface="Arial" pitchFamily="18"/>
                <a:ea typeface="Bitstream Vera Sans" pitchFamily="2"/>
                <a:cs typeface="Bitstream Vera Sans" pitchFamily="2"/>
                <a:sym typeface="Symbol"/>
              </a:rPr>
              <a:t>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cxnSp>
        <p:nvCxnSpPr>
          <p:cNvPr id="6" name="Elbow Connector 9"/>
          <p:cNvCxnSpPr>
            <a:stCxn id="5" idx="3"/>
            <a:endCxn id="13" idx="0"/>
          </p:cNvCxnSpPr>
          <p:nvPr/>
        </p:nvCxnSpPr>
        <p:spPr>
          <a:xfrm rot="10800000" flipV="1">
            <a:off x="1007096" y="3635188"/>
            <a:ext cx="720080" cy="101794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7" name="Elbow Connector 6"/>
          <p:cNvCxnSpPr>
            <a:stCxn id="33" idx="2"/>
            <a:endCxn id="5" idx="0"/>
          </p:cNvCxnSpPr>
          <p:nvPr/>
        </p:nvCxnSpPr>
        <p:spPr>
          <a:xfrm rot="16200000" flipH="1">
            <a:off x="1259310" y="2529222"/>
            <a:ext cx="698389" cy="1057784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" name="Freeform 7"/>
          <p:cNvSpPr/>
          <p:nvPr/>
        </p:nvSpPr>
        <p:spPr>
          <a:xfrm>
            <a:off x="2915816" y="3837336"/>
            <a:ext cx="820440" cy="45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latin typeface="Arial" pitchFamily="18"/>
                <a:ea typeface="Bitstream Vera Sans" pitchFamily="2"/>
                <a:cs typeface="Bitstream Vera Sans" pitchFamily="2"/>
              </a:rPr>
              <a:t>\/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cxnSp>
        <p:nvCxnSpPr>
          <p:cNvPr id="9" name="Elbow Connector 26"/>
          <p:cNvCxnSpPr>
            <a:stCxn id="8" idx="2"/>
            <a:endCxn id="19" idx="0"/>
          </p:cNvCxnSpPr>
          <p:nvPr/>
        </p:nvCxnSpPr>
        <p:spPr>
          <a:xfrm rot="16200000" flipH="1">
            <a:off x="3480966" y="4138166"/>
            <a:ext cx="360040" cy="6699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0" name="Elbow Connector 9"/>
          <p:cNvCxnSpPr>
            <a:stCxn id="34" idx="2"/>
            <a:endCxn id="5" idx="0"/>
          </p:cNvCxnSpPr>
          <p:nvPr/>
        </p:nvCxnSpPr>
        <p:spPr>
          <a:xfrm rot="5400000">
            <a:off x="2321428" y="2524888"/>
            <a:ext cx="698389" cy="1066452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1" name="Elbow Connector 9"/>
          <p:cNvCxnSpPr>
            <a:stCxn id="5" idx="1"/>
            <a:endCxn id="8" idx="0"/>
          </p:cNvCxnSpPr>
          <p:nvPr/>
        </p:nvCxnSpPr>
        <p:spPr>
          <a:xfrm>
            <a:off x="2547616" y="3635189"/>
            <a:ext cx="778420" cy="20214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Freeform 11"/>
          <p:cNvSpPr/>
          <p:nvPr/>
        </p:nvSpPr>
        <p:spPr>
          <a:xfrm>
            <a:off x="2123728" y="4989464"/>
            <a:ext cx="820440" cy="45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Bitstream Vera Sans" pitchFamily="2"/>
                <a:cs typeface="Bitstream Vera Sans" pitchFamily="2"/>
              </a:rPr>
              <a:t>/\</a:t>
            </a:r>
          </a:p>
        </p:txBody>
      </p:sp>
      <p:sp>
        <p:nvSpPr>
          <p:cNvPr id="13" name="Freeform 12"/>
          <p:cNvSpPr/>
          <p:nvPr/>
        </p:nvSpPr>
        <p:spPr>
          <a:xfrm>
            <a:off x="107504" y="4653136"/>
            <a:ext cx="1799184" cy="6480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graduatedFrom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Surajit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, Princeton)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[0.7]</a:t>
            </a:r>
            <a:endParaRPr lang="en-US" sz="1400" b="1" dirty="0">
              <a:solidFill>
                <a:srgbClr val="FF0000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95536" y="6021288"/>
            <a:ext cx="2016224" cy="5040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hasAdvisor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Surajit,Jeff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)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[0.8]</a:t>
            </a:r>
            <a:endParaRPr lang="en-US" sz="1400" b="1" dirty="0">
              <a:solidFill>
                <a:srgbClr val="FF0000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519264" y="6021288"/>
            <a:ext cx="2268760" cy="5040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worksAt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Jeff,Stanford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)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[0.9]</a:t>
            </a:r>
            <a:endParaRPr lang="en-US" sz="1400" b="1" dirty="0">
              <a:solidFill>
                <a:srgbClr val="FF0000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cxnSp>
        <p:nvCxnSpPr>
          <p:cNvPr id="16" name="Elbow Connector 26"/>
          <p:cNvCxnSpPr>
            <a:stCxn id="12" idx="2"/>
            <a:endCxn id="14" idx="0"/>
          </p:cNvCxnSpPr>
          <p:nvPr/>
        </p:nvCxnSpPr>
        <p:spPr>
          <a:xfrm rot="5400000">
            <a:off x="1680766" y="5168106"/>
            <a:ext cx="576064" cy="11303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7" name="Elbow Connector 26"/>
          <p:cNvCxnSpPr>
            <a:stCxn id="12" idx="2"/>
            <a:endCxn id="15" idx="0"/>
          </p:cNvCxnSpPr>
          <p:nvPr/>
        </p:nvCxnSpPr>
        <p:spPr>
          <a:xfrm rot="16200000" flipH="1">
            <a:off x="2805764" y="5173408"/>
            <a:ext cx="576064" cy="11196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8" name="Elbow Connector 26"/>
          <p:cNvCxnSpPr>
            <a:stCxn id="8" idx="2"/>
            <a:endCxn id="12" idx="0"/>
          </p:cNvCxnSpPr>
          <p:nvPr/>
        </p:nvCxnSpPr>
        <p:spPr>
          <a:xfrm rot="5400000">
            <a:off x="2581808" y="4245236"/>
            <a:ext cx="696368" cy="792088"/>
          </a:xfrm>
          <a:prstGeom prst="bentConnector3">
            <a:avLst>
              <a:gd name="adj1" fmla="val 26031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9" name="Freeform 18"/>
          <p:cNvSpPr/>
          <p:nvPr/>
        </p:nvSpPr>
        <p:spPr>
          <a:xfrm>
            <a:off x="3131840" y="4653136"/>
            <a:ext cx="1728192" cy="6480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graduatedFrom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Surajit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, Stanford)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[0.6]</a:t>
            </a:r>
            <a:endParaRPr lang="en-US" sz="1400" b="1" dirty="0">
              <a:solidFill>
                <a:srgbClr val="FF0000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95536" y="910461"/>
            <a:ext cx="3600400" cy="646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/>
              <a:t>Query</a:t>
            </a:r>
          </a:p>
          <a:p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graduatedFrom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Surajit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, y)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3394" y="4581128"/>
            <a:ext cx="3328580" cy="1706706"/>
            <a:chOff x="63394" y="4581128"/>
            <a:chExt cx="3328580" cy="1706706"/>
          </a:xfrm>
        </p:grpSpPr>
        <p:sp>
          <p:nvSpPr>
            <p:cNvPr id="27" name="TextBox 26"/>
            <p:cNvSpPr txBox="1"/>
            <p:nvPr/>
          </p:nvSpPr>
          <p:spPr>
            <a:xfrm>
              <a:off x="323528" y="594928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</a:t>
              </a:r>
              <a:endParaRPr lang="en-US" sz="16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39658" y="594928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D</a:t>
              </a:r>
              <a:endParaRPr lang="en-US" sz="16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394" y="458112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A</a:t>
              </a:r>
              <a:endParaRPr lang="en-US" sz="16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59832" y="458112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B</a:t>
              </a:r>
              <a:endParaRPr lang="en-US" sz="1600" b="1" dirty="0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251520" y="2780928"/>
            <a:ext cx="1656184" cy="338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b="1" dirty="0" smtClean="0"/>
              <a:t>A</a:t>
            </a:r>
            <a:r>
              <a:rPr lang="en-US" sz="1600" b="1" dirty="0" smtClean="0">
                <a:sym typeface="Symbol"/>
              </a:rPr>
              <a:t>(B (CD))</a:t>
            </a:r>
            <a:endParaRPr lang="en-US" sz="1600" b="1" dirty="0" smtClean="0"/>
          </a:p>
        </p:txBody>
      </p:sp>
      <p:sp>
        <p:nvSpPr>
          <p:cNvPr id="32" name="Rectangle 31"/>
          <p:cNvSpPr/>
          <p:nvPr/>
        </p:nvSpPr>
        <p:spPr>
          <a:xfrm>
            <a:off x="2339752" y="2802414"/>
            <a:ext cx="1728192" cy="338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b="1" dirty="0" smtClean="0">
                <a:sym typeface="Symbol"/>
              </a:rPr>
              <a:t> </a:t>
            </a:r>
            <a:r>
              <a:rPr lang="en-US" sz="1600" b="1" dirty="0" smtClean="0"/>
              <a:t>A</a:t>
            </a:r>
            <a:r>
              <a:rPr lang="en-US" sz="1600" b="1" dirty="0" smtClean="0">
                <a:sym typeface="Symbol"/>
              </a:rPr>
              <a:t>(B (CD))</a:t>
            </a:r>
            <a:endParaRPr lang="en-US" sz="1600" b="1" dirty="0" smtClean="0"/>
          </a:p>
        </p:txBody>
      </p:sp>
      <p:sp>
        <p:nvSpPr>
          <p:cNvPr id="33" name="Freeform 32"/>
          <p:cNvSpPr/>
          <p:nvPr/>
        </p:nvSpPr>
        <p:spPr>
          <a:xfrm>
            <a:off x="251520" y="2060848"/>
            <a:ext cx="1656184" cy="6480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graduatedFrom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Surajit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, Princeton)</a:t>
            </a:r>
            <a:endParaRPr lang="en-US" sz="1400" b="1" dirty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2339752" y="2060848"/>
            <a:ext cx="1728192" cy="6480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graduatedFrom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Surajit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, Stanford)</a:t>
            </a:r>
            <a:endParaRPr lang="en-US" sz="1400" b="1" dirty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1252" y="2370366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Q</a:t>
            </a:r>
            <a:r>
              <a:rPr lang="en-US" sz="1600" b="1" baseline="-25000" dirty="0" smtClean="0"/>
              <a:t>1</a:t>
            </a:r>
            <a:endParaRPr lang="en-US" sz="1600" b="1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279484" y="2370366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Q</a:t>
            </a:r>
            <a:r>
              <a:rPr lang="en-US" sz="1600" b="1" baseline="-25000" dirty="0" smtClean="0"/>
              <a:t>2</a:t>
            </a:r>
            <a:endParaRPr lang="en-US" sz="1600" b="1" baseline="-250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436096" y="908720"/>
            <a:ext cx="3384376" cy="24482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Rules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hasAdvisor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x,y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 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  <a:sym typeface="Symbol"/>
              </a:rPr>
              <a:t>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worksAt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y,z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  <a:sym typeface="Symbol"/>
              </a:rPr>
              <a:t>  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graduatedFrom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x,z</a:t>
            </a:r>
            <a:r>
              <a:rPr lang="en-US" sz="1600" b="1" dirty="0" smtClean="0">
                <a:solidFill>
                  <a:srgbClr val="009900"/>
                </a:solidFill>
                <a:latin typeface="Consolas" pitchFamily="49" charset="0"/>
              </a:rPr>
              <a:t>)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[0.4]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graduatedFrom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  <a:r>
              <a:rPr kumimoji="0" lang="en-US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x,y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 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  <a:sym typeface="Symbol"/>
              </a:rPr>
              <a:t>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  <a:sym typeface="Symbol"/>
              </a:rPr>
              <a:t> </a:t>
            </a:r>
            <a:r>
              <a:rPr kumimoji="0" lang="de-DE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  <a:sym typeface="Symbol"/>
              </a:rPr>
              <a:t>graduatedFrom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  <a:sym typeface="Symbol"/>
              </a:rPr>
              <a:t>(</a:t>
            </a:r>
            <a:r>
              <a:rPr kumimoji="0" lang="de-DE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  <a:sym typeface="Symbol"/>
              </a:rPr>
              <a:t>x,z</a:t>
            </a:r>
            <a:r>
              <a:rPr kumimoji="0" lang="de-DE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  <a:sym typeface="Symbol"/>
              </a:rPr>
              <a:t>) 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  <a:sym typeface="Symbol"/>
              </a:rPr>
              <a:t>  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+mn-ea"/>
                <a:cs typeface="Arial" pitchFamily="34" charset="0"/>
                <a:sym typeface="Wingdings" pitchFamily="2" charset="2"/>
              </a:rPr>
              <a:t>y=z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436096" y="3429000"/>
            <a:ext cx="3384376" cy="324036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Arial" pitchFamily="34" charset="0"/>
              </a:rPr>
              <a:t>Base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Arial" pitchFamily="34" charset="0"/>
              </a:rPr>
              <a:t> Facts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err="1" smtClean="0">
                <a:solidFill>
                  <a:srgbClr val="0000FF"/>
                </a:solidFill>
                <a:latin typeface="+mn-lt"/>
                <a:cs typeface="Arial" pitchFamily="34" charset="0"/>
              </a:rPr>
              <a:t>graduatedFrom</a:t>
            </a: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+mn-lt"/>
                <a:cs typeface="Arial" pitchFamily="34" charset="0"/>
              </a:rPr>
              <a:t>Surajit</a:t>
            </a: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, Princeton) </a:t>
            </a:r>
            <a:r>
              <a:rPr lang="en-US" sz="14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[0.7]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 err="1" smtClean="0">
                <a:solidFill>
                  <a:srgbClr val="0000FF"/>
                </a:solidFill>
                <a:latin typeface="+mn-lt"/>
                <a:cs typeface="Arial" pitchFamily="34" charset="0"/>
              </a:rPr>
              <a:t>graduatedFrom</a:t>
            </a: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+mn-lt"/>
                <a:cs typeface="Arial" pitchFamily="34" charset="0"/>
              </a:rPr>
              <a:t>Surajit</a:t>
            </a: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, Stanford) </a:t>
            </a:r>
            <a:r>
              <a:rPr lang="en-US" sz="14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[0.6]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 err="1" smtClean="0">
                <a:solidFill>
                  <a:srgbClr val="0000FF"/>
                </a:solidFill>
                <a:latin typeface="+mn-lt"/>
                <a:cs typeface="Arial" pitchFamily="34" charset="0"/>
              </a:rPr>
              <a:t>graduatedFrom</a:t>
            </a: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(David, Princeton) </a:t>
            </a:r>
            <a:r>
              <a:rPr lang="en-US" sz="14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[0.9]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 err="1" smtClean="0">
                <a:solidFill>
                  <a:srgbClr val="0000FF"/>
                </a:solidFill>
                <a:latin typeface="+mn-lt"/>
                <a:cs typeface="Arial" pitchFamily="34" charset="0"/>
              </a:rPr>
              <a:t>hasAdvisor</a:t>
            </a: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+mn-lt"/>
                <a:cs typeface="Arial" pitchFamily="34" charset="0"/>
              </a:rPr>
              <a:t>Surajit</a:t>
            </a: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, Jeff) </a:t>
            </a:r>
            <a:r>
              <a:rPr lang="en-US" sz="14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[0.8]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Arial" pitchFamily="34" charset="0"/>
              </a:rPr>
              <a:t>hasAdvisor(David, Jeff) 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Arial" pitchFamily="34" charset="0"/>
              </a:rPr>
              <a:t>[0.7]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Arial" pitchFamily="34" charset="0"/>
              </a:rPr>
              <a:t>worksAt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Arial" pitchFamily="34" charset="0"/>
              </a:rPr>
              <a:t>(Jeff, Stanford) 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Arial" pitchFamily="34" charset="0"/>
              </a:rPr>
              <a:t>[0.9]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type(Princeton, University) </a:t>
            </a:r>
            <a:r>
              <a:rPr lang="en-US" sz="14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[1.0]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Arial" pitchFamily="34" charset="0"/>
              </a:rPr>
              <a:t>type(Stanford, University) </a:t>
            </a:r>
            <a:r>
              <a:rPr kumimoji="0" lang="en-US" sz="140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cs typeface="Arial" pitchFamily="34" charset="0"/>
              </a:rPr>
              <a:t>[1.0]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type(Jeff, </a:t>
            </a:r>
            <a:r>
              <a:rPr lang="en-US" sz="1400" dirty="0" err="1" smtClean="0">
                <a:solidFill>
                  <a:srgbClr val="0000FF"/>
                </a:solidFill>
                <a:latin typeface="+mn-lt"/>
                <a:cs typeface="Arial" pitchFamily="34" charset="0"/>
              </a:rPr>
              <a:t>Computer_Scientist</a:t>
            </a: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[1.0]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type(</a:t>
            </a:r>
            <a:r>
              <a:rPr lang="en-US" sz="1400" dirty="0" err="1" smtClean="0">
                <a:solidFill>
                  <a:srgbClr val="0000FF"/>
                </a:solidFill>
                <a:latin typeface="+mn-lt"/>
                <a:cs typeface="Arial" pitchFamily="34" charset="0"/>
              </a:rPr>
              <a:t>Surajit</a:t>
            </a: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, </a:t>
            </a:r>
            <a:r>
              <a:rPr lang="en-US" sz="1400" dirty="0" err="1" smtClean="0">
                <a:solidFill>
                  <a:srgbClr val="0000FF"/>
                </a:solidFill>
                <a:latin typeface="+mn-lt"/>
                <a:cs typeface="Arial" pitchFamily="34" charset="0"/>
              </a:rPr>
              <a:t>Computer_Scientist</a:t>
            </a: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) </a:t>
            </a:r>
            <a:r>
              <a:rPr lang="en-US" sz="14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[1.0]</a:t>
            </a:r>
          </a:p>
          <a:p>
            <a:pPr marL="342900" indent="-342900">
              <a:spcBef>
                <a:spcPct val="20000"/>
              </a:spcBef>
            </a:pPr>
            <a:r>
              <a:rPr lang="en-US" sz="1400" dirty="0" smtClean="0">
                <a:solidFill>
                  <a:srgbClr val="0000FF"/>
                </a:solidFill>
                <a:latin typeface="+mn-lt"/>
                <a:cs typeface="Arial" pitchFamily="34" charset="0"/>
              </a:rPr>
              <a:t>type(David, Computer_Scientist) </a:t>
            </a:r>
            <a:r>
              <a:rPr lang="en-US" sz="1400" dirty="0" smtClean="0">
                <a:solidFill>
                  <a:srgbClr val="FF0000"/>
                </a:solidFill>
                <a:latin typeface="+mn-lt"/>
                <a:cs typeface="Arial" pitchFamily="34" charset="0"/>
              </a:rPr>
              <a:t>[1.0]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cs typeface="Arial" pitchFamily="34" charset="0"/>
              <a:sym typeface="Wingdings" pitchFamily="2" charset="2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08104" y="3789040"/>
            <a:ext cx="32403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508104" y="4581128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508104" y="508518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9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004048" y="4581128"/>
            <a:ext cx="4032448" cy="1872208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783" y="-27384"/>
            <a:ext cx="8199681" cy="77809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Lineage &amp; Possible Worlds</a:t>
            </a:r>
            <a:endParaRPr lang="en-US" sz="36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04048" y="1518957"/>
            <a:ext cx="4032448" cy="515040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1) Deductive Grounding</a:t>
            </a:r>
          </a:p>
          <a:p>
            <a:pPr lvl="1"/>
            <a:r>
              <a:rPr lang="en-US" sz="1800" dirty="0" smtClean="0"/>
              <a:t>Dependency graph of the query</a:t>
            </a:r>
            <a:endParaRPr lang="en-US" sz="1800" b="1" baseline="-25000" dirty="0" smtClean="0"/>
          </a:p>
          <a:p>
            <a:pPr lvl="1"/>
            <a:r>
              <a:rPr lang="en-US" sz="1800" dirty="0" smtClean="0"/>
              <a:t>Trace lineage of individual query </a:t>
            </a:r>
          </a:p>
          <a:p>
            <a:pPr lvl="1">
              <a:buNone/>
            </a:pPr>
            <a:r>
              <a:rPr lang="en-US" sz="1800" dirty="0" smtClean="0"/>
              <a:t>	answers</a:t>
            </a:r>
          </a:p>
          <a:p>
            <a:pPr lvl="1">
              <a:buNone/>
            </a:pPr>
            <a:endParaRPr lang="en-US" sz="2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2) Lineage DAG (not in CNF),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	consisting of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dirty="0" smtClean="0"/>
              <a:t>Grounded soft &amp; hard rules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1800" i="1" dirty="0" smtClean="0"/>
              <a:t>Probabilistic</a:t>
            </a:r>
            <a:r>
              <a:rPr lang="en-US" sz="1800" dirty="0" smtClean="0"/>
              <a:t> base facts</a:t>
            </a:r>
          </a:p>
          <a:p>
            <a:pPr marL="274638" lvl="1" indent="0" fontAlgn="auto">
              <a:spcAft>
                <a:spcPts val="0"/>
              </a:spcAft>
              <a:buNone/>
              <a:defRPr/>
            </a:pPr>
            <a:endParaRPr lang="en-US" sz="1800" dirty="0" smtClean="0"/>
          </a:p>
          <a:p>
            <a:pPr marL="274638" lvl="1" indent="0" fontAlgn="auto">
              <a:spcAft>
                <a:spcPts val="0"/>
              </a:spcAft>
              <a:buNone/>
              <a:defRPr/>
            </a:pPr>
            <a:endParaRPr lang="en-US" sz="200" dirty="0" smtClean="0"/>
          </a:p>
          <a:p>
            <a:pPr>
              <a:buNone/>
            </a:pPr>
            <a:r>
              <a:rPr lang="en-US" sz="2000" b="1" dirty="0" smtClean="0">
                <a:solidFill>
                  <a:schemeClr val="tx2"/>
                </a:solidFill>
              </a:rPr>
              <a:t>3) Probabilistic Inference</a:t>
            </a:r>
          </a:p>
          <a:p>
            <a:pPr marL="274638" lvl="1" indent="0">
              <a:buNone/>
            </a:pPr>
            <a:r>
              <a:rPr lang="en-US" sz="1800" b="1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800" b="1" dirty="0" smtClean="0">
                <a:solidFill>
                  <a:schemeClr val="tx1"/>
                </a:solidFill>
              </a:rPr>
              <a:t>Compute marginals:</a:t>
            </a:r>
            <a:r>
              <a:rPr lang="en-US" sz="1800" dirty="0" smtClean="0"/>
              <a:t> </a:t>
            </a:r>
          </a:p>
          <a:p>
            <a:pPr lvl="1">
              <a:buNone/>
            </a:pP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chemeClr val="tx1"/>
                </a:solidFill>
              </a:rPr>
              <a:t>P(Q)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sz="1800" b="1" dirty="0" smtClean="0">
                <a:solidFill>
                  <a:srgbClr val="008000"/>
                </a:solidFill>
              </a:rPr>
              <a:t>sum up the probabilities of all possible worlds </a:t>
            </a:r>
            <a:r>
              <a:rPr lang="en-US" sz="1800" dirty="0" smtClean="0">
                <a:solidFill>
                  <a:schemeClr val="tx1"/>
                </a:solidFill>
              </a:rPr>
              <a:t>that entail </a:t>
            </a: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 smtClean="0">
                <a:solidFill>
                  <a:schemeClr val="tx1"/>
                </a:solidFill>
              </a:rPr>
              <a:t>query answers’ lineage</a:t>
            </a:r>
          </a:p>
          <a:p>
            <a:pPr marL="274638" lvl="1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   P(Q|H)</a:t>
            </a:r>
            <a:r>
              <a:rPr lang="en-US" sz="1800" dirty="0" smtClean="0">
                <a:solidFill>
                  <a:schemeClr val="tx1"/>
                </a:solidFill>
              </a:rPr>
              <a:t>: drop “impossible worlds”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727176" y="3407309"/>
            <a:ext cx="820440" cy="45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dirty="0" smtClean="0">
                <a:latin typeface="Arial" pitchFamily="18"/>
                <a:ea typeface="Bitstream Vera Sans" pitchFamily="2"/>
                <a:cs typeface="Bitstream Vera Sans" pitchFamily="2"/>
                <a:sym typeface="Symbol"/>
              </a:rPr>
              <a:t>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cxnSp>
        <p:nvCxnSpPr>
          <p:cNvPr id="12" name="Elbow Connector 9"/>
          <p:cNvCxnSpPr>
            <a:stCxn id="8" idx="3"/>
            <a:endCxn id="82" idx="0"/>
          </p:cNvCxnSpPr>
          <p:nvPr/>
        </p:nvCxnSpPr>
        <p:spPr>
          <a:xfrm rot="10800000" flipV="1">
            <a:off x="1007096" y="3635188"/>
            <a:ext cx="720080" cy="101794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3" name="Elbow Connector 12"/>
          <p:cNvCxnSpPr>
            <a:stCxn id="35" idx="2"/>
            <a:endCxn id="8" idx="0"/>
          </p:cNvCxnSpPr>
          <p:nvPr/>
        </p:nvCxnSpPr>
        <p:spPr>
          <a:xfrm rot="16200000" flipH="1">
            <a:off x="1259310" y="2529222"/>
            <a:ext cx="698389" cy="1057784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4" name="Freeform 13"/>
          <p:cNvSpPr/>
          <p:nvPr/>
        </p:nvSpPr>
        <p:spPr>
          <a:xfrm>
            <a:off x="2915816" y="3837336"/>
            <a:ext cx="820440" cy="45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 smtClean="0">
                <a:latin typeface="Arial" pitchFamily="18"/>
                <a:ea typeface="Bitstream Vera Sans" pitchFamily="2"/>
                <a:cs typeface="Bitstream Vera Sans" pitchFamily="2"/>
              </a:rPr>
              <a:t>\/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cxnSp>
        <p:nvCxnSpPr>
          <p:cNvPr id="26" name="Elbow Connector 26"/>
          <p:cNvCxnSpPr>
            <a:stCxn id="14" idx="2"/>
            <a:endCxn id="88" idx="0"/>
          </p:cNvCxnSpPr>
          <p:nvPr/>
        </p:nvCxnSpPr>
        <p:spPr>
          <a:xfrm rot="16200000" flipH="1">
            <a:off x="3480966" y="4138166"/>
            <a:ext cx="360040" cy="6699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8" name="Elbow Connector 37"/>
          <p:cNvCxnSpPr>
            <a:stCxn id="36" idx="2"/>
            <a:endCxn id="8" idx="0"/>
          </p:cNvCxnSpPr>
          <p:nvPr/>
        </p:nvCxnSpPr>
        <p:spPr>
          <a:xfrm rot="5400000">
            <a:off x="2321428" y="2524888"/>
            <a:ext cx="698389" cy="1066452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57" name="Elbow Connector 9"/>
          <p:cNvCxnSpPr>
            <a:stCxn id="8" idx="1"/>
            <a:endCxn id="14" idx="0"/>
          </p:cNvCxnSpPr>
          <p:nvPr/>
        </p:nvCxnSpPr>
        <p:spPr>
          <a:xfrm>
            <a:off x="2547616" y="3635189"/>
            <a:ext cx="778420" cy="202147"/>
          </a:xfrm>
          <a:prstGeom prst="bentConnector2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65" name="Freeform 64"/>
          <p:cNvSpPr/>
          <p:nvPr/>
        </p:nvSpPr>
        <p:spPr>
          <a:xfrm>
            <a:off x="2123728" y="4989464"/>
            <a:ext cx="820440" cy="455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dirty="0">
                <a:ln>
                  <a:noFill/>
                </a:ln>
                <a:latin typeface="Arial" pitchFamily="18"/>
                <a:ea typeface="Bitstream Vera Sans" pitchFamily="2"/>
                <a:cs typeface="Bitstream Vera Sans" pitchFamily="2"/>
              </a:rPr>
              <a:t>/\</a:t>
            </a:r>
          </a:p>
        </p:txBody>
      </p:sp>
      <p:sp>
        <p:nvSpPr>
          <p:cNvPr id="82" name="Freeform 81"/>
          <p:cNvSpPr/>
          <p:nvPr/>
        </p:nvSpPr>
        <p:spPr>
          <a:xfrm>
            <a:off x="107504" y="4653136"/>
            <a:ext cx="1799184" cy="6480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graduatedFrom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Surajit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, Princeton)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[0.7]</a:t>
            </a:r>
            <a:endParaRPr lang="en-US" sz="1400" b="1" dirty="0">
              <a:solidFill>
                <a:srgbClr val="FF0000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395536" y="6021288"/>
            <a:ext cx="2016224" cy="5040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hasAdvisor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Surajit,Jeff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)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[0.8]</a:t>
            </a:r>
            <a:endParaRPr lang="en-US" sz="1400" b="1" dirty="0">
              <a:solidFill>
                <a:srgbClr val="FF0000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2519264" y="6021288"/>
            <a:ext cx="2268760" cy="50405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worksAt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Jeff,Stanford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)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[0.9]</a:t>
            </a:r>
            <a:endParaRPr lang="en-US" sz="1400" b="1" dirty="0">
              <a:solidFill>
                <a:srgbClr val="FF0000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cxnSp>
        <p:nvCxnSpPr>
          <p:cNvPr id="95" name="Elbow Connector 26"/>
          <p:cNvCxnSpPr>
            <a:stCxn id="65" idx="2"/>
            <a:endCxn id="83" idx="0"/>
          </p:cNvCxnSpPr>
          <p:nvPr/>
        </p:nvCxnSpPr>
        <p:spPr>
          <a:xfrm rot="5400000">
            <a:off x="1680766" y="5168106"/>
            <a:ext cx="576064" cy="11303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98" name="Elbow Connector 26"/>
          <p:cNvCxnSpPr>
            <a:stCxn id="65" idx="2"/>
            <a:endCxn id="84" idx="0"/>
          </p:cNvCxnSpPr>
          <p:nvPr/>
        </p:nvCxnSpPr>
        <p:spPr>
          <a:xfrm rot="16200000" flipH="1">
            <a:off x="2805764" y="5173408"/>
            <a:ext cx="576064" cy="1119696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102" name="Elbow Connector 26"/>
          <p:cNvCxnSpPr>
            <a:stCxn id="14" idx="2"/>
            <a:endCxn id="65" idx="0"/>
          </p:cNvCxnSpPr>
          <p:nvPr/>
        </p:nvCxnSpPr>
        <p:spPr>
          <a:xfrm rot="5400000">
            <a:off x="2581808" y="4245236"/>
            <a:ext cx="696368" cy="792088"/>
          </a:xfrm>
          <a:prstGeom prst="bentConnector3">
            <a:avLst>
              <a:gd name="adj1" fmla="val 26031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88" name="Freeform 87"/>
          <p:cNvSpPr/>
          <p:nvPr/>
        </p:nvSpPr>
        <p:spPr>
          <a:xfrm>
            <a:off x="3131840" y="4653136"/>
            <a:ext cx="1728192" cy="6480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graduatedFrom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Surajit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, Stanford)</a:t>
            </a:r>
            <a:r>
              <a:rPr lang="en-US" sz="1200" b="1" dirty="0" smtClean="0">
                <a:solidFill>
                  <a:srgbClr val="FF0000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[0.6]</a:t>
            </a:r>
            <a:endParaRPr lang="en-US" sz="1400" b="1" dirty="0">
              <a:solidFill>
                <a:srgbClr val="FF0000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5536" y="910461"/>
            <a:ext cx="3600400" cy="646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b="1" dirty="0" smtClean="0"/>
              <a:t>Query</a:t>
            </a:r>
          </a:p>
          <a:p>
            <a:r>
              <a:rPr lang="en-US" dirty="0" smtClean="0">
                <a:latin typeface="Consolas" pitchFamily="49" charset="0"/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graduatedFrom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</a:rPr>
              <a:t>Surajit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</a:rPr>
              <a:t>, y)</a:t>
            </a:r>
            <a:endParaRPr lang="en-US" b="1" dirty="0">
              <a:solidFill>
                <a:srgbClr val="0000FF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48275" y="1772816"/>
            <a:ext cx="3891677" cy="2952328"/>
            <a:chOff x="248275" y="1772816"/>
            <a:chExt cx="3891677" cy="2952328"/>
          </a:xfrm>
        </p:grpSpPr>
        <p:sp>
          <p:nvSpPr>
            <p:cNvPr id="133" name="TextBox 132"/>
            <p:cNvSpPr txBox="1"/>
            <p:nvPr/>
          </p:nvSpPr>
          <p:spPr>
            <a:xfrm>
              <a:off x="248275" y="1772816"/>
              <a:ext cx="1798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0.7x(1-0.888)=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0.078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339752" y="1772816"/>
              <a:ext cx="17988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(1-0.7)x0.888=</a:t>
              </a:r>
              <a:r>
                <a:rPr lang="en-US" sz="1400" b="1" dirty="0" smtClean="0">
                  <a:solidFill>
                    <a:srgbClr val="FF0000"/>
                  </a:solidFill>
                </a:rPr>
                <a:t>0.266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555864" y="3284984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smtClean="0">
                  <a:solidFill>
                    <a:srgbClr val="FF0000"/>
                  </a:solidFill>
                </a:rPr>
                <a:t>1-(1-0.72)x(1-0.6)</a:t>
              </a:r>
            </a:p>
            <a:p>
              <a:pPr algn="r"/>
              <a:r>
                <a:rPr lang="en-US" sz="1400" dirty="0" smtClean="0">
                  <a:solidFill>
                    <a:srgbClr val="FF0000"/>
                  </a:solidFill>
                </a:rPr>
                <a:t>=0.888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28427" y="4201924"/>
              <a:ext cx="771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0.8x0.9</a:t>
              </a:r>
            </a:p>
            <a:p>
              <a:r>
                <a:rPr lang="en-US" sz="1400" dirty="0" smtClean="0">
                  <a:solidFill>
                    <a:srgbClr val="FF0000"/>
                  </a:solidFill>
                </a:rPr>
                <a:t>=0.72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3394" y="4581128"/>
            <a:ext cx="3328580" cy="1706706"/>
            <a:chOff x="63394" y="4581128"/>
            <a:chExt cx="3328580" cy="1706706"/>
          </a:xfrm>
        </p:grpSpPr>
        <p:sp>
          <p:nvSpPr>
            <p:cNvPr id="39" name="TextBox 38"/>
            <p:cNvSpPr txBox="1"/>
            <p:nvPr/>
          </p:nvSpPr>
          <p:spPr>
            <a:xfrm>
              <a:off x="323528" y="594928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C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41260" y="594928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D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394" y="458112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A</a:t>
              </a:r>
              <a:endParaRPr lang="en-US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59832" y="4581128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B</a:t>
              </a:r>
              <a:endParaRPr lang="en-US" b="1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51520" y="2780928"/>
            <a:ext cx="1656184" cy="338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b="1" dirty="0" smtClean="0"/>
              <a:t>A</a:t>
            </a:r>
            <a:r>
              <a:rPr lang="en-US" sz="1600" b="1" dirty="0" smtClean="0">
                <a:sym typeface="Symbol"/>
              </a:rPr>
              <a:t>(B (CD))</a:t>
            </a:r>
            <a:endParaRPr lang="en-US" sz="1600" b="1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2339752" y="2802414"/>
            <a:ext cx="1728192" cy="338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b="1" dirty="0" smtClean="0">
                <a:sym typeface="Symbol"/>
              </a:rPr>
              <a:t> </a:t>
            </a:r>
            <a:r>
              <a:rPr lang="en-US" sz="1600" b="1" dirty="0" smtClean="0"/>
              <a:t>A</a:t>
            </a:r>
            <a:r>
              <a:rPr lang="en-US" sz="1600" b="1" dirty="0" smtClean="0">
                <a:sym typeface="Symbol"/>
              </a:rPr>
              <a:t>(B (CD))</a:t>
            </a:r>
            <a:endParaRPr lang="en-US" sz="1600" b="1" dirty="0" smtClean="0"/>
          </a:p>
        </p:txBody>
      </p:sp>
      <p:sp>
        <p:nvSpPr>
          <p:cNvPr id="35" name="Freeform 34"/>
          <p:cNvSpPr/>
          <p:nvPr/>
        </p:nvSpPr>
        <p:spPr>
          <a:xfrm>
            <a:off x="251520" y="2060848"/>
            <a:ext cx="1656184" cy="6480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graduatedFrom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Surajit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, Princeton)</a:t>
            </a:r>
            <a:endParaRPr lang="en-US" sz="1400" b="1" dirty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sp>
        <p:nvSpPr>
          <p:cNvPr id="36" name="Freeform 35"/>
          <p:cNvSpPr/>
          <p:nvPr/>
        </p:nvSpPr>
        <p:spPr>
          <a:xfrm>
            <a:off x="2339752" y="2060848"/>
            <a:ext cx="1728192" cy="64807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0000" tIns="45000" rIns="90000" bIns="45000" anchor="ctr" anchorCtr="0" compatLnSpc="0"/>
          <a:lstStyle/>
          <a:p>
            <a:pPr lvl="0" algn="ctr" hangingPunct="0"/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graduatedFrom</a:t>
            </a:r>
            <a:endParaRPr lang="en-US" sz="1400" b="1" dirty="0" smtClean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  <a:p>
            <a:pPr lvl="0" algn="ctr" hangingPunct="0"/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(</a:t>
            </a:r>
            <a:r>
              <a:rPr lang="en-US" sz="1400" b="1" dirty="0" err="1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Surajit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Bitstream Vera Sans" pitchFamily="2"/>
                <a:cs typeface="Bitstream Vera Sans" pitchFamily="2"/>
              </a:rPr>
              <a:t>, Stanford)</a:t>
            </a:r>
            <a:endParaRPr lang="en-US" sz="1400" b="1" dirty="0">
              <a:solidFill>
                <a:srgbClr val="0000FF"/>
              </a:solidFill>
              <a:latin typeface="Consolas" pitchFamily="49" charset="0"/>
              <a:ea typeface="Bitstream Vera Sans" pitchFamily="2"/>
              <a:cs typeface="Bitstream Vera Sans" pitchFamily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1252" y="2370366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Q</a:t>
            </a:r>
            <a:r>
              <a:rPr lang="en-US" sz="1600" b="1" baseline="-25000" dirty="0" smtClean="0"/>
              <a:t>1</a:t>
            </a:r>
            <a:endParaRPr lang="en-US" sz="1600" b="1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2279484" y="2374299"/>
            <a:ext cx="420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Q</a:t>
            </a:r>
            <a:r>
              <a:rPr lang="en-US" sz="1600" b="1" baseline="-25000" dirty="0" smtClean="0"/>
              <a:t>2</a:t>
            </a:r>
            <a:endParaRPr lang="en-US" sz="1600" b="1" baseline="-25000" dirty="0"/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5656144" y="766445"/>
            <a:ext cx="31643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de-DE" sz="1400" dirty="0" smtClean="0">
                <a:latin typeface="+mn-lt"/>
              </a:rPr>
              <a:t>[Das </a:t>
            </a:r>
            <a:r>
              <a:rPr lang="de-DE" sz="1400" dirty="0" err="1" smtClean="0">
                <a:latin typeface="+mn-lt"/>
              </a:rPr>
              <a:t>Sarma,Theobald,Widom</a:t>
            </a:r>
            <a:r>
              <a:rPr lang="de-DE" sz="1400" dirty="0" smtClean="0">
                <a:latin typeface="+mn-lt"/>
              </a:rPr>
              <a:t>:  ICDE</a:t>
            </a:r>
            <a:r>
              <a:rPr lang="en-US" sz="1400" dirty="0" smtClean="0">
                <a:latin typeface="+mn-lt"/>
              </a:rPr>
              <a:t>’</a:t>
            </a:r>
            <a:r>
              <a:rPr lang="de-DE" sz="1400" dirty="0" smtClean="0">
                <a:latin typeface="+mn-lt"/>
              </a:rPr>
              <a:t>08 </a:t>
            </a:r>
          </a:p>
          <a:p>
            <a:pPr algn="r"/>
            <a:r>
              <a:rPr lang="de-DE" sz="1400" dirty="0" err="1" smtClean="0">
                <a:latin typeface="+mn-lt"/>
              </a:rPr>
              <a:t>Dylla,Miliaraki,Theobald</a:t>
            </a:r>
            <a:r>
              <a:rPr lang="de-DE" sz="1400" dirty="0" smtClean="0">
                <a:latin typeface="+mn-lt"/>
              </a:rPr>
              <a:t>: ICDE</a:t>
            </a:r>
            <a:r>
              <a:rPr lang="en-US" sz="1400" dirty="0" smtClean="0">
                <a:latin typeface="+mn-lt"/>
              </a:rPr>
              <a:t>’</a:t>
            </a:r>
            <a:r>
              <a:rPr lang="de-DE" sz="1400" dirty="0" smtClean="0">
                <a:latin typeface="+mn-lt"/>
              </a:rPr>
              <a:t>13]</a:t>
            </a:r>
            <a:endParaRPr lang="de-DE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502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008" y="44624"/>
            <a:ext cx="8964488" cy="802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0288"/>
            <a:ext cx="4176464" cy="75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88" y="-27384"/>
            <a:ext cx="8229600" cy="77809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Possible Worlds Semantics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874822"/>
              </p:ext>
            </p:extLst>
          </p:nvPr>
        </p:nvGraphicFramePr>
        <p:xfrm>
          <a:off x="323528" y="1637429"/>
          <a:ext cx="7421337" cy="470100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686742"/>
                <a:gridCol w="755417"/>
                <a:gridCol w="755417"/>
                <a:gridCol w="755417"/>
                <a:gridCol w="208280"/>
                <a:gridCol w="1510835"/>
                <a:gridCol w="224436"/>
                <a:gridCol w="2524793"/>
              </a:tblGrid>
              <a:tr h="55572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A:0.7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B:0.6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C:0.8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D:0.9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: </a:t>
                      </a:r>
                    </a:p>
                    <a:p>
                      <a:r>
                        <a:rPr lang="en-US" sz="1400" dirty="0" smtClean="0">
                          <a:sym typeface="Symbol"/>
                        </a:rPr>
                        <a:t> </a:t>
                      </a:r>
                      <a:r>
                        <a:rPr lang="en-US" sz="1400" dirty="0" smtClean="0"/>
                        <a:t>A</a:t>
                      </a:r>
                      <a:r>
                        <a:rPr lang="en-US" sz="1400" dirty="0" smtClean="0">
                          <a:sym typeface="Symbol"/>
                        </a:rPr>
                        <a:t>(B(CD))</a:t>
                      </a:r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P(W)</a:t>
                      </a:r>
                      <a:endParaRPr lang="en-US" sz="1600" i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0.7x0.6x0.8x0.9 = 0.3024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0.7x0.6x0.8x0.1 = 0.0336 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… = 0.0756</a:t>
                      </a:r>
                      <a:endParaRPr lang="en-US" sz="11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/>
                        <a:t>… = 0.0084</a:t>
                      </a:r>
                      <a:endParaRPr lang="en-US" sz="1100" b="1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… = 0.2016 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… = 0.0224 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… = 0.0504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… = 0.0056 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0.3x0.6x0.8x0.9 = 0.1296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0.3x0.6x0.8x0.1 = 0.0144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0.3x0.6x0.2x0.9 = 0.0324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0.3x0.6x0.2x0.1 = 0.0036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0.3x0.4x0.8x0.9 = 0.0864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… = 0.0096  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1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… = 0.0216 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255119"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/>
                        <a:t>0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 smtClean="0"/>
                        <a:t>… = 0.0024 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7888880" y="2214796"/>
            <a:ext cx="571552" cy="4104456"/>
          </a:xfrm>
          <a:prstGeom prst="rightBrace">
            <a:avLst>
              <a:gd name="adj1" fmla="val 53125"/>
              <a:gd name="adj2" fmla="val 7829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7812360" y="4293096"/>
            <a:ext cx="288032" cy="1224137"/>
          </a:xfrm>
          <a:prstGeom prst="rightBrace">
            <a:avLst>
              <a:gd name="adj1" fmla="val 53125"/>
              <a:gd name="adj2" fmla="val 50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5536" y="2305987"/>
            <a:ext cx="7272808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95536" y="2594019"/>
            <a:ext cx="7272808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5536" y="2852936"/>
            <a:ext cx="7272808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5536" y="3098075"/>
            <a:ext cx="7272808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5536" y="3386107"/>
            <a:ext cx="7272808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7888880" y="3501008"/>
            <a:ext cx="499544" cy="2808312"/>
          </a:xfrm>
          <a:prstGeom prst="rightBrace">
            <a:avLst>
              <a:gd name="adj1" fmla="val 53125"/>
              <a:gd name="adj2" fmla="val 7829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16068" y="5249023"/>
            <a:ext cx="505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1.0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00392" y="4715852"/>
            <a:ext cx="9132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0.2664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8424" y="5517232"/>
            <a:ext cx="7617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0.412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5040" y="1251441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P(Q</a:t>
            </a:r>
            <a:r>
              <a:rPr lang="en-US" b="1" baseline="-25000" dirty="0" smtClean="0"/>
              <a:t>2</a:t>
            </a:r>
            <a:r>
              <a:rPr lang="en-US" b="1" dirty="0" smtClean="0"/>
              <a:t>)=0.2664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290886" y="908720"/>
            <a:ext cx="268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P(Q</a:t>
            </a:r>
            <a:r>
              <a:rPr lang="en-US" b="1" baseline="-25000" dirty="0" smtClean="0"/>
              <a:t>2</a:t>
            </a:r>
            <a:r>
              <a:rPr lang="en-US" b="1" dirty="0" smtClean="0"/>
              <a:t>|H)=0.2664 / </a:t>
            </a:r>
            <a:r>
              <a:rPr lang="en-US" b="1" dirty="0" smtClean="0">
                <a:solidFill>
                  <a:srgbClr val="FF0000"/>
                </a:solidFill>
              </a:rPr>
              <a:t>0.412</a:t>
            </a:r>
          </a:p>
          <a:p>
            <a:r>
              <a:rPr lang="en-US" b="1" dirty="0" smtClean="0"/>
              <a:t>                 = 0.6466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49617" y="90872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P(Q</a:t>
            </a:r>
            <a:r>
              <a:rPr lang="en-US" b="1" baseline="-25000" dirty="0" smtClean="0"/>
              <a:t>1</a:t>
            </a:r>
            <a:r>
              <a:rPr lang="en-US" b="1" dirty="0" smtClean="0"/>
              <a:t>)=0.0784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339752" y="908720"/>
            <a:ext cx="2686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P(Q</a:t>
            </a:r>
            <a:r>
              <a:rPr lang="en-US" b="1" baseline="-25000" dirty="0" smtClean="0"/>
              <a:t>1</a:t>
            </a:r>
            <a:r>
              <a:rPr lang="en-US" b="1" dirty="0" smtClean="0"/>
              <a:t>|H)=0.0784 / </a:t>
            </a:r>
            <a:r>
              <a:rPr lang="en-US" b="1" dirty="0" smtClean="0">
                <a:solidFill>
                  <a:srgbClr val="FF0000"/>
                </a:solidFill>
              </a:rPr>
              <a:t>0.412</a:t>
            </a:r>
          </a:p>
          <a:p>
            <a:r>
              <a:rPr lang="en-US" b="1" dirty="0" smtClean="0"/>
              <a:t>                 = 0.1903</a:t>
            </a:r>
            <a:endParaRPr lang="en-US" b="1" dirty="0"/>
          </a:p>
        </p:txBody>
      </p:sp>
      <p:sp>
        <p:nvSpPr>
          <p:cNvPr id="28" name="Right Brace 27"/>
          <p:cNvSpPr/>
          <p:nvPr/>
        </p:nvSpPr>
        <p:spPr>
          <a:xfrm>
            <a:off x="7812360" y="3573016"/>
            <a:ext cx="288032" cy="648073"/>
          </a:xfrm>
          <a:prstGeom prst="rightBrace">
            <a:avLst>
              <a:gd name="adj1" fmla="val 53125"/>
              <a:gd name="adj2" fmla="val 50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9" name="TextBox 28"/>
          <p:cNvSpPr txBox="1"/>
          <p:nvPr/>
        </p:nvSpPr>
        <p:spPr>
          <a:xfrm>
            <a:off x="8123250" y="3717032"/>
            <a:ext cx="9132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0.0784</a:t>
            </a:r>
            <a:endParaRPr lang="en-US" b="1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971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91680" y="6207695"/>
            <a:ext cx="486431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Hard rule H: 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 </a:t>
            </a:r>
            <a:r>
              <a:rPr lang="en-US" sz="2400" b="1" dirty="0" smtClean="0">
                <a:solidFill>
                  <a:srgbClr val="FF0000"/>
                </a:solidFill>
              </a:rPr>
              <a:t>A </a:t>
            </a:r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  (B  (CD))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21" grpId="0" animBg="1"/>
      <p:bldP spid="10" grpId="0" animBg="1"/>
      <p:bldP spid="10" grpId="1" animBg="1"/>
      <p:bldP spid="12" grpId="0" animBg="1"/>
      <p:bldP spid="22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62272"/>
            <a:ext cx="8229600" cy="11430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Basic Complexity Issue</a:t>
            </a: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07504" y="1556792"/>
            <a:ext cx="8952579" cy="95410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+mn-lt"/>
              </a:rPr>
              <a:t>Theorem</a:t>
            </a:r>
            <a:r>
              <a:rPr lang="en-US" sz="28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[Valiant:1979]</a:t>
            </a:r>
            <a:br>
              <a:rPr lang="en-US" sz="2400" dirty="0">
                <a:latin typeface="+mn-lt"/>
              </a:rPr>
            </a:br>
            <a:r>
              <a:rPr lang="en-US" sz="2800" dirty="0">
                <a:latin typeface="+mn-lt"/>
              </a:rPr>
              <a:t>For a </a:t>
            </a:r>
            <a:r>
              <a:rPr lang="en-US" sz="2800" dirty="0" smtClean="0">
                <a:latin typeface="+mn-lt"/>
              </a:rPr>
              <a:t>Boolean </a:t>
            </a:r>
            <a:r>
              <a:rPr lang="en-US" sz="2800" dirty="0">
                <a:latin typeface="+mn-lt"/>
              </a:rPr>
              <a:t>expression E, computing </a:t>
            </a:r>
            <a:r>
              <a:rPr lang="en-US" sz="2800" dirty="0" smtClean="0">
                <a:latin typeface="+mn-lt"/>
              </a:rPr>
              <a:t>P(E</a:t>
            </a:r>
            <a:r>
              <a:rPr lang="en-US" sz="2800" dirty="0">
                <a:latin typeface="+mn-lt"/>
              </a:rPr>
              <a:t>) is #</a:t>
            </a:r>
            <a:r>
              <a:rPr lang="en-US" sz="2800" dirty="0" smtClean="0">
                <a:latin typeface="+mn-lt"/>
              </a:rPr>
              <a:t>P-complete.</a:t>
            </a:r>
            <a:endParaRPr lang="en-US" sz="2800" dirty="0">
              <a:latin typeface="+mn-lt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79512" y="3314476"/>
            <a:ext cx="876935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NP = class of problems of the form “is there a witness ?” </a:t>
            </a:r>
            <a:r>
              <a:rPr lang="en-US" sz="2400" dirty="0" smtClean="0">
                <a:latin typeface="+mn-lt"/>
                <a:sym typeface="Wingdings" pitchFamily="2" charset="2"/>
              </a:rPr>
              <a:t> </a:t>
            </a:r>
            <a:r>
              <a:rPr lang="en-US" sz="2400" dirty="0" smtClean="0">
                <a:latin typeface="+mn-lt"/>
              </a:rPr>
              <a:t>SAT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#P  = class of problems of the form “how many witnesses ?” </a:t>
            </a:r>
            <a:r>
              <a:rPr lang="en-US" sz="2400" dirty="0" smtClean="0">
                <a:latin typeface="+mn-lt"/>
                <a:sym typeface="Wingdings" pitchFamily="2" charset="2"/>
              </a:rPr>
              <a:t> </a:t>
            </a:r>
            <a:r>
              <a:rPr lang="en-US" sz="2400" dirty="0" smtClean="0">
                <a:latin typeface="+mn-lt"/>
              </a:rPr>
              <a:t>#</a:t>
            </a:r>
            <a:r>
              <a:rPr lang="en-US" sz="2400" dirty="0">
                <a:latin typeface="+mn-lt"/>
              </a:rPr>
              <a:t>SAT</a:t>
            </a:r>
          </a:p>
        </p:txBody>
      </p:sp>
      <p:sp>
        <p:nvSpPr>
          <p:cNvPr id="125957" name="AutoShape 5"/>
          <p:cNvSpPr>
            <a:spLocks noChangeArrowheads="1"/>
          </p:cNvSpPr>
          <p:nvPr/>
        </p:nvSpPr>
        <p:spPr bwMode="auto">
          <a:xfrm>
            <a:off x="323528" y="5109696"/>
            <a:ext cx="8504342" cy="10556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latin typeface="+mn-lt"/>
              </a:rPr>
              <a:t>The decision problem for 2CNF is in </a:t>
            </a:r>
            <a:r>
              <a:rPr lang="en-US" sz="2800" dirty="0" smtClean="0">
                <a:latin typeface="+mn-lt"/>
              </a:rPr>
              <a:t>PTIME.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The counting problem for 2CNF is </a:t>
            </a:r>
            <a:r>
              <a:rPr lang="en-US" sz="2800" dirty="0" smtClean="0">
                <a:latin typeface="+mn-lt"/>
              </a:rPr>
              <a:t>already #P-complete.</a:t>
            </a:r>
            <a:endParaRPr lang="en-US" sz="2800" dirty="0">
              <a:latin typeface="+mn-lt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60095" y="764704"/>
            <a:ext cx="688701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Suciu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&amp;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Dalvi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: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rPr>
              <a:t>SIGMOD’05 Tutorial on "Foundations of Probabilistic Answers to Queries</a:t>
            </a:r>
            <a:r>
              <a:rPr lang="en-US" altLang="en-US" sz="1400" dirty="0" smtClean="0">
                <a:latin typeface="+mn-lt"/>
                <a:cs typeface="Arial" pitchFamily="34" charset="0"/>
              </a:rPr>
              <a:t>"]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9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 autoUpdateAnimBg="0"/>
      <p:bldP spid="12595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7504" y="5445224"/>
            <a:ext cx="8907221" cy="100811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" y="2089359"/>
            <a:ext cx="8840586" cy="2995825"/>
          </a:xfrm>
        </p:spPr>
        <p:txBody>
          <a:bodyPr/>
          <a:lstStyle/>
          <a:p>
            <a:r>
              <a:rPr lang="en-US" sz="2400" u="sng" dirty="0" smtClean="0"/>
              <a:t>Tuple-Independent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u="sng" dirty="0" smtClean="0"/>
              <a:t>Probabilistic Database</a:t>
            </a:r>
          </a:p>
          <a:p>
            <a:endParaRPr lang="en-US" sz="1800" dirty="0" smtClean="0"/>
          </a:p>
          <a:p>
            <a:endParaRPr lang="en-US" sz="24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u="sng" dirty="0" smtClean="0"/>
              <a:t>Theorem:</a:t>
            </a:r>
            <a:endParaRPr lang="en-US" sz="2400" b="1" dirty="0" smtClean="0"/>
          </a:p>
          <a:p>
            <a:pPr lvl="1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query answering problem for the above join is #P-hard.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504" y="980728"/>
            <a:ext cx="8928992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 MT"/>
              </a:rPr>
              <a:t>A probabilistic </a:t>
            </a:r>
            <a:r>
              <a:rPr lang="en-US" sz="2400" dirty="0" smtClean="0">
                <a:solidFill>
                  <a:prstClr val="black"/>
                </a:solidFill>
                <a:latin typeface="Gill Sans MT"/>
              </a:rPr>
              <a:t>database </a:t>
            </a:r>
            <a:r>
              <a:rPr lang="en-US" sz="2400" b="1" dirty="0" err="1" smtClean="0">
                <a:solidFill>
                  <a:prstClr val="black"/>
                </a:solidFill>
                <a:latin typeface="Gill Sans MT"/>
              </a:rPr>
              <a:t>D</a:t>
            </a:r>
            <a:r>
              <a:rPr lang="en-US" sz="2400" baseline="30000" dirty="0" err="1" smtClean="0">
                <a:solidFill>
                  <a:prstClr val="black"/>
                </a:solidFill>
                <a:latin typeface="Gill Sans MT"/>
              </a:rPr>
              <a:t>p</a:t>
            </a:r>
            <a:r>
              <a:rPr lang="en-US" sz="2400" dirty="0" smtClean="0">
                <a:solidFill>
                  <a:prstClr val="black"/>
                </a:solidFill>
                <a:latin typeface="Gill Sans MT"/>
              </a:rPr>
              <a:t> (compactly) </a:t>
            </a:r>
            <a:r>
              <a:rPr lang="en-US" sz="2400" dirty="0">
                <a:solidFill>
                  <a:prstClr val="black"/>
                </a:solidFill>
                <a:latin typeface="Gill Sans MT"/>
              </a:rPr>
              <a:t>encodes a </a:t>
            </a:r>
            <a:r>
              <a:rPr lang="en-US" sz="2400" dirty="0" smtClean="0">
                <a:solidFill>
                  <a:prstClr val="black"/>
                </a:solidFill>
                <a:latin typeface="Gill Sans MT"/>
              </a:rPr>
              <a:t>probability distribution over a finite set of deterministic database instances </a:t>
            </a:r>
            <a:r>
              <a:rPr lang="en-US" sz="2400" b="1" dirty="0" smtClean="0">
                <a:solidFill>
                  <a:prstClr val="black"/>
                </a:solidFill>
                <a:latin typeface="Gill Sans MT"/>
              </a:rPr>
              <a:t>D</a:t>
            </a:r>
            <a:r>
              <a:rPr lang="en-US" sz="2400" baseline="-25000" dirty="0" smtClean="0">
                <a:solidFill>
                  <a:prstClr val="black"/>
                </a:solidFill>
                <a:latin typeface="Gill Sans MT"/>
              </a:rPr>
              <a:t>i</a:t>
            </a:r>
            <a:r>
              <a:rPr lang="en-US" sz="2400" dirty="0" smtClean="0">
                <a:solidFill>
                  <a:prstClr val="black"/>
                </a:solidFill>
                <a:latin typeface="Gill Sans MT"/>
              </a:rPr>
              <a:t>.</a:t>
            </a:r>
            <a:endParaRPr lang="en-US" sz="2400" dirty="0">
              <a:solidFill>
                <a:prstClr val="black"/>
              </a:solidFill>
              <a:latin typeface="Gill Sans MT"/>
            </a:endParaRPr>
          </a:p>
        </p:txBody>
      </p:sp>
      <p:graphicFrame>
        <p:nvGraphicFramePr>
          <p:cNvPr id="28" name="Group 33"/>
          <p:cNvGraphicFramePr>
            <a:graphicFrameLocks/>
          </p:cNvGraphicFramePr>
          <p:nvPr>
            <p:extLst/>
          </p:nvPr>
        </p:nvGraphicFramePr>
        <p:xfrm>
          <a:off x="3353530" y="4314800"/>
          <a:ext cx="2549898" cy="914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42833"/>
                <a:gridCol w="1358992"/>
                <a:gridCol w="648073"/>
              </a:tblGrid>
              <a:tr h="2640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WorksAt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Pers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Uni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Jeff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Stanford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Jeff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Princeton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Title 1"/>
          <p:cNvSpPr txBox="1">
            <a:spLocks/>
          </p:cNvSpPr>
          <p:nvPr/>
        </p:nvSpPr>
        <p:spPr bwMode="auto">
          <a:xfrm>
            <a:off x="446856" y="-13394"/>
            <a:ext cx="8229600" cy="77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Bookman Old Style" pitchFamily="18" charset="0"/>
              </a:defRPr>
            </a:lvl9pPr>
          </a:lstStyle>
          <a:p>
            <a:pPr algn="ctr"/>
            <a:r>
              <a:rPr lang="en-US" dirty="0" smtClean="0">
                <a:solidFill>
                  <a:srgbClr val="464653"/>
                </a:solidFill>
              </a:rPr>
              <a:t>Probabilistic Database</a:t>
            </a:r>
            <a:endParaRPr lang="en-US" dirty="0">
              <a:solidFill>
                <a:srgbClr val="464653"/>
              </a:solidFill>
            </a:endParaRPr>
          </a:p>
        </p:txBody>
      </p:sp>
      <p:graphicFrame>
        <p:nvGraphicFramePr>
          <p:cNvPr id="15" name="Group 33"/>
          <p:cNvGraphicFramePr>
            <a:graphicFrameLocks/>
          </p:cNvGraphicFramePr>
          <p:nvPr>
            <p:extLst/>
          </p:nvPr>
        </p:nvGraphicFramePr>
        <p:xfrm>
          <a:off x="581942" y="4307284"/>
          <a:ext cx="2549898" cy="6243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901825"/>
                <a:gridCol w="648073"/>
              </a:tblGrid>
              <a:tr h="2423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IsProfessor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Pers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9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Jeff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Group 33"/>
          <p:cNvGraphicFramePr>
            <a:graphicFrameLocks/>
          </p:cNvGraphicFramePr>
          <p:nvPr>
            <p:extLst/>
          </p:nvPr>
        </p:nvGraphicFramePr>
        <p:xfrm>
          <a:off x="6126558" y="4307284"/>
          <a:ext cx="2549898" cy="9144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080120"/>
                <a:gridCol w="821705"/>
                <a:gridCol w="648073"/>
              </a:tblGrid>
              <a:tr h="26402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Located(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Uni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, State)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Stanford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4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Princeton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411760" y="2780928"/>
            <a:ext cx="4392488" cy="1368152"/>
            <a:chOff x="2411760" y="2636912"/>
            <a:chExt cx="4392488" cy="1368152"/>
          </a:xfrm>
        </p:grpSpPr>
        <p:sp>
          <p:nvSpPr>
            <p:cNvPr id="17" name="Flowchart: Collate 16"/>
            <p:cNvSpPr/>
            <p:nvPr/>
          </p:nvSpPr>
          <p:spPr>
            <a:xfrm rot="5400000">
              <a:off x="2990523" y="3149536"/>
              <a:ext cx="282635" cy="432048"/>
            </a:xfrm>
            <a:prstGeom prst="flowChartCol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411760" y="3584282"/>
              <a:ext cx="677613" cy="42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190924" y="3584282"/>
              <a:ext cx="733004" cy="42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lowchart: Collate 29"/>
            <p:cNvSpPr/>
            <p:nvPr/>
          </p:nvSpPr>
          <p:spPr>
            <a:xfrm rot="5400000">
              <a:off x="5870843" y="3138270"/>
              <a:ext cx="282635" cy="432048"/>
            </a:xfrm>
            <a:prstGeom prst="flowChartCol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5292080" y="3573016"/>
              <a:ext cx="677613" cy="42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6071244" y="3573016"/>
              <a:ext cx="733004" cy="4207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Collate 32"/>
            <p:cNvSpPr/>
            <p:nvPr/>
          </p:nvSpPr>
          <p:spPr>
            <a:xfrm rot="5400000">
              <a:off x="4358675" y="2562206"/>
              <a:ext cx="282635" cy="432048"/>
            </a:xfrm>
            <a:prstGeom prst="flowChartCollat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prstClr val="black"/>
                </a:solidFill>
              </a:endParaRP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3563888" y="2996952"/>
              <a:ext cx="893637" cy="309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559076" y="2996952"/>
              <a:ext cx="949028" cy="298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3750667" y="1960179"/>
            <a:ext cx="4090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8000"/>
                </a:solidFill>
              </a:rPr>
              <a:t>Which professors work at a university that is located in CA?</a:t>
            </a:r>
            <a:endParaRPr lang="en-US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8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394"/>
            <a:ext cx="8229600" cy="778098"/>
          </a:xfrm>
        </p:spPr>
        <p:txBody>
          <a:bodyPr/>
          <a:lstStyle/>
          <a:p>
            <a:pPr algn="ctr"/>
            <a:r>
              <a:rPr lang="en-US" dirty="0"/>
              <a:t>Probabilistic &amp; </a:t>
            </a:r>
            <a:r>
              <a:rPr lang="en-US" dirty="0" smtClean="0"/>
              <a:t>Temporal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" y="3501008"/>
            <a:ext cx="9108504" cy="2592288"/>
          </a:xfrm>
        </p:spPr>
        <p:txBody>
          <a:bodyPr/>
          <a:lstStyle/>
          <a:p>
            <a:r>
              <a:rPr lang="en-US" sz="2400" dirty="0" smtClean="0"/>
              <a:t>Sequenced Semantics &amp; Snapshot Reducibility:</a:t>
            </a:r>
          </a:p>
          <a:p>
            <a:pPr lvl="1"/>
            <a:r>
              <a:rPr lang="en-US" sz="2000" dirty="0" smtClean="0"/>
              <a:t>Built-in semantics: </a:t>
            </a:r>
            <a:r>
              <a:rPr lang="en-US" sz="2000" b="1" dirty="0" smtClean="0">
                <a:solidFill>
                  <a:srgbClr val="002060"/>
                </a:solidFill>
              </a:rPr>
              <a:t>reduce temporal-relational operators </a:t>
            </a:r>
            <a:r>
              <a:rPr lang="en-US" sz="2000" dirty="0" smtClean="0"/>
              <a:t>to their non-temporal counterparts at </a:t>
            </a:r>
            <a:r>
              <a:rPr lang="en-US" sz="2000" i="1" dirty="0" smtClean="0"/>
              <a:t>each snapshot </a:t>
            </a:r>
            <a:r>
              <a:rPr lang="en-US" sz="2000" dirty="0" smtClean="0"/>
              <a:t>(i.e., time point) of the database.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Coalesce</a:t>
            </a:r>
            <a:r>
              <a:rPr lang="en-US" sz="2000" dirty="0" smtClean="0"/>
              <a:t>/</a:t>
            </a:r>
            <a:r>
              <a:rPr lang="en-US" sz="2000" b="1" dirty="0" smtClean="0">
                <a:solidFill>
                  <a:srgbClr val="002060"/>
                </a:solidFill>
              </a:rPr>
              <a:t>split </a:t>
            </a:r>
            <a:r>
              <a:rPr lang="en-US" sz="2000" b="1" dirty="0">
                <a:solidFill>
                  <a:srgbClr val="002060"/>
                </a:solidFill>
              </a:rPr>
              <a:t>tuples </a:t>
            </a:r>
            <a:r>
              <a:rPr lang="en-US" sz="2000" dirty="0"/>
              <a:t>with consecutive time intervals based on their </a:t>
            </a:r>
            <a:r>
              <a:rPr lang="en-US" sz="2000" dirty="0" smtClean="0"/>
              <a:t>lineages.</a:t>
            </a:r>
            <a:endParaRPr lang="en-US" sz="2000" dirty="0"/>
          </a:p>
          <a:p>
            <a:pPr lvl="1"/>
            <a:endParaRPr lang="en-US" sz="400" dirty="0" smtClean="0"/>
          </a:p>
          <a:p>
            <a:r>
              <a:rPr lang="en-US" sz="2400" dirty="0" smtClean="0"/>
              <a:t>Non-Sequenced Semantics</a:t>
            </a:r>
          </a:p>
          <a:p>
            <a:pPr lvl="1"/>
            <a:r>
              <a:rPr lang="en-US" sz="2000" dirty="0" smtClean="0"/>
              <a:t>Queries can </a:t>
            </a:r>
            <a:r>
              <a:rPr lang="en-US" sz="2000" b="1" dirty="0" smtClean="0">
                <a:solidFill>
                  <a:srgbClr val="002060"/>
                </a:solidFill>
              </a:rPr>
              <a:t>freely manipulate timestamps </a:t>
            </a:r>
            <a:r>
              <a:rPr lang="en-US" sz="2000" dirty="0" smtClean="0"/>
              <a:t>just like regular attributes. 	  Single temporal operator ≤</a:t>
            </a:r>
            <a:r>
              <a:rPr lang="en-US" sz="2000" baseline="30000" dirty="0" smtClean="0"/>
              <a:t>T</a:t>
            </a:r>
            <a:r>
              <a:rPr lang="en-US" sz="2000" dirty="0" smtClean="0"/>
              <a:t> supports all of Allen’s 13 temporal relations.</a:t>
            </a:r>
          </a:p>
          <a:p>
            <a:pPr lvl="1"/>
            <a:r>
              <a:rPr lang="en-US" sz="2000" b="1" dirty="0" err="1" smtClean="0">
                <a:solidFill>
                  <a:srgbClr val="002060"/>
                </a:solidFill>
              </a:rPr>
              <a:t>Deduplicate</a:t>
            </a:r>
            <a:r>
              <a:rPr lang="en-US" sz="2000" b="1" dirty="0" smtClean="0">
                <a:solidFill>
                  <a:srgbClr val="002060"/>
                </a:solidFill>
              </a:rPr>
              <a:t> tuples </a:t>
            </a:r>
            <a:r>
              <a:rPr lang="en-US" sz="2000" dirty="0" smtClean="0"/>
              <a:t>with overlapping time intervals based on their lineages.</a:t>
            </a:r>
            <a:endParaRPr 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07504" y="836712"/>
            <a:ext cx="8928992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 algn="ctr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 </a:t>
            </a:r>
            <a:r>
              <a:rPr lang="en-US" sz="2400" dirty="0" smtClean="0">
                <a:latin typeface="+mn-lt"/>
              </a:rPr>
              <a:t>temporal-probabilistic database </a:t>
            </a:r>
            <a:r>
              <a:rPr lang="en-US" sz="2400" b="1" dirty="0" err="1" smtClean="0">
                <a:latin typeface="+mn-lt"/>
              </a:rPr>
              <a:t>D</a:t>
            </a:r>
            <a:r>
              <a:rPr lang="en-US" sz="2400" baseline="30000" dirty="0" err="1" smtClean="0">
                <a:latin typeface="+mn-lt"/>
              </a:rPr>
              <a:t>Tp</a:t>
            </a:r>
            <a:r>
              <a:rPr lang="en-US" sz="2400" dirty="0" smtClean="0">
                <a:latin typeface="+mn-lt"/>
              </a:rPr>
              <a:t> (compactly) </a:t>
            </a:r>
            <a:r>
              <a:rPr lang="en-US" sz="2400" dirty="0">
                <a:latin typeface="+mn-lt"/>
              </a:rPr>
              <a:t>encodes a </a:t>
            </a:r>
            <a:r>
              <a:rPr lang="en-US" sz="2400" dirty="0" smtClean="0">
                <a:latin typeface="+mn-lt"/>
              </a:rPr>
              <a:t>probability distribution over a finite set of deterministic database instances </a:t>
            </a:r>
            <a:r>
              <a:rPr lang="en-US" sz="2400" b="1" dirty="0" smtClean="0">
                <a:latin typeface="+mn-lt"/>
              </a:rPr>
              <a:t>D</a:t>
            </a:r>
            <a:r>
              <a:rPr lang="en-US" sz="2400" baseline="-25000" dirty="0" smtClean="0">
                <a:latin typeface="+mn-lt"/>
              </a:rPr>
              <a:t>i </a:t>
            </a:r>
            <a:r>
              <a:rPr lang="en-US" sz="2400" i="1" dirty="0" smtClean="0">
                <a:latin typeface="+mn-lt"/>
              </a:rPr>
              <a:t>at each time point </a:t>
            </a:r>
            <a:r>
              <a:rPr lang="en-US" sz="2400" dirty="0" smtClean="0">
                <a:latin typeface="+mn-lt"/>
              </a:rPr>
              <a:t>of a finite time domain </a:t>
            </a:r>
            <a:r>
              <a:rPr lang="en-US" sz="2400" dirty="0" smtClean="0">
                <a:latin typeface="+mn-lt"/>
                <a:sym typeface="Symbol"/>
              </a:rPr>
              <a:t></a:t>
            </a:r>
            <a:r>
              <a:rPr lang="en-US" sz="2400" baseline="30000" dirty="0" smtClean="0">
                <a:latin typeface="+mn-lt"/>
                <a:sym typeface="Symbol"/>
              </a:rPr>
              <a:t>T</a:t>
            </a:r>
            <a:r>
              <a:rPr lang="en-US" sz="2400" dirty="0" smtClean="0">
                <a:latin typeface="+mn-lt"/>
              </a:rPr>
              <a:t>.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5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58524"/>
              </p:ext>
            </p:extLst>
          </p:nvPr>
        </p:nvGraphicFramePr>
        <p:xfrm>
          <a:off x="179512" y="2248971"/>
          <a:ext cx="2643650" cy="119481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43271"/>
                <a:gridCol w="768897"/>
                <a:gridCol w="648072"/>
                <a:gridCol w="483410"/>
              </a:tblGrid>
              <a:tr h="2507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BornIn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Sub,Obj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1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DeNiro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Green- which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[1943,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 1944)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0.9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1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DeNiro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Tribeca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[1998,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 1999)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0.6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428731" y="3645024"/>
            <a:ext cx="260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[</a:t>
            </a:r>
            <a:r>
              <a:rPr lang="en-US" sz="1200" dirty="0" err="1">
                <a:latin typeface="+mn-lt"/>
              </a:rPr>
              <a:t>Dignös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Gamper</a:t>
            </a:r>
            <a:r>
              <a:rPr lang="en-US" sz="1200" dirty="0">
                <a:latin typeface="+mn-lt"/>
              </a:rPr>
              <a:t>, </a:t>
            </a:r>
            <a:r>
              <a:rPr lang="en-US" sz="1200" dirty="0" err="1">
                <a:latin typeface="+mn-lt"/>
              </a:rPr>
              <a:t>Böhlen</a:t>
            </a:r>
            <a:r>
              <a:rPr lang="en-US" sz="1200" dirty="0">
                <a:latin typeface="+mn-lt"/>
              </a:rPr>
              <a:t>: SIGMOD’12]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16216" y="5229200"/>
            <a:ext cx="2421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+mn-lt"/>
              </a:rPr>
              <a:t>[</a:t>
            </a:r>
            <a:r>
              <a:rPr lang="de-DE" sz="1200" dirty="0" err="1">
                <a:latin typeface="+mn-lt"/>
              </a:rPr>
              <a:t>Dylla,Miliaraki,Theobald</a:t>
            </a:r>
            <a:r>
              <a:rPr lang="de-DE" sz="1200" dirty="0">
                <a:latin typeface="+mn-lt"/>
              </a:rPr>
              <a:t>: </a:t>
            </a:r>
            <a:r>
              <a:rPr lang="de-DE" sz="1200" dirty="0" smtClean="0">
                <a:latin typeface="+mn-lt"/>
              </a:rPr>
              <a:t>PVLDB’13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17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0650873"/>
              </p:ext>
            </p:extLst>
          </p:nvPr>
        </p:nvGraphicFramePr>
        <p:xfrm>
          <a:off x="2983045" y="2256227"/>
          <a:ext cx="2936461" cy="119481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97641"/>
                <a:gridCol w="825142"/>
                <a:gridCol w="662365"/>
                <a:gridCol w="651313"/>
              </a:tblGrid>
              <a:tr h="2507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Wedding(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Sub,Obj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1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DeNiro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Abbott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[1936,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 1940)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0.3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1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DeNiro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Abbott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[1976,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 1977)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0.7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Group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337664"/>
              </p:ext>
            </p:extLst>
          </p:nvPr>
        </p:nvGraphicFramePr>
        <p:xfrm>
          <a:off x="6079389" y="2262384"/>
          <a:ext cx="2936461" cy="73456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97641"/>
                <a:gridCol w="786587"/>
                <a:gridCol w="700920"/>
                <a:gridCol w="651313"/>
              </a:tblGrid>
              <a:tr h="25071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Divorce(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Sub,Obj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Lucida Sans" panose="020B0602030504020204" pitchFamily="34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1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DeNiro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Abbott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[1988,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" panose="020B0602030504020204" pitchFamily="34" charset="0"/>
                        </a:rPr>
                        <a:t> 1989)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Lucida Sans" panose="020B0602030504020204" pitchFamily="34" charset="0"/>
                        </a:rPr>
                        <a:t>0.8</a:t>
                      </a:r>
                      <a:endParaRPr kumimoji="0" 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5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1490</Words>
  <Application>Microsoft Office PowerPoint</Application>
  <PresentationFormat>On-screen Show (4:3)</PresentationFormat>
  <Paragraphs>505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Bitstream Vera Sans</vt:lpstr>
      <vt:lpstr>Bookman Old Style</vt:lpstr>
      <vt:lpstr>Calibri</vt:lpstr>
      <vt:lpstr>Consolas</vt:lpstr>
      <vt:lpstr>Gill Sans MT</vt:lpstr>
      <vt:lpstr>Lucida Sans</vt:lpstr>
      <vt:lpstr>Symbol</vt:lpstr>
      <vt:lpstr>Wingdings</vt:lpstr>
      <vt:lpstr>Wingdings 3</vt:lpstr>
      <vt:lpstr>Origin</vt:lpstr>
      <vt:lpstr>2_Origin</vt:lpstr>
      <vt:lpstr>PowerPoint Presentation</vt:lpstr>
      <vt:lpstr>Soft Rules vs. Hard Rules</vt:lpstr>
      <vt:lpstr>Basic Types of Inference</vt:lpstr>
      <vt:lpstr>Deductive Grounding with Lineage  (SLD Resolution in Datalog/Prolog)</vt:lpstr>
      <vt:lpstr>Lineage &amp; Possible Worlds</vt:lpstr>
      <vt:lpstr>Possible Worlds Semantics</vt:lpstr>
      <vt:lpstr>Basic Complexity Issue</vt:lpstr>
      <vt:lpstr>PowerPoint Presentation</vt:lpstr>
      <vt:lpstr>Probabilistic &amp; Temporal Database</vt:lpstr>
      <vt:lpstr>Temporal Alignment &amp; Deduplication Example</vt:lpstr>
      <vt:lpstr>Inference in Probabilistic-Temporal Databases</vt:lpstr>
      <vt:lpstr>Inference in Probabilistic-Temporal Databases</vt:lpstr>
      <vt:lpstr>Inference in Probabilistic-Temporal Databases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URDF</dc:title>
  <dc:creator>Martin</dc:creator>
  <cp:lastModifiedBy>mtb</cp:lastModifiedBy>
  <cp:revision>746</cp:revision>
  <dcterms:modified xsi:type="dcterms:W3CDTF">2015-08-13T09:41:42Z</dcterms:modified>
</cp:coreProperties>
</file>