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26"/>
  </p:notesMasterIdLst>
  <p:handoutMasterIdLst>
    <p:handoutMasterId r:id="rId27"/>
  </p:handoutMasterIdLst>
  <p:sldIdLst>
    <p:sldId id="379" r:id="rId5"/>
    <p:sldId id="383" r:id="rId6"/>
    <p:sldId id="395" r:id="rId7"/>
    <p:sldId id="396" r:id="rId8"/>
    <p:sldId id="397" r:id="rId9"/>
    <p:sldId id="398" r:id="rId10"/>
    <p:sldId id="404" r:id="rId11"/>
    <p:sldId id="359" r:id="rId12"/>
    <p:sldId id="406" r:id="rId13"/>
    <p:sldId id="403" r:id="rId14"/>
    <p:sldId id="411" r:id="rId15"/>
    <p:sldId id="410" r:id="rId16"/>
    <p:sldId id="402" r:id="rId17"/>
    <p:sldId id="412" r:id="rId18"/>
    <p:sldId id="415" r:id="rId19"/>
    <p:sldId id="374" r:id="rId20"/>
    <p:sldId id="414" r:id="rId21"/>
    <p:sldId id="408" r:id="rId22"/>
    <p:sldId id="409" r:id="rId23"/>
    <p:sldId id="393" r:id="rId24"/>
    <p:sldId id="407" r:id="rId25"/>
  </p:sldIdLst>
  <p:sldSz cx="12188825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D063DC-1F36-C4FF-4B7C-CABA9F487F00}" name="Ευαγγελια Μαρια Καϊα" initials="ΕΚ" userId="S::evkaia@duth.gr::60cc4758-7cd2-4ca4-b20e-dd374227ac9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52"/>
    <a:srgbClr val="F4997C"/>
    <a:srgbClr val="E56D55"/>
    <a:srgbClr val="DE9F5B"/>
    <a:srgbClr val="F28360"/>
    <a:srgbClr val="BA6964"/>
    <a:srgbClr val="DB49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4CCEBC-231B-72BF-5237-0D2886ED29D0}" v="448" dt="2024-11-05T17:58:58.449"/>
    <p1510:client id="{2AC2A02C-8C43-7720-827C-F66CA1E27A67}" v="96" dt="2024-11-06T19:45:21.985"/>
    <p1510:client id="{4391913B-96B6-12B4-FB4D-EADC2471C057}" v="89" dt="2024-11-05T16:40:42.916"/>
    <p1510:client id="{5EA6E439-372D-B72F-2B9E-A58AB446E1D7}" v="3473" dt="2024-11-05T20:03:02.721"/>
    <p1510:client id="{72709A95-0348-D59C-40DC-738883CF8AF8}" v="10" dt="2024-11-05T15:16:38.191"/>
    <p1510:client id="{7B5CC249-6248-A7FB-D095-5F45488A6F81}" v="632" dt="2024-11-05T19:20:13.710"/>
    <p1510:client id="{8B56CF62-1595-55E8-5E9E-A0CABB0C9927}" v="1127" dt="2024-11-05T16:37:05.924"/>
    <p1510:client id="{9904B81C-7CEC-1497-8227-C138DEC61783}" v="1486" dt="2024-11-05T17:10:56.766"/>
    <p1510:client id="{9CDB0E20-EB5F-4317-6ED4-25635768DEC9}" v="113" dt="2024-11-05T16:47:08.008"/>
    <p1510:client id="{A46600FA-2BAF-42B8-3ADE-3ACD5A54AC80}" v="132" dt="2024-11-05T20:02:41.281"/>
    <p1510:client id="{B39FA05D-A627-5F38-6B35-E334412DF722}" v="344" dt="2024-11-06T19:42:11.990"/>
    <p1510:client id="{C1468DFE-4AF0-1F9E-C6BE-FA535C5DEC88}" v="811" dt="2024-11-06T19:26:12.849"/>
    <p1510:client id="{D47CE498-1979-1833-CD04-BB5C6DE9BF0B}" v="622" dt="2024-11-05T15:14:42.120"/>
    <p1510:client id="{F66276C7-CBEC-4794-33BD-E2DF385AC974}" v="761" dt="2024-11-05T20:07:39.721"/>
    <p1510:client id="{F9E04D09-8F22-F3B0-17DF-8BE280F689A5}" v="34" dt="2024-11-06T19:36:32.568"/>
  </p1510:revLst>
</p1510:revInfo>
</file>

<file path=ppt/tableStyles.xml><?xml version="1.0" encoding="utf-8"?>
<a:tblStyleLst xmlns:a="http://schemas.openxmlformats.org/drawingml/2006/main" def="{68D230F3-CF80-4859-8CE7-A43EE81993B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5T15:14:47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9155 3810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5T15:14:47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7938 9313 16383 0 0,'7'0'0'0'0,"2"0"0"0"0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7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76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86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07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064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59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4241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9846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3677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2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40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3245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4300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4572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21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774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3029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79F1F0E-8DF0-62EB-B3C8-C6E1AEA0259F}"/>
              </a:ext>
            </a:extLst>
          </p:cNvPr>
          <p:cNvGrpSpPr/>
          <p:nvPr userDrawn="1"/>
        </p:nvGrpSpPr>
        <p:grpSpPr>
          <a:xfrm>
            <a:off x="455612" y="830375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16200000" scaled="1"/>
          </a:gradFill>
        </p:grpSpPr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24CC1C1D-653F-14A0-54A0-6492ABCC273D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92049B2C-54AB-505F-2572-7CD19C3D968A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E23FD261-2FDC-1CD9-A732-906B64F405AB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B90AE363-FA57-0E86-3B4F-5E0A0806185D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4137775E-DBE1-BA92-6BCD-E9944273E622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969524EC-636E-4802-109E-EE71B9D4EB96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A03E2BFD-896B-BEC0-29BD-917248BCC6E8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849527DE-31CB-858E-9758-616F93A85AE1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87C850F0-0452-2D8B-D0FC-FBB759016D05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11721AD6-6F30-0F58-A50E-32AF0FFCB1F9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Parallelogram 41">
              <a:extLst>
                <a:ext uri="{FF2B5EF4-FFF2-40B4-BE49-F238E27FC236}">
                  <a16:creationId xmlns:a16="http://schemas.microsoft.com/office/drawing/2014/main" id="{31E989A6-CA34-B2A2-552B-4FF5F76F9F40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Parallelogram 42">
              <a:extLst>
                <a:ext uri="{FF2B5EF4-FFF2-40B4-BE49-F238E27FC236}">
                  <a16:creationId xmlns:a16="http://schemas.microsoft.com/office/drawing/2014/main" id="{6E8597AB-CD80-E7F0-F72F-40DFF3012FC5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B5A2B040-E43D-ED66-F37F-E956857A55FA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19B8B1CB-3502-9821-3B34-67B4601C88A7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335C657D-422D-A995-B64D-619B6A571325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821D693-8EFB-0671-CF70-84C0E591B0C4}"/>
              </a:ext>
            </a:extLst>
          </p:cNvPr>
          <p:cNvCxnSpPr/>
          <p:nvPr userDrawn="1"/>
        </p:nvCxnSpPr>
        <p:spPr>
          <a:xfrm rot="10800000">
            <a:off x="455612" y="1447799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F43CFFE-3C15-DA64-2463-80330D89A4B9}"/>
              </a:ext>
            </a:extLst>
          </p:cNvPr>
          <p:cNvCxnSpPr/>
          <p:nvPr userDrawn="1"/>
        </p:nvCxnSpPr>
        <p:spPr>
          <a:xfrm rot="10800000">
            <a:off x="455612" y="1191269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DBBBDCC-257F-24EC-27A6-227D4593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3904" y="1984248"/>
            <a:ext cx="8001000" cy="2359152"/>
          </a:xfrm>
        </p:spPr>
        <p:txBody>
          <a:bodyPr>
            <a:normAutofit/>
          </a:bodyPr>
          <a:lstStyle>
            <a:lvl1pPr algn="l">
              <a:defRPr sz="4400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3904" y="4379976"/>
            <a:ext cx="8001000" cy="1033272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 b="1" cap="all" spc="2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4D3A5D-9665-1463-8327-4E15CDD4E786}"/>
              </a:ext>
            </a:extLst>
          </p:cNvPr>
          <p:cNvGrpSpPr/>
          <p:nvPr userDrawn="1"/>
        </p:nvGrpSpPr>
        <p:grpSpPr>
          <a:xfrm>
            <a:off x="982255" y="2281053"/>
            <a:ext cx="2286082" cy="2295894"/>
            <a:chOff x="982255" y="2281053"/>
            <a:chExt cx="2286082" cy="229589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B5C18144-9323-970D-DF65-B42D339F5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2255" y="2281053"/>
              <a:ext cx="2286082" cy="2295894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92D720A-50F8-524A-E72A-32B073A15EA3}"/>
                </a:ext>
              </a:extLst>
            </p:cNvPr>
            <p:cNvSpPr/>
            <p:nvPr/>
          </p:nvSpPr>
          <p:spPr>
            <a:xfrm>
              <a:off x="1793080" y="3120710"/>
              <a:ext cx="691763" cy="6917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9542C9E-426B-E68F-C132-EDEAD07A758E}"/>
              </a:ext>
            </a:extLst>
          </p:cNvPr>
          <p:cNvCxnSpPr/>
          <p:nvPr userDrawn="1"/>
        </p:nvCxnSpPr>
        <p:spPr>
          <a:xfrm rot="10800000">
            <a:off x="455611" y="831038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A1E96BB-4B51-AF19-15EA-803FCE1BCA9E}"/>
              </a:ext>
            </a:extLst>
          </p:cNvPr>
          <p:cNvGrpSpPr/>
          <p:nvPr userDrawn="1"/>
        </p:nvGrpSpPr>
        <p:grpSpPr>
          <a:xfrm>
            <a:off x="455611" y="5661786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5400000" scaled="0"/>
          </a:gradFill>
        </p:grpSpPr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44788C66-17F7-D9FE-31CB-95EE947F964B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31B611EC-0253-A614-C481-A1FCD9B63143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03E97C15-99B2-C628-FF01-1760B604D9C8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2AEDCD07-A50E-9AD7-7C5F-E6A58BDF0E00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Parallelogram 54">
              <a:extLst>
                <a:ext uri="{FF2B5EF4-FFF2-40B4-BE49-F238E27FC236}">
                  <a16:creationId xmlns:a16="http://schemas.microsoft.com/office/drawing/2014/main" id="{2E1F0CA3-2F0D-C8C9-A26C-A94E8F9D5A6B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D2E8B704-7C74-5ABD-8551-0F18687DB3AD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Parallelogram 56">
              <a:extLst>
                <a:ext uri="{FF2B5EF4-FFF2-40B4-BE49-F238E27FC236}">
                  <a16:creationId xmlns:a16="http://schemas.microsoft.com/office/drawing/2014/main" id="{4DD0D25B-B68E-52C8-F485-82EFD6F534D3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Parallelogram 57">
              <a:extLst>
                <a:ext uri="{FF2B5EF4-FFF2-40B4-BE49-F238E27FC236}">
                  <a16:creationId xmlns:a16="http://schemas.microsoft.com/office/drawing/2014/main" id="{C0F9169B-78AC-E723-9732-25A301F5157B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D44E897D-3BAE-3070-F317-7B7737736385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Parallelogram 59">
              <a:extLst>
                <a:ext uri="{FF2B5EF4-FFF2-40B4-BE49-F238E27FC236}">
                  <a16:creationId xmlns:a16="http://schemas.microsoft.com/office/drawing/2014/main" id="{D12434D8-E614-02C4-35C5-5A8210624C5D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Parallelogram 60">
              <a:extLst>
                <a:ext uri="{FF2B5EF4-FFF2-40B4-BE49-F238E27FC236}">
                  <a16:creationId xmlns:a16="http://schemas.microsoft.com/office/drawing/2014/main" id="{25D0EC30-F0CD-7028-07C6-31A0A46F5687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Parallelogram 61">
              <a:extLst>
                <a:ext uri="{FF2B5EF4-FFF2-40B4-BE49-F238E27FC236}">
                  <a16:creationId xmlns:a16="http://schemas.microsoft.com/office/drawing/2014/main" id="{15C53FD7-0571-AFB4-76B8-C165647B0CF8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Parallelogram 62">
              <a:extLst>
                <a:ext uri="{FF2B5EF4-FFF2-40B4-BE49-F238E27FC236}">
                  <a16:creationId xmlns:a16="http://schemas.microsoft.com/office/drawing/2014/main" id="{F8C6A87F-6FA6-0F77-131A-0AE2A7E5FEBB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Parallelogram 63">
              <a:extLst>
                <a:ext uri="{FF2B5EF4-FFF2-40B4-BE49-F238E27FC236}">
                  <a16:creationId xmlns:a16="http://schemas.microsoft.com/office/drawing/2014/main" id="{4696A920-0DEB-EB7A-DD1B-6ECABD381673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Parallelogram 64">
              <a:extLst>
                <a:ext uri="{FF2B5EF4-FFF2-40B4-BE49-F238E27FC236}">
                  <a16:creationId xmlns:a16="http://schemas.microsoft.com/office/drawing/2014/main" id="{FFD56427-82E5-DFD7-1956-AEFF3610C52D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65F467F-C705-E684-A579-DB2879650B17}"/>
              </a:ext>
            </a:extLst>
          </p:cNvPr>
          <p:cNvGrpSpPr/>
          <p:nvPr userDrawn="1"/>
        </p:nvGrpSpPr>
        <p:grpSpPr>
          <a:xfrm>
            <a:off x="455617" y="5410200"/>
            <a:ext cx="11353792" cy="616755"/>
            <a:chOff x="760415" y="7127111"/>
            <a:chExt cx="10286999" cy="1148707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F18B3D9-7217-BFE4-FE9A-DEDDDB26C748}"/>
                </a:ext>
              </a:extLst>
            </p:cNvPr>
            <p:cNvCxnSpPr/>
            <p:nvPr/>
          </p:nvCxnSpPr>
          <p:spPr>
            <a:xfrm>
              <a:off x="760416" y="8275818"/>
              <a:ext cx="10286997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675D9E7-2DF6-6560-CC21-E81551E9AB0A}"/>
                </a:ext>
              </a:extLst>
            </p:cNvPr>
            <p:cNvCxnSpPr/>
            <p:nvPr/>
          </p:nvCxnSpPr>
          <p:spPr>
            <a:xfrm>
              <a:off x="760415" y="7127111"/>
              <a:ext cx="10286999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DDEDD67-EA3D-363D-8A40-D49E5F1B4C1C}"/>
              </a:ext>
            </a:extLst>
          </p:cNvPr>
          <p:cNvCxnSpPr/>
          <p:nvPr userDrawn="1"/>
        </p:nvCxnSpPr>
        <p:spPr>
          <a:xfrm>
            <a:off x="455617" y="5666723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C55C-9AF8-EB7E-D4A4-C30E6C649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4361688"/>
            <a:ext cx="11356848" cy="16733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Table Placeholder 15">
            <a:extLst>
              <a:ext uri="{FF2B5EF4-FFF2-40B4-BE49-F238E27FC236}">
                <a16:creationId xmlns:a16="http://schemas.microsoft.com/office/drawing/2014/main" id="{FA33993F-8FA8-07DB-3B69-E1A22B18849E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55613" y="830263"/>
            <a:ext cx="5789612" cy="3532187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Content Placeholder 40">
            <a:extLst>
              <a:ext uri="{FF2B5EF4-FFF2-40B4-BE49-F238E27FC236}">
                <a16:creationId xmlns:a16="http://schemas.microsoft.com/office/drawing/2014/main" id="{A95C8986-0A58-82D9-4156-FD62D9F187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75120" y="1225296"/>
            <a:ext cx="4645152" cy="2816352"/>
          </a:xfrm>
        </p:spPr>
        <p:txBody>
          <a:bodyPr anchor="t"/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  <a:lvl2pPr marL="457200">
              <a:defRPr/>
            </a:lvl2pPr>
            <a:lvl3pPr marL="914400">
              <a:defRPr/>
            </a:lvl3pPr>
            <a:lvl4pPr marL="1371600">
              <a:defRPr/>
            </a:lvl4pPr>
            <a:lvl5pPr marL="18288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DC044-78B6-9932-0415-93ACBF93137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965DC-0B8B-F872-935E-9D9D3721E3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3E988-0054-287A-6AAE-06E21E1D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FFFB8A-B590-C981-BB08-04BD3554C8D7}"/>
              </a:ext>
            </a:extLst>
          </p:cNvPr>
          <p:cNvCxnSpPr>
            <a:cxnSpLocks/>
          </p:cNvCxnSpPr>
          <p:nvPr userDrawn="1"/>
        </p:nvCxnSpPr>
        <p:spPr>
          <a:xfrm>
            <a:off x="6245008" y="831037"/>
            <a:ext cx="0" cy="351236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DF137B-3968-16D7-F0A8-AD9DD42AB975}"/>
              </a:ext>
            </a:extLst>
          </p:cNvPr>
          <p:cNvCxnSpPr>
            <a:cxnSpLocks/>
          </p:cNvCxnSpPr>
          <p:nvPr userDrawn="1"/>
        </p:nvCxnSpPr>
        <p:spPr>
          <a:xfrm>
            <a:off x="455617" y="4343400"/>
            <a:ext cx="1135378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841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fu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02" y="831035"/>
            <a:ext cx="11353801" cy="16093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41448"/>
            <a:ext cx="11356848" cy="3584448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F692176E-3B49-0477-AA91-E6395EC3F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831035"/>
            <a:ext cx="11353801" cy="16093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Content Placeholder 40">
            <a:extLst>
              <a:ext uri="{FF2B5EF4-FFF2-40B4-BE49-F238E27FC236}">
                <a16:creationId xmlns:a16="http://schemas.microsoft.com/office/drawing/2014/main" id="{7C8F3378-EB27-AC31-6C44-8CB4DBF4C56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4400" y="2971800"/>
            <a:ext cx="4645152" cy="2807208"/>
          </a:xfrm>
        </p:spPr>
        <p:txBody>
          <a:bodyPr anchor="t">
            <a:normAutofit/>
          </a:bodyPr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40">
            <a:extLst>
              <a:ext uri="{FF2B5EF4-FFF2-40B4-BE49-F238E27FC236}">
                <a16:creationId xmlns:a16="http://schemas.microsoft.com/office/drawing/2014/main" id="{A95C8986-0A58-82D9-4156-FD62D9F187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84848" y="2971800"/>
            <a:ext cx="4645152" cy="2807208"/>
          </a:xfr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DC044-78B6-9932-0415-93ACBF93137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965DC-0B8B-F872-935E-9D9D3721E3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3E988-0054-287A-6AAE-06E21E1D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536B7D-E277-C256-5856-F8E6C59FC5E1}"/>
              </a:ext>
            </a:extLst>
          </p:cNvPr>
          <p:cNvCxnSpPr>
            <a:cxnSpLocks/>
          </p:cNvCxnSpPr>
          <p:nvPr userDrawn="1"/>
        </p:nvCxnSpPr>
        <p:spPr>
          <a:xfrm>
            <a:off x="455617" y="2438400"/>
            <a:ext cx="1135377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52B67A-2B44-F4A3-3DE0-514550897E7D}"/>
              </a:ext>
            </a:extLst>
          </p:cNvPr>
          <p:cNvCxnSpPr>
            <a:cxnSpLocks/>
          </p:cNvCxnSpPr>
          <p:nvPr userDrawn="1"/>
        </p:nvCxnSpPr>
        <p:spPr>
          <a:xfrm>
            <a:off x="6254104" y="2438400"/>
            <a:ext cx="0" cy="3587889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159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0A84-9C58-F896-0FB0-49EBCE30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1197864"/>
            <a:ext cx="11353801" cy="2395728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478C78A5-5D77-F57C-D5EA-9FED831F9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94176"/>
            <a:ext cx="11356848" cy="1975104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800" b="1" cap="all" spc="2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272CF2-D7FA-D7DE-67B8-A8E6C0C3987C}"/>
              </a:ext>
            </a:extLst>
          </p:cNvPr>
          <p:cNvGrpSpPr/>
          <p:nvPr userDrawn="1"/>
        </p:nvGrpSpPr>
        <p:grpSpPr>
          <a:xfrm>
            <a:off x="455612" y="830375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16200000" scaled="1"/>
          </a:gradFill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88716FC7-1AD2-45FF-0DA3-7A1BFB1B2E07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49BB50BB-555B-D492-C307-C81262E21B59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38408CA3-CC0E-EC5C-062F-934E485268DB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6AE5ED21-EB43-A35B-E75A-451CB583EBA9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BB385C5A-30D8-0BA8-828B-AB63969F183C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B64D7533-0D81-28B1-5BCE-B377A69CCB70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F999CAC2-3805-7790-0D5B-1C0C560FC393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C5745A4C-04EE-2733-6012-D36B5BBBF398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AC857CED-E2E1-89D2-A39D-654ACE08A93B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39393802-381E-135F-4932-F69B44996A89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B4B70FE7-D13E-6BF8-0263-5DC35765D060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42E69ACE-9D4F-1BC1-3813-E4A8B8D3DC28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F56F1340-0F67-BC41-CE24-7A6D858FB09F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F982964F-E8E0-48A7-63EE-30E110ED9895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39F1912B-FF96-9C65-85DE-F7EFD9DF13EB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68CC7A-81EA-FE94-C301-81556552A481}"/>
              </a:ext>
            </a:extLst>
          </p:cNvPr>
          <p:cNvCxnSpPr/>
          <p:nvPr userDrawn="1"/>
        </p:nvCxnSpPr>
        <p:spPr>
          <a:xfrm rot="10800000">
            <a:off x="455612" y="1191269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18EC814-52EA-642A-75CD-07481ECF4273}"/>
              </a:ext>
            </a:extLst>
          </p:cNvPr>
          <p:cNvCxnSpPr/>
          <p:nvPr userDrawn="1"/>
        </p:nvCxnSpPr>
        <p:spPr>
          <a:xfrm rot="10800000">
            <a:off x="455611" y="831038"/>
            <a:ext cx="1135379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DA2521-B0F3-5A0E-9428-0B165F691501}"/>
              </a:ext>
            </a:extLst>
          </p:cNvPr>
          <p:cNvGrpSpPr/>
          <p:nvPr userDrawn="1"/>
        </p:nvGrpSpPr>
        <p:grpSpPr>
          <a:xfrm>
            <a:off x="455595" y="5663122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16200000" scaled="1"/>
          </a:gradFill>
        </p:grpSpPr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DA5A1D4-EBE7-9453-19D8-B316FAC99927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71E21317-0ADC-6BF8-DFD8-DA8C9E0F0646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1CEFF694-4FBF-F6A5-750F-30AACB3C2EB9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75F19B0A-2C90-24E0-A63C-B8B841B832BF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B2554279-F72C-5046-9E50-62272505D46D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E736FAE4-B9C8-1879-59A5-D9764E11486C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77BA47AA-B3DD-48A7-19BD-E8255F9B069A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8FC8D71-7679-D51D-AA45-16338DBF0DA2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33BC4D85-8499-C4DE-84DC-80193602AB2A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95C1B48A-2A95-F0D4-AC65-178A56B43F86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8D2245DE-C317-FF60-ABBF-D0CFE4A503FF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460B9A58-26A4-E15F-753D-DA3847B46512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B965DC43-1BBE-B7DA-93C1-F920AB125B24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B2B05D8B-37A7-2CDF-5C37-B108920566C8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0BA82473-BACD-58B4-E315-83013BECB612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AF3E19B-FA9C-5C38-6BCD-CE9C1DB196D3}"/>
              </a:ext>
            </a:extLst>
          </p:cNvPr>
          <p:cNvCxnSpPr/>
          <p:nvPr userDrawn="1"/>
        </p:nvCxnSpPr>
        <p:spPr>
          <a:xfrm>
            <a:off x="455617" y="5666723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B6CEBD1-73E3-AFFD-B18B-C563A5DDFBAB}"/>
              </a:ext>
            </a:extLst>
          </p:cNvPr>
          <p:cNvCxnSpPr/>
          <p:nvPr userDrawn="1"/>
        </p:nvCxnSpPr>
        <p:spPr>
          <a:xfrm>
            <a:off x="455618" y="6026955"/>
            <a:ext cx="1135379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983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E7153E3-4FAF-5038-3E06-59C31F3C1FB3}"/>
              </a:ext>
            </a:extLst>
          </p:cNvPr>
          <p:cNvGrpSpPr/>
          <p:nvPr userDrawn="1"/>
        </p:nvGrpSpPr>
        <p:grpSpPr>
          <a:xfrm>
            <a:off x="456096" y="825273"/>
            <a:ext cx="5812452" cy="1469999"/>
            <a:chOff x="457033" y="830370"/>
            <a:chExt cx="5812452" cy="206518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E83417-C739-7E6A-1A1E-66C3A939437F}"/>
                </a:ext>
              </a:extLst>
            </p:cNvPr>
            <p:cNvGrpSpPr/>
            <p:nvPr/>
          </p:nvGrpSpPr>
          <p:grpSpPr>
            <a:xfrm>
              <a:off x="457033" y="830370"/>
              <a:ext cx="5812452" cy="2065186"/>
              <a:chOff x="8710542" y="4028386"/>
              <a:chExt cx="5280721" cy="1876260"/>
            </a:xfrm>
          </p:grpSpPr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9506D605-7BD2-DBFC-DB13-E043D25FFA58}"/>
                  </a:ext>
                </a:extLst>
              </p:cNvPr>
              <p:cNvSpPr/>
              <p:nvPr/>
            </p:nvSpPr>
            <p:spPr>
              <a:xfrm>
                <a:off x="8710542" y="4045440"/>
                <a:ext cx="1522674" cy="1821960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257EFF3-5056-A157-A797-3494AFA4704F}"/>
                  </a:ext>
                </a:extLst>
              </p:cNvPr>
              <p:cNvGrpSpPr/>
              <p:nvPr/>
            </p:nvGrpSpPr>
            <p:grpSpPr>
              <a:xfrm>
                <a:off x="8720638" y="4038595"/>
                <a:ext cx="753919" cy="1414370"/>
                <a:chOff x="8720635" y="4038595"/>
                <a:chExt cx="794638" cy="1490760"/>
              </a:xfrm>
            </p:grpSpPr>
            <p:sp>
              <p:nvSpPr>
                <p:cNvPr id="18" name="Isosceles Triangle 42">
                  <a:extLst>
                    <a:ext uri="{FF2B5EF4-FFF2-40B4-BE49-F238E27FC236}">
                      <a16:creationId xmlns:a16="http://schemas.microsoft.com/office/drawing/2014/main" id="{7A4C9B86-B935-82A0-D658-EBB7D17E7381}"/>
                    </a:ext>
                  </a:extLst>
                </p:cNvPr>
                <p:cNvSpPr/>
                <p:nvPr/>
              </p:nvSpPr>
              <p:spPr>
                <a:xfrm rot="10800000">
                  <a:off x="8720635" y="4038595"/>
                  <a:ext cx="794638" cy="1490760"/>
                </a:xfrm>
                <a:prstGeom prst="triangle">
                  <a:avLst>
                    <a:gd name="adj" fmla="val 100000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Isosceles Triangle 43">
                  <a:extLst>
                    <a:ext uri="{FF2B5EF4-FFF2-40B4-BE49-F238E27FC236}">
                      <a16:creationId xmlns:a16="http://schemas.microsoft.com/office/drawing/2014/main" id="{3AF50299-1EA6-1864-EDAC-C3E6877A47C9}"/>
                    </a:ext>
                  </a:extLst>
                </p:cNvPr>
                <p:cNvSpPr/>
                <p:nvPr/>
              </p:nvSpPr>
              <p:spPr>
                <a:xfrm rot="10800000">
                  <a:off x="8728687" y="4045437"/>
                  <a:ext cx="298605" cy="494958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Parallelogram 12">
                <a:extLst>
                  <a:ext uri="{FF2B5EF4-FFF2-40B4-BE49-F238E27FC236}">
                    <a16:creationId xmlns:a16="http://schemas.microsoft.com/office/drawing/2014/main" id="{04CF649A-DFC6-1BF8-0270-752AAA9CEDD6}"/>
                  </a:ext>
                </a:extLst>
              </p:cNvPr>
              <p:cNvSpPr/>
              <p:nvPr/>
            </p:nvSpPr>
            <p:spPr>
              <a:xfrm>
                <a:off x="9439065" y="4028386"/>
                <a:ext cx="1522674" cy="1832173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Parallelogram 13">
                <a:extLst>
                  <a:ext uri="{FF2B5EF4-FFF2-40B4-BE49-F238E27FC236}">
                    <a16:creationId xmlns:a16="http://schemas.microsoft.com/office/drawing/2014/main" id="{90108786-C7D0-954D-E8A3-AF7C673DEFA1}"/>
                  </a:ext>
                </a:extLst>
              </p:cNvPr>
              <p:cNvSpPr/>
              <p:nvPr/>
            </p:nvSpPr>
            <p:spPr>
              <a:xfrm>
                <a:off x="10161561" y="4045440"/>
                <a:ext cx="1522674" cy="1821960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C3DC63D-6304-DCBF-34B3-0EBBEC1F9065}"/>
                  </a:ext>
                </a:extLst>
              </p:cNvPr>
              <p:cNvGrpSpPr/>
              <p:nvPr/>
            </p:nvGrpSpPr>
            <p:grpSpPr>
              <a:xfrm>
                <a:off x="13172716" y="4417422"/>
                <a:ext cx="818547" cy="1487224"/>
                <a:chOff x="13190867" y="4398032"/>
                <a:chExt cx="829443" cy="1507020"/>
              </a:xfrm>
            </p:grpSpPr>
            <p:sp>
              <p:nvSpPr>
                <p:cNvPr id="16" name="Isosceles Triangle 40">
                  <a:extLst>
                    <a:ext uri="{FF2B5EF4-FFF2-40B4-BE49-F238E27FC236}">
                      <a16:creationId xmlns:a16="http://schemas.microsoft.com/office/drawing/2014/main" id="{6B52CBF4-8599-BFF2-4482-EEE46A5F9AF4}"/>
                    </a:ext>
                  </a:extLst>
                </p:cNvPr>
                <p:cNvSpPr/>
                <p:nvPr/>
              </p:nvSpPr>
              <p:spPr>
                <a:xfrm>
                  <a:off x="13190867" y="4398032"/>
                  <a:ext cx="829442" cy="1469372"/>
                </a:xfrm>
                <a:prstGeom prst="triangle">
                  <a:avLst>
                    <a:gd name="adj" fmla="val 98888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Isosceles Triangle 41">
                  <a:extLst>
                    <a:ext uri="{FF2B5EF4-FFF2-40B4-BE49-F238E27FC236}">
                      <a16:creationId xmlns:a16="http://schemas.microsoft.com/office/drawing/2014/main" id="{042C9065-C8B2-7FDF-02E8-2C9F4269F51F}"/>
                    </a:ext>
                  </a:extLst>
                </p:cNvPr>
                <p:cNvSpPr/>
                <p:nvPr/>
              </p:nvSpPr>
              <p:spPr>
                <a:xfrm>
                  <a:off x="13649993" y="5186464"/>
                  <a:ext cx="370317" cy="718588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7A190318-A06B-CC6B-18D2-C2B0A8150403}"/>
                </a:ext>
              </a:extLst>
            </p:cNvPr>
            <p:cNvSpPr/>
            <p:nvPr/>
          </p:nvSpPr>
          <p:spPr>
            <a:xfrm>
              <a:off x="2889209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FEEE936E-06C8-2235-5084-73FE99F4D1CA}"/>
                </a:ext>
              </a:extLst>
            </p:cNvPr>
            <p:cNvSpPr/>
            <p:nvPr/>
          </p:nvSpPr>
          <p:spPr>
            <a:xfrm>
              <a:off x="3720709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F084BE1D-78B4-6DAB-93E4-251AC62C1350}"/>
                </a:ext>
              </a:extLst>
            </p:cNvPr>
            <p:cNvSpPr/>
            <p:nvPr/>
          </p:nvSpPr>
          <p:spPr>
            <a:xfrm>
              <a:off x="4550954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A096FF-DA4D-A343-D4C0-23DE487905E1}"/>
              </a:ext>
            </a:extLst>
          </p:cNvPr>
          <p:cNvGrpSpPr/>
          <p:nvPr userDrawn="1"/>
        </p:nvGrpSpPr>
        <p:grpSpPr>
          <a:xfrm>
            <a:off x="455611" y="4572000"/>
            <a:ext cx="5812452" cy="1469999"/>
            <a:chOff x="457033" y="830370"/>
            <a:chExt cx="5812452" cy="206518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98E795A-DDAB-7E87-CB74-F3C9400DAA07}"/>
                </a:ext>
              </a:extLst>
            </p:cNvPr>
            <p:cNvGrpSpPr/>
            <p:nvPr/>
          </p:nvGrpSpPr>
          <p:grpSpPr>
            <a:xfrm>
              <a:off x="457033" y="830370"/>
              <a:ext cx="5812452" cy="2065186"/>
              <a:chOff x="8710542" y="4028386"/>
              <a:chExt cx="5280721" cy="1876260"/>
            </a:xfrm>
          </p:grpSpPr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2842CD96-6F19-C2E7-DB53-F591695BFBFD}"/>
                  </a:ext>
                </a:extLst>
              </p:cNvPr>
              <p:cNvSpPr/>
              <p:nvPr/>
            </p:nvSpPr>
            <p:spPr>
              <a:xfrm>
                <a:off x="8710542" y="4045440"/>
                <a:ext cx="1522674" cy="1821960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68D220F-2EBD-A806-C9C2-3C1B91FB55A9}"/>
                  </a:ext>
                </a:extLst>
              </p:cNvPr>
              <p:cNvGrpSpPr/>
              <p:nvPr/>
            </p:nvGrpSpPr>
            <p:grpSpPr>
              <a:xfrm>
                <a:off x="8720638" y="4038595"/>
                <a:ext cx="753919" cy="1414370"/>
                <a:chOff x="8720635" y="4038595"/>
                <a:chExt cx="794638" cy="1490760"/>
              </a:xfrm>
            </p:grpSpPr>
            <p:sp>
              <p:nvSpPr>
                <p:cNvPr id="32" name="Isosceles Triangle 42">
                  <a:extLst>
                    <a:ext uri="{FF2B5EF4-FFF2-40B4-BE49-F238E27FC236}">
                      <a16:creationId xmlns:a16="http://schemas.microsoft.com/office/drawing/2014/main" id="{BB1DE0C2-5412-A76E-69E1-3A57548DA2C0}"/>
                    </a:ext>
                  </a:extLst>
                </p:cNvPr>
                <p:cNvSpPr/>
                <p:nvPr/>
              </p:nvSpPr>
              <p:spPr>
                <a:xfrm rot="10800000">
                  <a:off x="8720635" y="4038595"/>
                  <a:ext cx="794638" cy="1490760"/>
                </a:xfrm>
                <a:prstGeom prst="triangle">
                  <a:avLst>
                    <a:gd name="adj" fmla="val 100000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Isosceles Triangle 43">
                  <a:extLst>
                    <a:ext uri="{FF2B5EF4-FFF2-40B4-BE49-F238E27FC236}">
                      <a16:creationId xmlns:a16="http://schemas.microsoft.com/office/drawing/2014/main" id="{3D50BC3F-930B-FB72-0B5F-CEEFA2FA8FA0}"/>
                    </a:ext>
                  </a:extLst>
                </p:cNvPr>
                <p:cNvSpPr/>
                <p:nvPr/>
              </p:nvSpPr>
              <p:spPr>
                <a:xfrm rot="10800000">
                  <a:off x="8728687" y="4045437"/>
                  <a:ext cx="298605" cy="494958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Parallelogram 26">
                <a:extLst>
                  <a:ext uri="{FF2B5EF4-FFF2-40B4-BE49-F238E27FC236}">
                    <a16:creationId xmlns:a16="http://schemas.microsoft.com/office/drawing/2014/main" id="{F0CB9AE1-299B-0510-3AB7-F2F04AFD95EB}"/>
                  </a:ext>
                </a:extLst>
              </p:cNvPr>
              <p:cNvSpPr/>
              <p:nvPr/>
            </p:nvSpPr>
            <p:spPr>
              <a:xfrm>
                <a:off x="9439065" y="4028386"/>
                <a:ext cx="1522674" cy="1832173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Parallelogram 27">
                <a:extLst>
                  <a:ext uri="{FF2B5EF4-FFF2-40B4-BE49-F238E27FC236}">
                    <a16:creationId xmlns:a16="http://schemas.microsoft.com/office/drawing/2014/main" id="{4980405C-D948-1A58-EC49-ED0B23B548AB}"/>
                  </a:ext>
                </a:extLst>
              </p:cNvPr>
              <p:cNvSpPr/>
              <p:nvPr/>
            </p:nvSpPr>
            <p:spPr>
              <a:xfrm>
                <a:off x="10161561" y="4045440"/>
                <a:ext cx="1522674" cy="1821960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F270D1C-3800-E1FC-9565-BFBE2F1A59EE}"/>
                  </a:ext>
                </a:extLst>
              </p:cNvPr>
              <p:cNvGrpSpPr/>
              <p:nvPr/>
            </p:nvGrpSpPr>
            <p:grpSpPr>
              <a:xfrm>
                <a:off x="13172716" y="4417422"/>
                <a:ext cx="818547" cy="1487224"/>
                <a:chOff x="13190867" y="4398032"/>
                <a:chExt cx="829443" cy="1507020"/>
              </a:xfrm>
            </p:grpSpPr>
            <p:sp>
              <p:nvSpPr>
                <p:cNvPr id="30" name="Isosceles Triangle 40">
                  <a:extLst>
                    <a:ext uri="{FF2B5EF4-FFF2-40B4-BE49-F238E27FC236}">
                      <a16:creationId xmlns:a16="http://schemas.microsoft.com/office/drawing/2014/main" id="{F3BD1C8B-91DF-FCC8-CD61-449251E29867}"/>
                    </a:ext>
                  </a:extLst>
                </p:cNvPr>
                <p:cNvSpPr/>
                <p:nvPr/>
              </p:nvSpPr>
              <p:spPr>
                <a:xfrm>
                  <a:off x="13190867" y="4398032"/>
                  <a:ext cx="829442" cy="1469372"/>
                </a:xfrm>
                <a:prstGeom prst="triangle">
                  <a:avLst>
                    <a:gd name="adj" fmla="val 98888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Isosceles Triangle 41">
                  <a:extLst>
                    <a:ext uri="{FF2B5EF4-FFF2-40B4-BE49-F238E27FC236}">
                      <a16:creationId xmlns:a16="http://schemas.microsoft.com/office/drawing/2014/main" id="{AFB2A733-589E-F734-652F-24BE73548569}"/>
                    </a:ext>
                  </a:extLst>
                </p:cNvPr>
                <p:cNvSpPr/>
                <p:nvPr/>
              </p:nvSpPr>
              <p:spPr>
                <a:xfrm>
                  <a:off x="13649993" y="5186464"/>
                  <a:ext cx="370317" cy="718588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7851D053-622F-D591-749F-3F8F85CB8706}"/>
                </a:ext>
              </a:extLst>
            </p:cNvPr>
            <p:cNvSpPr/>
            <p:nvPr/>
          </p:nvSpPr>
          <p:spPr>
            <a:xfrm>
              <a:off x="2889209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65BD8778-F92B-F561-5C9F-4E28D2BAE444}"/>
                </a:ext>
              </a:extLst>
            </p:cNvPr>
            <p:cNvSpPr/>
            <p:nvPr/>
          </p:nvSpPr>
          <p:spPr>
            <a:xfrm>
              <a:off x="3720709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3078A0F2-8500-3B61-7CB7-C06B717BC7B3}"/>
                </a:ext>
              </a:extLst>
            </p:cNvPr>
            <p:cNvSpPr/>
            <p:nvPr/>
          </p:nvSpPr>
          <p:spPr>
            <a:xfrm>
              <a:off x="4550954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F49FA9-9C63-477D-9647-E85476276144}"/>
              </a:ext>
            </a:extLst>
          </p:cNvPr>
          <p:cNvCxnSpPr/>
          <p:nvPr userDrawn="1"/>
        </p:nvCxnSpPr>
        <p:spPr>
          <a:xfrm>
            <a:off x="6246813" y="831037"/>
            <a:ext cx="0" cy="519525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CD77793-980F-C12A-4C1F-8E5CF2312BCB}"/>
              </a:ext>
            </a:extLst>
          </p:cNvPr>
          <p:cNvGrpSpPr/>
          <p:nvPr userDrawn="1"/>
        </p:nvGrpSpPr>
        <p:grpSpPr>
          <a:xfrm>
            <a:off x="453810" y="2277215"/>
            <a:ext cx="5804109" cy="2302786"/>
            <a:chOff x="379667" y="2277215"/>
            <a:chExt cx="5651371" cy="2302786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666CF6D-7BC9-C8C9-5F6E-1ABD405AF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667" y="2277215"/>
              <a:ext cx="5638801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5055B61-28A3-530B-B84F-BBE72252970B}"/>
                </a:ext>
              </a:extLst>
            </p:cNvPr>
            <p:cNvCxnSpPr>
              <a:cxnSpLocks/>
            </p:cNvCxnSpPr>
            <p:nvPr/>
          </p:nvCxnSpPr>
          <p:spPr>
            <a:xfrm>
              <a:off x="392243" y="4580001"/>
              <a:ext cx="5638795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B99DA4-D361-CB3B-1C65-E043624F851D}"/>
              </a:ext>
            </a:extLst>
          </p:cNvPr>
          <p:cNvCxnSpPr/>
          <p:nvPr userDrawn="1"/>
        </p:nvCxnSpPr>
        <p:spPr>
          <a:xfrm rot="10800000">
            <a:off x="455611" y="831038"/>
            <a:ext cx="1135379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4EB66D9-438A-25D6-4477-C6587095FFD0}"/>
              </a:ext>
            </a:extLst>
          </p:cNvPr>
          <p:cNvCxnSpPr/>
          <p:nvPr userDrawn="1"/>
        </p:nvCxnSpPr>
        <p:spPr>
          <a:xfrm>
            <a:off x="455618" y="6026955"/>
            <a:ext cx="1135379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4C98393-F36D-0E2E-7C65-156C35874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2295272"/>
            <a:ext cx="5788152" cy="22840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C19160C8-ECEB-7240-9ABC-EF687B108C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75704" y="990600"/>
            <a:ext cx="4576508" cy="4938713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B1309-6FE3-0960-7BB1-BDE74FC2D61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3F6282-234B-8776-F76F-A59B8040AD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EF7EA-493F-E798-EEAB-43E3F04C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67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97EA237-29E4-C9E5-1412-45F20A771318}"/>
              </a:ext>
            </a:extLst>
          </p:cNvPr>
          <p:cNvGrpSpPr/>
          <p:nvPr userDrawn="1"/>
        </p:nvGrpSpPr>
        <p:grpSpPr>
          <a:xfrm>
            <a:off x="6048174" y="831032"/>
            <a:ext cx="5732456" cy="364609"/>
            <a:chOff x="6019602" y="5661675"/>
            <a:chExt cx="5732456" cy="364609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1067193A-4C41-AD7D-5AE7-4018376E69DC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C2D123BE-1B6C-C770-3900-0879FE097DA6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60214242-3860-51C5-20FB-A2DFA298A648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960A3393-CF72-9623-16A9-B9F0D4324992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9E66747B-3A35-E221-7141-F2675D8B6B3A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BA5F574-F13B-DD46-1569-957B8C2121D0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419CF334-9665-5F30-9F58-70950EE0825F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DA8F13-04F3-DE80-D663-1A43C40A1523}"/>
              </a:ext>
            </a:extLst>
          </p:cNvPr>
          <p:cNvCxnSpPr>
            <a:cxnSpLocks/>
          </p:cNvCxnSpPr>
          <p:nvPr userDrawn="1"/>
        </p:nvCxnSpPr>
        <p:spPr>
          <a:xfrm flipH="1">
            <a:off x="6010075" y="3553941"/>
            <a:ext cx="579119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C861AE-2000-B67A-1013-C065785C8824}"/>
              </a:ext>
            </a:extLst>
          </p:cNvPr>
          <p:cNvCxnSpPr>
            <a:cxnSpLocks/>
          </p:cNvCxnSpPr>
          <p:nvPr userDrawn="1"/>
        </p:nvCxnSpPr>
        <p:spPr>
          <a:xfrm flipH="1">
            <a:off x="6010075" y="1191925"/>
            <a:ext cx="579119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A56E6F3-93DA-B3EA-46A3-D9DDB8500FE9}"/>
              </a:ext>
            </a:extLst>
          </p:cNvPr>
          <p:cNvGrpSpPr/>
          <p:nvPr userDrawn="1"/>
        </p:nvGrpSpPr>
        <p:grpSpPr>
          <a:xfrm>
            <a:off x="6040759" y="3566068"/>
            <a:ext cx="5732456" cy="364609"/>
            <a:chOff x="6019602" y="5661675"/>
            <a:chExt cx="5732456" cy="364609"/>
          </a:xfrm>
        </p:grpSpPr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D5280277-9E19-9704-ABD4-1C8FD523AF9C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BC067164-AF53-9619-FC03-FDC26E1C9272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12F2B5D7-28A9-E995-4985-B550BCA752B9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13BCD68-93FC-814A-D777-F85BB289AD61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D44736AA-6664-C549-2FAD-8A0CFE27AFA5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BC2E2F51-EF4C-75FB-6221-8DB6F4BDC3E6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86C815CE-7C62-59B1-BAB4-4397B0C1542B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ED2785-56AF-3451-10FB-4E6F9699635B}"/>
              </a:ext>
            </a:extLst>
          </p:cNvPr>
          <p:cNvCxnSpPr>
            <a:cxnSpLocks/>
          </p:cNvCxnSpPr>
          <p:nvPr userDrawn="1"/>
        </p:nvCxnSpPr>
        <p:spPr>
          <a:xfrm flipH="1">
            <a:off x="6019602" y="3919564"/>
            <a:ext cx="579119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blue background with white lines&#10;&#10;Description automatically generated">
            <a:extLst>
              <a:ext uri="{FF2B5EF4-FFF2-40B4-BE49-F238E27FC236}">
                <a16:creationId xmlns:a16="http://schemas.microsoft.com/office/drawing/2014/main" id="{E69ACA87-2170-A3D4-B23A-427CA93C20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437" y="3949700"/>
            <a:ext cx="5753100" cy="207010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22FA80-17C9-2722-5498-68FDC0326EB4}"/>
              </a:ext>
            </a:extLst>
          </p:cNvPr>
          <p:cNvCxnSpPr/>
          <p:nvPr userDrawn="1"/>
        </p:nvCxnSpPr>
        <p:spPr>
          <a:xfrm>
            <a:off x="6012700" y="831037"/>
            <a:ext cx="0" cy="51952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9E7745F-BACD-DC4C-E55C-899B1D90F3FE}"/>
              </a:ext>
            </a:extLst>
          </p:cNvPr>
          <p:cNvCxnSpPr/>
          <p:nvPr userDrawn="1"/>
        </p:nvCxnSpPr>
        <p:spPr>
          <a:xfrm rot="10800000">
            <a:off x="455611" y="831038"/>
            <a:ext cx="1135379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AA0A0B06-0927-9D33-6F76-CBB62C28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52" y="1229933"/>
            <a:ext cx="5788152" cy="228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0" name="Content Placeholder 40">
            <a:extLst>
              <a:ext uri="{FF2B5EF4-FFF2-40B4-BE49-F238E27FC236}">
                <a16:creationId xmlns:a16="http://schemas.microsoft.com/office/drawing/2014/main" id="{23951D4E-C68E-139B-F5B4-4C5307ADD0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7552" y="990600"/>
            <a:ext cx="4576508" cy="4938713"/>
          </a:xfrm>
        </p:spPr>
        <p:txBody>
          <a:bodyPr anchor="ctr"/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8B233-AE33-4CB0-F4DA-8AF182D1A11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68337A-F55F-FF31-E2BC-ECDF93A398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02236-DAB8-3C41-8C40-1448CC45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9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tic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A60C-5945-8E6F-F895-9ECCDE0CA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1554480"/>
            <a:ext cx="8010144" cy="16733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Content Placeholder 40">
            <a:extLst>
              <a:ext uri="{FF2B5EF4-FFF2-40B4-BE49-F238E27FC236}">
                <a16:creationId xmlns:a16="http://schemas.microsoft.com/office/drawing/2014/main" id="{94875880-BEFD-F3B6-9740-634DB1A7E8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7552" y="3255264"/>
            <a:ext cx="6931152" cy="2231136"/>
          </a:xfr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18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CE9A5-CC43-4AD0-865C-3D797DC46EC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220C7-F6CD-FDFB-A647-4C0E8A50D5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22652-AAA2-F315-D13E-1C179AC8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white line art of a star&#10;&#10;Description automatically generated">
            <a:extLst>
              <a:ext uri="{FF2B5EF4-FFF2-40B4-BE49-F238E27FC236}">
                <a16:creationId xmlns:a16="http://schemas.microsoft.com/office/drawing/2014/main" id="{2CB8D1F2-BB19-789F-7A10-739273876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091" y="1197889"/>
            <a:ext cx="3342312" cy="284288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5A412EB-E0A6-358C-725B-9DE71558A9FA}"/>
              </a:ext>
            </a:extLst>
          </p:cNvPr>
          <p:cNvGrpSpPr/>
          <p:nvPr userDrawn="1"/>
        </p:nvGrpSpPr>
        <p:grpSpPr>
          <a:xfrm>
            <a:off x="8456605" y="4038599"/>
            <a:ext cx="3352811" cy="1835639"/>
            <a:chOff x="8695305" y="4038599"/>
            <a:chExt cx="3088783" cy="183563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8B8258E-A0D6-6490-59A7-8A216AFE77EB}"/>
                </a:ext>
              </a:extLst>
            </p:cNvPr>
            <p:cNvGrpSpPr/>
            <p:nvPr/>
          </p:nvGrpSpPr>
          <p:grpSpPr>
            <a:xfrm>
              <a:off x="8695305" y="4038599"/>
              <a:ext cx="3088783" cy="1835639"/>
              <a:chOff x="8720635" y="4038599"/>
              <a:chExt cx="3088783" cy="183563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BFAEBDB-6FA7-5CCC-7DBB-B8BB04C1C213}"/>
                  </a:ext>
                </a:extLst>
              </p:cNvPr>
              <p:cNvGrpSpPr/>
              <p:nvPr/>
            </p:nvGrpSpPr>
            <p:grpSpPr>
              <a:xfrm>
                <a:off x="8720635" y="4038599"/>
                <a:ext cx="786090" cy="1262596"/>
                <a:chOff x="8720637" y="4038599"/>
                <a:chExt cx="828547" cy="1330789"/>
              </a:xfrm>
            </p:grpSpPr>
            <p:sp>
              <p:nvSpPr>
                <p:cNvPr id="16" name="Isosceles Triangle 15">
                  <a:extLst>
                    <a:ext uri="{FF2B5EF4-FFF2-40B4-BE49-F238E27FC236}">
                      <a16:creationId xmlns:a16="http://schemas.microsoft.com/office/drawing/2014/main" id="{5B44B970-0217-DCCB-42E0-2E86ADABD14A}"/>
                    </a:ext>
                  </a:extLst>
                </p:cNvPr>
                <p:cNvSpPr/>
                <p:nvPr/>
              </p:nvSpPr>
              <p:spPr>
                <a:xfrm rot="10800000">
                  <a:off x="8720637" y="4038599"/>
                  <a:ext cx="828547" cy="1330789"/>
                </a:xfrm>
                <a:prstGeom prst="triangle">
                  <a:avLst>
                    <a:gd name="adj" fmla="val 100000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Isosceles Triangle 16">
                  <a:extLst>
                    <a:ext uri="{FF2B5EF4-FFF2-40B4-BE49-F238E27FC236}">
                      <a16:creationId xmlns:a16="http://schemas.microsoft.com/office/drawing/2014/main" id="{36B1F82B-DBBF-7ADE-2EA5-4A0FA5A3FE95}"/>
                    </a:ext>
                  </a:extLst>
                </p:cNvPr>
                <p:cNvSpPr/>
                <p:nvPr/>
              </p:nvSpPr>
              <p:spPr>
                <a:xfrm rot="10800000">
                  <a:off x="8728691" y="4045438"/>
                  <a:ext cx="434657" cy="716002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CD14DD9-20A8-8575-7A61-D84640F40301}"/>
                  </a:ext>
                </a:extLst>
              </p:cNvPr>
              <p:cNvGrpSpPr/>
              <p:nvPr/>
            </p:nvGrpSpPr>
            <p:grpSpPr>
              <a:xfrm>
                <a:off x="11107428" y="4521119"/>
                <a:ext cx="701990" cy="1353119"/>
                <a:chOff x="11098080" y="4503109"/>
                <a:chExt cx="711334" cy="1371130"/>
              </a:xfrm>
            </p:grpSpPr>
            <p:sp>
              <p:nvSpPr>
                <p:cNvPr id="14" name="Isosceles Triangle 13">
                  <a:extLst>
                    <a:ext uri="{FF2B5EF4-FFF2-40B4-BE49-F238E27FC236}">
                      <a16:creationId xmlns:a16="http://schemas.microsoft.com/office/drawing/2014/main" id="{77CC67D8-1AC0-2439-FC7E-981AD0F7E4C5}"/>
                    </a:ext>
                  </a:extLst>
                </p:cNvPr>
                <p:cNvSpPr/>
                <p:nvPr/>
              </p:nvSpPr>
              <p:spPr>
                <a:xfrm>
                  <a:off x="11098080" y="4503109"/>
                  <a:ext cx="711334" cy="1155412"/>
                </a:xfrm>
                <a:prstGeom prst="triangle">
                  <a:avLst>
                    <a:gd name="adj" fmla="val 100000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Isosceles Triangle 14">
                  <a:extLst>
                    <a:ext uri="{FF2B5EF4-FFF2-40B4-BE49-F238E27FC236}">
                      <a16:creationId xmlns:a16="http://schemas.microsoft.com/office/drawing/2014/main" id="{5D5A6138-F194-F6FC-182B-9F86724A187C}"/>
                    </a:ext>
                  </a:extLst>
                </p:cNvPr>
                <p:cNvSpPr/>
                <p:nvPr/>
              </p:nvSpPr>
              <p:spPr>
                <a:xfrm>
                  <a:off x="11382608" y="5181602"/>
                  <a:ext cx="426803" cy="692637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4C7B13B7-18D7-207A-021A-D08E4EEA956E}"/>
                </a:ext>
              </a:extLst>
            </p:cNvPr>
            <p:cNvSpPr/>
            <p:nvPr/>
          </p:nvSpPr>
          <p:spPr>
            <a:xfrm>
              <a:off x="8790172" y="4045090"/>
              <a:ext cx="1401587" cy="1621633"/>
            </a:xfrm>
            <a:prstGeom prst="parallelogram">
              <a:avLst>
                <a:gd name="adj" fmla="val 74192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F3D22A7D-FCB9-6BD1-DB73-C2DF853158EB}"/>
                </a:ext>
              </a:extLst>
            </p:cNvPr>
            <p:cNvSpPr/>
            <p:nvPr/>
          </p:nvSpPr>
          <p:spPr>
            <a:xfrm>
              <a:off x="9538317" y="4045090"/>
              <a:ext cx="1401587" cy="1621633"/>
            </a:xfrm>
            <a:prstGeom prst="parallelogram">
              <a:avLst>
                <a:gd name="adj" fmla="val 74192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75732992-6CC5-4538-D972-F94812ABC780}"/>
                </a:ext>
              </a:extLst>
            </p:cNvPr>
            <p:cNvSpPr/>
            <p:nvPr/>
          </p:nvSpPr>
          <p:spPr>
            <a:xfrm>
              <a:off x="10325582" y="4045090"/>
              <a:ext cx="1401587" cy="1621633"/>
            </a:xfrm>
            <a:prstGeom prst="parallelogram">
              <a:avLst>
                <a:gd name="adj" fmla="val 74192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FD5E00-03A9-DB67-7C55-68BA6AEEAEC9}"/>
              </a:ext>
            </a:extLst>
          </p:cNvPr>
          <p:cNvCxnSpPr>
            <a:cxnSpLocks/>
          </p:cNvCxnSpPr>
          <p:nvPr userDrawn="1"/>
        </p:nvCxnSpPr>
        <p:spPr>
          <a:xfrm>
            <a:off x="8456609" y="4045090"/>
            <a:ext cx="3352794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0281E0-AEBC-9934-C7A1-645E1CD275F2}"/>
              </a:ext>
            </a:extLst>
          </p:cNvPr>
          <p:cNvCxnSpPr/>
          <p:nvPr userDrawn="1"/>
        </p:nvCxnSpPr>
        <p:spPr>
          <a:xfrm rot="10800000">
            <a:off x="455612" y="1191269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3ACEA6-73D4-5663-99B3-7D9CE75F0A60}"/>
              </a:ext>
            </a:extLst>
          </p:cNvPr>
          <p:cNvCxnSpPr/>
          <p:nvPr userDrawn="1"/>
        </p:nvCxnSpPr>
        <p:spPr>
          <a:xfrm>
            <a:off x="455617" y="5666723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A6D8AF1-5923-E4E6-6F17-4D28FFF59994}"/>
              </a:ext>
            </a:extLst>
          </p:cNvPr>
          <p:cNvGrpSpPr/>
          <p:nvPr userDrawn="1"/>
        </p:nvGrpSpPr>
        <p:grpSpPr>
          <a:xfrm>
            <a:off x="8456609" y="380998"/>
            <a:ext cx="3" cy="6095997"/>
            <a:chOff x="8456609" y="380998"/>
            <a:chExt cx="3" cy="609599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C52B6A6-AA68-91B5-DFCC-91DE61FD7B45}"/>
                </a:ext>
              </a:extLst>
            </p:cNvPr>
            <p:cNvCxnSpPr>
              <a:cxnSpLocks/>
            </p:cNvCxnSpPr>
            <p:nvPr/>
          </p:nvCxnSpPr>
          <p:spPr>
            <a:xfrm>
              <a:off x="8456612" y="831037"/>
              <a:ext cx="0" cy="5645958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B70480E-2E91-8FA9-74D0-E6505CCB73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609" y="380998"/>
              <a:ext cx="0" cy="45003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7452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background with white lines&#10;&#10;Description automatically generated">
            <a:extLst>
              <a:ext uri="{FF2B5EF4-FFF2-40B4-BE49-F238E27FC236}">
                <a16:creationId xmlns:a16="http://schemas.microsoft.com/office/drawing/2014/main" id="{A53C4924-6170-D81C-3073-AC4F70D37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019602" y="844933"/>
            <a:ext cx="5753100" cy="20701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60591BE-359C-0F5A-1138-94B25A58E12B}"/>
              </a:ext>
            </a:extLst>
          </p:cNvPr>
          <p:cNvGrpSpPr/>
          <p:nvPr userDrawn="1"/>
        </p:nvGrpSpPr>
        <p:grpSpPr>
          <a:xfrm>
            <a:off x="6019602" y="5661675"/>
            <a:ext cx="5732456" cy="364609"/>
            <a:chOff x="6019602" y="5661675"/>
            <a:chExt cx="5732456" cy="364609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6ADEA197-5435-A4D4-5EAE-1361A252E0A6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DC4423E0-9271-00AF-97BF-73709650786E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EB03BC1-4B65-6435-8A02-2DFEA9C3517F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4C537638-17EB-C516-1197-0FEE7D2163C7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4EFC1475-C4BA-8CD0-FAE8-61C54FA7D07C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4C4FE30E-05DB-3B4D-2E23-2EEDC4B7325D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847BA90D-212A-DF64-6BCB-121DBEE10B88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73A8DE-0A6F-FCE9-0242-C26500384204}"/>
              </a:ext>
            </a:extLst>
          </p:cNvPr>
          <p:cNvGrpSpPr/>
          <p:nvPr userDrawn="1"/>
        </p:nvGrpSpPr>
        <p:grpSpPr>
          <a:xfrm>
            <a:off x="6010075" y="3276600"/>
            <a:ext cx="5791199" cy="2381900"/>
            <a:chOff x="455611" y="2307799"/>
            <a:chExt cx="5638801" cy="23819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91E4C76-3597-67DB-A991-CD68CB9C3D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611" y="2307799"/>
              <a:ext cx="5638801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E417CE-9A1C-7D61-7122-C2F215281CE7}"/>
                </a:ext>
              </a:extLst>
            </p:cNvPr>
            <p:cNvCxnSpPr>
              <a:cxnSpLocks/>
            </p:cNvCxnSpPr>
            <p:nvPr/>
          </p:nvCxnSpPr>
          <p:spPr>
            <a:xfrm>
              <a:off x="455611" y="4689699"/>
              <a:ext cx="5638795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A720F7-4521-28AA-F0EA-9E594613197B}"/>
              </a:ext>
            </a:extLst>
          </p:cNvPr>
          <p:cNvCxnSpPr/>
          <p:nvPr userDrawn="1"/>
        </p:nvCxnSpPr>
        <p:spPr>
          <a:xfrm>
            <a:off x="6012700" y="831037"/>
            <a:ext cx="0" cy="51952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7BC2822-F3E4-EADA-5A38-B31E5F6F2F93}"/>
              </a:ext>
            </a:extLst>
          </p:cNvPr>
          <p:cNvGrpSpPr/>
          <p:nvPr userDrawn="1"/>
        </p:nvGrpSpPr>
        <p:grpSpPr>
          <a:xfrm>
            <a:off x="6048174" y="2908546"/>
            <a:ext cx="5732456" cy="364609"/>
            <a:chOff x="6019602" y="5661675"/>
            <a:chExt cx="5732456" cy="364609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11D76A43-A8AA-2B5F-2A8D-869C6338F7EC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C3BE4205-C3C1-465F-3522-CFE72D74D46B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50623EA4-0737-4606-618E-1E99FC373E96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990304E7-4FBA-6560-F1FD-699158903E1F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38DF2F8F-A4DE-9A51-5892-F2ABEFC8476E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862BEF69-AA65-F49B-5255-29121BDC9C50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5AE4A6B4-1E90-6820-016B-4C42992D0343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9FA906-0AF9-E1B8-74E8-F146D4E8BFC1}"/>
              </a:ext>
            </a:extLst>
          </p:cNvPr>
          <p:cNvCxnSpPr>
            <a:cxnSpLocks/>
          </p:cNvCxnSpPr>
          <p:nvPr userDrawn="1"/>
        </p:nvCxnSpPr>
        <p:spPr>
          <a:xfrm flipH="1">
            <a:off x="6010075" y="2908546"/>
            <a:ext cx="579119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F1BCDDA3-C13F-B9F7-895C-DC53390F4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52" y="3324415"/>
            <a:ext cx="5788152" cy="228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9" name="Content Placeholder 40">
            <a:extLst>
              <a:ext uri="{FF2B5EF4-FFF2-40B4-BE49-F238E27FC236}">
                <a16:creationId xmlns:a16="http://schemas.microsoft.com/office/drawing/2014/main" id="{E158113E-F5F4-CD42-D6AE-FE847DA8DC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7552" y="990600"/>
            <a:ext cx="4576508" cy="4938713"/>
          </a:xfrm>
        </p:spPr>
        <p:txBody>
          <a:bodyPr anchor="ctr"/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95152-8518-81B4-8DEA-0E13F6EC10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940A8-8A97-0FF4-11B6-360DC35D68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D3D9E-A74F-614E-BD02-C6361A35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39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66C8-5392-A1BA-3E25-166578452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1563623"/>
            <a:ext cx="11353801" cy="1581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 descr="A white line art of a gear&#10;&#10;Description automatically generated">
            <a:extLst>
              <a:ext uri="{FF2B5EF4-FFF2-40B4-BE49-F238E27FC236}">
                <a16:creationId xmlns:a16="http://schemas.microsoft.com/office/drawing/2014/main" id="{969D475A-FF4D-4BF6-771B-6E26F1086E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3A52"/>
              </a:clrFrom>
              <a:clrTo>
                <a:srgbClr val="003A5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40" y="3533948"/>
            <a:ext cx="11353778" cy="248762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103F0F1-8B99-CE42-49F5-9FDBAC231D27}"/>
              </a:ext>
            </a:extLst>
          </p:cNvPr>
          <p:cNvGrpSpPr/>
          <p:nvPr userDrawn="1"/>
        </p:nvGrpSpPr>
        <p:grpSpPr>
          <a:xfrm>
            <a:off x="455615" y="3138348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5400000" scaled="0"/>
          </a:gradFill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7F069E72-7FF8-84AF-9550-9DA72DAF57AF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3B41BD85-A1B9-2654-071F-3CFD640054A8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EED0310C-65DC-829E-ADA4-298D99C781BC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40C02DCA-8541-233D-F0A7-5DE5DEE95FB1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E13D6679-F5AE-64AE-B005-22D18A4ABB1F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49DDBE34-9147-41FD-5A16-1645B85BF77D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50BCD038-1DDC-CA2E-64E7-AA5DB38BA647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1C92CC9B-4B44-3A01-7047-6BD05D8FE7E6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DD9852C8-BC54-FAF3-2D8A-25CBF6E9B283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E261DBF9-F690-CF17-0B00-E392C2D90252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F56C1240-414B-5EB8-5FBB-A7A13DD69A8A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DFE17768-D6D8-33D5-9451-D0541F505342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569E932A-90F8-DB19-C847-A7F5644D2FFC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CE53EA5E-8AA6-53A1-2687-A756CD87804C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0EAA1DEC-D68F-6F97-707F-E2804657BF77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52422E-1717-6BC8-5C4C-4DCF8E31AFCA}"/>
              </a:ext>
            </a:extLst>
          </p:cNvPr>
          <p:cNvGrpSpPr/>
          <p:nvPr userDrawn="1"/>
        </p:nvGrpSpPr>
        <p:grpSpPr>
          <a:xfrm>
            <a:off x="455611" y="1185957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5400000" scaled="0"/>
          </a:gradFill>
        </p:grpSpPr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A25CC66E-2E68-8B92-D342-F09DD44E5CE6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9732F62B-BCFB-7561-1207-27EA2A4F4EBA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DE51CE20-CE21-66D2-C44C-81A8838052D0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1C7E2B8F-1664-7BF8-E7DB-62896D7DB7E1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AD132DAD-249F-1606-4B29-D7F50EA9BEB0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1A92F374-94E5-72C1-833E-3C8981C99F82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30660F29-C34F-F142-FBFE-5EFF60592A74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23F64602-E590-A750-534A-7E8562CB56F8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AB0401DE-A1ED-EEA2-D768-C7A0FB5F3863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3B9774AB-0141-5B5D-8FBB-A72088A585C2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1657BA7F-A6EE-94D0-018F-23DC9C4E46E9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7F2BDA6F-B4D1-D747-F3CA-990D29E11B47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D3E818D4-E9D6-0078-63FD-E42F98C2D9F0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83CB616E-EE88-5948-5603-D3F263478B7A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F805762A-0137-B6B4-A7FA-341473BC0A03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AE54100-0339-C628-C2A7-18646AEB0A65}"/>
              </a:ext>
            </a:extLst>
          </p:cNvPr>
          <p:cNvCxnSpPr>
            <a:cxnSpLocks/>
          </p:cNvCxnSpPr>
          <p:nvPr userDrawn="1"/>
        </p:nvCxnSpPr>
        <p:spPr>
          <a:xfrm flipH="1">
            <a:off x="455611" y="3152762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EE3CD7-417A-CD45-DA09-19387AFBA24B}"/>
              </a:ext>
            </a:extLst>
          </p:cNvPr>
          <p:cNvCxnSpPr>
            <a:cxnSpLocks/>
          </p:cNvCxnSpPr>
          <p:nvPr userDrawn="1"/>
        </p:nvCxnSpPr>
        <p:spPr>
          <a:xfrm flipH="1">
            <a:off x="455611" y="3515102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81DE243-6E14-E68B-44C2-BD531EA724C3}"/>
              </a:ext>
            </a:extLst>
          </p:cNvPr>
          <p:cNvCxnSpPr/>
          <p:nvPr userDrawn="1"/>
        </p:nvCxnSpPr>
        <p:spPr>
          <a:xfrm>
            <a:off x="455575" y="1546850"/>
            <a:ext cx="11353794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EBFA232-92D1-0D73-6867-FE0D0589B3F2}"/>
              </a:ext>
            </a:extLst>
          </p:cNvPr>
          <p:cNvCxnSpPr/>
          <p:nvPr userDrawn="1"/>
        </p:nvCxnSpPr>
        <p:spPr>
          <a:xfrm rot="10800000">
            <a:off x="455576" y="1191271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280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background with white lines&#10;&#10;Description automatically generated">
            <a:extLst>
              <a:ext uri="{FF2B5EF4-FFF2-40B4-BE49-F238E27FC236}">
                <a16:creationId xmlns:a16="http://schemas.microsoft.com/office/drawing/2014/main" id="{4BDA383F-AAAB-383E-24EA-13712AD327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77935" y="837775"/>
            <a:ext cx="5753100" cy="20701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E8CC2BA-9E5A-B8F9-6B92-0FC813C23D75}"/>
              </a:ext>
            </a:extLst>
          </p:cNvPr>
          <p:cNvGrpSpPr/>
          <p:nvPr userDrawn="1"/>
        </p:nvGrpSpPr>
        <p:grpSpPr>
          <a:xfrm>
            <a:off x="455611" y="5661675"/>
            <a:ext cx="5732456" cy="364609"/>
            <a:chOff x="6019602" y="5661675"/>
            <a:chExt cx="5732456" cy="364609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DD87EAD6-EBC7-D3AE-60C3-34B05DA56A41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3B83F28-4E4E-9AEB-7861-D13F12EDE882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ABB418CF-2B2A-A44A-B968-D6BA1C6D1F28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14B9E5FD-D81F-CF7A-96B8-FB23060CBEA0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523B551B-59FF-03A9-CA32-E730A1D2331A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921355AD-BB27-6A35-BB58-A8A524B924ED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DAB52D65-3606-3391-4D1C-BDE810314BDB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6691FF-3F7E-38FB-08DC-FE05A0521124}"/>
              </a:ext>
            </a:extLst>
          </p:cNvPr>
          <p:cNvGrpSpPr/>
          <p:nvPr userDrawn="1"/>
        </p:nvGrpSpPr>
        <p:grpSpPr>
          <a:xfrm>
            <a:off x="484183" y="2908546"/>
            <a:ext cx="5732456" cy="364609"/>
            <a:chOff x="6019602" y="5661675"/>
            <a:chExt cx="5732456" cy="364609"/>
          </a:xfrm>
        </p:grpSpPr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75AA5753-53CF-3221-6B62-080BB935EC9C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668CA797-7D5A-B608-1ACA-335231DDC29D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F54C3A0B-24B1-33F2-A522-EDF45D606FC5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87BEB395-0B6F-F887-6EF4-EF08239D52F9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CAE4E799-173B-B9F1-B06C-A0CC3B066A56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8E793C89-7366-2BCC-D2DB-2F28E9A2A1D4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28FA3D98-A64F-944A-AB04-37FC2FDDD46E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C19533-8F1E-44A7-8B47-99AB857DF6AB}"/>
              </a:ext>
            </a:extLst>
          </p:cNvPr>
          <p:cNvGrpSpPr/>
          <p:nvPr userDrawn="1"/>
        </p:nvGrpSpPr>
        <p:grpSpPr>
          <a:xfrm>
            <a:off x="446084" y="3276600"/>
            <a:ext cx="5791199" cy="2381900"/>
            <a:chOff x="455611" y="2307799"/>
            <a:chExt cx="5638801" cy="23819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73E0F0-E5BD-F223-137D-A645FCF5C0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611" y="2307799"/>
              <a:ext cx="5638801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37CF0E-9F41-6673-C0E1-3BBAD85DA798}"/>
                </a:ext>
              </a:extLst>
            </p:cNvPr>
            <p:cNvCxnSpPr>
              <a:cxnSpLocks/>
            </p:cNvCxnSpPr>
            <p:nvPr/>
          </p:nvCxnSpPr>
          <p:spPr>
            <a:xfrm>
              <a:off x="455611" y="4689699"/>
              <a:ext cx="5638795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43ED3E-F773-4648-2849-F1F54DBAF3A5}"/>
              </a:ext>
            </a:extLst>
          </p:cNvPr>
          <p:cNvCxnSpPr/>
          <p:nvPr userDrawn="1"/>
        </p:nvCxnSpPr>
        <p:spPr>
          <a:xfrm>
            <a:off x="6231310" y="831037"/>
            <a:ext cx="0" cy="51952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5DADD4-18BE-A44A-CDDD-3DD34E207714}"/>
              </a:ext>
            </a:extLst>
          </p:cNvPr>
          <p:cNvCxnSpPr>
            <a:cxnSpLocks/>
          </p:cNvCxnSpPr>
          <p:nvPr userDrawn="1"/>
        </p:nvCxnSpPr>
        <p:spPr>
          <a:xfrm flipH="1">
            <a:off x="446084" y="2908546"/>
            <a:ext cx="579119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99BAFD8D-B1A2-223F-5DEE-8513D22E1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4415"/>
            <a:ext cx="5768138" cy="2286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" name="Content Placeholder 40">
            <a:extLst>
              <a:ext uri="{FF2B5EF4-FFF2-40B4-BE49-F238E27FC236}">
                <a16:creationId xmlns:a16="http://schemas.microsoft.com/office/drawing/2014/main" id="{DAF58893-225F-9839-4AF5-8AF4C9A4D2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75704" y="990600"/>
            <a:ext cx="4576508" cy="4938713"/>
          </a:xfrm>
        </p:spPr>
        <p:txBody>
          <a:bodyPr anchor="ctr"/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2A924-A402-448B-CA05-2645ABDBE76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3CF3B9-43F6-FADE-60C0-0D4DC01D96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96FBA-69D5-F381-4BB3-47DEEE82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10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bottom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C55C-9AF8-EB7E-D4A4-C30E6C649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4398263"/>
            <a:ext cx="9683496" cy="15727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40">
            <a:extLst>
              <a:ext uri="{FF2B5EF4-FFF2-40B4-BE49-F238E27FC236}">
                <a16:creationId xmlns:a16="http://schemas.microsoft.com/office/drawing/2014/main" id="{7C8F3378-EB27-AC31-6C44-8CB4DBF4C56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7552" y="1188720"/>
            <a:ext cx="4645152" cy="2999232"/>
          </a:xfrm>
        </p:spPr>
        <p:txBody>
          <a:bodyPr anchor="ctr">
            <a:normAutofit/>
          </a:bodyPr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40">
            <a:extLst>
              <a:ext uri="{FF2B5EF4-FFF2-40B4-BE49-F238E27FC236}">
                <a16:creationId xmlns:a16="http://schemas.microsoft.com/office/drawing/2014/main" id="{A95C8986-0A58-82D9-4156-FD62D9F187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02552" y="1188720"/>
            <a:ext cx="4645152" cy="2999232"/>
          </a:xfrm>
        </p:spPr>
        <p:txBody>
          <a:bodyPr anchor="t">
            <a:normAutofit/>
          </a:bodyPr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DC044-78B6-9932-0415-93ACBF93137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965DC-0B8B-F872-935E-9D9D3721E3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3E988-0054-287A-6AAE-06E21E1D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E235CD8-6A96-F95D-9E38-23FDC13785B7}"/>
              </a:ext>
            </a:extLst>
          </p:cNvPr>
          <p:cNvSpPr/>
          <p:nvPr userDrawn="1"/>
        </p:nvSpPr>
        <p:spPr>
          <a:xfrm rot="10800000">
            <a:off x="10378860" y="4351368"/>
            <a:ext cx="414179" cy="1258812"/>
          </a:xfrm>
          <a:prstGeom prst="triangle">
            <a:avLst>
              <a:gd name="adj" fmla="val 100000"/>
            </a:avLst>
          </a:prstGeo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162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EE742EAC-BCB8-F9D0-84D4-6A653D38B768}"/>
              </a:ext>
            </a:extLst>
          </p:cNvPr>
          <p:cNvSpPr/>
          <p:nvPr userDrawn="1"/>
        </p:nvSpPr>
        <p:spPr>
          <a:xfrm>
            <a:off x="10585951" y="4352034"/>
            <a:ext cx="986271" cy="1666288"/>
          </a:xfrm>
          <a:prstGeom prst="parallelogram">
            <a:avLst>
              <a:gd name="adj" fmla="val 59972"/>
            </a:avLst>
          </a:prstGeo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FFFB8A-B590-C981-BB08-04BD3554C8D7}"/>
              </a:ext>
            </a:extLst>
          </p:cNvPr>
          <p:cNvCxnSpPr>
            <a:cxnSpLocks/>
          </p:cNvCxnSpPr>
          <p:nvPr userDrawn="1"/>
        </p:nvCxnSpPr>
        <p:spPr>
          <a:xfrm>
            <a:off x="6102350" y="831037"/>
            <a:ext cx="0" cy="351236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DF137B-3968-16D7-F0A8-AD9DD42AB975}"/>
              </a:ext>
            </a:extLst>
          </p:cNvPr>
          <p:cNvCxnSpPr>
            <a:cxnSpLocks/>
          </p:cNvCxnSpPr>
          <p:nvPr userDrawn="1"/>
        </p:nvCxnSpPr>
        <p:spPr>
          <a:xfrm>
            <a:off x="455617" y="4343400"/>
            <a:ext cx="1135378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5F434B5-8A80-F035-A0F7-495BEC5D5CEB}"/>
              </a:ext>
            </a:extLst>
          </p:cNvPr>
          <p:cNvSpPr/>
          <p:nvPr userDrawn="1"/>
        </p:nvSpPr>
        <p:spPr>
          <a:xfrm>
            <a:off x="11374043" y="4759509"/>
            <a:ext cx="414179" cy="1258813"/>
          </a:xfrm>
          <a:prstGeom prst="triangle">
            <a:avLst>
              <a:gd name="adj" fmla="val 100000"/>
            </a:avLst>
          </a:prstGeo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102734-0974-5386-C0F9-E2BE7EA6E6E5}"/>
              </a:ext>
            </a:extLst>
          </p:cNvPr>
          <p:cNvCxnSpPr>
            <a:cxnSpLocks/>
          </p:cNvCxnSpPr>
          <p:nvPr userDrawn="1"/>
        </p:nvCxnSpPr>
        <p:spPr>
          <a:xfrm>
            <a:off x="10378445" y="4343400"/>
            <a:ext cx="1" cy="1682889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000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5F15-A535-359D-EE3D-3BBDB2EAC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831035"/>
            <a:ext cx="11353801" cy="13898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40">
            <a:extLst>
              <a:ext uri="{FF2B5EF4-FFF2-40B4-BE49-F238E27FC236}">
                <a16:creationId xmlns:a16="http://schemas.microsoft.com/office/drawing/2014/main" id="{8880E109-D2C0-09D8-1A97-262785E609F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7552" y="2304288"/>
            <a:ext cx="4645152" cy="3410712"/>
          </a:xfrm>
        </p:spPr>
        <p:txBody>
          <a:bodyPr anchor="ctr"/>
          <a:lstStyle>
            <a:lvl1pPr marL="228600" indent="-22860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40">
            <a:extLst>
              <a:ext uri="{FF2B5EF4-FFF2-40B4-BE49-F238E27FC236}">
                <a16:creationId xmlns:a16="http://schemas.microsoft.com/office/drawing/2014/main" id="{5E777085-29F0-61FF-3D68-0F6CBA8BB17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02552" y="2304288"/>
            <a:ext cx="4645152" cy="2999232"/>
          </a:xfrm>
        </p:spPr>
        <p:txBody>
          <a:bodyPr anchor="ctr"/>
          <a:lstStyle>
            <a:lvl1pPr marL="228600" indent="-22860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C2655-C4F7-BDC7-8E08-DBC1659AA61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FB4CE7-C50F-3D98-D82F-253EF386E6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C9D65-417E-F629-741D-C9E06E1F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38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02" y="831036"/>
            <a:ext cx="11353801" cy="921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08412" y="6106705"/>
            <a:ext cx="457200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1812" y="6124572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5012" y="6102626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A83175-CA5A-51EB-5665-4379FD2F545B}"/>
              </a:ext>
            </a:extLst>
          </p:cNvPr>
          <p:cNvSpPr/>
          <p:nvPr userDrawn="1"/>
        </p:nvSpPr>
        <p:spPr>
          <a:xfrm>
            <a:off x="455612" y="381000"/>
            <a:ext cx="11353800" cy="6096000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6DF9B1-D7B9-469D-2BDD-030BB373EAFE}"/>
              </a:ext>
            </a:extLst>
          </p:cNvPr>
          <p:cNvCxnSpPr/>
          <p:nvPr userDrawn="1"/>
        </p:nvCxnSpPr>
        <p:spPr>
          <a:xfrm rot="10800000">
            <a:off x="3786878" y="380996"/>
            <a:ext cx="0" cy="45070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C01CEF09-4761-CA93-B67D-687ADAAFDD3B}"/>
              </a:ext>
            </a:extLst>
          </p:cNvPr>
          <p:cNvCxnSpPr/>
          <p:nvPr userDrawn="1"/>
        </p:nvCxnSpPr>
        <p:spPr>
          <a:xfrm>
            <a:off x="3786874" y="6026289"/>
            <a:ext cx="0" cy="45070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AB09383D-487B-CA4F-D7EB-0FA72D1CC2BE}"/>
              </a:ext>
            </a:extLst>
          </p:cNvPr>
          <p:cNvGrpSpPr/>
          <p:nvPr userDrawn="1"/>
        </p:nvGrpSpPr>
        <p:grpSpPr>
          <a:xfrm>
            <a:off x="8456609" y="380998"/>
            <a:ext cx="3" cy="6095997"/>
            <a:chOff x="8456609" y="380998"/>
            <a:chExt cx="3" cy="6095997"/>
          </a:xfrm>
        </p:grpSpPr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7BD35581-5D47-E665-9BC9-8E2758509788}"/>
                </a:ext>
              </a:extLst>
            </p:cNvPr>
            <p:cNvCxnSpPr/>
            <p:nvPr/>
          </p:nvCxnSpPr>
          <p:spPr>
            <a:xfrm>
              <a:off x="8456612" y="6026289"/>
              <a:ext cx="0" cy="45070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4BA1620-B3AA-DF08-2776-8EAA83E867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609" y="380998"/>
              <a:ext cx="0" cy="45003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2D53A42-077B-77BB-0DCD-D9BD1954A428}"/>
              </a:ext>
            </a:extLst>
          </p:cNvPr>
          <p:cNvCxnSpPr/>
          <p:nvPr userDrawn="1"/>
        </p:nvCxnSpPr>
        <p:spPr>
          <a:xfrm rot="10800000">
            <a:off x="455611" y="831038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6BAE39-4731-4079-C5E5-5A17D541669C}"/>
              </a:ext>
            </a:extLst>
          </p:cNvPr>
          <p:cNvCxnSpPr/>
          <p:nvPr/>
        </p:nvCxnSpPr>
        <p:spPr>
          <a:xfrm>
            <a:off x="455618" y="6026955"/>
            <a:ext cx="1135379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74" r:id="rId11"/>
    <p:sldLayoutId id="2147483693" r:id="rId12"/>
    <p:sldLayoutId id="2147483694" r:id="rId13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spc="0" baseline="0">
          <a:ln w="9525">
            <a:noFill/>
            <a:prstDash val="solid"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tx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SzPct val="100000"/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4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02" y="1399147"/>
            <a:ext cx="11353801" cy="1619351"/>
          </a:xfrm>
        </p:spPr>
        <p:txBody>
          <a:bodyPr anchor="ctr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CLOUD INFRASTRUCTURE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131911"/>
            <a:ext cx="11356848" cy="53736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7/11/2024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60C09F-5AC2-3D04-4203-71D63B816C3A}"/>
              </a:ext>
            </a:extLst>
          </p:cNvPr>
          <p:cNvSpPr txBox="1"/>
          <p:nvPr/>
        </p:nvSpPr>
        <p:spPr>
          <a:xfrm>
            <a:off x="837851" y="2751845"/>
            <a:ext cx="1048533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Times New Roman"/>
                <a:cs typeface="Times New Roman"/>
              </a:rPr>
              <a:t>TEAM 2</a:t>
            </a:r>
            <a:endParaRPr lang="en-US" sz="28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978249B-92C6-B177-5355-92732FFEA1A7}"/>
                  </a:ext>
                </a:extLst>
              </p14:cNvPr>
              <p14:cNvContentPartPr/>
              <p14:nvPr/>
            </p14:nvContentPartPr>
            <p14:xfrm>
              <a:off x="3003176" y="1643529"/>
              <a:ext cx="14941" cy="14941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978249B-92C6-B177-5355-92732FFEA1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6126" y="896479"/>
                <a:ext cx="1494100" cy="1494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E5FE853-6859-AD21-3DE4-79562701DF84}"/>
                  </a:ext>
                </a:extLst>
              </p14:cNvPr>
              <p14:cNvContentPartPr/>
              <p14:nvPr/>
            </p14:nvContentPartPr>
            <p14:xfrm>
              <a:off x="2315881" y="4751293"/>
              <a:ext cx="14941" cy="14941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E5FE853-6859-AD21-3DE4-79562701DF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71937" y="4004243"/>
                <a:ext cx="101950" cy="14941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12E6C5E-A681-7272-2958-950EB41A9EC0}"/>
              </a:ext>
            </a:extLst>
          </p:cNvPr>
          <p:cNvSpPr txBox="1"/>
          <p:nvPr/>
        </p:nvSpPr>
        <p:spPr>
          <a:xfrm>
            <a:off x="3838485" y="3519295"/>
            <a:ext cx="4525528" cy="163121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Times New Roman"/>
                <a:cs typeface="Times New Roman"/>
              </a:rPr>
              <a:t>ΔΗΜΗΤΡΗΣ ΜΑΝΟΣ</a:t>
            </a:r>
          </a:p>
          <a:p>
            <a:pPr algn="ctr"/>
            <a:r>
              <a:rPr lang="en-US" sz="2000" b="1">
                <a:latin typeface="Times New Roman"/>
                <a:cs typeface="Times New Roman"/>
              </a:rPr>
              <a:t> ΜΙΧΑΗΛ ΣΕΛΒΕΣΑΚΗΣ </a:t>
            </a:r>
          </a:p>
          <a:p>
            <a:pPr algn="ctr"/>
            <a:r>
              <a:rPr lang="en-US" sz="2000" b="1">
                <a:latin typeface="Times New Roman"/>
                <a:cs typeface="Times New Roman"/>
              </a:rPr>
              <a:t>ΑΠΟΣΤΟΛΟΣ ΚΕΦΑΛΟΣ</a:t>
            </a:r>
          </a:p>
          <a:p>
            <a:pPr algn="ctr"/>
            <a:r>
              <a:rPr lang="en-US" sz="2000" b="1">
                <a:latin typeface="Times New Roman"/>
                <a:cs typeface="Times New Roman"/>
              </a:rPr>
              <a:t>ΕΥΑΓΓΕΛΙΑ ΜΑΡΙΑ ΚΑΪΑ</a:t>
            </a:r>
            <a:endParaRPr lang="en-US">
              <a:latin typeface="Times New Roman"/>
              <a:cs typeface="Times New Roman"/>
            </a:endParaRPr>
          </a:p>
          <a:p>
            <a:pPr algn="ctr"/>
            <a:r>
              <a:rPr lang="en-US" sz="2000" b="1">
                <a:latin typeface="Times New Roman"/>
                <a:cs typeface="Times New Roman"/>
              </a:rPr>
              <a:t>ΧΡΗΣΤΟΣ ΚΕΡΙΓΚΑΣ​</a:t>
            </a:r>
          </a:p>
        </p:txBody>
      </p:sp>
    </p:spTree>
    <p:extLst>
      <p:ext uri="{BB962C8B-B14F-4D97-AF65-F5344CB8AC3E}">
        <p14:creationId xmlns:p14="http://schemas.microsoft.com/office/powerpoint/2010/main" val="2631747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909C-DAF8-7FFC-BFC1-91EEFC64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PREDICTED COSTS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E82868-BB13-51FA-351D-2366070A0299}"/>
              </a:ext>
            </a:extLst>
          </p:cNvPr>
          <p:cNvSpPr/>
          <p:nvPr/>
        </p:nvSpPr>
        <p:spPr>
          <a:xfrm>
            <a:off x="463373" y="3489656"/>
            <a:ext cx="11335269" cy="2510285"/>
          </a:xfrm>
          <a:prstGeom prst="rect">
            <a:avLst/>
          </a:prstGeom>
          <a:solidFill>
            <a:srgbClr val="003A52"/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26887-9163-98DA-0431-E1E70494DF7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rcRect r="-463" b="41488"/>
          <a:stretch/>
        </p:blipFill>
        <p:spPr>
          <a:xfrm>
            <a:off x="910588" y="4189813"/>
            <a:ext cx="3121960" cy="18187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C89873-D1F9-E808-55D8-AC14D61D56D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rcRect t="32486" r="-463" b="-463"/>
          <a:stretch/>
        </p:blipFill>
        <p:spPr>
          <a:xfrm>
            <a:off x="4507262" y="3508541"/>
            <a:ext cx="3121960" cy="2112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412EC9-BB45-2C00-EDDD-BE22A873BB1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rcRect r="-463" b="41160"/>
          <a:stretch/>
        </p:blipFill>
        <p:spPr>
          <a:xfrm>
            <a:off x="8460375" y="4192019"/>
            <a:ext cx="3107575" cy="182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060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F8FCFCB-93C4-A34B-D650-ADFFB8C3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303154"/>
            <a:ext cx="11353801" cy="1609344"/>
          </a:xfrm>
        </p:spPr>
        <p:txBody>
          <a:bodyPr/>
          <a:lstStyle/>
          <a:p>
            <a:r>
              <a:rPr lang="en-US"/>
              <a:t>Predicted costs (</a:t>
            </a:r>
            <a:r>
              <a:rPr lang="en-US" err="1"/>
              <a:t>COmPERATIVE</a:t>
            </a:r>
            <a:r>
              <a:rPr lang="en-US"/>
              <a:t> CALCULATOR)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8D17B5-4366-177D-7B14-8FF91A25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DFAB1C-EADA-11EA-0603-11F83DF2F94A}"/>
              </a:ext>
            </a:extLst>
          </p:cNvPr>
          <p:cNvSpPr txBox="1"/>
          <p:nvPr/>
        </p:nvSpPr>
        <p:spPr>
          <a:xfrm>
            <a:off x="881082" y="1392062"/>
            <a:ext cx="1048533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chemeClr val="tx1"/>
                </a:solidFill>
              </a:rPr>
              <a:t>AZURE</a:t>
            </a:r>
          </a:p>
        </p:txBody>
      </p:sp>
      <p:pic>
        <p:nvPicPr>
          <p:cNvPr id="6" name="Εικόνα 5" descr="Εικόνα που περιέχει κείμενο, στιγμιότυπο οθόνης, γραμματοσειρά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F191FC0A-D6AA-D7A4-120D-2E88DA9B2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070" y="1913331"/>
            <a:ext cx="5481826" cy="40275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DC946D-2832-5770-F8EA-FEDFC1840911}"/>
              </a:ext>
            </a:extLst>
          </p:cNvPr>
          <p:cNvSpPr txBox="1"/>
          <p:nvPr/>
        </p:nvSpPr>
        <p:spPr>
          <a:xfrm>
            <a:off x="466982" y="2873569"/>
            <a:ext cx="2855781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r>
              <a:rPr lang="el-GR" err="1"/>
              <a:t>Implicit</a:t>
            </a:r>
            <a:r>
              <a:rPr lang="el-GR"/>
              <a:t> εκτίμηση του κόστους των υποσυστημάτων του </a:t>
            </a:r>
            <a:r>
              <a:rPr lang="el-GR" err="1"/>
              <a:t>cloud</a:t>
            </a:r>
            <a:r>
              <a:rPr lang="el-GR"/>
              <a:t>, στα πλαίσια σύγκρισης του με το αντίστοιχο On </a:t>
            </a:r>
            <a:r>
              <a:rPr lang="el-GR" err="1"/>
              <a:t>Premise</a:t>
            </a:r>
            <a:r>
              <a:rPr lang="el-GR"/>
              <a:t> </a:t>
            </a:r>
            <a:r>
              <a:rPr lang="el-GR" err="1"/>
              <a:t>cost</a:t>
            </a:r>
            <a:r>
              <a:rPr lang="el-GR"/>
              <a:t> από το </a:t>
            </a:r>
            <a:r>
              <a:rPr lang="el-GR" err="1"/>
              <a:t>pricing</a:t>
            </a:r>
            <a:r>
              <a:rPr lang="el-GR"/>
              <a:t> </a:t>
            </a:r>
            <a:r>
              <a:rPr lang="el-GR" err="1"/>
              <a:t>calculator</a:t>
            </a:r>
            <a:r>
              <a:rPr lang="el-G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5657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53C6D10A-2291-DB7A-3F1D-B3ED4233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12</a:t>
            </a:fld>
            <a:endParaRPr lang="en-US"/>
          </a:p>
        </p:txBody>
      </p:sp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F0E8C68F-DF56-87FB-4AE6-AB1B76AA5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961" y="1026683"/>
            <a:ext cx="4757847" cy="477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356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F8FCFCB-93C4-A34B-D650-ADFFB8C3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41" y="318299"/>
            <a:ext cx="11353801" cy="1609344"/>
          </a:xfrm>
        </p:spPr>
        <p:txBody>
          <a:bodyPr/>
          <a:lstStyle/>
          <a:p>
            <a:r>
              <a:rPr lang="en-US"/>
              <a:t>Predicted costs (</a:t>
            </a:r>
            <a:r>
              <a:rPr lang="en-US" err="1"/>
              <a:t>Comperative</a:t>
            </a:r>
            <a:r>
              <a:rPr lang="en-US"/>
              <a:t> CALCULATOR)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7DFB310-ECD8-C9D0-4AAF-C5B168970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419108"/>
            <a:ext cx="11356848" cy="2693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FFFFFF"/>
              </a:buClr>
            </a:pPr>
            <a:endParaRPr lang="en-US"/>
          </a:p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8D17B5-4366-177D-7B14-8FF91A25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DFAB1C-EADA-11EA-0603-11F83DF2F94A}"/>
              </a:ext>
            </a:extLst>
          </p:cNvPr>
          <p:cNvSpPr txBox="1"/>
          <p:nvPr/>
        </p:nvSpPr>
        <p:spPr>
          <a:xfrm>
            <a:off x="909584" y="1393403"/>
            <a:ext cx="1048533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chemeClr val="tx1"/>
                </a:solidFill>
              </a:rPr>
              <a:t>ON-PREMISES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5964EFE-A96C-5E9E-A9F7-97C0CCF2F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388" y="1911074"/>
            <a:ext cx="4809053" cy="39927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7371DA-D56D-651C-86D0-F0B5A375FAB7}"/>
              </a:ext>
            </a:extLst>
          </p:cNvPr>
          <p:cNvSpPr txBox="1"/>
          <p:nvPr/>
        </p:nvSpPr>
        <p:spPr>
          <a:xfrm>
            <a:off x="689547" y="2890058"/>
            <a:ext cx="3214999" cy="20313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r>
              <a:rPr lang="el-GR" err="1"/>
              <a:t>Implicit</a:t>
            </a:r>
            <a:r>
              <a:rPr lang="el-GR"/>
              <a:t> εκτίμηση του κόστους των υποσυστημάτων On </a:t>
            </a:r>
            <a:r>
              <a:rPr lang="el-GR" err="1"/>
              <a:t>Premise</a:t>
            </a:r>
            <a:r>
              <a:rPr lang="el-GR"/>
              <a:t>, στα πλαίσια σύγκρισης του με το αντίστοιχο </a:t>
            </a:r>
            <a:r>
              <a:rPr lang="el-GR" err="1"/>
              <a:t>Cloud</a:t>
            </a:r>
            <a:r>
              <a:rPr lang="el-GR"/>
              <a:t> από το </a:t>
            </a:r>
            <a:r>
              <a:rPr lang="el-GR" err="1"/>
              <a:t>pricing</a:t>
            </a:r>
            <a:r>
              <a:rPr lang="el-GR"/>
              <a:t> </a:t>
            </a:r>
            <a:r>
              <a:rPr lang="el-GR" err="1"/>
              <a:t>calculator</a:t>
            </a:r>
            <a:r>
              <a:rPr lang="el-G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0641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53C6D10A-2291-DB7A-3F1D-B3ED4233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A6CF9B76-974A-93AB-6265-AA6DFD1D6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393" y="1064694"/>
            <a:ext cx="4767011" cy="471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99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53C6D10A-2291-DB7A-3F1D-B3ED4233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90B20DF0-F47A-A500-1256-164CB5B1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41" y="318299"/>
            <a:ext cx="11353801" cy="1609344"/>
          </a:xfrm>
        </p:spPr>
        <p:txBody>
          <a:bodyPr/>
          <a:lstStyle/>
          <a:p>
            <a:r>
              <a:rPr lang="en-US"/>
              <a:t>PRICING CALCULATOR/</a:t>
            </a:r>
            <a:r>
              <a:rPr lang="en-US" err="1"/>
              <a:t>AZURe</a:t>
            </a:r>
            <a:r>
              <a:rPr lang="en-US"/>
              <a:t> costS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2DB76C4-EBFB-9EE6-941B-6EAF34CB8F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572" r="-234" b="8018"/>
          <a:stretch/>
        </p:blipFill>
        <p:spPr>
          <a:xfrm>
            <a:off x="3353241" y="1639037"/>
            <a:ext cx="5594571" cy="43700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B3BDCE-A405-8B58-EF64-4D45CCD96768}"/>
              </a:ext>
            </a:extLst>
          </p:cNvPr>
          <p:cNvSpPr txBox="1"/>
          <p:nvPr/>
        </p:nvSpPr>
        <p:spPr>
          <a:xfrm>
            <a:off x="520468" y="3088361"/>
            <a:ext cx="2834324" cy="14773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r>
              <a:rPr lang="el-GR"/>
              <a:t>Το κόστος όλων των υποσυστημάτων για το </a:t>
            </a:r>
            <a:r>
              <a:rPr lang="el-GR" err="1"/>
              <a:t>cloud</a:t>
            </a:r>
            <a:r>
              <a:rPr lang="el-GR"/>
              <a:t>, υπολογισμένα από το </a:t>
            </a:r>
            <a:r>
              <a:rPr lang="el-GR" err="1"/>
              <a:t>pricing</a:t>
            </a:r>
            <a:r>
              <a:rPr lang="el-GR"/>
              <a:t> </a:t>
            </a:r>
            <a:r>
              <a:rPr lang="el-GR" err="1"/>
              <a:t>calculator</a:t>
            </a:r>
            <a:r>
              <a:rPr lang="el-GR"/>
              <a:t> (</a:t>
            </a:r>
            <a:r>
              <a:rPr lang="el-GR" err="1"/>
              <a:t>explicitly</a:t>
            </a:r>
            <a:r>
              <a:rPr lang="el-G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415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7E53A5-66CC-D8B6-3350-E2E223706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831035"/>
            <a:ext cx="5791213" cy="1609344"/>
          </a:xfrm>
        </p:spPr>
        <p:txBody>
          <a:bodyPr/>
          <a:lstStyle/>
          <a:p>
            <a:r>
              <a:rPr lang="en-US"/>
              <a:t>azure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20AAFF-EB73-2616-468A-ADED2BC91B8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4400" y="2971800"/>
            <a:ext cx="4645152" cy="2807208"/>
          </a:xfrm>
        </p:spPr>
        <p:txBody>
          <a:bodyPr>
            <a:normAutofit lnSpcReduction="10000"/>
          </a:bodyPr>
          <a:lstStyle/>
          <a:p>
            <a:r>
              <a:rPr lang="en-US" sz="2000">
                <a:latin typeface="Times New Roman"/>
                <a:cs typeface="Times New Roman"/>
              </a:rPr>
              <a:t>Compute 40%</a:t>
            </a:r>
          </a:p>
          <a:p>
            <a:pPr>
              <a:buClr>
                <a:srgbClr val="FFFFFF"/>
              </a:buClr>
            </a:pPr>
            <a:r>
              <a:rPr lang="en-US" sz="2000">
                <a:latin typeface="Times New Roman"/>
                <a:cs typeface="Times New Roman"/>
              </a:rPr>
              <a:t>Data Center 0%</a:t>
            </a:r>
          </a:p>
          <a:p>
            <a:pPr>
              <a:buClr>
                <a:srgbClr val="FFFFFF"/>
              </a:buClr>
            </a:pPr>
            <a:r>
              <a:rPr lang="en-US" sz="2000">
                <a:latin typeface="Times New Roman"/>
                <a:cs typeface="Times New Roman"/>
              </a:rPr>
              <a:t>Networking 0%</a:t>
            </a:r>
          </a:p>
          <a:p>
            <a:pPr>
              <a:buClr>
                <a:srgbClr val="FFFFFF"/>
              </a:buClr>
            </a:pPr>
            <a:r>
              <a:rPr lang="en-US" sz="2000">
                <a:latin typeface="Times New Roman"/>
                <a:cs typeface="Times New Roman"/>
              </a:rPr>
              <a:t>Storage 60%</a:t>
            </a:r>
          </a:p>
          <a:p>
            <a:pPr>
              <a:buClr>
                <a:srgbClr val="FFFFFF"/>
              </a:buClr>
            </a:pPr>
            <a:r>
              <a:rPr lang="en-US" sz="2000">
                <a:latin typeface="Times New Roman"/>
                <a:cs typeface="Times New Roman"/>
              </a:rPr>
              <a:t>IT Labor 0%</a:t>
            </a:r>
          </a:p>
          <a:p>
            <a:pPr>
              <a:buClr>
                <a:srgbClr val="FFFFFF"/>
              </a:buClr>
            </a:pPr>
            <a:r>
              <a:rPr lang="en-US" sz="2000" err="1">
                <a:latin typeface="Times New Roman"/>
                <a:cs typeface="Times New Roman"/>
              </a:rPr>
              <a:t>Συνολικά</a:t>
            </a:r>
            <a:r>
              <a:rPr lang="en-US" sz="2000">
                <a:latin typeface="Times New Roman"/>
                <a:cs typeface="Times New Roman"/>
              </a:rPr>
              <a:t> π</a:t>
            </a:r>
            <a:r>
              <a:rPr lang="en-US" sz="2000" err="1">
                <a:latin typeface="Times New Roman"/>
                <a:cs typeface="Times New Roman"/>
              </a:rPr>
              <a:t>ιο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φθηνό</a:t>
            </a:r>
            <a:r>
              <a:rPr lang="en-US" sz="2000">
                <a:latin typeface="Times New Roman"/>
                <a:cs typeface="Times New Roman"/>
              </a:rPr>
              <a:t>*</a:t>
            </a:r>
            <a:endParaRPr lang="en-US" sz="2000"/>
          </a:p>
          <a:p>
            <a:endParaRPr lang="en-US" sz="20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218F0B-B504-6696-E489-1F5DC12CA3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84848" y="2971800"/>
            <a:ext cx="4645152" cy="2807208"/>
          </a:xfrm>
        </p:spPr>
        <p:txBody>
          <a:bodyPr>
            <a:normAutofit lnSpcReduction="10000"/>
          </a:bodyPr>
          <a:lstStyle/>
          <a:p>
            <a:pPr marL="285750" indent="-285750">
              <a:buChar char="•"/>
            </a:pPr>
            <a:r>
              <a:rPr lang="en-US" sz="2000">
                <a:latin typeface="Times New Roman"/>
                <a:cs typeface="Times New Roman"/>
              </a:rPr>
              <a:t>Compute 47%</a:t>
            </a: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 sz="2000">
                <a:latin typeface="Times New Roman"/>
                <a:cs typeface="Times New Roman"/>
              </a:rPr>
              <a:t>Data Center 32%</a:t>
            </a: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 sz="2000">
                <a:latin typeface="Times New Roman"/>
                <a:cs typeface="Times New Roman"/>
              </a:rPr>
              <a:t>Networking 5%</a:t>
            </a: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 sz="2000">
                <a:latin typeface="Times New Roman"/>
                <a:cs typeface="Times New Roman"/>
              </a:rPr>
              <a:t>Storage 6%</a:t>
            </a: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 sz="2000">
                <a:latin typeface="Times New Roman"/>
                <a:cs typeface="Times New Roman"/>
              </a:rPr>
              <a:t>IT Labor 10%</a:t>
            </a: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 sz="2000" err="1">
                <a:latin typeface="Times New Roman"/>
                <a:cs typeface="Times New Roman"/>
              </a:rPr>
              <a:t>Συνολικά</a:t>
            </a:r>
            <a:r>
              <a:rPr lang="en-US" sz="2000">
                <a:latin typeface="Times New Roman"/>
                <a:cs typeface="Times New Roman"/>
              </a:rPr>
              <a:t> π</a:t>
            </a:r>
            <a:r>
              <a:rPr lang="en-US" sz="2000" err="1">
                <a:latin typeface="Times New Roman"/>
                <a:cs typeface="Times New Roman"/>
              </a:rPr>
              <a:t>ιο</a:t>
            </a:r>
            <a:r>
              <a:rPr lang="en-US" sz="2000">
                <a:latin typeface="Times New Roman"/>
                <a:cs typeface="Times New Roman"/>
              </a:rPr>
              <a:t> α</a:t>
            </a:r>
            <a:r>
              <a:rPr lang="en-US" sz="2000" err="1">
                <a:latin typeface="Times New Roman"/>
                <a:cs typeface="Times New Roman"/>
              </a:rPr>
              <a:t>κρι</a:t>
            </a:r>
            <a:r>
              <a:rPr lang="en-US" sz="2000">
                <a:latin typeface="Times New Roman"/>
                <a:cs typeface="Times New Roman"/>
              </a:rPr>
              <a:t>βό</a:t>
            </a:r>
            <a:r>
              <a:rPr lang="en-US" sz="2000">
                <a:latin typeface="Century Gothic"/>
                <a:cs typeface="Times New Roman"/>
              </a:rPr>
              <a:t>*</a:t>
            </a:r>
            <a:endParaRPr lang="en-US" sz="2000"/>
          </a:p>
          <a:p>
            <a:endParaRPr lang="en-US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E0FE1F-B9B1-D567-E5F7-F22AC840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8D6B2289-2131-C6AB-8AB5-B56C77D206E6}"/>
              </a:ext>
            </a:extLst>
          </p:cNvPr>
          <p:cNvSpPr txBox="1">
            <a:spLocks/>
          </p:cNvSpPr>
          <p:nvPr/>
        </p:nvSpPr>
        <p:spPr>
          <a:xfrm>
            <a:off x="6256832" y="825284"/>
            <a:ext cx="5331259" cy="16093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spc="0" baseline="0">
                <a:ln w="9525">
                  <a:noFill/>
                  <a:prstDash val="solid"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On-premises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0201-E732-491C-7ED2-CEC2C8CBCEA6}"/>
              </a:ext>
            </a:extLst>
          </p:cNvPr>
          <p:cNvSpPr txBox="1"/>
          <p:nvPr/>
        </p:nvSpPr>
        <p:spPr>
          <a:xfrm>
            <a:off x="5761803" y="1336765"/>
            <a:ext cx="661015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>
                <a:solidFill>
                  <a:schemeClr val="tx2"/>
                </a:solidFill>
                <a:latin typeface="Lucida Calligraphy"/>
                <a:cs typeface="Times New Roman"/>
              </a:rPr>
              <a:t>vs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9731CE-2677-A2AF-8ECC-E41A6B60AA3B}"/>
              </a:ext>
            </a:extLst>
          </p:cNvPr>
          <p:cNvSpPr txBox="1"/>
          <p:nvPr/>
        </p:nvSpPr>
        <p:spPr>
          <a:xfrm>
            <a:off x="4885664" y="6057114"/>
            <a:ext cx="274320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*</a:t>
            </a:r>
            <a:r>
              <a:rPr lang="en-US" err="1"/>
              <a:t>Σε</a:t>
            </a:r>
            <a:r>
              <a:rPr lang="en-US"/>
              <a:t> </a:t>
            </a:r>
            <a:r>
              <a:rPr lang="en-US" err="1"/>
              <a:t>διάστημ</a:t>
            </a:r>
            <a:r>
              <a:rPr lang="en-US"/>
              <a:t>α 5ετίας</a:t>
            </a:r>
          </a:p>
        </p:txBody>
      </p:sp>
    </p:spTree>
    <p:extLst>
      <p:ext uri="{BB962C8B-B14F-4D97-AF65-F5344CB8AC3E}">
        <p14:creationId xmlns:p14="http://schemas.microsoft.com/office/powerpoint/2010/main" val="1170400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53C6D10A-2291-DB7A-3F1D-B3ED4233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0ACB6E-44B9-CA65-0741-7AE44F344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793" y="2441448"/>
            <a:ext cx="10940014" cy="36707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>
                <a:latin typeface="Times New Roman"/>
                <a:ea typeface="+mn-lt"/>
                <a:cs typeface="+mn-lt"/>
              </a:rPr>
              <a:t>Πα</a:t>
            </a:r>
            <a:r>
              <a:rPr lang="en-US" sz="2400" err="1">
                <a:latin typeface="Times New Roman"/>
                <a:ea typeface="+mn-lt"/>
                <a:cs typeface="+mn-lt"/>
              </a:rPr>
              <a:t>ρόλο</a:t>
            </a:r>
            <a:r>
              <a:rPr lang="en-US" sz="2400">
                <a:latin typeface="Times New Roman"/>
                <a:ea typeface="+mn-lt"/>
                <a:cs typeface="+mn-lt"/>
              </a:rPr>
              <a:t> π</a:t>
            </a:r>
            <a:r>
              <a:rPr lang="en-US" sz="2400" err="1">
                <a:latin typeface="Times New Roman"/>
                <a:ea typeface="+mn-lt"/>
                <a:cs typeface="+mn-lt"/>
              </a:rPr>
              <a:t>ου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το</a:t>
            </a:r>
            <a:r>
              <a:rPr lang="en-US" sz="2400">
                <a:latin typeface="Times New Roman"/>
                <a:ea typeface="+mn-lt"/>
                <a:cs typeface="+mn-lt"/>
              </a:rPr>
              <a:t> Azure φα</a:t>
            </a:r>
            <a:r>
              <a:rPr lang="en-US" sz="2400" err="1">
                <a:latin typeface="Times New Roman"/>
                <a:ea typeface="+mn-lt"/>
                <a:cs typeface="+mn-lt"/>
              </a:rPr>
              <a:t>ίνετ</a:t>
            </a:r>
            <a:r>
              <a:rPr lang="en-US" sz="2400">
                <a:latin typeface="Times New Roman"/>
                <a:ea typeface="+mn-lt"/>
                <a:cs typeface="+mn-lt"/>
              </a:rPr>
              <a:t>αι να </a:t>
            </a:r>
            <a:r>
              <a:rPr lang="en-US" sz="2400" err="1">
                <a:latin typeface="Times New Roman"/>
                <a:ea typeface="+mn-lt"/>
                <a:cs typeface="+mn-lt"/>
              </a:rPr>
              <a:t>είν</a:t>
            </a:r>
            <a:r>
              <a:rPr lang="en-US" sz="2400">
                <a:latin typeface="Times New Roman"/>
                <a:ea typeface="+mn-lt"/>
                <a:cs typeface="+mn-lt"/>
              </a:rPr>
              <a:t>αι π</a:t>
            </a:r>
            <a:r>
              <a:rPr lang="en-US" sz="2400" err="1">
                <a:latin typeface="Times New Roman"/>
                <a:ea typeface="+mn-lt"/>
                <a:cs typeface="+mn-lt"/>
              </a:rPr>
              <a:t>ιο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φθηνό</a:t>
            </a:r>
            <a:r>
              <a:rPr lang="en-US" sz="2400">
                <a:latin typeface="Times New Roman"/>
                <a:ea typeface="+mn-lt"/>
                <a:cs typeface="+mn-lt"/>
              </a:rPr>
              <a:t>, </a:t>
            </a:r>
            <a:r>
              <a:rPr lang="en-US" sz="2400" err="1">
                <a:latin typeface="Times New Roman"/>
                <a:ea typeface="+mn-lt"/>
                <a:cs typeface="+mn-lt"/>
              </a:rPr>
              <a:t>δεν</a:t>
            </a:r>
            <a:r>
              <a:rPr lang="en-US" sz="2400">
                <a:latin typeface="Times New Roman"/>
                <a:ea typeface="+mn-lt"/>
                <a:cs typeface="+mn-lt"/>
              </a:rPr>
              <a:t> λαμβ</a:t>
            </a:r>
            <a:r>
              <a:rPr lang="en-US" sz="2400" err="1">
                <a:latin typeface="Times New Roman"/>
                <a:ea typeface="+mn-lt"/>
                <a:cs typeface="+mn-lt"/>
              </a:rPr>
              <a:t>άνει</a:t>
            </a:r>
            <a:r>
              <a:rPr lang="en-US" sz="2400">
                <a:latin typeface="Times New Roman"/>
                <a:ea typeface="+mn-lt"/>
                <a:cs typeface="+mn-lt"/>
              </a:rPr>
              <a:t> υπ</a:t>
            </a:r>
            <a:r>
              <a:rPr lang="en-US" sz="2400" err="1">
                <a:latin typeface="Times New Roman"/>
                <a:ea typeface="+mn-lt"/>
                <a:cs typeface="+mn-lt"/>
              </a:rPr>
              <a:t>όψην</a:t>
            </a:r>
            <a:r>
              <a:rPr lang="en-US" sz="2400">
                <a:latin typeface="Times New Roman"/>
                <a:ea typeface="+mn-lt"/>
                <a:cs typeface="+mn-lt"/>
              </a:rPr>
              <a:t> τα </a:t>
            </a:r>
            <a:r>
              <a:rPr lang="en-US" sz="2400" err="1">
                <a:latin typeface="Times New Roman"/>
                <a:ea typeface="+mn-lt"/>
                <a:cs typeface="+mn-lt"/>
              </a:rPr>
              <a:t>μηχ</a:t>
            </a:r>
            <a:r>
              <a:rPr lang="en-US" sz="2400">
                <a:latin typeface="Times New Roman"/>
                <a:ea typeface="+mn-lt"/>
                <a:cs typeface="+mn-lt"/>
              </a:rPr>
              <a:t>α</a:t>
            </a:r>
            <a:r>
              <a:rPr lang="en-US" sz="2400" err="1">
                <a:latin typeface="Times New Roman"/>
                <a:ea typeface="+mn-lt"/>
                <a:cs typeface="+mn-lt"/>
              </a:rPr>
              <a:t>νήμ</a:t>
            </a:r>
            <a:r>
              <a:rPr lang="en-US" sz="2400">
                <a:latin typeface="Times New Roman"/>
                <a:ea typeface="+mn-lt"/>
                <a:cs typeface="+mn-lt"/>
              </a:rPr>
              <a:t>ατα π</a:t>
            </a:r>
            <a:r>
              <a:rPr lang="en-US" sz="2400" err="1">
                <a:latin typeface="Times New Roman"/>
                <a:ea typeface="+mn-lt"/>
                <a:cs typeface="+mn-lt"/>
              </a:rPr>
              <a:t>ου</a:t>
            </a:r>
            <a:r>
              <a:rPr lang="en-US" sz="2400">
                <a:latin typeface="Times New Roman"/>
                <a:ea typeface="+mn-lt"/>
                <a:cs typeface="+mn-lt"/>
              </a:rPr>
              <a:t> επ</a:t>
            </a:r>
            <a:r>
              <a:rPr lang="en-US" sz="2400" err="1">
                <a:latin typeface="Times New Roman"/>
                <a:ea typeface="+mn-lt"/>
                <a:cs typeface="+mn-lt"/>
              </a:rPr>
              <a:t>ιλέχθηκ</a:t>
            </a:r>
            <a:r>
              <a:rPr lang="en-US" sz="2400">
                <a:latin typeface="Times New Roman"/>
                <a:ea typeface="+mn-lt"/>
                <a:cs typeface="+mn-lt"/>
              </a:rPr>
              <a:t>αν, α</a:t>
            </a:r>
            <a:r>
              <a:rPr lang="en-US" sz="2400" err="1">
                <a:latin typeface="Times New Roman"/>
                <a:ea typeface="+mn-lt"/>
                <a:cs typeface="+mn-lt"/>
              </a:rPr>
              <a:t>λλά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κοστολογεί</a:t>
            </a:r>
            <a:r>
              <a:rPr lang="en-US" sz="2400">
                <a:latin typeface="Times New Roman"/>
                <a:ea typeface="+mn-lt"/>
                <a:cs typeface="+mn-lt"/>
              </a:rPr>
              <a:t> τα π</a:t>
            </a:r>
            <a:r>
              <a:rPr lang="en-US" sz="2400" err="1">
                <a:latin typeface="Times New Roman"/>
                <a:ea typeface="+mn-lt"/>
                <a:cs typeface="+mn-lt"/>
              </a:rPr>
              <a:t>ροτεινόμεν</a:t>
            </a:r>
            <a:r>
              <a:rPr lang="en-US" sz="2400">
                <a:latin typeface="Times New Roman"/>
                <a:ea typeface="+mn-lt"/>
                <a:cs typeface="+mn-lt"/>
              </a:rPr>
              <a:t>α </a:t>
            </a:r>
            <a:r>
              <a:rPr lang="en-US" sz="2400" err="1">
                <a:latin typeface="Times New Roman"/>
                <a:ea typeface="+mn-lt"/>
                <a:cs typeface="+mn-lt"/>
              </a:rPr>
              <a:t>μηχ</a:t>
            </a:r>
            <a:r>
              <a:rPr lang="en-US" sz="2400">
                <a:latin typeface="Times New Roman"/>
                <a:ea typeface="+mn-lt"/>
                <a:cs typeface="+mn-lt"/>
              </a:rPr>
              <a:t>α</a:t>
            </a:r>
            <a:r>
              <a:rPr lang="en-US" sz="2400" err="1">
                <a:latin typeface="Times New Roman"/>
                <a:ea typeface="+mn-lt"/>
                <a:cs typeface="+mn-lt"/>
              </a:rPr>
              <a:t>νήμ</a:t>
            </a:r>
            <a:r>
              <a:rPr lang="en-US" sz="2400">
                <a:latin typeface="Times New Roman"/>
                <a:ea typeface="+mn-lt"/>
                <a:cs typeface="+mn-lt"/>
              </a:rPr>
              <a:t>α</a:t>
            </a:r>
            <a:r>
              <a:rPr lang="en-US" sz="2400" err="1">
                <a:latin typeface="Times New Roman"/>
                <a:ea typeface="+mn-lt"/>
                <a:cs typeface="+mn-lt"/>
              </a:rPr>
              <a:t>τά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του</a:t>
            </a:r>
            <a:r>
              <a:rPr lang="en-US" sz="2400">
                <a:latin typeface="Times New Roman"/>
                <a:ea typeface="+mn-lt"/>
                <a:cs typeface="+mn-lt"/>
              </a:rPr>
              <a:t> (</a:t>
            </a:r>
            <a:r>
              <a:rPr lang="en-US" sz="2400" err="1">
                <a:latin typeface="Times New Roman"/>
                <a:ea typeface="+mn-lt"/>
                <a:cs typeface="+mn-lt"/>
              </a:rPr>
              <a:t>στ</a:t>
            </a:r>
            <a:r>
              <a:rPr lang="en-US" sz="2400">
                <a:latin typeface="Times New Roman"/>
                <a:ea typeface="+mn-lt"/>
                <a:cs typeface="+mn-lt"/>
              </a:rPr>
              <a:t>α πλα</a:t>
            </a:r>
            <a:r>
              <a:rPr lang="en-US" sz="2400" err="1">
                <a:latin typeface="Times New Roman"/>
                <a:ea typeface="+mn-lt"/>
                <a:cs typeface="+mn-lt"/>
              </a:rPr>
              <a:t>ίσι</a:t>
            </a:r>
            <a:r>
              <a:rPr lang="en-US" sz="2400">
                <a:latin typeface="Times New Roman"/>
                <a:ea typeface="+mn-lt"/>
                <a:cs typeface="+mn-lt"/>
              </a:rPr>
              <a:t>α </a:t>
            </a:r>
            <a:r>
              <a:rPr lang="en-US" sz="2400" err="1">
                <a:latin typeface="Times New Roman"/>
                <a:ea typeface="+mn-lt"/>
                <a:cs typeface="+mn-lt"/>
              </a:rPr>
              <a:t>της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σύγκρισης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κόστους</a:t>
            </a:r>
            <a:r>
              <a:rPr lang="en-US" sz="2400">
                <a:latin typeface="Times New Roman"/>
                <a:ea typeface="+mn-lt"/>
                <a:cs typeface="+mn-lt"/>
              </a:rPr>
              <a:t> On Premise vs Cloud από </a:t>
            </a:r>
            <a:r>
              <a:rPr lang="en-US" sz="2400" err="1">
                <a:latin typeface="Times New Roman"/>
                <a:ea typeface="+mn-lt"/>
                <a:cs typeface="+mn-lt"/>
              </a:rPr>
              <a:t>το</a:t>
            </a:r>
            <a:r>
              <a:rPr lang="en-US" sz="2400">
                <a:latin typeface="Times New Roman"/>
                <a:ea typeface="+mn-lt"/>
                <a:cs typeface="+mn-lt"/>
              </a:rPr>
              <a:t> pricing calculator), οπ</a:t>
            </a:r>
            <a:r>
              <a:rPr lang="en-US" sz="2400" err="1">
                <a:latin typeface="Times New Roman"/>
                <a:ea typeface="+mn-lt"/>
                <a:cs typeface="+mn-lt"/>
              </a:rPr>
              <a:t>ότε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δεν</a:t>
            </a:r>
            <a:r>
              <a:rPr lang="en-US" sz="2400">
                <a:latin typeface="Times New Roman"/>
                <a:ea typeface="+mn-lt"/>
                <a:cs typeface="+mn-lt"/>
              </a:rPr>
              <a:t> μπ</a:t>
            </a:r>
            <a:r>
              <a:rPr lang="en-US" sz="2400" err="1">
                <a:latin typeface="Times New Roman"/>
                <a:ea typeface="+mn-lt"/>
                <a:cs typeface="+mn-lt"/>
              </a:rPr>
              <a:t>ορεί</a:t>
            </a:r>
            <a:r>
              <a:rPr lang="en-US" sz="2400">
                <a:latin typeface="Times New Roman"/>
                <a:ea typeface="+mn-lt"/>
                <a:cs typeface="+mn-lt"/>
              </a:rPr>
              <a:t> να </a:t>
            </a:r>
            <a:r>
              <a:rPr lang="en-US" sz="2400" err="1">
                <a:latin typeface="Times New Roman"/>
                <a:ea typeface="+mn-lt"/>
                <a:cs typeface="+mn-lt"/>
              </a:rPr>
              <a:t>γινεί</a:t>
            </a:r>
            <a:r>
              <a:rPr lang="en-US" sz="2400">
                <a:latin typeface="Times New Roman"/>
                <a:ea typeface="+mn-lt"/>
                <a:cs typeface="+mn-lt"/>
              </a:rPr>
              <a:t> α</a:t>
            </a:r>
            <a:r>
              <a:rPr lang="en-US" sz="2400" err="1">
                <a:latin typeface="Times New Roman"/>
                <a:ea typeface="+mn-lt"/>
                <a:cs typeface="+mn-lt"/>
              </a:rPr>
              <a:t>κρι</a:t>
            </a:r>
            <a:r>
              <a:rPr lang="en-US" sz="2400">
                <a:latin typeface="Times New Roman"/>
                <a:ea typeface="+mn-lt"/>
                <a:cs typeface="+mn-lt"/>
              </a:rPr>
              <a:t>β</a:t>
            </a:r>
            <a:r>
              <a:rPr lang="en-US" sz="2400" err="1">
                <a:latin typeface="Times New Roman"/>
                <a:ea typeface="+mn-lt"/>
                <a:cs typeface="+mn-lt"/>
              </a:rPr>
              <a:t>ής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εκτίμηση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του</a:t>
            </a:r>
            <a:r>
              <a:rPr lang="en-US" sz="2400">
                <a:latin typeface="Times New Roman"/>
                <a:ea typeface="+mn-lt"/>
                <a:cs typeface="+mn-lt"/>
              </a:rPr>
              <a:t> </a:t>
            </a:r>
            <a:r>
              <a:rPr lang="en-US" sz="2400" err="1">
                <a:latin typeface="Times New Roman"/>
                <a:ea typeface="+mn-lt"/>
                <a:cs typeface="+mn-lt"/>
              </a:rPr>
              <a:t>κόστους</a:t>
            </a:r>
            <a:r>
              <a:rPr lang="en-US" sz="2400">
                <a:latin typeface="Times New Roman"/>
                <a:ea typeface="+mn-lt"/>
                <a:cs typeface="+mn-lt"/>
              </a:rPr>
              <a:t>.</a:t>
            </a:r>
            <a:endParaRPr lang="en-US" sz="2400">
              <a:latin typeface="Times New Roman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2438350A-DB6A-9DCB-DD3A-2C67FA17A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831035"/>
            <a:ext cx="5791213" cy="1609344"/>
          </a:xfrm>
        </p:spPr>
        <p:txBody>
          <a:bodyPr/>
          <a:lstStyle/>
          <a:p>
            <a:r>
              <a:rPr lang="en-US"/>
              <a:t>azure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9EC41BFA-76F4-5EBD-2EAA-12697D2A28A3}"/>
              </a:ext>
            </a:extLst>
          </p:cNvPr>
          <p:cNvSpPr txBox="1">
            <a:spLocks/>
          </p:cNvSpPr>
          <p:nvPr/>
        </p:nvSpPr>
        <p:spPr>
          <a:xfrm>
            <a:off x="6256832" y="825284"/>
            <a:ext cx="5331259" cy="16093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spc="0" baseline="0">
                <a:ln w="9525">
                  <a:noFill/>
                  <a:prstDash val="solid"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On-premises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06F918-0823-C33D-BE09-78D92BF786A0}"/>
              </a:ext>
            </a:extLst>
          </p:cNvPr>
          <p:cNvSpPr txBox="1"/>
          <p:nvPr/>
        </p:nvSpPr>
        <p:spPr>
          <a:xfrm>
            <a:off x="5761803" y="1336765"/>
            <a:ext cx="661015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>
                <a:solidFill>
                  <a:schemeClr val="tx2"/>
                </a:solidFill>
                <a:latin typeface="Lucida Calligraphy"/>
                <a:cs typeface="Times New Roman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686849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909C-DAF8-7FFC-BFC1-91EEFC64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Teamwork and obstacles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E82868-BB13-51FA-351D-2366070A0299}"/>
              </a:ext>
            </a:extLst>
          </p:cNvPr>
          <p:cNvSpPr/>
          <p:nvPr/>
        </p:nvSpPr>
        <p:spPr>
          <a:xfrm>
            <a:off x="463373" y="3489656"/>
            <a:ext cx="11335269" cy="2510285"/>
          </a:xfrm>
          <a:prstGeom prst="rect">
            <a:avLst/>
          </a:prstGeom>
          <a:solidFill>
            <a:srgbClr val="003A52"/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0576B-7291-BCC1-DB6C-B81D2751301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-7317" b="36445"/>
          <a:stretch/>
        </p:blipFill>
        <p:spPr>
          <a:xfrm>
            <a:off x="458710" y="4101864"/>
            <a:ext cx="3165282" cy="18750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DD05F9-0ADC-0A29-2817-D76BC4C3763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t="-437" b="36472"/>
          <a:stretch/>
        </p:blipFill>
        <p:spPr>
          <a:xfrm>
            <a:off x="8360792" y="4103492"/>
            <a:ext cx="2949467" cy="18871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30E9FD-5F47-4992-7FB0-4B6E7C8E400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t="38031" b="8071"/>
          <a:stretch/>
        </p:blipFill>
        <p:spPr>
          <a:xfrm>
            <a:off x="4618530" y="3461905"/>
            <a:ext cx="2949467" cy="159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4482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273E59-491F-4721-633D-083B8E866091}"/>
              </a:ext>
            </a:extLst>
          </p:cNvPr>
          <p:cNvSpPr txBox="1"/>
          <p:nvPr/>
        </p:nvSpPr>
        <p:spPr>
          <a:xfrm>
            <a:off x="642435" y="1873927"/>
            <a:ext cx="10905344" cy="470898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u="sng">
                <a:latin typeface="Times New Roman"/>
                <a:cs typeface="Times New Roman"/>
              </a:rPr>
              <a:t>Επ</a:t>
            </a:r>
            <a:r>
              <a:rPr lang="en-US" sz="2000" b="1" u="sng" err="1">
                <a:latin typeface="Times New Roman"/>
                <a:cs typeface="Times New Roman"/>
              </a:rPr>
              <a:t>ικοινωνί</a:t>
            </a:r>
            <a:r>
              <a:rPr lang="en-US" sz="2000" b="1" u="sng">
                <a:latin typeface="Times New Roman"/>
                <a:cs typeface="Times New Roman"/>
              </a:rPr>
              <a:t>α:</a:t>
            </a:r>
            <a:r>
              <a:rPr lang="en-US" sz="2000">
                <a:latin typeface="Times New Roman"/>
                <a:cs typeface="Times New Roman"/>
              </a:rPr>
              <a:t> Η </a:t>
            </a:r>
            <a:r>
              <a:rPr lang="en-US" sz="2000" err="1">
                <a:latin typeface="Times New Roman"/>
                <a:cs typeface="Times New Roman"/>
              </a:rPr>
              <a:t>ομάδ</a:t>
            </a:r>
            <a:r>
              <a:rPr lang="en-US" sz="2000">
                <a:latin typeface="Times New Roman"/>
                <a:cs typeface="Times New Roman"/>
              </a:rPr>
              <a:t>α </a:t>
            </a:r>
            <a:r>
              <a:rPr lang="en-US" sz="2000" err="1">
                <a:latin typeface="Times New Roman"/>
                <a:cs typeface="Times New Roman"/>
              </a:rPr>
              <a:t>δι</a:t>
            </a:r>
            <a:r>
              <a:rPr lang="en-US" sz="2000">
                <a:latin typeface="Times New Roman"/>
                <a:cs typeface="Times New Roman"/>
              </a:rPr>
              <a:t>α</a:t>
            </a:r>
            <a:r>
              <a:rPr lang="en-US" sz="2000" err="1">
                <a:latin typeface="Times New Roman"/>
                <a:cs typeface="Times New Roman"/>
              </a:rPr>
              <a:t>τήρησε</a:t>
            </a:r>
            <a:r>
              <a:rPr lang="en-US" sz="2000">
                <a:latin typeface="Times New Roman"/>
                <a:cs typeface="Times New Roman"/>
              </a:rPr>
              <a:t> τα</a:t>
            </a:r>
            <a:r>
              <a:rPr lang="en-US" sz="2000" err="1">
                <a:latin typeface="Times New Roman"/>
                <a:cs typeface="Times New Roman"/>
              </a:rPr>
              <a:t>κτική</a:t>
            </a:r>
            <a:r>
              <a:rPr lang="en-US" sz="2000">
                <a:latin typeface="Times New Roman"/>
                <a:cs typeface="Times New Roman"/>
              </a:rPr>
              <a:t> επ</a:t>
            </a:r>
            <a:r>
              <a:rPr lang="en-US" sz="2000" err="1">
                <a:latin typeface="Times New Roman"/>
                <a:cs typeface="Times New Roman"/>
              </a:rPr>
              <a:t>ικοινωνί</a:t>
            </a:r>
            <a:r>
              <a:rPr lang="en-US" sz="2000">
                <a:latin typeface="Times New Roman"/>
                <a:cs typeface="Times New Roman"/>
              </a:rPr>
              <a:t>α </a:t>
            </a:r>
            <a:r>
              <a:rPr lang="en-US" sz="2000" err="1">
                <a:latin typeface="Times New Roman"/>
                <a:cs typeface="Times New Roman"/>
              </a:rPr>
              <a:t>μέσω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εργ</a:t>
            </a:r>
            <a:r>
              <a:rPr lang="en-US" sz="2000">
                <a:latin typeface="Times New Roman"/>
                <a:cs typeface="Times New Roman"/>
              </a:rPr>
              <a:t>α</a:t>
            </a:r>
            <a:r>
              <a:rPr lang="en-US" sz="2000" err="1">
                <a:latin typeface="Times New Roman"/>
                <a:cs typeface="Times New Roman"/>
              </a:rPr>
              <a:t>λείων</a:t>
            </a:r>
            <a:r>
              <a:rPr lang="en-US" sz="2000">
                <a:latin typeface="Times New Roman"/>
                <a:cs typeface="Times New Roman"/>
              </a:rPr>
              <a:t> όπ</a:t>
            </a:r>
            <a:r>
              <a:rPr lang="en-US" sz="2000" err="1">
                <a:latin typeface="Times New Roman"/>
                <a:cs typeface="Times New Roman"/>
              </a:rPr>
              <a:t>ως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το</a:t>
            </a:r>
            <a:r>
              <a:rPr lang="en-US" sz="2000">
                <a:latin typeface="Times New Roman"/>
                <a:cs typeface="Times New Roman"/>
              </a:rPr>
              <a:t> Discord </a:t>
            </a:r>
            <a:r>
              <a:rPr lang="en-US" sz="2000" err="1">
                <a:latin typeface="Times New Roman"/>
                <a:cs typeface="Times New Roman"/>
              </a:rPr>
              <a:t>ώστε</a:t>
            </a:r>
            <a:r>
              <a:rPr lang="en-US" sz="2000">
                <a:latin typeface="Times New Roman"/>
                <a:cs typeface="Times New Roman"/>
              </a:rPr>
              <a:t> να υπ</a:t>
            </a:r>
            <a:r>
              <a:rPr lang="en-US" sz="2000" err="1">
                <a:latin typeface="Times New Roman"/>
                <a:cs typeface="Times New Roman"/>
              </a:rPr>
              <a:t>άρχει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συνεχής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ενημέρωση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γι</a:t>
            </a:r>
            <a:r>
              <a:rPr lang="en-US" sz="2000">
                <a:latin typeface="Times New Roman"/>
                <a:cs typeface="Times New Roman"/>
              </a:rPr>
              <a:t>α </a:t>
            </a:r>
            <a:r>
              <a:rPr lang="en-US" sz="2000" err="1">
                <a:latin typeface="Times New Roman"/>
                <a:cs typeface="Times New Roman"/>
              </a:rPr>
              <a:t>την</a:t>
            </a:r>
            <a:r>
              <a:rPr lang="en-US" sz="2000">
                <a:latin typeface="Times New Roman"/>
                <a:cs typeface="Times New Roman"/>
              </a:rPr>
              <a:t> π</a:t>
            </a:r>
            <a:r>
              <a:rPr lang="en-US" sz="2000" err="1">
                <a:latin typeface="Times New Roman"/>
                <a:cs typeface="Times New Roman"/>
              </a:rPr>
              <a:t>ρόοδο</a:t>
            </a:r>
            <a:r>
              <a:rPr lang="en-US" sz="2000">
                <a:latin typeface="Times New Roman"/>
                <a:cs typeface="Times New Roman"/>
              </a:rPr>
              <a:t> και τα </a:t>
            </a:r>
            <a:r>
              <a:rPr lang="en-US" sz="2000" err="1">
                <a:latin typeface="Times New Roman"/>
                <a:cs typeface="Times New Roman"/>
              </a:rPr>
              <a:t>θέμ</a:t>
            </a:r>
            <a:r>
              <a:rPr lang="en-US" sz="2000">
                <a:latin typeface="Times New Roman"/>
                <a:cs typeface="Times New Roman"/>
              </a:rPr>
              <a:t>ατα </a:t>
            </a:r>
            <a:r>
              <a:rPr lang="en-US" sz="2000" err="1">
                <a:latin typeface="Times New Roman"/>
                <a:cs typeface="Times New Roman"/>
              </a:rPr>
              <a:t>του</a:t>
            </a:r>
            <a:r>
              <a:rPr lang="en-US" sz="2000">
                <a:latin typeface="Times New Roman"/>
                <a:cs typeface="Times New Roman"/>
              </a:rPr>
              <a:t> Project. Η </a:t>
            </a:r>
            <a:r>
              <a:rPr lang="en-US" sz="2000" err="1">
                <a:latin typeface="Times New Roman"/>
                <a:cs typeface="Times New Roman"/>
              </a:rPr>
              <a:t>άμεση</a:t>
            </a:r>
            <a:r>
              <a:rPr lang="en-US" sz="2000">
                <a:latin typeface="Times New Roman"/>
                <a:cs typeface="Times New Roman"/>
              </a:rPr>
              <a:t> επ</a:t>
            </a:r>
            <a:r>
              <a:rPr lang="en-US" sz="2000" err="1">
                <a:latin typeface="Times New Roman"/>
                <a:cs typeface="Times New Roman"/>
              </a:rPr>
              <a:t>ικοινωνί</a:t>
            </a:r>
            <a:r>
              <a:rPr lang="en-US" sz="2000">
                <a:latin typeface="Times New Roman"/>
                <a:cs typeface="Times New Roman"/>
              </a:rPr>
              <a:t>α </a:t>
            </a:r>
            <a:r>
              <a:rPr lang="en-US" sz="2000" err="1">
                <a:latin typeface="Times New Roman"/>
                <a:cs typeface="Times New Roman"/>
              </a:rPr>
              <a:t>συνέλ</a:t>
            </a:r>
            <a:r>
              <a:rPr lang="en-US" sz="2000">
                <a:latin typeface="Times New Roman"/>
                <a:cs typeface="Times New Roman"/>
              </a:rPr>
              <a:t>αβε </a:t>
            </a:r>
            <a:r>
              <a:rPr lang="en-US" sz="2000" err="1">
                <a:latin typeface="Times New Roman"/>
                <a:cs typeface="Times New Roman"/>
              </a:rPr>
              <a:t>στην</a:t>
            </a:r>
            <a:r>
              <a:rPr lang="en-US" sz="2000">
                <a:latin typeface="Times New Roman"/>
                <a:cs typeface="Times New Roman"/>
              </a:rPr>
              <a:t> τα</a:t>
            </a:r>
            <a:r>
              <a:rPr lang="en-US" sz="2000" err="1">
                <a:latin typeface="Times New Roman"/>
                <a:cs typeface="Times New Roman"/>
              </a:rPr>
              <a:t>χεί</a:t>
            </a:r>
            <a:r>
              <a:rPr lang="en-US" sz="2000">
                <a:latin typeface="Times New Roman"/>
                <a:cs typeface="Times New Roman"/>
              </a:rPr>
              <a:t>α επ</a:t>
            </a:r>
            <a:r>
              <a:rPr lang="en-US" sz="2000" err="1">
                <a:latin typeface="Times New Roman"/>
                <a:cs typeface="Times New Roman"/>
              </a:rPr>
              <a:t>ίλυση</a:t>
            </a:r>
            <a:r>
              <a:rPr lang="en-US" sz="2000">
                <a:latin typeface="Times New Roman"/>
                <a:cs typeface="Times New Roman"/>
              </a:rPr>
              <a:t> π</a:t>
            </a:r>
            <a:r>
              <a:rPr lang="en-US" sz="2000" err="1">
                <a:latin typeface="Times New Roman"/>
                <a:cs typeface="Times New Roman"/>
              </a:rPr>
              <a:t>ρο</a:t>
            </a:r>
            <a:r>
              <a:rPr lang="en-US" sz="2000">
                <a:latin typeface="Times New Roman"/>
                <a:cs typeface="Times New Roman"/>
              </a:rPr>
              <a:t>β</a:t>
            </a:r>
            <a:r>
              <a:rPr lang="en-US" sz="2000" err="1">
                <a:latin typeface="Times New Roman"/>
                <a:cs typeface="Times New Roman"/>
              </a:rPr>
              <a:t>λημάτων</a:t>
            </a:r>
            <a:r>
              <a:rPr lang="en-US" sz="2000">
                <a:latin typeface="Times New Roman"/>
                <a:cs typeface="Times New Roman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u="sng" err="1">
                <a:latin typeface="Times New Roman"/>
                <a:cs typeface="Times New Roman"/>
              </a:rPr>
              <a:t>Συνεργ</a:t>
            </a:r>
            <a:r>
              <a:rPr lang="en-US" sz="2000" b="1" u="sng">
                <a:latin typeface="Times New Roman"/>
                <a:cs typeface="Times New Roman"/>
              </a:rPr>
              <a:t>α</a:t>
            </a:r>
            <a:r>
              <a:rPr lang="en-US" sz="2000" b="1" u="sng" err="1">
                <a:latin typeface="Times New Roman"/>
                <a:cs typeface="Times New Roman"/>
              </a:rPr>
              <a:t>σί</a:t>
            </a:r>
            <a:r>
              <a:rPr lang="en-US" sz="2000" b="1" u="sng">
                <a:latin typeface="Times New Roman"/>
                <a:cs typeface="Times New Roman"/>
              </a:rPr>
              <a:t>α:</a:t>
            </a:r>
            <a:r>
              <a:rPr lang="en-US" sz="2000">
                <a:latin typeface="Times New Roman"/>
                <a:cs typeface="Times New Roman"/>
              </a:rPr>
              <a:t>  Τα </a:t>
            </a:r>
            <a:r>
              <a:rPr lang="en-US" sz="2000" err="1">
                <a:latin typeface="Times New Roman"/>
                <a:cs typeface="Times New Roman"/>
              </a:rPr>
              <a:t>μέλη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της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ομάδ</a:t>
            </a:r>
            <a:r>
              <a:rPr lang="en-US" sz="2000">
                <a:latin typeface="Times New Roman"/>
                <a:cs typeface="Times New Roman"/>
              </a:rPr>
              <a:t>ας </a:t>
            </a:r>
            <a:r>
              <a:rPr lang="en-US" sz="2000" err="1">
                <a:latin typeface="Times New Roman"/>
                <a:cs typeface="Times New Roman"/>
              </a:rPr>
              <a:t>εργάστικ</a:t>
            </a:r>
            <a:r>
              <a:rPr lang="en-US" sz="2000">
                <a:latin typeface="Times New Roman"/>
                <a:cs typeface="Times New Roman"/>
              </a:rPr>
              <a:t>αν </a:t>
            </a:r>
            <a:r>
              <a:rPr lang="en-US" sz="2000" err="1">
                <a:latin typeface="Times New Roman"/>
                <a:cs typeface="Times New Roman"/>
              </a:rPr>
              <a:t>συνεργ</a:t>
            </a:r>
            <a:r>
              <a:rPr lang="en-US" sz="2000">
                <a:latin typeface="Times New Roman"/>
                <a:cs typeface="Times New Roman"/>
              </a:rPr>
              <a:t>α</a:t>
            </a:r>
            <a:r>
              <a:rPr lang="en-US" sz="2000" err="1">
                <a:latin typeface="Times New Roman"/>
                <a:cs typeface="Times New Roman"/>
              </a:rPr>
              <a:t>τικά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σε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όλ</a:t>
            </a:r>
            <a:r>
              <a:rPr lang="en-US" sz="2000">
                <a:latin typeface="Times New Roman"/>
                <a:cs typeface="Times New Roman"/>
              </a:rPr>
              <a:t>α τα </a:t>
            </a:r>
            <a:r>
              <a:rPr lang="en-US" sz="2000" err="1">
                <a:latin typeface="Times New Roman"/>
                <a:cs typeface="Times New Roman"/>
              </a:rPr>
              <a:t>στάδι</a:t>
            </a:r>
            <a:r>
              <a:rPr lang="en-US" sz="2000">
                <a:latin typeface="Times New Roman"/>
                <a:cs typeface="Times New Roman"/>
              </a:rPr>
              <a:t>α </a:t>
            </a:r>
            <a:r>
              <a:rPr lang="en-US" sz="2000" err="1">
                <a:latin typeface="Times New Roman"/>
                <a:cs typeface="Times New Roman"/>
              </a:rPr>
              <a:t>του</a:t>
            </a:r>
            <a:r>
              <a:rPr lang="en-US" sz="2000">
                <a:latin typeface="Times New Roman"/>
                <a:cs typeface="Times New Roman"/>
              </a:rPr>
              <a:t> Project, </a:t>
            </a:r>
            <a:r>
              <a:rPr lang="en-US" sz="2000" err="1">
                <a:latin typeface="Times New Roman"/>
                <a:cs typeface="Times New Roman"/>
              </a:rPr>
              <a:t>χωρίς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συγκεριμένες</a:t>
            </a:r>
            <a:r>
              <a:rPr lang="en-US" sz="2000">
                <a:latin typeface="Times New Roman"/>
                <a:cs typeface="Times New Roman"/>
              </a:rPr>
              <a:t> κατα</a:t>
            </a:r>
            <a:r>
              <a:rPr lang="en-US" sz="2000" err="1">
                <a:latin typeface="Times New Roman"/>
                <a:cs typeface="Times New Roman"/>
              </a:rPr>
              <a:t>νομές</a:t>
            </a:r>
            <a:r>
              <a:rPr lang="en-US" sz="2000">
                <a:latin typeface="Times New Roman"/>
                <a:cs typeface="Times New Roman"/>
              </a:rPr>
              <a:t> κα</a:t>
            </a:r>
            <a:r>
              <a:rPr lang="en-US" sz="2000" err="1">
                <a:latin typeface="Times New Roman"/>
                <a:cs typeface="Times New Roman"/>
              </a:rPr>
              <a:t>θηκόντων</a:t>
            </a:r>
            <a:r>
              <a:rPr lang="en-US" sz="2000">
                <a:latin typeface="Times New Roman"/>
                <a:cs typeface="Times New Roman"/>
              </a:rPr>
              <a:t>. Ο κα</a:t>
            </a:r>
            <a:r>
              <a:rPr lang="en-US" sz="2000" err="1">
                <a:latin typeface="Times New Roman"/>
                <a:cs typeface="Times New Roman"/>
              </a:rPr>
              <a:t>θέν</a:t>
            </a:r>
            <a:r>
              <a:rPr lang="en-US" sz="2000">
                <a:latin typeface="Times New Roman"/>
                <a:cs typeface="Times New Roman"/>
              </a:rPr>
              <a:t>ας </a:t>
            </a:r>
            <a:r>
              <a:rPr lang="en-US" sz="2000" err="1">
                <a:latin typeface="Times New Roman"/>
                <a:cs typeface="Times New Roman"/>
              </a:rPr>
              <a:t>συνείσεφερε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λίγο</a:t>
            </a:r>
            <a:r>
              <a:rPr lang="en-US" sz="2000">
                <a:latin typeface="Times New Roman"/>
                <a:cs typeface="Times New Roman"/>
              </a:rPr>
              <a:t> από </a:t>
            </a:r>
            <a:r>
              <a:rPr lang="en-US" sz="2000" err="1">
                <a:latin typeface="Times New Roman"/>
                <a:cs typeface="Times New Roman"/>
              </a:rPr>
              <a:t>την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δική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του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εμ</a:t>
            </a:r>
            <a:r>
              <a:rPr lang="en-US" sz="2000">
                <a:latin typeface="Times New Roman"/>
                <a:cs typeface="Times New Roman"/>
              </a:rPr>
              <a:t>π</a:t>
            </a:r>
            <a:r>
              <a:rPr lang="en-US" sz="2000" err="1">
                <a:latin typeface="Times New Roman"/>
                <a:cs typeface="Times New Roman"/>
              </a:rPr>
              <a:t>ειρί</a:t>
            </a:r>
            <a:r>
              <a:rPr lang="en-US" sz="2000">
                <a:latin typeface="Times New Roman"/>
                <a:cs typeface="Times New Roman"/>
              </a:rPr>
              <a:t>α και </a:t>
            </a:r>
            <a:r>
              <a:rPr lang="en-US" sz="2000" err="1">
                <a:latin typeface="Times New Roman"/>
                <a:cs typeface="Times New Roman"/>
              </a:rPr>
              <a:t>γνώση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σε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κάθε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ενόττητ</a:t>
            </a:r>
            <a:r>
              <a:rPr lang="en-US" sz="2000">
                <a:latin typeface="Times New Roman"/>
                <a:cs typeface="Times New Roman"/>
              </a:rPr>
              <a:t>α </a:t>
            </a:r>
            <a:r>
              <a:rPr lang="en-US" sz="2000" err="1">
                <a:latin typeface="Times New Roman"/>
                <a:cs typeface="Times New Roman"/>
              </a:rPr>
              <a:t>του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έργου</a:t>
            </a:r>
            <a:r>
              <a:rPr lang="en-US" sz="2000">
                <a:latin typeface="Times New Roman"/>
                <a:cs typeface="Times New Roman"/>
              </a:rPr>
              <a:t>. </a:t>
            </a:r>
          </a:p>
          <a:p>
            <a:pPr marL="285750" indent="-285750">
              <a:buFont typeface="Arial"/>
              <a:buChar char="•"/>
            </a:pP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u="sng">
                <a:latin typeface="Times New Roman"/>
                <a:cs typeface="Times New Roman"/>
              </a:rPr>
              <a:t>Απ</a:t>
            </a:r>
            <a:r>
              <a:rPr lang="en-US" sz="2000" b="1" u="sng" err="1">
                <a:latin typeface="Times New Roman"/>
                <a:cs typeface="Times New Roman"/>
              </a:rPr>
              <a:t>οδοτηκότητ</a:t>
            </a:r>
            <a:r>
              <a:rPr lang="en-US" sz="2000" b="1" u="sng">
                <a:latin typeface="Times New Roman"/>
                <a:cs typeface="Times New Roman"/>
              </a:rPr>
              <a:t>α:</a:t>
            </a:r>
            <a:r>
              <a:rPr lang="en-US" sz="2000">
                <a:latin typeface="Times New Roman"/>
                <a:cs typeface="Times New Roman"/>
              </a:rPr>
              <a:t> Πα</a:t>
            </a:r>
            <a:r>
              <a:rPr lang="en-US" sz="2000" err="1">
                <a:latin typeface="Times New Roman"/>
                <a:cs typeface="Times New Roman"/>
              </a:rPr>
              <a:t>ρά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τις</a:t>
            </a:r>
            <a:r>
              <a:rPr lang="en-US" sz="2000">
                <a:latin typeface="Times New Roman"/>
                <a:cs typeface="Times New Roman"/>
              </a:rPr>
              <a:t> π</a:t>
            </a:r>
            <a:r>
              <a:rPr lang="en-US" sz="2000" err="1">
                <a:latin typeface="Times New Roman"/>
                <a:cs typeface="Times New Roman"/>
              </a:rPr>
              <a:t>ροκλήσεις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με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τον</a:t>
            </a:r>
            <a:r>
              <a:rPr lang="en-US" sz="2000">
                <a:latin typeface="Times New Roman"/>
                <a:cs typeface="Times New Roman"/>
              </a:rPr>
              <a:t> π</a:t>
            </a:r>
            <a:r>
              <a:rPr lang="en-US" sz="2000" err="1">
                <a:latin typeface="Times New Roman"/>
                <a:cs typeface="Times New Roman"/>
              </a:rPr>
              <a:t>εριορισμένο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χρόνο</a:t>
            </a:r>
            <a:r>
              <a:rPr lang="en-US" sz="2000">
                <a:latin typeface="Times New Roman"/>
                <a:cs typeface="Times New Roman"/>
              </a:rPr>
              <a:t>, η </a:t>
            </a:r>
            <a:r>
              <a:rPr lang="en-US" sz="2000" err="1">
                <a:latin typeface="Times New Roman"/>
                <a:cs typeface="Times New Roman"/>
              </a:rPr>
              <a:t>ομάδ</a:t>
            </a:r>
            <a:r>
              <a:rPr lang="en-US" sz="2000">
                <a:latin typeface="Times New Roman"/>
                <a:cs typeface="Times New Roman"/>
              </a:rPr>
              <a:t>α κα</a:t>
            </a:r>
            <a:r>
              <a:rPr lang="en-US" sz="2000" err="1">
                <a:latin typeface="Times New Roman"/>
                <a:cs typeface="Times New Roman"/>
              </a:rPr>
              <a:t>τάφερε</a:t>
            </a:r>
            <a:r>
              <a:rPr lang="en-US" sz="2000">
                <a:latin typeface="Times New Roman"/>
                <a:cs typeface="Times New Roman"/>
              </a:rPr>
              <a:t> να </a:t>
            </a:r>
            <a:r>
              <a:rPr lang="en-US" sz="2000" err="1">
                <a:latin typeface="Times New Roman"/>
                <a:cs typeface="Times New Roman"/>
              </a:rPr>
              <a:t>ολοκληρώσει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τις</a:t>
            </a:r>
            <a:r>
              <a:rPr lang="en-US" sz="2000">
                <a:latin typeface="Times New Roman"/>
                <a:cs typeface="Times New Roman"/>
              </a:rPr>
              <a:t> απια</a:t>
            </a:r>
            <a:r>
              <a:rPr lang="en-US" sz="2000" err="1">
                <a:latin typeface="Times New Roman"/>
                <a:cs typeface="Times New Roman"/>
              </a:rPr>
              <a:t>τούμενες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εργ</a:t>
            </a:r>
            <a:r>
              <a:rPr lang="en-US" sz="2000">
                <a:latin typeface="Times New Roman"/>
                <a:cs typeface="Times New Roman"/>
              </a:rPr>
              <a:t>α</a:t>
            </a:r>
            <a:r>
              <a:rPr lang="en-US" sz="2000" err="1">
                <a:latin typeface="Times New Roman"/>
                <a:cs typeface="Times New Roman"/>
              </a:rPr>
              <a:t>σίες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με</a:t>
            </a:r>
            <a:r>
              <a:rPr lang="en-US" sz="2000">
                <a:latin typeface="Times New Roman"/>
                <a:cs typeface="Times New Roman"/>
              </a:rPr>
              <a:t> απ</a:t>
            </a:r>
            <a:r>
              <a:rPr lang="en-US" sz="2000" err="1">
                <a:latin typeface="Times New Roman"/>
                <a:cs typeface="Times New Roman"/>
              </a:rPr>
              <a:t>οτελεσμ</a:t>
            </a:r>
            <a:r>
              <a:rPr lang="en-US" sz="2000">
                <a:latin typeface="Times New Roman"/>
                <a:cs typeface="Times New Roman"/>
              </a:rPr>
              <a:t>α</a:t>
            </a:r>
            <a:r>
              <a:rPr lang="en-US" sz="2000" err="1">
                <a:latin typeface="Times New Roman"/>
                <a:cs typeface="Times New Roman"/>
              </a:rPr>
              <a:t>τικότητ</a:t>
            </a:r>
            <a:r>
              <a:rPr lang="en-US" sz="2000">
                <a:latin typeface="Times New Roman"/>
                <a:cs typeface="Times New Roman"/>
              </a:rPr>
              <a:t>α.</a:t>
            </a:r>
          </a:p>
          <a:p>
            <a:pPr marL="285750" indent="-285750">
              <a:buFont typeface="Arial"/>
              <a:buChar char="•"/>
            </a:pP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u="sng" err="1">
                <a:latin typeface="Times New Roman"/>
                <a:cs typeface="Times New Roman"/>
              </a:rPr>
              <a:t>Χημεί</a:t>
            </a:r>
            <a:r>
              <a:rPr lang="en-US" sz="2000" b="1" u="sng">
                <a:latin typeface="Times New Roman"/>
                <a:cs typeface="Times New Roman"/>
              </a:rPr>
              <a:t>α:</a:t>
            </a:r>
            <a:r>
              <a:rPr lang="en-US" sz="2000">
                <a:latin typeface="Times New Roman"/>
                <a:cs typeface="Times New Roman"/>
              </a:rPr>
              <a:t> Η </a:t>
            </a:r>
            <a:r>
              <a:rPr lang="en-US" sz="2000" err="1">
                <a:latin typeface="Times New Roman"/>
                <a:cs typeface="Times New Roman"/>
              </a:rPr>
              <a:t>χημεί</a:t>
            </a:r>
            <a:r>
              <a:rPr lang="en-US" sz="2000">
                <a:latin typeface="Times New Roman"/>
                <a:cs typeface="Times New Roman"/>
              </a:rPr>
              <a:t>α </a:t>
            </a:r>
            <a:r>
              <a:rPr lang="en-US" sz="2000" err="1">
                <a:latin typeface="Times New Roman"/>
                <a:cs typeface="Times New Roman"/>
              </a:rPr>
              <a:t>μετ</a:t>
            </a:r>
            <a:r>
              <a:rPr lang="en-US" sz="2000">
                <a:latin typeface="Times New Roman"/>
                <a:cs typeface="Times New Roman"/>
              </a:rPr>
              <a:t>α</a:t>
            </a:r>
            <a:r>
              <a:rPr lang="en-US" sz="2000" err="1">
                <a:latin typeface="Times New Roman"/>
                <a:cs typeface="Times New Roman"/>
              </a:rPr>
              <a:t>ξύ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των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μελών</a:t>
            </a:r>
            <a:r>
              <a:rPr lang="en-US" sz="2000">
                <a:latin typeface="Times New Roman"/>
                <a:cs typeface="Times New Roman"/>
              </a:rPr>
              <a:t> β</a:t>
            </a:r>
            <a:r>
              <a:rPr lang="en-US" sz="2000" err="1">
                <a:latin typeface="Times New Roman"/>
                <a:cs typeface="Times New Roman"/>
              </a:rPr>
              <a:t>οήθησε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στη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δημιουργί</a:t>
            </a:r>
            <a:r>
              <a:rPr lang="en-US" sz="2000">
                <a:latin typeface="Times New Roman"/>
                <a:cs typeface="Times New Roman"/>
              </a:rPr>
              <a:t>α </a:t>
            </a:r>
            <a:r>
              <a:rPr lang="en-US" sz="2000" err="1">
                <a:latin typeface="Times New Roman"/>
                <a:cs typeface="Times New Roman"/>
              </a:rPr>
              <a:t>ενός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θετικού</a:t>
            </a:r>
            <a:r>
              <a:rPr lang="en-US" sz="2000">
                <a:latin typeface="Times New Roman"/>
                <a:cs typeface="Times New Roman"/>
              </a:rPr>
              <a:t> π</a:t>
            </a:r>
            <a:r>
              <a:rPr lang="en-US" sz="2000" err="1">
                <a:latin typeface="Times New Roman"/>
                <a:cs typeface="Times New Roman"/>
              </a:rPr>
              <a:t>ερι</a:t>
            </a:r>
            <a:r>
              <a:rPr lang="en-US" sz="2000">
                <a:latin typeface="Times New Roman"/>
                <a:cs typeface="Times New Roman"/>
              </a:rPr>
              <a:t>β</a:t>
            </a:r>
            <a:r>
              <a:rPr lang="en-US" sz="2000" err="1">
                <a:latin typeface="Times New Roman"/>
                <a:cs typeface="Times New Roman"/>
              </a:rPr>
              <a:t>άλλοντος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εργ</a:t>
            </a:r>
            <a:r>
              <a:rPr lang="en-US" sz="2000">
                <a:latin typeface="Times New Roman"/>
                <a:cs typeface="Times New Roman"/>
              </a:rPr>
              <a:t>α</a:t>
            </a:r>
            <a:r>
              <a:rPr lang="en-US" sz="2000" err="1">
                <a:latin typeface="Times New Roman"/>
                <a:cs typeface="Times New Roman"/>
              </a:rPr>
              <a:t>σί</a:t>
            </a:r>
            <a:r>
              <a:rPr lang="en-US" sz="2000">
                <a:latin typeface="Times New Roman"/>
                <a:cs typeface="Times New Roman"/>
              </a:rPr>
              <a:t>ας.</a:t>
            </a:r>
          </a:p>
          <a:p>
            <a:pPr marL="285750" indent="-285750">
              <a:buFont typeface="Arial"/>
              <a:buChar char="•"/>
            </a:pPr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D7D8B-8272-FAD3-C128-8609A9CED6DA}"/>
              </a:ext>
            </a:extLst>
          </p:cNvPr>
          <p:cNvSpPr txBox="1"/>
          <p:nvPr/>
        </p:nvSpPr>
        <p:spPr>
          <a:xfrm>
            <a:off x="837851" y="1284850"/>
            <a:ext cx="1048533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Times New Roman"/>
                <a:cs typeface="Times New Roman"/>
              </a:rPr>
              <a:t>TEAMWORK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32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937D5DA8-EBB1-5833-896B-B423ED264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2295272"/>
            <a:ext cx="5788152" cy="2284060"/>
          </a:xfrm>
        </p:spPr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INDEX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5249A66F-CCC3-79EF-A334-5ECCFE9E124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75704" y="990600"/>
            <a:ext cx="4576508" cy="4938713"/>
          </a:xfrm>
        </p:spPr>
        <p:txBody>
          <a:bodyPr>
            <a:normAutofit/>
          </a:bodyPr>
          <a:lstStyle/>
          <a:p>
            <a:pPr marL="285750" indent="-285750">
              <a:buChar char="•"/>
            </a:pPr>
            <a:r>
              <a:rPr lang="el-GR" sz="2000">
                <a:latin typeface="Times New Roman"/>
                <a:cs typeface="Times New Roman"/>
              </a:rPr>
              <a:t>Σχεδίαση αρχιτεκτονικής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l-GR" sz="2000">
                <a:latin typeface="Times New Roman"/>
                <a:cs typeface="Times New Roman"/>
              </a:rPr>
              <a:t>Λειτουργικά Στοιχεία</a:t>
            </a:r>
          </a:p>
          <a:p>
            <a:pPr marL="285750" indent="-285750">
              <a:buChar char="•"/>
            </a:pPr>
            <a:r>
              <a:rPr lang="en-US" sz="2000" err="1">
                <a:latin typeface="Times New Roman"/>
                <a:cs typeface="Times New Roman"/>
              </a:rPr>
              <a:t>Ανάλυση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Κόστους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Char char="•"/>
            </a:pPr>
            <a:r>
              <a:rPr lang="en-US" sz="2000" err="1">
                <a:latin typeface="Times New Roman"/>
                <a:cs typeface="Times New Roman"/>
              </a:rPr>
              <a:t>Σύγκριση</a:t>
            </a:r>
            <a:r>
              <a:rPr lang="en-US" sz="2000">
                <a:latin typeface="Times New Roman"/>
                <a:cs typeface="Times New Roman"/>
              </a:rPr>
              <a:t> Azure </a:t>
            </a:r>
            <a:r>
              <a:rPr lang="en-US" sz="2000" err="1">
                <a:latin typeface="Times New Roman"/>
                <a:cs typeface="Times New Roman"/>
              </a:rPr>
              <a:t>με</a:t>
            </a:r>
            <a:r>
              <a:rPr lang="en-US" sz="2000">
                <a:latin typeface="Times New Roman"/>
                <a:cs typeface="Times New Roman"/>
              </a:rPr>
              <a:t> On-premises</a:t>
            </a:r>
          </a:p>
          <a:p>
            <a:pPr marL="285750" indent="-285750">
              <a:buChar char="•"/>
            </a:pPr>
            <a:r>
              <a:rPr lang="en-US" sz="2000" err="1">
                <a:latin typeface="Times New Roman"/>
                <a:cs typeface="Times New Roman"/>
              </a:rPr>
              <a:t>Ομ</a:t>
            </a:r>
            <a:r>
              <a:rPr lang="en-US" sz="2000">
                <a:latin typeface="Times New Roman"/>
                <a:cs typeface="Times New Roman"/>
              </a:rPr>
              <a:t>α</a:t>
            </a:r>
            <a:r>
              <a:rPr lang="en-US" sz="2000" err="1">
                <a:latin typeface="Times New Roman"/>
                <a:cs typeface="Times New Roman"/>
              </a:rPr>
              <a:t>δική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Συνεργ</a:t>
            </a:r>
            <a:r>
              <a:rPr lang="en-US" sz="2000">
                <a:latin typeface="Times New Roman"/>
                <a:cs typeface="Times New Roman"/>
              </a:rPr>
              <a:t>α</a:t>
            </a:r>
            <a:r>
              <a:rPr lang="en-US" sz="2000" err="1">
                <a:latin typeface="Times New Roman"/>
                <a:cs typeface="Times New Roman"/>
              </a:rPr>
              <a:t>σί</a:t>
            </a:r>
            <a:r>
              <a:rPr lang="en-US" sz="2000">
                <a:latin typeface="Times New Roman"/>
                <a:cs typeface="Times New Roman"/>
              </a:rPr>
              <a:t>α και </a:t>
            </a:r>
            <a:r>
              <a:rPr lang="en-US" sz="2000" err="1">
                <a:latin typeface="Times New Roman"/>
                <a:cs typeface="Times New Roman"/>
              </a:rPr>
              <a:t>Εμ</a:t>
            </a:r>
            <a:r>
              <a:rPr lang="en-US" sz="2000">
                <a:latin typeface="Times New Roman"/>
                <a:cs typeface="Times New Roman"/>
              </a:rPr>
              <a:t>π</a:t>
            </a:r>
            <a:r>
              <a:rPr lang="en-US" sz="2000" err="1">
                <a:latin typeface="Times New Roman"/>
                <a:cs typeface="Times New Roman"/>
              </a:rPr>
              <a:t>όδι</a:t>
            </a:r>
            <a:r>
              <a:rPr lang="en-US" sz="2000">
                <a:latin typeface="Times New Roman"/>
                <a:cs typeface="Times New Roman"/>
              </a:rPr>
              <a:t>α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020C5F-7F4B-E4D5-9419-7E7F825C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859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273E59-491F-4721-633D-083B8E866091}"/>
              </a:ext>
            </a:extLst>
          </p:cNvPr>
          <p:cNvSpPr txBox="1"/>
          <p:nvPr/>
        </p:nvSpPr>
        <p:spPr>
          <a:xfrm>
            <a:off x="642435" y="1905355"/>
            <a:ext cx="10905344" cy="424731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u="sng" err="1"/>
              <a:t>Δυσκολίες</a:t>
            </a:r>
            <a:r>
              <a:rPr lang="en-US" b="1" u="sng"/>
              <a:t> </a:t>
            </a:r>
            <a:r>
              <a:rPr lang="en-US" b="1" u="sng" err="1"/>
              <a:t>στη</a:t>
            </a:r>
            <a:r>
              <a:rPr lang="en-US" b="1" u="sng"/>
              <a:t> </a:t>
            </a:r>
            <a:r>
              <a:rPr lang="en-US" b="1" u="sng" err="1"/>
              <a:t>χρήση</a:t>
            </a:r>
            <a:r>
              <a:rPr lang="en-US" b="1" u="sng"/>
              <a:t> (User Interface):</a:t>
            </a:r>
            <a:r>
              <a:rPr lang="en-US"/>
              <a:t> </a:t>
            </a:r>
            <a:r>
              <a:rPr lang="en-US" err="1"/>
              <a:t>Ορισμένες</a:t>
            </a:r>
            <a:r>
              <a:rPr lang="en-US"/>
              <a:t> </a:t>
            </a:r>
            <a:r>
              <a:rPr lang="en-US" err="1"/>
              <a:t>λειτουργίες</a:t>
            </a:r>
            <a:r>
              <a:rPr lang="en-US"/>
              <a:t> </a:t>
            </a:r>
            <a:r>
              <a:rPr lang="en-US" err="1"/>
              <a:t>του</a:t>
            </a:r>
            <a:r>
              <a:rPr lang="en-US"/>
              <a:t> UI </a:t>
            </a:r>
            <a:r>
              <a:rPr lang="en-US" err="1"/>
              <a:t>δεν</a:t>
            </a:r>
            <a:r>
              <a:rPr lang="en-US"/>
              <a:t> </a:t>
            </a:r>
            <a:r>
              <a:rPr lang="en-US" err="1"/>
              <a:t>είν</a:t>
            </a:r>
            <a:r>
              <a:rPr lang="en-US"/>
              <a:t>αι π</a:t>
            </a:r>
            <a:r>
              <a:rPr lang="en-US" err="1"/>
              <a:t>ροφ</a:t>
            </a:r>
            <a:r>
              <a:rPr lang="en-US"/>
              <a:t>α</a:t>
            </a:r>
            <a:r>
              <a:rPr lang="en-US" err="1"/>
              <a:t>νής</a:t>
            </a:r>
            <a:r>
              <a:rPr lang="en-US"/>
              <a:t> και </a:t>
            </a:r>
            <a:r>
              <a:rPr lang="en-US" err="1"/>
              <a:t>δυσκολέυουν</a:t>
            </a:r>
            <a:r>
              <a:rPr lang="en-US"/>
              <a:t> </a:t>
            </a:r>
            <a:r>
              <a:rPr lang="en-US" err="1"/>
              <a:t>την</a:t>
            </a:r>
            <a:r>
              <a:rPr lang="en-US"/>
              <a:t> π</a:t>
            </a:r>
            <a:r>
              <a:rPr lang="en-US" err="1"/>
              <a:t>λοήγηση</a:t>
            </a:r>
            <a:r>
              <a:rPr lang="en-US"/>
              <a:t> και </a:t>
            </a:r>
            <a:r>
              <a:rPr lang="en-US" err="1"/>
              <a:t>τη</a:t>
            </a:r>
            <a:r>
              <a:rPr lang="en-US"/>
              <a:t> </a:t>
            </a:r>
            <a:r>
              <a:rPr lang="en-US" err="1"/>
              <a:t>ρύθμιση</a:t>
            </a:r>
            <a:r>
              <a:rPr lang="en-US"/>
              <a:t> </a:t>
            </a:r>
            <a:r>
              <a:rPr lang="en-US" err="1"/>
              <a:t>των</a:t>
            </a:r>
            <a:r>
              <a:rPr lang="en-US"/>
              <a:t> παρα</a:t>
            </a:r>
            <a:r>
              <a:rPr lang="en-US" err="1"/>
              <a:t>μέτρων</a:t>
            </a:r>
            <a:r>
              <a:rPr lang="en-US"/>
              <a:t>.</a:t>
            </a:r>
          </a:p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 u="sng" err="1"/>
              <a:t>Κόστος</a:t>
            </a:r>
            <a:r>
              <a:rPr lang="en-US" b="1" u="sng"/>
              <a:t> </a:t>
            </a:r>
            <a:r>
              <a:rPr lang="en-US" b="1" u="sng" err="1"/>
              <a:t>χρήσης</a:t>
            </a:r>
            <a:r>
              <a:rPr lang="en-US" b="1" u="sng"/>
              <a:t>: </a:t>
            </a:r>
            <a:r>
              <a:rPr lang="en-US" err="1"/>
              <a:t>Το</a:t>
            </a:r>
            <a:r>
              <a:rPr lang="en-US"/>
              <a:t> </a:t>
            </a:r>
            <a:r>
              <a:rPr lang="en-US" err="1"/>
              <a:t>σύστημ</a:t>
            </a:r>
            <a:r>
              <a:rPr lang="en-US"/>
              <a:t>α </a:t>
            </a:r>
            <a:r>
              <a:rPr lang="en-US" err="1"/>
              <a:t>έχει</a:t>
            </a:r>
            <a:r>
              <a:rPr lang="en-US"/>
              <a:t> </a:t>
            </a:r>
            <a:r>
              <a:rPr lang="en-US" err="1"/>
              <a:t>σχετικά</a:t>
            </a:r>
            <a:r>
              <a:rPr lang="en-US"/>
              <a:t> </a:t>
            </a:r>
            <a:r>
              <a:rPr lang="en-US" err="1"/>
              <a:t>υψηλό</a:t>
            </a:r>
            <a:r>
              <a:rPr lang="en-US"/>
              <a:t> </a:t>
            </a:r>
            <a:r>
              <a:rPr lang="en-US" err="1"/>
              <a:t>κόστος</a:t>
            </a:r>
            <a:r>
              <a:rPr lang="en-US"/>
              <a:t>, </a:t>
            </a:r>
            <a:r>
              <a:rPr lang="en-US" err="1"/>
              <a:t>κάτι</a:t>
            </a:r>
            <a:r>
              <a:rPr lang="en-US"/>
              <a:t> π</a:t>
            </a:r>
            <a:r>
              <a:rPr lang="en-US" err="1"/>
              <a:t>ου</a:t>
            </a:r>
            <a:r>
              <a:rPr lang="en-US"/>
              <a:t> θα μπ</a:t>
            </a:r>
            <a:r>
              <a:rPr lang="en-US" err="1"/>
              <a:t>ορούσε</a:t>
            </a:r>
            <a:r>
              <a:rPr lang="en-US"/>
              <a:t> να π</a:t>
            </a:r>
            <a:r>
              <a:rPr lang="en-US" err="1"/>
              <a:t>εριορίσει</a:t>
            </a:r>
            <a:r>
              <a:rPr lang="en-US"/>
              <a:t> </a:t>
            </a:r>
            <a:r>
              <a:rPr lang="en-US" err="1"/>
              <a:t>την</a:t>
            </a:r>
            <a:r>
              <a:rPr lang="en-US"/>
              <a:t> π</a:t>
            </a:r>
            <a:r>
              <a:rPr lang="en-US" err="1"/>
              <a:t>ρόσ</a:t>
            </a:r>
            <a:r>
              <a:rPr lang="en-US"/>
              <a:t>βα</a:t>
            </a:r>
            <a:r>
              <a:rPr lang="en-US" err="1"/>
              <a:t>ση</a:t>
            </a:r>
            <a:r>
              <a:rPr lang="en-US"/>
              <a:t> </a:t>
            </a:r>
            <a:r>
              <a:rPr lang="en-US" err="1"/>
              <a:t>σε</a:t>
            </a:r>
            <a:r>
              <a:rPr lang="en-US"/>
              <a:t> </a:t>
            </a:r>
            <a:r>
              <a:rPr lang="en-US" err="1"/>
              <a:t>μικρότερους</a:t>
            </a:r>
            <a:r>
              <a:rPr lang="en-US"/>
              <a:t> </a:t>
            </a:r>
            <a:r>
              <a:rPr lang="en-US" err="1"/>
              <a:t>οργ</a:t>
            </a:r>
            <a:r>
              <a:rPr lang="en-US"/>
              <a:t>α</a:t>
            </a:r>
            <a:r>
              <a:rPr lang="en-US" err="1"/>
              <a:t>νισμούς</a:t>
            </a:r>
            <a:r>
              <a:rPr lang="en-US"/>
              <a:t> ή </a:t>
            </a:r>
            <a:r>
              <a:rPr lang="en-US" err="1"/>
              <a:t>χρήστες</a:t>
            </a:r>
            <a:r>
              <a:rPr lang="en-US"/>
              <a:t> </a:t>
            </a:r>
            <a:r>
              <a:rPr lang="en-US" err="1"/>
              <a:t>με</a:t>
            </a:r>
            <a:r>
              <a:rPr lang="en-US"/>
              <a:t> π</a:t>
            </a:r>
            <a:r>
              <a:rPr lang="en-US" err="1"/>
              <a:t>εριορισμένο</a:t>
            </a:r>
            <a:r>
              <a:rPr lang="en-US"/>
              <a:t> </a:t>
            </a:r>
            <a:r>
              <a:rPr lang="en-US" err="1"/>
              <a:t>buget</a:t>
            </a:r>
            <a:r>
              <a:rPr lang="en-US"/>
              <a:t>.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 u="sng"/>
              <a:t>Χρόνος </a:t>
            </a:r>
            <a:r>
              <a:rPr lang="en-US" b="1" u="sng" err="1"/>
              <a:t>υλο</a:t>
            </a:r>
            <a:r>
              <a:rPr lang="en-US" b="1" u="sng"/>
              <a:t>π</a:t>
            </a:r>
            <a:r>
              <a:rPr lang="en-US" b="1" u="sng" err="1"/>
              <a:t>οίησης</a:t>
            </a:r>
            <a:r>
              <a:rPr lang="en-US" b="1" u="sng"/>
              <a:t>:</a:t>
            </a:r>
            <a:r>
              <a:rPr lang="en-US"/>
              <a:t> Η </a:t>
            </a:r>
            <a:r>
              <a:rPr lang="en-US" err="1"/>
              <a:t>ομάδ</a:t>
            </a:r>
            <a:r>
              <a:rPr lang="en-US"/>
              <a:t>α α</a:t>
            </a:r>
            <a:r>
              <a:rPr lang="en-US" err="1"/>
              <a:t>ντιμετώ</a:t>
            </a:r>
            <a:r>
              <a:rPr lang="en-US"/>
              <a:t>π</a:t>
            </a:r>
            <a:r>
              <a:rPr lang="en-US" err="1"/>
              <a:t>ισε</a:t>
            </a:r>
            <a:r>
              <a:rPr lang="en-US"/>
              <a:t> </a:t>
            </a:r>
            <a:r>
              <a:rPr lang="en-US" err="1"/>
              <a:t>δυσκολίες</a:t>
            </a:r>
            <a:r>
              <a:rPr lang="en-US"/>
              <a:t> </a:t>
            </a:r>
            <a:r>
              <a:rPr lang="en-US" err="1"/>
              <a:t>με</a:t>
            </a:r>
            <a:r>
              <a:rPr lang="en-US"/>
              <a:t> </a:t>
            </a:r>
            <a:r>
              <a:rPr lang="en-US" err="1"/>
              <a:t>την</a:t>
            </a:r>
            <a:r>
              <a:rPr lang="en-US"/>
              <a:t> </a:t>
            </a:r>
            <a:r>
              <a:rPr lang="en-US" err="1"/>
              <a:t>τήρηση</a:t>
            </a:r>
            <a:r>
              <a:rPr lang="en-US"/>
              <a:t> </a:t>
            </a:r>
            <a:r>
              <a:rPr lang="en-US" err="1"/>
              <a:t>των</a:t>
            </a:r>
            <a:r>
              <a:rPr lang="en-US"/>
              <a:t> απα</a:t>
            </a:r>
            <a:r>
              <a:rPr lang="en-US" err="1"/>
              <a:t>ιτούμενων</a:t>
            </a:r>
            <a:r>
              <a:rPr lang="en-US"/>
              <a:t> </a:t>
            </a:r>
            <a:r>
              <a:rPr lang="en-US" err="1"/>
              <a:t>χρόνων</a:t>
            </a:r>
            <a:r>
              <a:rPr lang="en-US"/>
              <a:t>, κα</a:t>
            </a:r>
            <a:r>
              <a:rPr lang="en-US" err="1"/>
              <a:t>θώς</a:t>
            </a:r>
            <a:r>
              <a:rPr lang="en-US"/>
              <a:t> </a:t>
            </a:r>
            <a:r>
              <a:rPr lang="en-US" err="1"/>
              <a:t>οι</a:t>
            </a:r>
            <a:r>
              <a:rPr lang="en-US"/>
              <a:t> </a:t>
            </a:r>
            <a:r>
              <a:rPr lang="en-US" err="1"/>
              <a:t>λογ</a:t>
            </a:r>
            <a:r>
              <a:rPr lang="en-US"/>
              <a:t>α</a:t>
            </a:r>
            <a:r>
              <a:rPr lang="en-US" err="1"/>
              <a:t>ρισμοί</a:t>
            </a:r>
            <a:r>
              <a:rPr lang="en-US"/>
              <a:t> </a:t>
            </a:r>
            <a:r>
              <a:rPr lang="en-US" err="1"/>
              <a:t>γι</a:t>
            </a:r>
            <a:r>
              <a:rPr lang="en-US"/>
              <a:t>α </a:t>
            </a:r>
            <a:r>
              <a:rPr lang="en-US" err="1"/>
              <a:t>την</a:t>
            </a:r>
            <a:r>
              <a:rPr lang="en-US"/>
              <a:t> π</a:t>
            </a:r>
            <a:r>
              <a:rPr lang="en-US" err="1"/>
              <a:t>ρόσ</a:t>
            </a:r>
            <a:r>
              <a:rPr lang="en-US"/>
              <a:t>βα</a:t>
            </a:r>
            <a:r>
              <a:rPr lang="en-US" err="1"/>
              <a:t>ση</a:t>
            </a:r>
            <a:r>
              <a:rPr lang="en-US"/>
              <a:t> </a:t>
            </a:r>
            <a:r>
              <a:rPr lang="en-US" err="1"/>
              <a:t>στο</a:t>
            </a:r>
            <a:r>
              <a:rPr lang="en-US"/>
              <a:t> </a:t>
            </a:r>
            <a:r>
              <a:rPr lang="en-US" err="1"/>
              <a:t>εργ</a:t>
            </a:r>
            <a:r>
              <a:rPr lang="en-US"/>
              <a:t>α</a:t>
            </a:r>
            <a:r>
              <a:rPr lang="en-US" err="1"/>
              <a:t>λείο</a:t>
            </a:r>
            <a:r>
              <a:rPr lang="en-US"/>
              <a:t> παρα</a:t>
            </a:r>
            <a:r>
              <a:rPr lang="en-US" err="1"/>
              <a:t>χωρήθηκ</a:t>
            </a:r>
            <a:r>
              <a:rPr lang="en-US"/>
              <a:t>αν </a:t>
            </a:r>
            <a:r>
              <a:rPr lang="en-US" err="1"/>
              <a:t>με</a:t>
            </a:r>
            <a:r>
              <a:rPr lang="en-US"/>
              <a:t> κα</a:t>
            </a:r>
            <a:r>
              <a:rPr lang="en-US" err="1"/>
              <a:t>θυστέρηση</a:t>
            </a:r>
            <a:r>
              <a:rPr lang="en-US"/>
              <a:t>. </a:t>
            </a:r>
            <a:r>
              <a:rPr lang="en-US" err="1"/>
              <a:t>Αυτό</a:t>
            </a:r>
            <a:r>
              <a:rPr lang="en-US"/>
              <a:t>, </a:t>
            </a:r>
            <a:r>
              <a:rPr lang="en-US" err="1"/>
              <a:t>σε</a:t>
            </a:r>
            <a:r>
              <a:rPr lang="en-US"/>
              <a:t> </a:t>
            </a:r>
            <a:r>
              <a:rPr lang="en-US" err="1"/>
              <a:t>συνδυ</a:t>
            </a:r>
            <a:r>
              <a:rPr lang="en-US"/>
              <a:t>α</a:t>
            </a:r>
            <a:r>
              <a:rPr lang="en-US" err="1"/>
              <a:t>σμό</a:t>
            </a:r>
            <a:r>
              <a:rPr lang="en-US"/>
              <a:t> </a:t>
            </a:r>
            <a:r>
              <a:rPr lang="en-US" err="1"/>
              <a:t>με</a:t>
            </a:r>
            <a:r>
              <a:rPr lang="en-US"/>
              <a:t> </a:t>
            </a:r>
            <a:r>
              <a:rPr lang="en-US" err="1"/>
              <a:t>την</a:t>
            </a:r>
            <a:r>
              <a:rPr lang="en-US"/>
              <a:t> </a:t>
            </a:r>
            <a:r>
              <a:rPr lang="en-US" err="1"/>
              <a:t>ελλι</a:t>
            </a:r>
            <a:r>
              <a:rPr lang="en-US"/>
              <a:t>πή </a:t>
            </a:r>
            <a:r>
              <a:rPr lang="en-US" err="1"/>
              <a:t>ενημέρωση</a:t>
            </a:r>
            <a:r>
              <a:rPr lang="en-US"/>
              <a:t> </a:t>
            </a:r>
            <a:r>
              <a:rPr lang="en-US" err="1"/>
              <a:t>σχετικά</a:t>
            </a:r>
            <a:r>
              <a:rPr lang="en-US"/>
              <a:t> </a:t>
            </a:r>
            <a:r>
              <a:rPr lang="en-US" err="1"/>
              <a:t>με</a:t>
            </a:r>
            <a:r>
              <a:rPr lang="en-US"/>
              <a:t> </a:t>
            </a:r>
            <a:r>
              <a:rPr lang="en-US" err="1"/>
              <a:t>τις</a:t>
            </a:r>
            <a:r>
              <a:rPr lang="en-US"/>
              <a:t> </a:t>
            </a:r>
            <a:r>
              <a:rPr lang="en-US" err="1"/>
              <a:t>δυν</a:t>
            </a:r>
            <a:r>
              <a:rPr lang="en-US"/>
              <a:t>α</a:t>
            </a:r>
            <a:r>
              <a:rPr lang="en-US" err="1"/>
              <a:t>τότητες</a:t>
            </a:r>
            <a:r>
              <a:rPr lang="en-US"/>
              <a:t> και </a:t>
            </a:r>
            <a:r>
              <a:rPr lang="en-US" err="1"/>
              <a:t>την</a:t>
            </a:r>
            <a:r>
              <a:rPr lang="en-US"/>
              <a:t> </a:t>
            </a:r>
            <a:r>
              <a:rPr lang="en-US" err="1"/>
              <a:t>χρήση</a:t>
            </a:r>
            <a:r>
              <a:rPr lang="en-US"/>
              <a:t> </a:t>
            </a:r>
            <a:r>
              <a:rPr lang="en-US" err="1"/>
              <a:t>του</a:t>
            </a:r>
            <a:r>
              <a:rPr lang="en-US"/>
              <a:t> </a:t>
            </a:r>
            <a:r>
              <a:rPr lang="en-US" err="1"/>
              <a:t>εργ</a:t>
            </a:r>
            <a:r>
              <a:rPr lang="en-US"/>
              <a:t>α</a:t>
            </a:r>
            <a:r>
              <a:rPr lang="en-US" err="1"/>
              <a:t>λείου</a:t>
            </a:r>
            <a:r>
              <a:rPr lang="en-US"/>
              <a:t>, π</a:t>
            </a:r>
            <a:r>
              <a:rPr lang="en-US" err="1"/>
              <a:t>εριόρισε</a:t>
            </a:r>
            <a:r>
              <a:rPr lang="en-US"/>
              <a:t> </a:t>
            </a:r>
            <a:r>
              <a:rPr lang="en-US" err="1"/>
              <a:t>τον</a:t>
            </a:r>
            <a:r>
              <a:rPr lang="en-US"/>
              <a:t> </a:t>
            </a:r>
            <a:r>
              <a:rPr lang="en-US" err="1"/>
              <a:t>δι</a:t>
            </a:r>
            <a:r>
              <a:rPr lang="en-US"/>
              <a:t>α</a:t>
            </a:r>
            <a:r>
              <a:rPr lang="en-US" err="1"/>
              <a:t>θέσιμο</a:t>
            </a:r>
            <a:r>
              <a:rPr lang="en-US"/>
              <a:t> </a:t>
            </a:r>
            <a:r>
              <a:rPr lang="en-US" err="1"/>
              <a:t>χρόνο</a:t>
            </a:r>
            <a:r>
              <a:rPr lang="en-US"/>
              <a:t> </a:t>
            </a:r>
            <a:r>
              <a:rPr lang="en-US" err="1"/>
              <a:t>γι</a:t>
            </a:r>
            <a:r>
              <a:rPr lang="en-US"/>
              <a:t>α </a:t>
            </a:r>
            <a:r>
              <a:rPr lang="en-US" err="1"/>
              <a:t>την</a:t>
            </a:r>
            <a:r>
              <a:rPr lang="en-US"/>
              <a:t> π</a:t>
            </a:r>
            <a:r>
              <a:rPr lang="en-US" err="1"/>
              <a:t>λήρη</a:t>
            </a:r>
            <a:r>
              <a:rPr lang="en-US"/>
              <a:t> </a:t>
            </a:r>
            <a:r>
              <a:rPr lang="en-US" err="1"/>
              <a:t>υλο</a:t>
            </a:r>
            <a:r>
              <a:rPr lang="en-US"/>
              <a:t>π</a:t>
            </a:r>
            <a:r>
              <a:rPr lang="en-US" err="1"/>
              <a:t>οίηση</a:t>
            </a:r>
            <a:r>
              <a:rPr lang="en-US"/>
              <a:t> </a:t>
            </a:r>
            <a:r>
              <a:rPr lang="en-US" err="1"/>
              <a:t>του</a:t>
            </a:r>
            <a:r>
              <a:rPr lang="en-US"/>
              <a:t> </a:t>
            </a:r>
            <a:r>
              <a:rPr lang="en-US" err="1"/>
              <a:t>έργου</a:t>
            </a:r>
            <a:r>
              <a:rPr lang="en-US"/>
              <a:t>.</a:t>
            </a:r>
            <a:endParaRPr lang="en-US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EEB52-A8BB-D2C1-C79C-FF3A56B42688}"/>
              </a:ext>
            </a:extLst>
          </p:cNvPr>
          <p:cNvSpPr txBox="1"/>
          <p:nvPr/>
        </p:nvSpPr>
        <p:spPr>
          <a:xfrm>
            <a:off x="837851" y="1441519"/>
            <a:ext cx="1048533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Times New Roman"/>
                <a:cs typeface="Times New Roman"/>
              </a:rPr>
              <a:t>OBSTACLES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40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4EE1CCC3-A2F7-7A09-FD4A-F74A0D5A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-150"/>
              <a:t>THANK YOU</a:t>
            </a:r>
            <a:endParaRPr lang="en-US"/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FB8557AF-27E6-B217-3EA3-30BFC5B763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err="1">
                <a:latin typeface="Times New Roman"/>
                <a:cs typeface="Times New Roman"/>
              </a:rPr>
              <a:t>Ευχ</a:t>
            </a:r>
            <a:r>
              <a:rPr lang="en-US" sz="2800">
                <a:latin typeface="Times New Roman"/>
                <a:cs typeface="Times New Roman"/>
              </a:rPr>
              <a:t>α</a:t>
            </a:r>
            <a:r>
              <a:rPr lang="en-US" sz="2800" err="1">
                <a:latin typeface="Times New Roman"/>
                <a:cs typeface="Times New Roman"/>
              </a:rPr>
              <a:t>ριστουμε</a:t>
            </a:r>
            <a:r>
              <a:rPr lang="en-US" sz="280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γι</a:t>
            </a:r>
            <a:r>
              <a:rPr lang="en-US" sz="2800">
                <a:latin typeface="Times New Roman"/>
                <a:cs typeface="Times New Roman"/>
              </a:rPr>
              <a:t>α </a:t>
            </a:r>
            <a:r>
              <a:rPr lang="en-US" sz="2800" err="1">
                <a:latin typeface="Times New Roman"/>
                <a:cs typeface="Times New Roman"/>
              </a:rPr>
              <a:t>την</a:t>
            </a:r>
            <a:r>
              <a:rPr lang="en-US" sz="2800">
                <a:latin typeface="Times New Roman"/>
                <a:cs typeface="Times New Roman"/>
              </a:rPr>
              <a:t> π</a:t>
            </a:r>
            <a:r>
              <a:rPr lang="en-US" sz="2800" err="1">
                <a:latin typeface="Times New Roman"/>
                <a:cs typeface="Times New Roman"/>
              </a:rPr>
              <a:t>ροσοχη</a:t>
            </a:r>
            <a:r>
              <a:rPr lang="en-US" sz="2800">
                <a:latin typeface="Times New Roman"/>
                <a:cs typeface="Times New Roman"/>
              </a:rPr>
              <a:t> σας! :)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7179342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909C-DAF8-7FFC-BFC1-91EEFC64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ARCHITECTURE DESIGN</a:t>
            </a:r>
          </a:p>
        </p:txBody>
      </p:sp>
    </p:spTree>
    <p:extLst>
      <p:ext uri="{BB962C8B-B14F-4D97-AF65-F5344CB8AC3E}">
        <p14:creationId xmlns:p14="http://schemas.microsoft.com/office/powerpoint/2010/main" val="421628044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07FC9A-2F3F-A8E9-F955-F60A2223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831035"/>
            <a:ext cx="11353801" cy="1389888"/>
          </a:xfrm>
        </p:spPr>
        <p:txBody>
          <a:bodyPr anchor="ctr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ARCHITECTURE DESIGN (INGRESS)</a:t>
            </a:r>
            <a:endParaRPr lang="el-GR">
              <a:latin typeface="Times New Roman"/>
              <a:cs typeface="Times New Roman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AE5E64-4E10-844E-5EBF-358DDB7000C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7552" y="2304288"/>
            <a:ext cx="4645152" cy="341071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b="1" u="sng" dirty="0">
                <a:latin typeface="Times New Roman"/>
                <a:cs typeface="Times New Roman"/>
              </a:rPr>
              <a:t> </a:t>
            </a:r>
            <a:r>
              <a:rPr lang="en-US" sz="2000" b="1" u="sng" err="1">
                <a:latin typeface="Times New Roman"/>
                <a:cs typeface="Times New Roman"/>
              </a:rPr>
              <a:t>Δι</a:t>
            </a:r>
            <a:r>
              <a:rPr lang="en-US" sz="2000" b="1" u="sng" dirty="0">
                <a:latin typeface="Times New Roman"/>
                <a:cs typeface="Times New Roman"/>
              </a:rPr>
              <a:t>α</a:t>
            </a:r>
            <a:r>
              <a:rPr lang="en-US" sz="2000" b="1" u="sng" err="1">
                <a:latin typeface="Times New Roman"/>
                <a:cs typeface="Times New Roman"/>
              </a:rPr>
              <a:t>φορετικές</a:t>
            </a:r>
            <a:r>
              <a:rPr lang="en-US" sz="2000" b="1" u="sng" dirty="0">
                <a:latin typeface="Times New Roman"/>
                <a:cs typeface="Times New Roman"/>
              </a:rPr>
              <a:t> </a:t>
            </a:r>
            <a:r>
              <a:rPr lang="en-US" sz="2000" b="1" u="sng" err="1">
                <a:latin typeface="Times New Roman"/>
                <a:cs typeface="Times New Roman"/>
              </a:rPr>
              <a:t>Μέθοδοι</a:t>
            </a:r>
            <a:r>
              <a:rPr lang="en-US" sz="2000" b="1" u="sng" dirty="0">
                <a:latin typeface="Times New Roman"/>
                <a:cs typeface="Times New Roman"/>
              </a:rPr>
              <a:t> </a:t>
            </a:r>
            <a:r>
              <a:rPr lang="en-US" sz="2000" b="1" u="sng" err="1">
                <a:latin typeface="Times New Roman"/>
                <a:cs typeface="Times New Roman"/>
              </a:rPr>
              <a:t>Πρόσ</a:t>
            </a:r>
            <a:r>
              <a:rPr lang="en-US" sz="2000" b="1" u="sng" dirty="0">
                <a:latin typeface="Times New Roman"/>
                <a:cs typeface="Times New Roman"/>
              </a:rPr>
              <a:t>βα</a:t>
            </a:r>
            <a:r>
              <a:rPr lang="en-US" sz="2000" b="1" u="sng" err="1">
                <a:latin typeface="Times New Roman"/>
                <a:cs typeface="Times New Roman"/>
              </a:rPr>
              <a:t>σης</a:t>
            </a:r>
            <a:endParaRPr lang="el-GR" sz="2000" b="1" u="sng" err="1">
              <a:latin typeface="Times New Roman"/>
              <a:cs typeface="Times New Roman"/>
            </a:endParaRPr>
          </a:p>
          <a:p>
            <a:pPr marL="457200" indent="-457200" algn="ctr">
              <a:buAutoNum type="arabicPeriod"/>
            </a:pPr>
            <a:r>
              <a:rPr lang="en-US" sz="2000" dirty="0" err="1">
                <a:latin typeface="Times New Roman"/>
                <a:cs typeface="Times New Roman"/>
              </a:rPr>
              <a:t>Οι</a:t>
            </a:r>
            <a:r>
              <a:rPr lang="en-US" sz="2000" dirty="0">
                <a:latin typeface="Times New Roman"/>
                <a:cs typeface="Times New Roman"/>
              </a:rPr>
              <a:t> επ</a:t>
            </a:r>
            <a:r>
              <a:rPr lang="en-US" sz="2000" dirty="0" err="1">
                <a:latin typeface="Times New Roman"/>
                <a:cs typeface="Times New Roman"/>
              </a:rPr>
              <a:t>ισκέ</a:t>
            </a:r>
            <a:r>
              <a:rPr lang="en-US" sz="2000" dirty="0">
                <a:latin typeface="Times New Roman"/>
                <a:cs typeface="Times New Roman"/>
              </a:rPr>
              <a:t>π</a:t>
            </a:r>
            <a:r>
              <a:rPr lang="en-US" sz="2000" dirty="0" err="1">
                <a:latin typeface="Times New Roman"/>
                <a:cs typeface="Times New Roman"/>
              </a:rPr>
              <a:t>τες</a:t>
            </a:r>
            <a:r>
              <a:rPr lang="en-US" sz="2000" dirty="0">
                <a:latin typeface="Times New Roman"/>
                <a:cs typeface="Times New Roman"/>
              </a:rPr>
              <a:t> π</a:t>
            </a:r>
            <a:r>
              <a:rPr lang="en-US" sz="2000" dirty="0" err="1">
                <a:latin typeface="Times New Roman"/>
                <a:cs typeface="Times New Roman"/>
              </a:rPr>
              <a:t>ηγ</a:t>
            </a:r>
            <a:r>
              <a:rPr lang="en-US" sz="2000" dirty="0">
                <a:latin typeface="Times New Roman"/>
                <a:cs typeface="Times New Roman"/>
              </a:rPr>
              <a:t>α</a:t>
            </a:r>
            <a:r>
              <a:rPr lang="en-US" sz="2000" dirty="0" err="1">
                <a:latin typeface="Times New Roman"/>
                <a:cs typeface="Times New Roman"/>
              </a:rPr>
              <a:t>ίνουν</a:t>
            </a:r>
            <a:r>
              <a:rPr lang="en-US" sz="2000" dirty="0">
                <a:latin typeface="Times New Roman"/>
                <a:cs typeface="Times New Roman"/>
              </a:rPr>
              <a:t> απ</a:t>
            </a:r>
            <a:r>
              <a:rPr lang="en-US" sz="2000" dirty="0" err="1">
                <a:latin typeface="Times New Roman"/>
                <a:cs typeface="Times New Roman"/>
              </a:rPr>
              <a:t>ευθεί</a:t>
            </a:r>
            <a:r>
              <a:rPr lang="en-US" sz="2000" dirty="0">
                <a:latin typeface="Times New Roman"/>
                <a:cs typeface="Times New Roman"/>
              </a:rPr>
              <a:t>ας </a:t>
            </a:r>
            <a:r>
              <a:rPr lang="en-US" sz="2000" dirty="0" err="1">
                <a:latin typeface="Times New Roman"/>
                <a:cs typeface="Times New Roman"/>
              </a:rPr>
              <a:t>στο</a:t>
            </a:r>
            <a:r>
              <a:rPr lang="en-US" sz="2000" dirty="0">
                <a:latin typeface="Times New Roman"/>
                <a:cs typeface="Times New Roman"/>
              </a:rPr>
              <a:t> network endpoint</a:t>
            </a:r>
          </a:p>
          <a:p>
            <a:pPr algn="ctr">
              <a:buClr>
                <a:srgbClr val="FFFFFF"/>
              </a:buClr>
              <a:buAutoNum type="arabicPeriod"/>
            </a:pPr>
            <a:r>
              <a:rPr lang="en-US" sz="2000" dirty="0" err="1">
                <a:latin typeface="Times New Roman"/>
                <a:cs typeface="Times New Roman"/>
              </a:rPr>
              <a:t>Οι</a:t>
            </a:r>
            <a:r>
              <a:rPr lang="en-US" sz="2000" dirty="0">
                <a:latin typeface="Times New Roman"/>
                <a:cs typeface="Times New Roman"/>
              </a:rPr>
              <a:t> υπ</a:t>
            </a:r>
            <a:r>
              <a:rPr lang="en-US" sz="2000" dirty="0" err="1">
                <a:latin typeface="Times New Roman"/>
                <a:cs typeface="Times New Roman"/>
              </a:rPr>
              <a:t>άλληλοι</a:t>
            </a:r>
            <a:r>
              <a:rPr lang="en-US" sz="2000" dirty="0">
                <a:latin typeface="Times New Roman"/>
                <a:cs typeface="Times New Roman"/>
              </a:rPr>
              <a:t> π</a:t>
            </a:r>
            <a:r>
              <a:rPr lang="en-US" sz="2000" dirty="0" err="1">
                <a:latin typeface="Times New Roman"/>
                <a:cs typeface="Times New Roman"/>
              </a:rPr>
              <a:t>ηγ</a:t>
            </a:r>
            <a:r>
              <a:rPr lang="en-US" sz="2000" dirty="0">
                <a:latin typeface="Times New Roman"/>
                <a:cs typeface="Times New Roman"/>
              </a:rPr>
              <a:t>α</a:t>
            </a:r>
            <a:r>
              <a:rPr lang="en-US" sz="2000" dirty="0" err="1">
                <a:latin typeface="Times New Roman"/>
                <a:cs typeface="Times New Roman"/>
              </a:rPr>
              <a:t>ίνουν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δι</a:t>
            </a:r>
            <a:r>
              <a:rPr lang="en-US" sz="2000" dirty="0">
                <a:latin typeface="Times New Roman"/>
                <a:cs typeface="Times New Roman"/>
              </a:rPr>
              <a:t>α </a:t>
            </a:r>
            <a:r>
              <a:rPr lang="en-US" sz="2000" dirty="0" err="1">
                <a:latin typeface="Times New Roman"/>
                <a:cs typeface="Times New Roman"/>
              </a:rPr>
              <a:t>μέσω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του</a:t>
            </a:r>
            <a:r>
              <a:rPr lang="en-US" sz="2000" dirty="0">
                <a:latin typeface="Times New Roman"/>
                <a:cs typeface="Times New Roman"/>
              </a:rPr>
              <a:t> Entra ID </a:t>
            </a:r>
          </a:p>
        </p:txBody>
      </p:sp>
      <p:pic>
        <p:nvPicPr>
          <p:cNvPr id="4" name="Picture 3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B2231357-644B-3596-4FD6-68F737F10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15000"/>
                    </a14:imgEffect>
                    <a14:imgEffect>
                      <a14:brightnessContrast contrast="-6000"/>
                    </a14:imgEffect>
                  </a14:imgLayer>
                </a14:imgProps>
              </a:ext>
            </a:extLst>
          </a:blip>
          <a:srcRect r="1268" b="3"/>
          <a:stretch/>
        </p:blipFill>
        <p:spPr>
          <a:xfrm>
            <a:off x="6271344" y="2218024"/>
            <a:ext cx="5047613" cy="3401797"/>
          </a:xfrm>
          <a:prstGeom prst="rect">
            <a:avLst/>
          </a:prstGeom>
          <a:noFill/>
          <a:effectLst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67850-CC18-9110-9D9D-23795370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5012" y="6102626"/>
            <a:ext cx="838201" cy="27622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A013F82-EE5E-44EE-A61D-E31C6657F26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94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07FC9A-2F3F-A8E9-F955-F60A2223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831035"/>
            <a:ext cx="11353801" cy="1389888"/>
          </a:xfrm>
        </p:spPr>
        <p:txBody>
          <a:bodyPr anchor="ctr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ARCHITECTURE DESIGN (Compute)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AE5E64-4E10-844E-5EBF-358DDB7000C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0080" y="1973609"/>
            <a:ext cx="3797109" cy="3741391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Times New Roman"/>
                <a:cs typeface="Times New Roman"/>
              </a:rPr>
              <a:t>WAF </a:t>
            </a:r>
            <a:r>
              <a:rPr lang="en-US" sz="2000" err="1">
                <a:latin typeface="Times New Roman"/>
                <a:cs typeface="Times New Roman"/>
              </a:rPr>
              <a:t>φιλτράρει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τη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κίνηση</a:t>
            </a:r>
            <a:r>
              <a:rPr lang="en-US" sz="2000">
                <a:latin typeface="Times New Roman"/>
                <a:cs typeface="Times New Roman"/>
              </a:rPr>
              <a:t> (Edge of the Network)</a:t>
            </a:r>
          </a:p>
          <a:p>
            <a:pPr>
              <a:buClr>
                <a:srgbClr val="FFFFFF"/>
              </a:buClr>
            </a:pPr>
            <a:r>
              <a:rPr lang="en-US" sz="2000">
                <a:latin typeface="Times New Roman"/>
                <a:cs typeface="Times New Roman"/>
              </a:rPr>
              <a:t>App services </a:t>
            </a:r>
            <a:r>
              <a:rPr lang="en-US" sz="2000" err="1">
                <a:latin typeface="Times New Roman"/>
                <a:cs typeface="Times New Roman"/>
              </a:rPr>
              <a:t>φιλοξενούν</a:t>
            </a:r>
            <a:r>
              <a:rPr lang="en-US" sz="2000">
                <a:latin typeface="Times New Roman"/>
                <a:cs typeface="Times New Roman"/>
              </a:rPr>
              <a:t> </a:t>
            </a:r>
            <a:r>
              <a:rPr lang="en-US" sz="2000" err="1">
                <a:latin typeface="Times New Roman"/>
                <a:cs typeface="Times New Roman"/>
              </a:rPr>
              <a:t>το</a:t>
            </a:r>
            <a:r>
              <a:rPr lang="en-US" sz="2000">
                <a:latin typeface="Times New Roman"/>
                <a:cs typeface="Times New Roman"/>
              </a:rPr>
              <a:t> website</a:t>
            </a:r>
          </a:p>
          <a:p>
            <a:pPr>
              <a:buClr>
                <a:srgbClr val="FFFFFF"/>
              </a:buClr>
            </a:pPr>
            <a:r>
              <a:rPr lang="en-US" sz="2000">
                <a:latin typeface="Times New Roman"/>
                <a:cs typeface="Times New Roman"/>
              </a:rPr>
              <a:t>Functions εκτελούν τα API service</a:t>
            </a:r>
          </a:p>
        </p:txBody>
      </p:sp>
      <p:pic>
        <p:nvPicPr>
          <p:cNvPr id="7" name="Picture 6" descr="A diagram of a cloud service&#10;&#10;Description automatically generated">
            <a:extLst>
              <a:ext uri="{FF2B5EF4-FFF2-40B4-BE49-F238E27FC236}">
                <a16:creationId xmlns:a16="http://schemas.microsoft.com/office/drawing/2014/main" id="{5F3526E0-CF64-26A4-8E30-DD0823AD3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248" y="2928242"/>
            <a:ext cx="6628709" cy="21682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67850-CC18-9110-9D9D-23795370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5012" y="6102626"/>
            <a:ext cx="838201" cy="27622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A013F82-EE5E-44EE-A61D-E31C6657F26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37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07FC9A-2F3F-A8E9-F955-F60A2223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831035"/>
            <a:ext cx="11353801" cy="1389888"/>
          </a:xfrm>
        </p:spPr>
        <p:txBody>
          <a:bodyPr anchor="ctr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ARCHITECTURE DESIGN (</a:t>
            </a:r>
            <a:r>
              <a:rPr lang="en-US" err="1">
                <a:latin typeface="Times New Roman"/>
                <a:cs typeface="Times New Roman"/>
              </a:rPr>
              <a:t>STorage</a:t>
            </a:r>
            <a:r>
              <a:rPr lang="en-US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AE5E64-4E10-844E-5EBF-358DDB7000C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4515" y="2075906"/>
            <a:ext cx="4544537" cy="3698259"/>
          </a:xfrm>
        </p:spPr>
        <p:txBody>
          <a:bodyPr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000">
                <a:latin typeface="Times New Roman"/>
                <a:cs typeface="Times New Roman"/>
              </a:rPr>
              <a:t>Η SQL Database </a:t>
            </a:r>
            <a:r>
              <a:rPr lang="en-US" sz="2000" err="1">
                <a:latin typeface="Times New Roman"/>
                <a:cs typeface="Times New Roman"/>
              </a:rPr>
              <a:t>έχει</a:t>
            </a:r>
            <a:r>
              <a:rPr lang="en-US" sz="2000">
                <a:latin typeface="Times New Roman"/>
                <a:cs typeface="Times New Roman"/>
              </a:rPr>
              <a:t> τα </a:t>
            </a:r>
            <a:r>
              <a:rPr lang="en-US" sz="2000" err="1">
                <a:latin typeface="Times New Roman"/>
                <a:cs typeface="Times New Roman"/>
              </a:rPr>
              <a:t>εσωτερικά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δεδομέν</a:t>
            </a:r>
            <a:r>
              <a:rPr lang="en-US" sz="2000">
                <a:latin typeface="Times New Roman"/>
                <a:cs typeface="Times New Roman"/>
              </a:rPr>
              <a:t>α</a:t>
            </a:r>
          </a:p>
          <a:p>
            <a:pPr>
              <a:lnSpc>
                <a:spcPct val="140000"/>
              </a:lnSpc>
              <a:buClr>
                <a:srgbClr val="FFFFFF"/>
              </a:buClr>
            </a:pPr>
            <a:r>
              <a:rPr lang="en-US" sz="2000">
                <a:latin typeface="Times New Roman"/>
                <a:cs typeface="Times New Roman"/>
              </a:rPr>
              <a:t>Blob storage απ</a:t>
            </a:r>
            <a:r>
              <a:rPr lang="en-US" sz="2000" err="1">
                <a:latin typeface="Times New Roman"/>
                <a:cs typeface="Times New Roman"/>
              </a:rPr>
              <a:t>οθηκεύει</a:t>
            </a:r>
            <a:r>
              <a:rPr lang="en-US" sz="2000">
                <a:latin typeface="Times New Roman"/>
                <a:cs typeface="Times New Roman"/>
              </a:rPr>
              <a:t> τα π</a:t>
            </a:r>
            <a:r>
              <a:rPr lang="en-US" sz="2000" err="1">
                <a:latin typeface="Times New Roman"/>
                <a:cs typeface="Times New Roman"/>
              </a:rPr>
              <a:t>ολυμέσ</a:t>
            </a:r>
            <a:r>
              <a:rPr lang="en-US" sz="2000">
                <a:latin typeface="Times New Roman"/>
                <a:cs typeface="Times New Roman"/>
              </a:rPr>
              <a:t>α </a:t>
            </a:r>
            <a:r>
              <a:rPr lang="en-US" sz="2000" err="1">
                <a:latin typeface="Times New Roman"/>
                <a:cs typeface="Times New Roman"/>
              </a:rPr>
              <a:t>των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χρηστών</a:t>
            </a:r>
          </a:p>
          <a:p>
            <a:pPr>
              <a:lnSpc>
                <a:spcPct val="140000"/>
              </a:lnSpc>
              <a:buClr>
                <a:srgbClr val="FFFFFF"/>
              </a:buClr>
            </a:pPr>
            <a:r>
              <a:rPr lang="en-US" sz="2000">
                <a:latin typeface="Times New Roman"/>
                <a:cs typeface="Times New Roman"/>
              </a:rPr>
              <a:t>Archive Storage απ</a:t>
            </a:r>
            <a:r>
              <a:rPr lang="en-US" sz="2000" err="1">
                <a:latin typeface="Times New Roman"/>
                <a:cs typeface="Times New Roman"/>
              </a:rPr>
              <a:t>οθηκεύει</a:t>
            </a:r>
            <a:r>
              <a:rPr lang="en-US" sz="2000">
                <a:latin typeface="Times New Roman"/>
                <a:cs typeface="Times New Roman"/>
              </a:rPr>
              <a:t> τα logs</a:t>
            </a:r>
          </a:p>
          <a:p>
            <a:pPr>
              <a:lnSpc>
                <a:spcPct val="140000"/>
              </a:lnSpc>
              <a:buClr>
                <a:srgbClr val="FFFFFF"/>
              </a:buClr>
            </a:pPr>
            <a:r>
              <a:rPr lang="en-US" sz="2000" err="1">
                <a:latin typeface="Times New Roman"/>
                <a:cs typeface="Times New Roman"/>
              </a:rPr>
              <a:t>Όλ</a:t>
            </a:r>
            <a:r>
              <a:rPr lang="en-US" sz="2000">
                <a:latin typeface="Times New Roman"/>
                <a:cs typeface="Times New Roman"/>
              </a:rPr>
              <a:t>α τα παραπ</a:t>
            </a:r>
            <a:r>
              <a:rPr lang="en-US" sz="2000" err="1">
                <a:latin typeface="Times New Roman"/>
                <a:cs typeface="Times New Roman"/>
              </a:rPr>
              <a:t>άνω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είν</a:t>
            </a:r>
            <a:r>
              <a:rPr lang="en-US" sz="2000">
                <a:latin typeface="Times New Roman"/>
                <a:cs typeface="Times New Roman"/>
              </a:rPr>
              <a:t>αι απομονωμένα </a:t>
            </a:r>
            <a:r>
              <a:rPr lang="en-US" sz="2000" err="1">
                <a:latin typeface="Times New Roman"/>
                <a:cs typeface="Times New Roman"/>
              </a:rPr>
              <a:t>στο</a:t>
            </a:r>
            <a:r>
              <a:rPr lang="en-US" sz="2000">
                <a:latin typeface="Times New Roman"/>
                <a:cs typeface="Times New Roman"/>
              </a:rPr>
              <a:t> Virtual Network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67850-CC18-9110-9D9D-23795370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5012" y="6102626"/>
            <a:ext cx="838201" cy="27622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A013F82-EE5E-44EE-A61D-E31C6657F26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3" name="Picture 2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0DF688B4-E34A-8380-597E-E04264946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566" y="2341605"/>
            <a:ext cx="6089651" cy="317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31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909C-DAF8-7FFC-BFC1-91EEFC64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CLOUD COMPONENTS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E82868-BB13-51FA-351D-2366070A0299}"/>
              </a:ext>
            </a:extLst>
          </p:cNvPr>
          <p:cNvSpPr/>
          <p:nvPr/>
        </p:nvSpPr>
        <p:spPr>
          <a:xfrm>
            <a:off x="463373" y="3518141"/>
            <a:ext cx="11320896" cy="2495908"/>
          </a:xfrm>
          <a:prstGeom prst="rect">
            <a:avLst/>
          </a:prstGeom>
          <a:solidFill>
            <a:srgbClr val="003A52"/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AB98F-2B49-017D-2166-C5F1B099FF9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9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-8933" t="10744" r="39" b="34997"/>
          <a:stretch/>
        </p:blipFill>
        <p:spPr>
          <a:xfrm>
            <a:off x="400932" y="4124864"/>
            <a:ext cx="3759626" cy="18816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69B5C0-7E0A-7D1B-A717-C51373F9A12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9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-153" t="49234" r="-417" b="5242"/>
          <a:stretch/>
        </p:blipFill>
        <p:spPr>
          <a:xfrm>
            <a:off x="4125666" y="3493272"/>
            <a:ext cx="3472204" cy="15787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A148C4-A1E4-8809-0CFB-462C19CB9F4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9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-2917" r="-417" b="45604"/>
          <a:stretch/>
        </p:blipFill>
        <p:spPr>
          <a:xfrm>
            <a:off x="7856811" y="4127068"/>
            <a:ext cx="3567628" cy="188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1008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267D56-A7FC-87CC-3F7B-61E69A7BEF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50625" y="6102350"/>
            <a:ext cx="838200" cy="276225"/>
          </a:xfrm>
        </p:spPr>
        <p:txBody>
          <a:bodyPr/>
          <a:lstStyle/>
          <a:p>
            <a:fld id="{2A013F82-EE5E-44EE-A61D-E31C6657F26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7BFFD8-C698-E1C4-39C9-9874379C6446}"/>
              </a:ext>
            </a:extLst>
          </p:cNvPr>
          <p:cNvSpPr txBox="1"/>
          <p:nvPr/>
        </p:nvSpPr>
        <p:spPr>
          <a:xfrm>
            <a:off x="1141455" y="1324383"/>
            <a:ext cx="9873538" cy="447814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900" b="1">
                <a:latin typeface="Times New Roman"/>
                <a:ea typeface="+mn-lt"/>
                <a:cs typeface="+mn-lt"/>
              </a:rPr>
              <a:t>Employees: </a:t>
            </a:r>
            <a:r>
              <a:rPr lang="en-US" sz="1900" err="1">
                <a:latin typeface="Times New Roman"/>
                <a:ea typeface="+mn-lt"/>
                <a:cs typeface="+mn-lt"/>
              </a:rPr>
              <a:t>Οι</a:t>
            </a:r>
            <a:r>
              <a:rPr lang="en-US" sz="1900">
                <a:latin typeface="Times New Roman"/>
                <a:ea typeface="+mn-lt"/>
                <a:cs typeface="+mn-lt"/>
              </a:rPr>
              <a:t> υπ</a:t>
            </a:r>
            <a:r>
              <a:rPr lang="en-US" sz="1900" err="1">
                <a:latin typeface="Times New Roman"/>
                <a:ea typeface="+mn-lt"/>
                <a:cs typeface="+mn-lt"/>
              </a:rPr>
              <a:t>άλληλοι</a:t>
            </a:r>
            <a:r>
              <a:rPr lang="en-US" sz="1900">
                <a:latin typeface="Times New Roman"/>
                <a:ea typeface="+mn-lt"/>
                <a:cs typeface="+mn-lt"/>
              </a:rPr>
              <a:t> </a:t>
            </a:r>
            <a:r>
              <a:rPr lang="en-US" sz="1900" err="1">
                <a:latin typeface="Times New Roman"/>
                <a:ea typeface="+mn-lt"/>
                <a:cs typeface="+mn-lt"/>
              </a:rPr>
              <a:t>της</a:t>
            </a:r>
            <a:r>
              <a:rPr lang="en-US" sz="1900">
                <a:latin typeface="Times New Roman"/>
                <a:ea typeface="+mn-lt"/>
                <a:cs typeface="+mn-lt"/>
              </a:rPr>
              <a:t> </a:t>
            </a:r>
            <a:r>
              <a:rPr lang="en-US" sz="1900" err="1">
                <a:latin typeface="Times New Roman"/>
                <a:ea typeface="+mn-lt"/>
                <a:cs typeface="+mn-lt"/>
              </a:rPr>
              <a:t>ετ</a:t>
            </a:r>
            <a:r>
              <a:rPr lang="en-US" sz="1900">
                <a:latin typeface="Times New Roman"/>
                <a:ea typeface="+mn-lt"/>
                <a:cs typeface="+mn-lt"/>
              </a:rPr>
              <a:t>α</a:t>
            </a:r>
            <a:r>
              <a:rPr lang="en-US" sz="1900" err="1">
                <a:latin typeface="Times New Roman"/>
                <a:ea typeface="+mn-lt"/>
                <a:cs typeface="+mn-lt"/>
              </a:rPr>
              <a:t>ιρί</a:t>
            </a:r>
            <a:r>
              <a:rPr lang="en-US" sz="1900">
                <a:latin typeface="Times New Roman"/>
                <a:ea typeface="+mn-lt"/>
                <a:cs typeface="+mn-lt"/>
              </a:rPr>
              <a:t>ας </a:t>
            </a:r>
            <a:r>
              <a:rPr lang="en-US" sz="1900" err="1">
                <a:latin typeface="Times New Roman"/>
                <a:ea typeface="+mn-lt"/>
                <a:cs typeface="+mn-lt"/>
              </a:rPr>
              <a:t>συνδέοντ</a:t>
            </a:r>
            <a:r>
              <a:rPr lang="en-US" sz="1900">
                <a:latin typeface="Times New Roman"/>
                <a:ea typeface="+mn-lt"/>
                <a:cs typeface="+mn-lt"/>
              </a:rPr>
              <a:t>αι </a:t>
            </a:r>
            <a:r>
              <a:rPr lang="en-US" sz="1900" err="1">
                <a:latin typeface="Times New Roman"/>
                <a:ea typeface="+mn-lt"/>
                <a:cs typeface="+mn-lt"/>
              </a:rPr>
              <a:t>στους</a:t>
            </a:r>
            <a:r>
              <a:rPr lang="en-US" sz="1900">
                <a:latin typeface="Times New Roman"/>
                <a:ea typeface="+mn-lt"/>
                <a:cs typeface="+mn-lt"/>
              </a:rPr>
              <a:t> π</a:t>
            </a:r>
            <a:r>
              <a:rPr lang="en-US" sz="1900" err="1">
                <a:latin typeface="Times New Roman"/>
                <a:ea typeface="+mn-lt"/>
                <a:cs typeface="+mn-lt"/>
              </a:rPr>
              <a:t>όρους</a:t>
            </a:r>
            <a:r>
              <a:rPr lang="en-US" sz="1900">
                <a:latin typeface="Times New Roman"/>
                <a:ea typeface="+mn-lt"/>
                <a:cs typeface="+mn-lt"/>
              </a:rPr>
              <a:t> π</a:t>
            </a:r>
            <a:r>
              <a:rPr lang="en-US" sz="1900" err="1">
                <a:latin typeface="Times New Roman"/>
                <a:ea typeface="+mn-lt"/>
                <a:cs typeface="+mn-lt"/>
              </a:rPr>
              <a:t>ου</a:t>
            </a:r>
            <a:r>
              <a:rPr lang="en-US" sz="1900">
                <a:latin typeface="Times New Roman"/>
                <a:ea typeface="+mn-lt"/>
                <a:cs typeface="+mn-lt"/>
              </a:rPr>
              <a:t> απα</a:t>
            </a:r>
            <a:r>
              <a:rPr lang="en-US" sz="1900" err="1">
                <a:latin typeface="Times New Roman"/>
                <a:ea typeface="+mn-lt"/>
                <a:cs typeface="+mn-lt"/>
              </a:rPr>
              <a:t>ιτούν</a:t>
            </a:r>
            <a:r>
              <a:rPr lang="en-US" sz="1900">
                <a:latin typeface="Times New Roman"/>
                <a:ea typeface="+mn-lt"/>
                <a:cs typeface="+mn-lt"/>
              </a:rPr>
              <a:t> </a:t>
            </a:r>
            <a:r>
              <a:rPr lang="en-US" sz="1900" err="1">
                <a:latin typeface="Times New Roman"/>
                <a:ea typeface="+mn-lt"/>
                <a:cs typeface="+mn-lt"/>
              </a:rPr>
              <a:t>εξουσιοδότηση</a:t>
            </a:r>
            <a:r>
              <a:rPr lang="en-US" sz="1900">
                <a:latin typeface="Times New Roman"/>
                <a:ea typeface="+mn-lt"/>
                <a:cs typeface="+mn-lt"/>
              </a:rPr>
              <a:t> </a:t>
            </a:r>
            <a:r>
              <a:rPr lang="en-US" sz="1900" err="1">
                <a:latin typeface="Times New Roman"/>
                <a:ea typeface="+mn-lt"/>
                <a:cs typeface="+mn-lt"/>
              </a:rPr>
              <a:t>μέσω</a:t>
            </a:r>
            <a:r>
              <a:rPr lang="en-US" sz="1900">
                <a:latin typeface="Times New Roman"/>
                <a:ea typeface="+mn-lt"/>
                <a:cs typeface="+mn-lt"/>
              </a:rPr>
              <a:t> </a:t>
            </a:r>
            <a:r>
              <a:rPr lang="en-US" sz="1900" err="1">
                <a:latin typeface="Times New Roman"/>
                <a:ea typeface="+mn-lt"/>
                <a:cs typeface="+mn-lt"/>
              </a:rPr>
              <a:t>του</a:t>
            </a:r>
            <a:r>
              <a:rPr lang="en-US" sz="1900">
                <a:latin typeface="Times New Roman"/>
                <a:ea typeface="+mn-lt"/>
                <a:cs typeface="+mn-lt"/>
              </a:rPr>
              <a:t> </a:t>
            </a:r>
            <a:r>
              <a:rPr lang="en-US" sz="1900" err="1">
                <a:latin typeface="Times New Roman"/>
                <a:ea typeface="+mn-lt"/>
                <a:cs typeface="+mn-lt"/>
              </a:rPr>
              <a:t>ίντερνετ</a:t>
            </a:r>
            <a:r>
              <a:rPr lang="en-US" sz="1900">
                <a:latin typeface="Times New Roman"/>
                <a:ea typeface="+mn-lt"/>
                <a:cs typeface="+mn-lt"/>
              </a:rPr>
              <a:t>.</a:t>
            </a:r>
            <a:endParaRPr lang="en-US" sz="1900" b="1">
              <a:latin typeface="Times New Roman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 sz="1900" b="1">
              <a:latin typeface="Times New Roman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1900" b="1">
                <a:latin typeface="Times New Roman"/>
                <a:ea typeface="+mn-lt"/>
                <a:cs typeface="+mn-lt"/>
              </a:rPr>
              <a:t>Visitors: </a:t>
            </a:r>
            <a:r>
              <a:rPr lang="en-US" sz="1900" err="1">
                <a:latin typeface="Times New Roman"/>
                <a:ea typeface="+mn-lt"/>
                <a:cs typeface="+mn-lt"/>
              </a:rPr>
              <a:t>Εξωτερικοί</a:t>
            </a:r>
            <a:r>
              <a:rPr lang="en-US" sz="1900">
                <a:latin typeface="Times New Roman"/>
                <a:ea typeface="+mn-lt"/>
                <a:cs typeface="+mn-lt"/>
              </a:rPr>
              <a:t> </a:t>
            </a:r>
            <a:r>
              <a:rPr lang="en-US" sz="1900" err="1">
                <a:latin typeface="Times New Roman"/>
                <a:ea typeface="+mn-lt"/>
                <a:cs typeface="+mn-lt"/>
              </a:rPr>
              <a:t>χρήστες</a:t>
            </a:r>
            <a:r>
              <a:rPr lang="en-US" sz="1900">
                <a:latin typeface="Times New Roman"/>
                <a:ea typeface="+mn-lt"/>
                <a:cs typeface="+mn-lt"/>
              </a:rPr>
              <a:t> π</a:t>
            </a:r>
            <a:r>
              <a:rPr lang="en-US" sz="1900" err="1">
                <a:latin typeface="Times New Roman"/>
                <a:ea typeface="+mn-lt"/>
                <a:cs typeface="+mn-lt"/>
              </a:rPr>
              <a:t>ου</a:t>
            </a:r>
            <a:r>
              <a:rPr lang="en-US" sz="1900">
                <a:latin typeface="Times New Roman"/>
                <a:ea typeface="+mn-lt"/>
                <a:cs typeface="+mn-lt"/>
              </a:rPr>
              <a:t> </a:t>
            </a:r>
            <a:r>
              <a:rPr lang="en-US" sz="1900" err="1">
                <a:latin typeface="Times New Roman"/>
                <a:ea typeface="+mn-lt"/>
                <a:cs typeface="+mn-lt"/>
              </a:rPr>
              <a:t>έχουν</a:t>
            </a:r>
            <a:r>
              <a:rPr lang="en-US" sz="1900">
                <a:latin typeface="Times New Roman"/>
                <a:ea typeface="+mn-lt"/>
                <a:cs typeface="+mn-lt"/>
              </a:rPr>
              <a:t> π</a:t>
            </a:r>
            <a:r>
              <a:rPr lang="en-US" sz="1900" err="1">
                <a:latin typeface="Times New Roman"/>
                <a:ea typeface="+mn-lt"/>
                <a:cs typeface="+mn-lt"/>
              </a:rPr>
              <a:t>ρόσ</a:t>
            </a:r>
            <a:r>
              <a:rPr lang="en-US" sz="1900">
                <a:latin typeface="Times New Roman"/>
                <a:ea typeface="+mn-lt"/>
                <a:cs typeface="+mn-lt"/>
              </a:rPr>
              <a:t>βα</a:t>
            </a:r>
            <a:r>
              <a:rPr lang="en-US" sz="1900" err="1">
                <a:latin typeface="Times New Roman"/>
                <a:ea typeface="+mn-lt"/>
                <a:cs typeface="+mn-lt"/>
              </a:rPr>
              <a:t>ση</a:t>
            </a:r>
            <a:r>
              <a:rPr lang="en-US" sz="1900">
                <a:latin typeface="Times New Roman"/>
                <a:ea typeface="+mn-lt"/>
                <a:cs typeface="+mn-lt"/>
              </a:rPr>
              <a:t> </a:t>
            </a:r>
            <a:r>
              <a:rPr lang="en-US" sz="1900" err="1">
                <a:latin typeface="Times New Roman"/>
                <a:ea typeface="+mn-lt"/>
                <a:cs typeface="+mn-lt"/>
              </a:rPr>
              <a:t>στους</a:t>
            </a:r>
            <a:r>
              <a:rPr lang="en-US" sz="1900">
                <a:latin typeface="Times New Roman"/>
                <a:ea typeface="+mn-lt"/>
                <a:cs typeface="+mn-lt"/>
              </a:rPr>
              <a:t> α</a:t>
            </a:r>
            <a:r>
              <a:rPr lang="en-US" sz="1900" err="1">
                <a:latin typeface="Times New Roman"/>
                <a:ea typeface="+mn-lt"/>
                <a:cs typeface="+mn-lt"/>
              </a:rPr>
              <a:t>νοιχτούς</a:t>
            </a:r>
            <a:r>
              <a:rPr lang="en-US" sz="1900">
                <a:latin typeface="Times New Roman"/>
                <a:ea typeface="+mn-lt"/>
                <a:cs typeface="+mn-lt"/>
              </a:rPr>
              <a:t> π</a:t>
            </a:r>
            <a:r>
              <a:rPr lang="en-US" sz="1900" err="1">
                <a:latin typeface="Times New Roman"/>
                <a:ea typeface="+mn-lt"/>
                <a:cs typeface="+mn-lt"/>
              </a:rPr>
              <a:t>όρους</a:t>
            </a:r>
            <a:r>
              <a:rPr lang="en-US" sz="1900">
                <a:latin typeface="Times New Roman"/>
                <a:ea typeface="+mn-lt"/>
                <a:cs typeface="+mn-lt"/>
              </a:rPr>
              <a:t> </a:t>
            </a:r>
            <a:r>
              <a:rPr lang="en-US" sz="1900" err="1">
                <a:latin typeface="Times New Roman"/>
                <a:ea typeface="+mn-lt"/>
                <a:cs typeface="+mn-lt"/>
              </a:rPr>
              <a:t>μέσω</a:t>
            </a:r>
            <a:r>
              <a:rPr lang="en-US" sz="1900">
                <a:latin typeface="Times New Roman"/>
                <a:ea typeface="+mn-lt"/>
                <a:cs typeface="+mn-lt"/>
              </a:rPr>
              <a:t> </a:t>
            </a:r>
            <a:r>
              <a:rPr lang="en-US" sz="1900" err="1">
                <a:latin typeface="Times New Roman"/>
                <a:ea typeface="+mn-lt"/>
                <a:cs typeface="+mn-lt"/>
              </a:rPr>
              <a:t>του</a:t>
            </a:r>
            <a:r>
              <a:rPr lang="en-US" sz="1900">
                <a:latin typeface="Times New Roman"/>
                <a:ea typeface="+mn-lt"/>
                <a:cs typeface="+mn-lt"/>
              </a:rPr>
              <a:t> </a:t>
            </a:r>
            <a:r>
              <a:rPr lang="en-US" sz="1900" err="1">
                <a:latin typeface="Times New Roman"/>
                <a:ea typeface="+mn-lt"/>
                <a:cs typeface="+mn-lt"/>
              </a:rPr>
              <a:t>ίντερνετ</a:t>
            </a:r>
            <a:r>
              <a:rPr lang="en-US" sz="1900">
                <a:latin typeface="Times New Roman"/>
                <a:ea typeface="+mn-lt"/>
                <a:cs typeface="+mn-lt"/>
              </a:rPr>
              <a:t>.</a:t>
            </a:r>
            <a:endParaRPr lang="en-US" sz="1900" b="1">
              <a:latin typeface="Times New Roman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 sz="1900" b="1">
              <a:latin typeface="Times New Roman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1900" b="1">
                <a:latin typeface="Times New Roman"/>
                <a:ea typeface="+mn-lt"/>
                <a:cs typeface="+mn-lt"/>
              </a:rPr>
              <a:t>Azure Entra ID: </a:t>
            </a:r>
            <a:r>
              <a:rPr lang="en-US" sz="1900" err="1">
                <a:latin typeface="Times New Roman"/>
                <a:ea typeface="+mn-lt"/>
                <a:cs typeface="+mn-lt"/>
              </a:rPr>
              <a:t>Αυθεντικο</a:t>
            </a:r>
            <a:r>
              <a:rPr lang="en-US" sz="1900">
                <a:latin typeface="Times New Roman"/>
                <a:ea typeface="+mn-lt"/>
                <a:cs typeface="+mn-lt"/>
              </a:rPr>
              <a:t>π</a:t>
            </a:r>
            <a:r>
              <a:rPr lang="en-US" sz="1900" err="1">
                <a:latin typeface="Times New Roman"/>
                <a:ea typeface="+mn-lt"/>
                <a:cs typeface="+mn-lt"/>
              </a:rPr>
              <a:t>οίηση</a:t>
            </a:r>
            <a:r>
              <a:rPr lang="en-US" sz="1900">
                <a:latin typeface="Times New Roman"/>
                <a:ea typeface="+mn-lt"/>
                <a:cs typeface="+mn-lt"/>
              </a:rPr>
              <a:t> </a:t>
            </a:r>
            <a:r>
              <a:rPr lang="en-US" sz="1900" err="1">
                <a:latin typeface="Times New Roman"/>
                <a:ea typeface="+mn-lt"/>
                <a:cs typeface="+mn-lt"/>
              </a:rPr>
              <a:t>μέσω</a:t>
            </a:r>
            <a:r>
              <a:rPr lang="en-US" sz="1900">
                <a:latin typeface="Times New Roman"/>
                <a:ea typeface="+mn-lt"/>
                <a:cs typeface="+mn-lt"/>
              </a:rPr>
              <a:t> office 365.  Επ</a:t>
            </a:r>
            <a:r>
              <a:rPr lang="en-US" sz="1900" err="1">
                <a:latin typeface="Times New Roman"/>
                <a:ea typeface="+mn-lt"/>
                <a:cs typeface="+mn-lt"/>
              </a:rPr>
              <a:t>ίσης</a:t>
            </a:r>
            <a:r>
              <a:rPr lang="en-US" sz="1900">
                <a:latin typeface="Times New Roman"/>
                <a:ea typeface="+mn-lt"/>
                <a:cs typeface="+mn-lt"/>
              </a:rPr>
              <a:t>, </a:t>
            </a:r>
            <a:r>
              <a:rPr lang="en-US" sz="1900" err="1">
                <a:latin typeface="Times New Roman"/>
                <a:ea typeface="+mn-lt"/>
                <a:cs typeface="+mn-lt"/>
              </a:rPr>
              <a:t>έγινε</a:t>
            </a:r>
            <a:r>
              <a:rPr lang="en-US" sz="1900">
                <a:latin typeface="Times New Roman"/>
                <a:ea typeface="+mn-lt"/>
                <a:cs typeface="+mn-lt"/>
              </a:rPr>
              <a:t> </a:t>
            </a:r>
            <a:r>
              <a:rPr lang="en-US" sz="1900" err="1">
                <a:latin typeface="Times New Roman"/>
                <a:ea typeface="+mn-lt"/>
                <a:cs typeface="+mn-lt"/>
              </a:rPr>
              <a:t>μι</a:t>
            </a:r>
            <a:r>
              <a:rPr lang="en-US" sz="1900">
                <a:latin typeface="Times New Roman"/>
                <a:ea typeface="+mn-lt"/>
                <a:cs typeface="+mn-lt"/>
              </a:rPr>
              <a:t>α π</a:t>
            </a:r>
            <a:r>
              <a:rPr lang="en-US" sz="1900" err="1">
                <a:latin typeface="Times New Roman"/>
                <a:ea typeface="+mn-lt"/>
                <a:cs typeface="+mn-lt"/>
              </a:rPr>
              <a:t>ροσ</a:t>
            </a:r>
            <a:r>
              <a:rPr lang="en-US" sz="1900">
                <a:latin typeface="Times New Roman"/>
                <a:ea typeface="+mn-lt"/>
                <a:cs typeface="+mn-lt"/>
              </a:rPr>
              <a:t>π</a:t>
            </a:r>
            <a:r>
              <a:rPr lang="en-US" sz="1900" err="1">
                <a:latin typeface="Times New Roman"/>
                <a:ea typeface="+mn-lt"/>
                <a:cs typeface="+mn-lt"/>
              </a:rPr>
              <a:t>άθει</a:t>
            </a:r>
            <a:r>
              <a:rPr lang="en-US" sz="1900">
                <a:latin typeface="Times New Roman"/>
                <a:ea typeface="+mn-lt"/>
                <a:cs typeface="+mn-lt"/>
              </a:rPr>
              <a:t>α να </a:t>
            </a:r>
            <a:r>
              <a:rPr lang="en-US" sz="1900" err="1">
                <a:latin typeface="Times New Roman"/>
                <a:ea typeface="+mn-lt"/>
                <a:cs typeface="+mn-lt"/>
              </a:rPr>
              <a:t>ενεργο</a:t>
            </a:r>
            <a:r>
              <a:rPr lang="en-US" sz="1900">
                <a:latin typeface="Times New Roman"/>
                <a:ea typeface="+mn-lt"/>
                <a:cs typeface="+mn-lt"/>
              </a:rPr>
              <a:t>π</a:t>
            </a:r>
            <a:r>
              <a:rPr lang="en-US" sz="1900" err="1">
                <a:latin typeface="Times New Roman"/>
                <a:ea typeface="+mn-lt"/>
                <a:cs typeface="+mn-lt"/>
              </a:rPr>
              <a:t>οιηθεί</a:t>
            </a:r>
            <a:r>
              <a:rPr lang="en-US" sz="1900">
                <a:latin typeface="Times New Roman"/>
                <a:ea typeface="+mn-lt"/>
                <a:cs typeface="+mn-lt"/>
              </a:rPr>
              <a:t> </a:t>
            </a:r>
            <a:r>
              <a:rPr lang="en-US" sz="1900" err="1">
                <a:latin typeface="Times New Roman"/>
                <a:ea typeface="+mn-lt"/>
                <a:cs typeface="+mn-lt"/>
              </a:rPr>
              <a:t>το</a:t>
            </a:r>
            <a:r>
              <a:rPr lang="en-US" sz="1900">
                <a:latin typeface="Times New Roman"/>
                <a:ea typeface="+mn-lt"/>
                <a:cs typeface="+mn-lt"/>
              </a:rPr>
              <a:t> 2 factor authentication, </a:t>
            </a:r>
            <a:r>
              <a:rPr lang="en-US" sz="1900" err="1">
                <a:latin typeface="Times New Roman"/>
                <a:ea typeface="+mn-lt"/>
                <a:cs typeface="+mn-lt"/>
              </a:rPr>
              <a:t>ωστόσο</a:t>
            </a:r>
            <a:r>
              <a:rPr lang="en-US" sz="1900">
                <a:latin typeface="Times New Roman"/>
                <a:ea typeface="+mn-lt"/>
                <a:cs typeface="+mn-lt"/>
              </a:rPr>
              <a:t> κα</a:t>
            </a:r>
            <a:r>
              <a:rPr lang="en-US" sz="1900" err="1">
                <a:latin typeface="Times New Roman"/>
                <a:ea typeface="+mn-lt"/>
                <a:cs typeface="+mn-lt"/>
              </a:rPr>
              <a:t>τέστη</a:t>
            </a:r>
            <a:r>
              <a:rPr lang="en-US" sz="1900">
                <a:latin typeface="Times New Roman"/>
                <a:ea typeface="+mn-lt"/>
                <a:cs typeface="+mn-lt"/>
              </a:rPr>
              <a:t>  α</a:t>
            </a:r>
            <a:r>
              <a:rPr lang="en-US" sz="1900" err="1">
                <a:latin typeface="Times New Roman"/>
                <a:ea typeface="+mn-lt"/>
                <a:cs typeface="+mn-lt"/>
              </a:rPr>
              <a:t>νε</a:t>
            </a:r>
            <a:r>
              <a:rPr lang="en-US" sz="1900">
                <a:latin typeface="Times New Roman"/>
                <a:ea typeface="+mn-lt"/>
                <a:cs typeface="+mn-lt"/>
              </a:rPr>
              <a:t>π</a:t>
            </a:r>
            <a:r>
              <a:rPr lang="en-US" sz="1900" err="1">
                <a:latin typeface="Times New Roman"/>
                <a:ea typeface="+mn-lt"/>
                <a:cs typeface="+mn-lt"/>
              </a:rPr>
              <a:t>ιτυχής</a:t>
            </a:r>
            <a:r>
              <a:rPr lang="en-US" sz="1900">
                <a:latin typeface="Times New Roman"/>
                <a:ea typeface="+mn-lt"/>
                <a:cs typeface="+mn-lt"/>
              </a:rPr>
              <a:t> </a:t>
            </a:r>
            <a:r>
              <a:rPr lang="en-US" sz="1900" err="1">
                <a:latin typeface="Times New Roman"/>
                <a:ea typeface="+mn-lt"/>
                <a:cs typeface="+mn-lt"/>
              </a:rPr>
              <a:t>λόγο</a:t>
            </a:r>
            <a:r>
              <a:rPr lang="en-US" sz="1900">
                <a:latin typeface="Times New Roman"/>
                <a:ea typeface="+mn-lt"/>
                <a:cs typeface="+mn-lt"/>
              </a:rPr>
              <a:t> α</a:t>
            </a:r>
            <a:r>
              <a:rPr lang="en-US" sz="1900" err="1">
                <a:latin typeface="Times New Roman"/>
                <a:ea typeface="+mn-lt"/>
                <a:cs typeface="+mn-lt"/>
              </a:rPr>
              <a:t>νε</a:t>
            </a:r>
            <a:r>
              <a:rPr lang="en-US" sz="1900">
                <a:latin typeface="Times New Roman"/>
                <a:ea typeface="+mn-lt"/>
                <a:cs typeface="+mn-lt"/>
              </a:rPr>
              <a:t>πα</a:t>
            </a:r>
            <a:r>
              <a:rPr lang="en-US" sz="1900" err="1">
                <a:latin typeface="Times New Roman"/>
                <a:ea typeface="+mn-lt"/>
                <a:cs typeface="+mn-lt"/>
              </a:rPr>
              <a:t>ρκών</a:t>
            </a:r>
            <a:r>
              <a:rPr lang="en-US" sz="1900">
                <a:latin typeface="Times New Roman"/>
                <a:ea typeface="+mn-lt"/>
                <a:cs typeface="+mn-lt"/>
              </a:rPr>
              <a:t> </a:t>
            </a:r>
            <a:r>
              <a:rPr lang="en-US" sz="1900" err="1">
                <a:latin typeface="Times New Roman"/>
                <a:ea typeface="+mn-lt"/>
                <a:cs typeface="+mn-lt"/>
              </a:rPr>
              <a:t>δικ</a:t>
            </a:r>
            <a:r>
              <a:rPr lang="en-US" sz="1900">
                <a:latin typeface="Times New Roman"/>
                <a:ea typeface="+mn-lt"/>
                <a:cs typeface="+mn-lt"/>
              </a:rPr>
              <a:t>α</a:t>
            </a:r>
            <a:r>
              <a:rPr lang="en-US" sz="1900" err="1">
                <a:latin typeface="Times New Roman"/>
                <a:ea typeface="+mn-lt"/>
                <a:cs typeface="+mn-lt"/>
              </a:rPr>
              <a:t>ιωμάτων</a:t>
            </a:r>
            <a:r>
              <a:rPr lang="en-US" sz="1900">
                <a:latin typeface="Times New Roman"/>
                <a:ea typeface="+mn-lt"/>
                <a:cs typeface="+mn-lt"/>
              </a:rPr>
              <a:t> </a:t>
            </a:r>
            <a:r>
              <a:rPr lang="en-US" sz="1900" err="1">
                <a:latin typeface="Times New Roman"/>
                <a:ea typeface="+mn-lt"/>
                <a:cs typeface="+mn-lt"/>
              </a:rPr>
              <a:t>του</a:t>
            </a:r>
            <a:r>
              <a:rPr lang="en-US" sz="1900">
                <a:latin typeface="Times New Roman"/>
                <a:ea typeface="+mn-lt"/>
                <a:cs typeface="+mn-lt"/>
              </a:rPr>
              <a:t> </a:t>
            </a:r>
            <a:r>
              <a:rPr lang="en-US" sz="1900" err="1">
                <a:latin typeface="Times New Roman"/>
                <a:ea typeface="+mn-lt"/>
                <a:cs typeface="+mn-lt"/>
              </a:rPr>
              <a:t>λογ</a:t>
            </a:r>
            <a:r>
              <a:rPr lang="en-US" sz="1900">
                <a:latin typeface="Times New Roman"/>
                <a:ea typeface="+mn-lt"/>
                <a:cs typeface="+mn-lt"/>
              </a:rPr>
              <a:t>α</a:t>
            </a:r>
            <a:r>
              <a:rPr lang="en-US" sz="1900" err="1">
                <a:latin typeface="Times New Roman"/>
                <a:ea typeface="+mn-lt"/>
                <a:cs typeface="+mn-lt"/>
              </a:rPr>
              <a:t>ρι</a:t>
            </a:r>
            <a:r>
              <a:rPr lang="en-US" sz="1900">
                <a:latin typeface="Times New Roman"/>
                <a:ea typeface="+mn-lt"/>
                <a:cs typeface="+mn-lt"/>
              </a:rPr>
              <a:t>α</a:t>
            </a:r>
            <a:r>
              <a:rPr lang="en-US" sz="1900" err="1">
                <a:latin typeface="Times New Roman"/>
                <a:ea typeface="+mn-lt"/>
                <a:cs typeface="+mn-lt"/>
              </a:rPr>
              <a:t>σμού</a:t>
            </a:r>
            <a:r>
              <a:rPr lang="en-US" sz="1900">
                <a:latin typeface="Times New Roman"/>
                <a:ea typeface="+mn-lt"/>
                <a:cs typeface="+mn-lt"/>
              </a:rPr>
              <a:t> μας. </a:t>
            </a:r>
            <a:endParaRPr lang="en-US" sz="190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sz="1900">
              <a:latin typeface="Times New Roman"/>
              <a:ea typeface="+mn-lt"/>
              <a:cs typeface="+mn-lt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1900" b="1">
                <a:latin typeface="Times New Roman"/>
                <a:ea typeface="+mn-lt"/>
                <a:cs typeface="+mn-lt"/>
              </a:rPr>
              <a:t>WAF:</a:t>
            </a:r>
            <a:r>
              <a:rPr lang="en-US" sz="1900">
                <a:latin typeface="Times New Roman"/>
                <a:ea typeface="+mn-lt"/>
                <a:cs typeface="+mn-lt"/>
              </a:rPr>
              <a:t> </a:t>
            </a:r>
            <a:r>
              <a:rPr lang="en-US" sz="1900" err="1">
                <a:latin typeface="Times New Roman"/>
                <a:ea typeface="+mn-lt"/>
                <a:cs typeface="+mn-lt"/>
              </a:rPr>
              <a:t>Προστ</a:t>
            </a:r>
            <a:r>
              <a:rPr lang="en-US" sz="1900">
                <a:latin typeface="Times New Roman"/>
                <a:ea typeface="+mn-lt"/>
                <a:cs typeface="+mn-lt"/>
              </a:rPr>
              <a:t>α</a:t>
            </a:r>
            <a:r>
              <a:rPr lang="en-US" sz="1900" err="1">
                <a:latin typeface="Times New Roman"/>
                <a:ea typeface="+mn-lt"/>
                <a:cs typeface="+mn-lt"/>
              </a:rPr>
              <a:t>σί</a:t>
            </a:r>
            <a:r>
              <a:rPr lang="en-US" sz="1900">
                <a:latin typeface="Times New Roman"/>
                <a:ea typeface="+mn-lt"/>
                <a:cs typeface="+mn-lt"/>
              </a:rPr>
              <a:t>α </a:t>
            </a:r>
            <a:r>
              <a:rPr lang="en-US" sz="1900" err="1">
                <a:latin typeface="Times New Roman"/>
                <a:ea typeface="+mn-lt"/>
                <a:cs typeface="+mn-lt"/>
              </a:rPr>
              <a:t>των</a:t>
            </a:r>
            <a:r>
              <a:rPr lang="en-US" sz="1900">
                <a:latin typeface="Times New Roman"/>
                <a:ea typeface="+mn-lt"/>
                <a:cs typeface="+mn-lt"/>
              </a:rPr>
              <a:t> </a:t>
            </a:r>
            <a:r>
              <a:rPr lang="en-US" sz="1900" err="1">
                <a:latin typeface="Times New Roman"/>
                <a:ea typeface="+mn-lt"/>
                <a:cs typeface="+mn-lt"/>
              </a:rPr>
              <a:t>εφ</a:t>
            </a:r>
            <a:r>
              <a:rPr lang="en-US" sz="1900">
                <a:latin typeface="Times New Roman"/>
                <a:ea typeface="+mn-lt"/>
                <a:cs typeface="+mn-lt"/>
              </a:rPr>
              <a:t>α</a:t>
            </a:r>
            <a:r>
              <a:rPr lang="en-US" sz="1900" err="1">
                <a:latin typeface="Times New Roman"/>
                <a:ea typeface="+mn-lt"/>
                <a:cs typeface="+mn-lt"/>
              </a:rPr>
              <a:t>ρμογών</a:t>
            </a:r>
            <a:r>
              <a:rPr lang="en-US" sz="1900">
                <a:latin typeface="Times New Roman"/>
                <a:ea typeface="+mn-lt"/>
                <a:cs typeface="+mn-lt"/>
              </a:rPr>
              <a:t> απο επ</a:t>
            </a:r>
            <a:r>
              <a:rPr lang="en-US" sz="1900" err="1">
                <a:latin typeface="Times New Roman"/>
                <a:ea typeface="+mn-lt"/>
                <a:cs typeface="+mn-lt"/>
              </a:rPr>
              <a:t>ιθέσεις</a:t>
            </a:r>
            <a:r>
              <a:rPr lang="en-US" sz="1900">
                <a:latin typeface="Times New Roman"/>
                <a:ea typeface="+mn-lt"/>
                <a:cs typeface="+mn-lt"/>
              </a:rPr>
              <a:t>.</a:t>
            </a:r>
          </a:p>
          <a:p>
            <a:pPr marL="342900" indent="-342900">
              <a:buFont typeface="Arial,Sans-Serif"/>
              <a:buChar char="•"/>
            </a:pPr>
            <a:endParaRPr lang="en-US" sz="1900">
              <a:latin typeface="Times New Roman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1900" b="1">
                <a:latin typeface="Times New Roman"/>
                <a:ea typeface="+mn-lt"/>
                <a:cs typeface="+mn-lt"/>
              </a:rPr>
              <a:t>Azure App Service: </a:t>
            </a:r>
            <a:r>
              <a:rPr lang="en-US" sz="1900">
                <a:latin typeface="Times New Roman"/>
                <a:ea typeface="+mn-lt"/>
                <a:cs typeface="+mn-lt"/>
              </a:rPr>
              <a:t>Premium P0V3 </a:t>
            </a:r>
            <a:r>
              <a:rPr lang="en-US" sz="1900" err="1">
                <a:latin typeface="Times New Roman"/>
                <a:ea typeface="+mn-lt"/>
                <a:cs typeface="+mn-lt"/>
              </a:rPr>
              <a:t>το</a:t>
            </a:r>
            <a:r>
              <a:rPr lang="en-US" sz="1900">
                <a:latin typeface="Times New Roman"/>
                <a:ea typeface="+mn-lt"/>
                <a:cs typeface="+mn-lt"/>
              </a:rPr>
              <a:t> </a:t>
            </a:r>
            <a:r>
              <a:rPr lang="en-US" sz="1900" err="1">
                <a:latin typeface="Times New Roman"/>
                <a:ea typeface="+mn-lt"/>
                <a:cs typeface="+mn-lt"/>
              </a:rPr>
              <a:t>μηχάνημ</a:t>
            </a:r>
            <a:r>
              <a:rPr lang="en-US" sz="1900">
                <a:latin typeface="Times New Roman"/>
                <a:ea typeface="+mn-lt"/>
                <a:cs typeface="+mn-lt"/>
              </a:rPr>
              <a:t>α επ</a:t>
            </a:r>
            <a:r>
              <a:rPr lang="en-US" sz="1900" err="1">
                <a:latin typeface="Times New Roman"/>
                <a:ea typeface="+mn-lt"/>
                <a:cs typeface="+mn-lt"/>
              </a:rPr>
              <a:t>ιλογής</a:t>
            </a:r>
            <a:r>
              <a:rPr lang="en-US" sz="1900">
                <a:latin typeface="Times New Roman"/>
                <a:ea typeface="+mn-lt"/>
                <a:cs typeface="+mn-lt"/>
              </a:rPr>
              <a:t>, </a:t>
            </a:r>
            <a:r>
              <a:rPr lang="en-US" sz="1900" err="1">
                <a:latin typeface="Times New Roman"/>
                <a:ea typeface="+mn-lt"/>
                <a:cs typeface="+mn-lt"/>
              </a:rPr>
              <a:t>φιλοξενεί</a:t>
            </a:r>
            <a:r>
              <a:rPr lang="en-US" sz="1900">
                <a:latin typeface="Times New Roman"/>
                <a:ea typeface="+mn-lt"/>
                <a:cs typeface="+mn-lt"/>
              </a:rPr>
              <a:t> </a:t>
            </a:r>
            <a:r>
              <a:rPr lang="en-US" sz="1900" err="1">
                <a:latin typeface="Times New Roman"/>
                <a:ea typeface="+mn-lt"/>
                <a:cs typeface="+mn-lt"/>
              </a:rPr>
              <a:t>εφ</a:t>
            </a:r>
            <a:r>
              <a:rPr lang="en-US" sz="1900">
                <a:latin typeface="Times New Roman"/>
                <a:ea typeface="+mn-lt"/>
                <a:cs typeface="+mn-lt"/>
              </a:rPr>
              <a:t>α</a:t>
            </a:r>
            <a:r>
              <a:rPr lang="en-US" sz="1900" err="1">
                <a:latin typeface="Times New Roman"/>
                <a:ea typeface="+mn-lt"/>
                <a:cs typeface="+mn-lt"/>
              </a:rPr>
              <a:t>ρμογές</a:t>
            </a:r>
            <a:r>
              <a:rPr lang="en-US" sz="1900">
                <a:latin typeface="Times New Roman"/>
                <a:ea typeface="+mn-lt"/>
                <a:cs typeface="+mn-lt"/>
              </a:rPr>
              <a:t>.</a:t>
            </a:r>
          </a:p>
          <a:p>
            <a:endParaRPr lang="en-US" sz="1900">
              <a:latin typeface="Times New Roman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1900" b="1">
                <a:latin typeface="Times New Roman"/>
                <a:ea typeface="+mn-lt"/>
                <a:cs typeface="+mn-lt"/>
              </a:rPr>
              <a:t>Azure App Functions: </a:t>
            </a:r>
            <a:r>
              <a:rPr lang="en-US" sz="1900">
                <a:latin typeface="Times New Roman"/>
                <a:ea typeface="+mn-lt"/>
                <a:cs typeface="+mn-lt"/>
              </a:rPr>
              <a:t>Πα</a:t>
            </a:r>
            <a:r>
              <a:rPr lang="en-US" sz="1900" err="1">
                <a:latin typeface="Times New Roman"/>
                <a:ea typeface="+mn-lt"/>
                <a:cs typeface="+mn-lt"/>
              </a:rPr>
              <a:t>ρέχει</a:t>
            </a:r>
            <a:r>
              <a:rPr lang="en-US" sz="1900">
                <a:latin typeface="Times New Roman"/>
                <a:ea typeface="+mn-lt"/>
                <a:cs typeface="+mn-lt"/>
              </a:rPr>
              <a:t> </a:t>
            </a:r>
            <a:r>
              <a:rPr lang="en-US" sz="1900" err="1">
                <a:latin typeface="Times New Roman"/>
                <a:ea typeface="+mn-lt"/>
                <a:cs typeface="+mn-lt"/>
              </a:rPr>
              <a:t>δυν</a:t>
            </a:r>
            <a:r>
              <a:rPr lang="en-US" sz="1900">
                <a:latin typeface="Times New Roman"/>
                <a:ea typeface="+mn-lt"/>
                <a:cs typeface="+mn-lt"/>
              </a:rPr>
              <a:t>α</a:t>
            </a:r>
            <a:r>
              <a:rPr lang="en-US" sz="1900" err="1">
                <a:latin typeface="Times New Roman"/>
                <a:ea typeface="+mn-lt"/>
                <a:cs typeface="+mn-lt"/>
              </a:rPr>
              <a:t>τότητες</a:t>
            </a:r>
            <a:r>
              <a:rPr lang="en-US" sz="1900">
                <a:latin typeface="Times New Roman"/>
                <a:ea typeface="+mn-lt"/>
                <a:cs typeface="+mn-lt"/>
              </a:rPr>
              <a:t> serverless.</a:t>
            </a:r>
            <a:endParaRPr lang="en-US" sz="1900">
              <a:latin typeface="Times New Roman"/>
            </a:endParaRPr>
          </a:p>
          <a:p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718853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267D56-A7FC-87CC-3F7B-61E69A7BEF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50625" y="6102350"/>
            <a:ext cx="838200" cy="276225"/>
          </a:xfrm>
        </p:spPr>
        <p:txBody>
          <a:bodyPr/>
          <a:lstStyle/>
          <a:p>
            <a:fld id="{2A013F82-EE5E-44EE-A61D-E31C6657F26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7BFFD8-C698-E1C4-39C9-9874379C6446}"/>
              </a:ext>
            </a:extLst>
          </p:cNvPr>
          <p:cNvSpPr txBox="1"/>
          <p:nvPr/>
        </p:nvSpPr>
        <p:spPr>
          <a:xfrm>
            <a:off x="1155694" y="672789"/>
            <a:ext cx="9873538" cy="563231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endParaRPr lang="en-US" sz="2000"/>
          </a:p>
          <a:p>
            <a:pPr marL="342900" indent="-342900">
              <a:buFont typeface="Arial"/>
              <a:buChar char="•"/>
            </a:pPr>
            <a:endParaRPr lang="en-US" sz="2000"/>
          </a:p>
          <a:p>
            <a:pPr marL="342900" indent="-342900">
              <a:buFont typeface="Arial"/>
              <a:buChar char="•"/>
            </a:pPr>
            <a:r>
              <a:rPr lang="en-US" sz="2000" b="1">
                <a:latin typeface="Times New Roman"/>
                <a:cs typeface="Times New Roman"/>
              </a:rPr>
              <a:t>Virtual Network: </a:t>
            </a:r>
            <a:r>
              <a:rPr lang="en-US" sz="2000" err="1">
                <a:latin typeface="Times New Roman"/>
                <a:cs typeface="Times New Roman"/>
              </a:rPr>
              <a:t>Το</a:t>
            </a:r>
            <a:r>
              <a:rPr lang="en-US" sz="2000">
                <a:latin typeface="Times New Roman"/>
                <a:cs typeface="Times New Roman"/>
              </a:rPr>
              <a:t> Virtual Network </a:t>
            </a:r>
            <a:r>
              <a:rPr lang="en-US" sz="2000" err="1">
                <a:latin typeface="Times New Roman"/>
                <a:cs typeface="Times New Roman"/>
              </a:rPr>
              <a:t>είν</a:t>
            </a:r>
            <a:r>
              <a:rPr lang="en-US" sz="2000">
                <a:latin typeface="Times New Roman"/>
                <a:cs typeface="Times New Roman"/>
              </a:rPr>
              <a:t>αι </a:t>
            </a:r>
            <a:r>
              <a:rPr lang="en-US" sz="2000" err="1">
                <a:latin typeface="Times New Roman"/>
                <a:cs typeface="Times New Roman"/>
              </a:rPr>
              <a:t>το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εσωτερικό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δίκτυο</a:t>
            </a:r>
            <a:r>
              <a:rPr lang="en-US" sz="2000">
                <a:latin typeface="Times New Roman"/>
                <a:cs typeface="Times New Roman"/>
              </a:rPr>
              <a:t> π</a:t>
            </a:r>
            <a:r>
              <a:rPr lang="en-US" sz="2000" err="1">
                <a:latin typeface="Times New Roman"/>
                <a:cs typeface="Times New Roman"/>
              </a:rPr>
              <a:t>ου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συνδέει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τους</a:t>
            </a:r>
            <a:r>
              <a:rPr lang="en-US" sz="2000">
                <a:latin typeface="Times New Roman"/>
                <a:cs typeface="Times New Roman"/>
              </a:rPr>
              <a:t> παρα</a:t>
            </a:r>
            <a:r>
              <a:rPr lang="en-US" sz="2000" err="1">
                <a:latin typeface="Times New Roman"/>
                <a:cs typeface="Times New Roman"/>
              </a:rPr>
              <a:t>κάτω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ετ</a:t>
            </a:r>
            <a:r>
              <a:rPr lang="en-US" sz="2000">
                <a:latin typeface="Times New Roman"/>
                <a:cs typeface="Times New Roman"/>
              </a:rPr>
              <a:t>α</a:t>
            </a:r>
            <a:r>
              <a:rPr lang="en-US" sz="2000" err="1">
                <a:latin typeface="Times New Roman"/>
                <a:cs typeface="Times New Roman"/>
              </a:rPr>
              <a:t>ιρικούς</a:t>
            </a:r>
            <a:r>
              <a:rPr lang="en-US" sz="2000">
                <a:latin typeface="Times New Roman"/>
                <a:cs typeface="Times New Roman"/>
              </a:rPr>
              <a:t> π</a:t>
            </a:r>
            <a:r>
              <a:rPr lang="en-US" sz="2000" err="1">
                <a:latin typeface="Times New Roman"/>
                <a:cs typeface="Times New Roman"/>
              </a:rPr>
              <a:t>όρους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στο</a:t>
            </a:r>
            <a:r>
              <a:rPr lang="en-US" sz="2000">
                <a:latin typeface="Times New Roman"/>
                <a:cs typeface="Times New Roman"/>
              </a:rPr>
              <a:t> Azure </a:t>
            </a:r>
            <a:r>
              <a:rPr lang="en-US" sz="2000" err="1">
                <a:latin typeface="Times New Roman"/>
                <a:cs typeface="Times New Roman"/>
              </a:rPr>
              <a:t>χωρίς</a:t>
            </a:r>
            <a:r>
              <a:rPr lang="en-US" sz="2000">
                <a:latin typeface="Times New Roman"/>
                <a:cs typeface="Times New Roman"/>
              </a:rPr>
              <a:t> να </a:t>
            </a:r>
            <a:r>
              <a:rPr lang="en-US" sz="2000" err="1">
                <a:latin typeface="Times New Roman"/>
                <a:cs typeface="Times New Roman"/>
              </a:rPr>
              <a:t>έχουν</a:t>
            </a:r>
            <a:r>
              <a:rPr lang="en-US" sz="2000">
                <a:latin typeface="Times New Roman"/>
                <a:cs typeface="Times New Roman"/>
              </a:rPr>
              <a:t> επα</a:t>
            </a:r>
            <a:r>
              <a:rPr lang="en-US" sz="2000" err="1">
                <a:latin typeface="Times New Roman"/>
                <a:cs typeface="Times New Roman"/>
              </a:rPr>
              <a:t>φή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με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το</a:t>
            </a:r>
            <a:r>
              <a:rPr lang="en-US" sz="2000">
                <a:latin typeface="Times New Roman"/>
                <a:cs typeface="Times New Roman"/>
              </a:rPr>
              <a:t> internet. H </a:t>
            </a:r>
            <a:r>
              <a:rPr lang="en-US" sz="2000" err="1">
                <a:latin typeface="Times New Roman"/>
                <a:cs typeface="Times New Roman"/>
              </a:rPr>
              <a:t>μόνη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δι</a:t>
            </a:r>
            <a:r>
              <a:rPr lang="en-US" sz="2000">
                <a:latin typeface="Times New Roman"/>
                <a:cs typeface="Times New Roman"/>
              </a:rPr>
              <a:t>α</a:t>
            </a:r>
            <a:r>
              <a:rPr lang="en-US" sz="2000" err="1">
                <a:latin typeface="Times New Roman"/>
                <a:cs typeface="Times New Roman"/>
              </a:rPr>
              <a:t>μεσολά</a:t>
            </a:r>
            <a:r>
              <a:rPr lang="en-US" sz="2000">
                <a:latin typeface="Times New Roman"/>
                <a:cs typeface="Times New Roman"/>
              </a:rPr>
              <a:t>β</a:t>
            </a:r>
            <a:r>
              <a:rPr lang="en-US" sz="2000" err="1">
                <a:latin typeface="Times New Roman"/>
                <a:cs typeface="Times New Roman"/>
              </a:rPr>
              <a:t>ηση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γίνετ</a:t>
            </a:r>
            <a:r>
              <a:rPr lang="en-US" sz="2000">
                <a:latin typeface="Times New Roman"/>
                <a:cs typeface="Times New Roman"/>
              </a:rPr>
              <a:t>αι </a:t>
            </a:r>
            <a:r>
              <a:rPr lang="en-US" sz="2000" err="1">
                <a:latin typeface="Times New Roman"/>
                <a:cs typeface="Times New Roman"/>
              </a:rPr>
              <a:t>μέσω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του</a:t>
            </a:r>
            <a:r>
              <a:rPr lang="en-US" sz="2000">
                <a:latin typeface="Times New Roman"/>
                <a:cs typeface="Times New Roman"/>
              </a:rPr>
              <a:t> App Services και </a:t>
            </a:r>
            <a:r>
              <a:rPr lang="en-US" sz="2000" err="1">
                <a:latin typeface="Times New Roman"/>
                <a:cs typeface="Times New Roman"/>
              </a:rPr>
              <a:t>του</a:t>
            </a:r>
            <a:r>
              <a:rPr lang="en-US" sz="2000">
                <a:latin typeface="Times New Roman"/>
                <a:cs typeface="Times New Roman"/>
              </a:rPr>
              <a:t> API.</a:t>
            </a:r>
          </a:p>
          <a:p>
            <a:pPr marL="342900" indent="-342900">
              <a:buFont typeface="Arial"/>
              <a:buChar char="•"/>
            </a:pPr>
            <a:endParaRPr lang="en-US" sz="200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>
                <a:latin typeface="Times New Roman"/>
                <a:cs typeface="Times New Roman"/>
              </a:rPr>
              <a:t>Database: </a:t>
            </a:r>
            <a:r>
              <a:rPr lang="en-US" sz="2000">
                <a:latin typeface="Times New Roman"/>
                <a:cs typeface="Times New Roman"/>
              </a:rPr>
              <a:t>PostgreSQL (flexible server – D2sV3, 8gb ram, 128gb storage,  απ</a:t>
            </a:r>
            <a:r>
              <a:rPr lang="en-US" sz="2000" err="1">
                <a:latin typeface="Times New Roman"/>
                <a:cs typeface="Times New Roman"/>
              </a:rPr>
              <a:t>οθήκευση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των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εσωτερικών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δεδομένων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της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ετ</a:t>
            </a:r>
            <a:r>
              <a:rPr lang="en-US" sz="2000">
                <a:latin typeface="Times New Roman"/>
                <a:cs typeface="Times New Roman"/>
              </a:rPr>
              <a:t>α</a:t>
            </a:r>
            <a:r>
              <a:rPr lang="en-US" sz="2000" err="1">
                <a:latin typeface="Times New Roman"/>
                <a:cs typeface="Times New Roman"/>
              </a:rPr>
              <a:t>ιρεί</a:t>
            </a:r>
            <a:r>
              <a:rPr lang="en-US" sz="2000">
                <a:latin typeface="Times New Roman"/>
                <a:cs typeface="Times New Roman"/>
              </a:rPr>
              <a:t>ας.</a:t>
            </a:r>
          </a:p>
          <a:p>
            <a:endParaRPr lang="en-US" sz="200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>
                <a:latin typeface="Times New Roman"/>
                <a:cs typeface="Times New Roman"/>
              </a:rPr>
              <a:t>Blob storage </a:t>
            </a:r>
            <a:r>
              <a:rPr lang="en-US" sz="2000">
                <a:latin typeface="Times New Roman"/>
                <a:cs typeface="Times New Roman"/>
              </a:rPr>
              <a:t>(hot storage)</a:t>
            </a:r>
            <a:r>
              <a:rPr lang="en-US" sz="2000" b="1">
                <a:latin typeface="Times New Roman"/>
                <a:cs typeface="Times New Roman"/>
              </a:rPr>
              <a:t>:</a:t>
            </a:r>
            <a:r>
              <a:rPr lang="en-US" sz="2000">
                <a:latin typeface="Times New Roman"/>
                <a:cs typeface="Times New Roman"/>
              </a:rPr>
              <a:t>  </a:t>
            </a:r>
            <a:r>
              <a:rPr lang="en-US" sz="2000" err="1">
                <a:latin typeface="Times New Roman"/>
                <a:cs typeface="Times New Roman"/>
              </a:rPr>
              <a:t>Γι</a:t>
            </a:r>
            <a:r>
              <a:rPr lang="en-US" sz="2000">
                <a:latin typeface="Times New Roman"/>
                <a:cs typeface="Times New Roman"/>
              </a:rPr>
              <a:t>α τα π</a:t>
            </a:r>
            <a:r>
              <a:rPr lang="en-US" sz="2000" err="1">
                <a:latin typeface="Times New Roman"/>
                <a:cs typeface="Times New Roman"/>
              </a:rPr>
              <a:t>ολυμέσ</a:t>
            </a:r>
            <a:r>
              <a:rPr lang="en-US" sz="2000">
                <a:latin typeface="Times New Roman"/>
                <a:cs typeface="Times New Roman"/>
              </a:rPr>
              <a:t>α </a:t>
            </a:r>
            <a:r>
              <a:rPr lang="en-US" sz="2000" err="1">
                <a:latin typeface="Times New Roman"/>
                <a:cs typeface="Times New Roman"/>
              </a:rPr>
              <a:t>της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σελίδ</a:t>
            </a:r>
            <a:r>
              <a:rPr lang="en-US" sz="2000">
                <a:latin typeface="Times New Roman"/>
                <a:cs typeface="Times New Roman"/>
              </a:rPr>
              <a:t>ας π</a:t>
            </a:r>
            <a:r>
              <a:rPr lang="en-US" sz="2000" err="1">
                <a:latin typeface="Times New Roman"/>
                <a:cs typeface="Times New Roman"/>
              </a:rPr>
              <a:t>ου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είν</a:t>
            </a:r>
            <a:r>
              <a:rPr lang="en-US" sz="2000">
                <a:latin typeface="Times New Roman"/>
                <a:cs typeface="Times New Roman"/>
              </a:rPr>
              <a:t>αι π</a:t>
            </a:r>
            <a:r>
              <a:rPr lang="en-US" sz="2000" err="1">
                <a:latin typeface="Times New Roman"/>
                <a:cs typeface="Times New Roman"/>
              </a:rPr>
              <a:t>ροσ</a:t>
            </a:r>
            <a:r>
              <a:rPr lang="en-US" sz="2000">
                <a:latin typeface="Times New Roman"/>
                <a:cs typeface="Times New Roman"/>
              </a:rPr>
              <a:t>β</a:t>
            </a:r>
            <a:r>
              <a:rPr lang="en-US" sz="2000" err="1">
                <a:latin typeface="Times New Roman"/>
                <a:cs typeface="Times New Roman"/>
              </a:rPr>
              <a:t>άσιμη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γι</a:t>
            </a:r>
            <a:r>
              <a:rPr lang="en-US" sz="2000">
                <a:latin typeface="Times New Roman"/>
                <a:cs typeface="Times New Roman"/>
              </a:rPr>
              <a:t>α </a:t>
            </a:r>
            <a:r>
              <a:rPr lang="en-US" sz="2000" err="1">
                <a:latin typeface="Times New Roman"/>
                <a:cs typeface="Times New Roman"/>
              </a:rPr>
              <a:t>τους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χρήστες</a:t>
            </a:r>
            <a:r>
              <a:rPr lang="en-US" sz="2000">
                <a:latin typeface="Times New Roman"/>
                <a:cs typeface="Times New Roman"/>
              </a:rPr>
              <a:t>.</a:t>
            </a:r>
          </a:p>
          <a:p>
            <a:endParaRPr lang="en-US" sz="200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>
                <a:latin typeface="Times New Roman"/>
                <a:cs typeface="Times New Roman"/>
              </a:rPr>
              <a:t>Archive Storage </a:t>
            </a:r>
            <a:r>
              <a:rPr lang="en-US" sz="2000">
                <a:latin typeface="Times New Roman"/>
                <a:cs typeface="Times New Roman"/>
              </a:rPr>
              <a:t>(cold storage)</a:t>
            </a:r>
            <a:r>
              <a:rPr lang="en-US" sz="2000" b="1">
                <a:latin typeface="Times New Roman"/>
                <a:cs typeface="Times New Roman"/>
              </a:rPr>
              <a:t>: </a:t>
            </a:r>
            <a:r>
              <a:rPr lang="en-US" sz="2000" err="1">
                <a:latin typeface="Times New Roman"/>
                <a:cs typeface="Times New Roman"/>
              </a:rPr>
              <a:t>Αρχειοθέτηση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δεδομένων</a:t>
            </a:r>
            <a:r>
              <a:rPr lang="en-US" sz="2000">
                <a:latin typeface="Times New Roman"/>
                <a:cs typeface="Times New Roman"/>
              </a:rPr>
              <a:t> (logs) π</a:t>
            </a:r>
            <a:r>
              <a:rPr lang="en-US" sz="2000" err="1">
                <a:latin typeface="Times New Roman"/>
                <a:cs typeface="Times New Roman"/>
              </a:rPr>
              <a:t>ου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δεν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χρειάζοντ</a:t>
            </a:r>
            <a:r>
              <a:rPr lang="en-US" sz="2000">
                <a:latin typeface="Times New Roman"/>
                <a:cs typeface="Times New Roman"/>
              </a:rPr>
              <a:t>αι </a:t>
            </a:r>
            <a:r>
              <a:rPr lang="en-US" sz="2000" err="1">
                <a:latin typeface="Times New Roman"/>
                <a:cs typeface="Times New Roman"/>
              </a:rPr>
              <a:t>συχνή</a:t>
            </a:r>
            <a:r>
              <a:rPr lang="en-US" sz="2000">
                <a:latin typeface="Times New Roman"/>
                <a:cs typeface="Times New Roman"/>
              </a:rPr>
              <a:t> π</a:t>
            </a:r>
            <a:r>
              <a:rPr lang="en-US" sz="2000" err="1">
                <a:latin typeface="Times New Roman"/>
                <a:cs typeface="Times New Roman"/>
              </a:rPr>
              <a:t>ρόσ</a:t>
            </a:r>
            <a:r>
              <a:rPr lang="en-US" sz="2000">
                <a:latin typeface="Times New Roman"/>
                <a:cs typeface="Times New Roman"/>
              </a:rPr>
              <a:t>βα</a:t>
            </a:r>
            <a:r>
              <a:rPr lang="en-US" sz="2000" err="1">
                <a:latin typeface="Times New Roman"/>
                <a:cs typeface="Times New Roman"/>
              </a:rPr>
              <a:t>ση</a:t>
            </a:r>
            <a:r>
              <a:rPr lang="en-US" sz="2000">
                <a:latin typeface="Times New Roman"/>
                <a:cs typeface="Times New Roman"/>
              </a:rPr>
              <a:t>. </a:t>
            </a:r>
            <a:r>
              <a:rPr lang="en-US" sz="2000" err="1">
                <a:latin typeface="Times New Roman"/>
                <a:cs typeface="Times New Roman"/>
              </a:rPr>
              <a:t>Αρχεί</a:t>
            </a:r>
            <a:r>
              <a:rPr lang="en-US" sz="2000">
                <a:latin typeface="Times New Roman"/>
                <a:cs typeface="Times New Roman"/>
              </a:rPr>
              <a:t>α </a:t>
            </a:r>
            <a:r>
              <a:rPr lang="en-US" sz="2000" err="1">
                <a:latin typeface="Times New Roman"/>
                <a:cs typeface="Times New Roman"/>
              </a:rPr>
              <a:t>με</a:t>
            </a:r>
            <a:r>
              <a:rPr lang="en-US" sz="2000">
                <a:latin typeface="Times New Roman"/>
                <a:cs typeface="Times New Roman"/>
              </a:rPr>
              <a:t> ημερομηνία </a:t>
            </a:r>
            <a:r>
              <a:rPr lang="en-US" sz="2000" err="1">
                <a:latin typeface="Times New Roman"/>
                <a:cs typeface="Times New Roman"/>
              </a:rPr>
              <a:t>δημιουργί</a:t>
            </a:r>
            <a:r>
              <a:rPr lang="en-US" sz="2000">
                <a:latin typeface="Times New Roman"/>
                <a:cs typeface="Times New Roman"/>
              </a:rPr>
              <a:t>ας π</a:t>
            </a:r>
            <a:r>
              <a:rPr lang="en-US" sz="2000" err="1">
                <a:latin typeface="Times New Roman"/>
                <a:cs typeface="Times New Roman"/>
              </a:rPr>
              <a:t>άνω</a:t>
            </a:r>
            <a:r>
              <a:rPr lang="en-US" sz="2000">
                <a:latin typeface="Times New Roman"/>
                <a:cs typeface="Times New Roman"/>
              </a:rPr>
              <a:t> απο 1 </a:t>
            </a:r>
            <a:r>
              <a:rPr lang="en-US" sz="2000" err="1">
                <a:latin typeface="Times New Roman"/>
                <a:cs typeface="Times New Roman"/>
              </a:rPr>
              <a:t>μέρ</a:t>
            </a:r>
            <a:r>
              <a:rPr lang="en-US" sz="2000">
                <a:latin typeface="Times New Roman"/>
                <a:cs typeface="Times New Roman"/>
              </a:rPr>
              <a:t>α </a:t>
            </a:r>
            <a:r>
              <a:rPr lang="en-US" sz="2000" err="1">
                <a:latin typeface="Times New Roman"/>
                <a:cs typeface="Times New Roman"/>
              </a:rPr>
              <a:t>γίνοντ</a:t>
            </a:r>
            <a:r>
              <a:rPr lang="en-US" sz="2000">
                <a:latin typeface="Times New Roman"/>
                <a:cs typeface="Times New Roman"/>
              </a:rPr>
              <a:t>αι α</a:t>
            </a:r>
            <a:r>
              <a:rPr lang="en-US" sz="2000" err="1">
                <a:latin typeface="Times New Roman"/>
                <a:cs typeface="Times New Roman"/>
              </a:rPr>
              <a:t>υτόμ</a:t>
            </a:r>
            <a:r>
              <a:rPr lang="en-US" sz="2000">
                <a:latin typeface="Times New Roman"/>
                <a:cs typeface="Times New Roman"/>
              </a:rPr>
              <a:t>ατα Archive.</a:t>
            </a:r>
            <a:endParaRPr lang="en-US" sz="2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sz="2000"/>
          </a:p>
          <a:p>
            <a:pPr marL="342900" indent="-342900">
              <a:buFont typeface="Arial"/>
              <a:buChar char="•"/>
            </a:pP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99758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">
  <a:themeElements>
    <a:clrScheme name="Custom 412">
      <a:dk1>
        <a:sysClr val="windowText" lastClr="000000"/>
      </a:dk1>
      <a:lt1>
        <a:sysClr val="window" lastClr="FFFFFF"/>
      </a:lt1>
      <a:dk2>
        <a:srgbClr val="003A52"/>
      </a:dk2>
      <a:lt2>
        <a:srgbClr val="F4997C"/>
      </a:lt2>
      <a:accent1>
        <a:srgbClr val="99CB38"/>
      </a:accent1>
      <a:accent2>
        <a:srgbClr val="F4997C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F4997C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M03460636_win32_CP_v6" id="{3A0623D8-F119-4DA7-B77F-DBC725335A77}" vid="{8D7EC14E-7A19-4A7A-B1A0-81D5834E3675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1A9A6D-0DC3-4010-94FC-B36121170FA0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5E79A7DD-7AD4-4E5D-8534-CBBF6EB29F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06ADB8-B0F6-49CA-89C5-223A9BA290CD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Προσαρμογή</PresentationFormat>
  <Slides>21</Slides>
  <Notes>17</Notes>
  <HiddenSlides>0</HiddenSlide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21</vt:i4>
      </vt:variant>
    </vt:vector>
  </HeadingPairs>
  <TitlesOfParts>
    <vt:vector size="22" baseType="lpstr">
      <vt:lpstr>Blue atom design</vt:lpstr>
      <vt:lpstr>CLOUD INFRASTRUCTURE PROJECT</vt:lpstr>
      <vt:lpstr>INDEX</vt:lpstr>
      <vt:lpstr>ARCHITECTURE DESIGN</vt:lpstr>
      <vt:lpstr>ARCHITECTURE DESIGN (INGRESS)</vt:lpstr>
      <vt:lpstr>ARCHITECTURE DESIGN (Compute)</vt:lpstr>
      <vt:lpstr>ARCHITECTURE DESIGN (STorage)</vt:lpstr>
      <vt:lpstr>CLOUD COMPONENTS</vt:lpstr>
      <vt:lpstr>Παρουσίαση του PowerPoint</vt:lpstr>
      <vt:lpstr>Παρουσίαση του PowerPoint</vt:lpstr>
      <vt:lpstr>PREDICTED COSTS</vt:lpstr>
      <vt:lpstr>Predicted costs (COmPERATIVE CALCULATOR)</vt:lpstr>
      <vt:lpstr>Παρουσίαση του PowerPoint</vt:lpstr>
      <vt:lpstr>Predicted costs (Comperative CALCULATOR)</vt:lpstr>
      <vt:lpstr>Παρουσίαση του PowerPoint</vt:lpstr>
      <vt:lpstr>PRICING CALCULATOR/AZURe costS</vt:lpstr>
      <vt:lpstr>azure</vt:lpstr>
      <vt:lpstr>azure</vt:lpstr>
      <vt:lpstr>Teamwork and obstacles</vt:lpstr>
      <vt:lpstr>Παρουσίαση του PowerPoint</vt:lpstr>
      <vt:lpstr>Παρουσίαση του PowerPoint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12</cp:revision>
  <dcterms:created xsi:type="dcterms:W3CDTF">2024-11-05T14:10:05Z</dcterms:created>
  <dcterms:modified xsi:type="dcterms:W3CDTF">2024-11-06T20:04:08Z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