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65" r:id="rId5"/>
    <p:sldId id="266" r:id="rId6"/>
    <p:sldId id="271" r:id="rId7"/>
    <p:sldId id="267" r:id="rId8"/>
    <p:sldId id="268" r:id="rId9"/>
    <p:sldId id="269" r:id="rId10"/>
    <p:sldId id="270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1"/>
    <p:restoredTop sz="94643"/>
  </p:normalViewPr>
  <p:slideViewPr>
    <p:cSldViewPr snapToGrid="0" snapToObjects="1">
      <p:cViewPr>
        <p:scale>
          <a:sx n="90" d="100"/>
          <a:sy n="90" d="100"/>
        </p:scale>
        <p:origin x="2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25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057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75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21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21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21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idx="21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21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22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23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2019 11-2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0928896" cy="92456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前端调度工具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2019 11-2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0928896" cy="1091952"/>
          </a:xfrm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algn="l"/>
            <a:r>
              <a:rPr lang="zh-CN" altLang="en-US" sz="4400" dirty="0"/>
              <a:t>未来计划</a:t>
            </a:r>
            <a:endParaRPr sz="4400" dirty="0"/>
          </a:p>
        </p:txBody>
      </p:sp>
      <p:sp>
        <p:nvSpPr>
          <p:cNvPr id="122" name="Java 转 Node.js 菲律宾都已上线，印尼随下个12月大版本一起发布，目前测试阶段…"/>
          <p:cNvSpPr txBox="1">
            <a:spLocks noGrp="1"/>
          </p:cNvSpPr>
          <p:nvPr>
            <p:ph type="body" idx="1"/>
          </p:nvPr>
        </p:nvSpPr>
        <p:spPr>
          <a:xfrm>
            <a:off x="952500" y="1722120"/>
            <a:ext cx="10928896" cy="715518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502412">
              <a:spcBef>
                <a:spcPts val="3600"/>
              </a:spcBef>
              <a:buFontTx/>
              <a:buChar char="-"/>
              <a:defRPr sz="2752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目前部分使用了插件化的开发模式，可以根据业务情况做替换，但是不够全面，之后会将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套工具的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套代码统一，全部以插件化的方式开发，做到底层统一</a:t>
            </a:r>
            <a:endParaRPr lang="en-US" altLang="zh-CN" dirty="0">
              <a:solidFill>
                <a:schemeClr val="tx1">
                  <a:lumMod val="95000"/>
                </a:schemeClr>
              </a:solidFill>
            </a:endParaRPr>
          </a:p>
          <a:p>
            <a:pPr defTabSz="502412">
              <a:spcBef>
                <a:spcPts val="3600"/>
              </a:spcBef>
              <a:buFontTx/>
              <a:buChar char="-"/>
              <a:defRPr sz="2752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通过更多的路由插件 ，可以为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SaaS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应用的多租户提供定制化的业务</a:t>
            </a:r>
            <a:endParaRPr lang="en-US" altLang="zh-C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151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924ECCB-2BFB-A84A-B996-D4E8301DCA7A}"/>
              </a:ext>
            </a:extLst>
          </p:cNvPr>
          <p:cNvSpPr/>
          <p:nvPr/>
        </p:nvSpPr>
        <p:spPr>
          <a:xfrm>
            <a:off x="805421" y="6278228"/>
            <a:ext cx="4347411" cy="2759242"/>
          </a:xfrm>
          <a:prstGeom prst="rect">
            <a:avLst/>
          </a:prstGeom>
          <a:noFill/>
          <a:ln w="12700" cap="flat">
            <a:solidFill>
              <a:srgbClr val="00B05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1" name="2019 11-2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0928896" cy="1091952"/>
          </a:xfrm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algn="l"/>
            <a:r>
              <a:rPr lang="zh-CN" altLang="en-US" sz="4400" dirty="0"/>
              <a:t>通常打包</a:t>
            </a:r>
            <a:r>
              <a:rPr lang="en-US" altLang="zh-CN" sz="4400" dirty="0"/>
              <a:t>/</a:t>
            </a:r>
            <a:r>
              <a:rPr lang="zh-CN" altLang="en-US" sz="4400" dirty="0"/>
              <a:t>发布流程</a:t>
            </a:r>
            <a:endParaRPr sz="4400" dirty="0"/>
          </a:p>
        </p:txBody>
      </p:sp>
      <p:sp>
        <p:nvSpPr>
          <p:cNvPr id="4" name="流程 3">
            <a:extLst>
              <a:ext uri="{FF2B5EF4-FFF2-40B4-BE49-F238E27FC236}">
                <a16:creationId xmlns:a16="http://schemas.microsoft.com/office/drawing/2014/main" id="{C82DDBB0-0081-8449-9D4F-52BF70184DBC}"/>
              </a:ext>
            </a:extLst>
          </p:cNvPr>
          <p:cNvSpPr/>
          <p:nvPr/>
        </p:nvSpPr>
        <p:spPr>
          <a:xfrm>
            <a:off x="805421" y="2310063"/>
            <a:ext cx="1080000" cy="1080000"/>
          </a:xfrm>
          <a:prstGeom prst="flowChartProcess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200" b="0" dirty="0">
                <a:latin typeface="+mn-lt"/>
                <a:ea typeface="+mn-ea"/>
                <a:cs typeface="+mn-cs"/>
                <a:sym typeface="Helvetica Neue Medium"/>
              </a:rPr>
              <a:t>本地代码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流程 6">
            <a:extLst>
              <a:ext uri="{FF2B5EF4-FFF2-40B4-BE49-F238E27FC236}">
                <a16:creationId xmlns:a16="http://schemas.microsoft.com/office/drawing/2014/main" id="{D755FAC5-C21C-F74A-B01A-4394A1491C5C}"/>
              </a:ext>
            </a:extLst>
          </p:cNvPr>
          <p:cNvSpPr/>
          <p:nvPr/>
        </p:nvSpPr>
        <p:spPr>
          <a:xfrm>
            <a:off x="3221133" y="3342188"/>
            <a:ext cx="1080000" cy="1080000"/>
          </a:xfrm>
          <a:prstGeom prst="flowChartProcess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打包</a:t>
            </a:r>
          </a:p>
        </p:txBody>
      </p:sp>
      <p:sp>
        <p:nvSpPr>
          <p:cNvPr id="8" name="流程 7">
            <a:extLst>
              <a:ext uri="{FF2B5EF4-FFF2-40B4-BE49-F238E27FC236}">
                <a16:creationId xmlns:a16="http://schemas.microsoft.com/office/drawing/2014/main" id="{18D3E2AF-718E-E64E-8EE1-2D5447764BCE}"/>
              </a:ext>
            </a:extLst>
          </p:cNvPr>
          <p:cNvSpPr/>
          <p:nvPr/>
        </p:nvSpPr>
        <p:spPr>
          <a:xfrm>
            <a:off x="5459197" y="2556126"/>
            <a:ext cx="1080000" cy="1080000"/>
          </a:xfrm>
          <a:prstGeom prst="flowChartProcess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200" b="0" dirty="0">
                <a:latin typeface="+mn-lt"/>
                <a:ea typeface="+mn-ea"/>
                <a:cs typeface="+mn-cs"/>
                <a:sym typeface="Helvetica Neue Medium"/>
              </a:rPr>
              <a:t>推送</a:t>
            </a:r>
            <a:r>
              <a:rPr lang="en-US" altLang="zh-CN" sz="2200" b="0" dirty="0">
                <a:latin typeface="+mn-lt"/>
                <a:ea typeface="+mn-ea"/>
                <a:cs typeface="+mn-cs"/>
                <a:sym typeface="Helvetica Neue Medium"/>
              </a:rPr>
              <a:t>CDN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流程 8">
            <a:extLst>
              <a:ext uri="{FF2B5EF4-FFF2-40B4-BE49-F238E27FC236}">
                <a16:creationId xmlns:a16="http://schemas.microsoft.com/office/drawing/2014/main" id="{62C0BF83-F293-D44D-BDBE-1AA107E78E83}"/>
              </a:ext>
            </a:extLst>
          </p:cNvPr>
          <p:cNvSpPr/>
          <p:nvPr/>
        </p:nvSpPr>
        <p:spPr>
          <a:xfrm>
            <a:off x="969727" y="7131050"/>
            <a:ext cx="1080000" cy="1080000"/>
          </a:xfrm>
          <a:prstGeom prst="flowChartProcess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Docker1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流程 9">
            <a:extLst>
              <a:ext uri="{FF2B5EF4-FFF2-40B4-BE49-F238E27FC236}">
                <a16:creationId xmlns:a16="http://schemas.microsoft.com/office/drawing/2014/main" id="{3015A519-014E-8742-B58C-9E6EA8A5FF1B}"/>
              </a:ext>
            </a:extLst>
          </p:cNvPr>
          <p:cNvSpPr/>
          <p:nvPr/>
        </p:nvSpPr>
        <p:spPr>
          <a:xfrm>
            <a:off x="5459197" y="3882188"/>
            <a:ext cx="1080000" cy="1080000"/>
          </a:xfrm>
          <a:prstGeom prst="flowChartProcess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200" b="0" dirty="0">
                <a:latin typeface="+mn-lt"/>
                <a:ea typeface="+mn-ea"/>
                <a:cs typeface="+mn-cs"/>
                <a:sym typeface="Helvetica Neue Medium"/>
              </a:rPr>
              <a:t>生成</a:t>
            </a:r>
            <a:r>
              <a:rPr lang="en-US" altLang="zh-CN" sz="2200" b="0" dirty="0">
                <a:latin typeface="+mn-lt"/>
                <a:ea typeface="+mn-ea"/>
                <a:cs typeface="+mn-cs"/>
                <a:sym typeface="Helvetica Neue Medium"/>
              </a:rPr>
              <a:t>Docker</a:t>
            </a:r>
            <a:r>
              <a:rPr lang="zh-CN" altLang="en-US" sz="2200" b="0" dirty="0">
                <a:latin typeface="+mn-lt"/>
                <a:ea typeface="+mn-ea"/>
                <a:cs typeface="+mn-cs"/>
                <a:sym typeface="Helvetica Neue Medium"/>
              </a:rPr>
              <a:t>镜像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流程 10">
            <a:extLst>
              <a:ext uri="{FF2B5EF4-FFF2-40B4-BE49-F238E27FC236}">
                <a16:creationId xmlns:a16="http://schemas.microsoft.com/office/drawing/2014/main" id="{14D4697F-D5C4-CC4F-ACD7-98CF596E764A}"/>
              </a:ext>
            </a:extLst>
          </p:cNvPr>
          <p:cNvSpPr/>
          <p:nvPr/>
        </p:nvSpPr>
        <p:spPr>
          <a:xfrm>
            <a:off x="2447771" y="7131050"/>
            <a:ext cx="1080000" cy="1080000"/>
          </a:xfrm>
          <a:prstGeom prst="flowChartProcess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Docker2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流程 11">
            <a:extLst>
              <a:ext uri="{FF2B5EF4-FFF2-40B4-BE49-F238E27FC236}">
                <a16:creationId xmlns:a16="http://schemas.microsoft.com/office/drawing/2014/main" id="{05159AE1-B154-7E49-848B-39AC248EEB84}"/>
              </a:ext>
            </a:extLst>
          </p:cNvPr>
          <p:cNvSpPr/>
          <p:nvPr/>
        </p:nvSpPr>
        <p:spPr>
          <a:xfrm>
            <a:off x="3925816" y="7124435"/>
            <a:ext cx="1080000" cy="1080000"/>
          </a:xfrm>
          <a:prstGeom prst="flowChartProcess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Dockern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流程 12">
            <a:extLst>
              <a:ext uri="{FF2B5EF4-FFF2-40B4-BE49-F238E27FC236}">
                <a16:creationId xmlns:a16="http://schemas.microsoft.com/office/drawing/2014/main" id="{8F165D2B-4146-2640-B65E-EDE28A02ACE1}"/>
              </a:ext>
            </a:extLst>
          </p:cNvPr>
          <p:cNvSpPr/>
          <p:nvPr/>
        </p:nvSpPr>
        <p:spPr>
          <a:xfrm>
            <a:off x="8010752" y="3342188"/>
            <a:ext cx="1080000" cy="1080000"/>
          </a:xfrm>
          <a:prstGeom prst="flowChartProcess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200" b="0" dirty="0">
                <a:latin typeface="+mn-lt"/>
                <a:ea typeface="+mn-ea"/>
                <a:cs typeface="+mn-cs"/>
                <a:sym typeface="Helvetica Neue Medium"/>
              </a:rPr>
              <a:t>静态资源</a:t>
            </a:r>
            <a:r>
              <a:rPr lang="en-US" altLang="zh-CN" sz="2200" b="0" dirty="0">
                <a:latin typeface="+mn-lt"/>
                <a:ea typeface="+mn-ea"/>
                <a:cs typeface="+mn-cs"/>
                <a:sym typeface="Helvetica Neue Medium"/>
              </a:rPr>
              <a:t>1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流程 13">
            <a:extLst>
              <a:ext uri="{FF2B5EF4-FFF2-40B4-BE49-F238E27FC236}">
                <a16:creationId xmlns:a16="http://schemas.microsoft.com/office/drawing/2014/main" id="{81692638-7809-C947-A2A2-AC635443C1B6}"/>
              </a:ext>
            </a:extLst>
          </p:cNvPr>
          <p:cNvSpPr/>
          <p:nvPr/>
        </p:nvSpPr>
        <p:spPr>
          <a:xfrm>
            <a:off x="9476713" y="3342188"/>
            <a:ext cx="1080000" cy="1080000"/>
          </a:xfrm>
          <a:prstGeom prst="flowChartProcess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200" b="0" dirty="0">
                <a:latin typeface="+mn-lt"/>
                <a:ea typeface="+mn-ea"/>
                <a:cs typeface="+mn-cs"/>
                <a:sym typeface="Helvetica Neue Medium"/>
              </a:rPr>
              <a:t>静态资源</a:t>
            </a:r>
            <a:r>
              <a:rPr lang="en-US" altLang="zh-CN" sz="2200" b="0" dirty="0">
                <a:latin typeface="+mn-lt"/>
                <a:ea typeface="+mn-ea"/>
                <a:cs typeface="+mn-cs"/>
                <a:sym typeface="Helvetica Neue Medium"/>
              </a:rPr>
              <a:t>2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流程 14">
            <a:extLst>
              <a:ext uri="{FF2B5EF4-FFF2-40B4-BE49-F238E27FC236}">
                <a16:creationId xmlns:a16="http://schemas.microsoft.com/office/drawing/2014/main" id="{BC40F0F7-BF36-7D46-8A68-5EE2525A9009}"/>
              </a:ext>
            </a:extLst>
          </p:cNvPr>
          <p:cNvSpPr/>
          <p:nvPr/>
        </p:nvSpPr>
        <p:spPr>
          <a:xfrm>
            <a:off x="10953862" y="3342727"/>
            <a:ext cx="1080000" cy="1080000"/>
          </a:xfrm>
          <a:prstGeom prst="flowChartProcess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200" b="0" dirty="0">
                <a:latin typeface="+mn-lt"/>
                <a:ea typeface="+mn-ea"/>
                <a:cs typeface="+mn-cs"/>
                <a:sym typeface="Helvetica Neue Medium"/>
              </a:rPr>
              <a:t>静态资源</a:t>
            </a:r>
            <a:r>
              <a:rPr lang="en-US" altLang="zh-CN" sz="2200" b="0" dirty="0">
                <a:latin typeface="+mn-lt"/>
                <a:ea typeface="+mn-ea"/>
                <a:cs typeface="+mn-cs"/>
                <a:sym typeface="Helvetica Neue Medium"/>
              </a:rPr>
              <a:t>n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468548E-5357-8C48-BDF2-201387C9CF51}"/>
              </a:ext>
            </a:extLst>
          </p:cNvPr>
          <p:cNvSpPr txBox="1"/>
          <p:nvPr/>
        </p:nvSpPr>
        <p:spPr>
          <a:xfrm>
            <a:off x="969727" y="6468677"/>
            <a:ext cx="24798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Docker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镜像集合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736D5B-6DFD-B740-A77C-262FED6C0C20}"/>
              </a:ext>
            </a:extLst>
          </p:cNvPr>
          <p:cNvSpPr/>
          <p:nvPr/>
        </p:nvSpPr>
        <p:spPr>
          <a:xfrm>
            <a:off x="7844695" y="2310063"/>
            <a:ext cx="4347411" cy="2757600"/>
          </a:xfrm>
          <a:prstGeom prst="rect">
            <a:avLst/>
          </a:prstGeom>
          <a:noFill/>
          <a:ln w="12700" cap="flat">
            <a:solidFill>
              <a:srgbClr val="00B05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4BBA2BB-CDE2-4943-BEA1-4DBEB44F8020}"/>
              </a:ext>
            </a:extLst>
          </p:cNvPr>
          <p:cNvSpPr txBox="1"/>
          <p:nvPr/>
        </p:nvSpPr>
        <p:spPr>
          <a:xfrm>
            <a:off x="8010752" y="2590164"/>
            <a:ext cx="14795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CDN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集合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5E467E-7DD2-054A-B906-4A04CD6006FA}"/>
              </a:ext>
            </a:extLst>
          </p:cNvPr>
          <p:cNvSpPr/>
          <p:nvPr/>
        </p:nvSpPr>
        <p:spPr>
          <a:xfrm>
            <a:off x="3004453" y="2310063"/>
            <a:ext cx="4348800" cy="2757600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0387F8E-1164-1742-9F48-303BB44185A1}"/>
              </a:ext>
            </a:extLst>
          </p:cNvPr>
          <p:cNvSpPr txBox="1"/>
          <p:nvPr/>
        </p:nvSpPr>
        <p:spPr>
          <a:xfrm>
            <a:off x="3221133" y="2443853"/>
            <a:ext cx="990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CI/CD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538523-8BCF-414A-A241-AF0D594B41CE}"/>
              </a:ext>
            </a:extLst>
          </p:cNvPr>
          <p:cNvSpPr/>
          <p:nvPr/>
        </p:nvSpPr>
        <p:spPr>
          <a:xfrm>
            <a:off x="7844695" y="6279870"/>
            <a:ext cx="4347411" cy="2757600"/>
          </a:xfrm>
          <a:prstGeom prst="rect">
            <a:avLst/>
          </a:prstGeom>
          <a:noFill/>
          <a:ln w="25400" cap="flat"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0">
                  <a:schemeClr val="accent1">
                    <a:lumMod val="89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3"/>
                </a:gs>
                <a:gs pos="43000">
                  <a:schemeClr val="accent1">
                    <a:lumMod val="70000"/>
                  </a:schemeClr>
                </a:gs>
              </a:gsLst>
              <a:lin ang="2700000" scaled="1"/>
              <a:tileRect/>
            </a:gra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FDF80CB-3B63-D04E-93EC-5D30804F88E4}"/>
              </a:ext>
            </a:extLst>
          </p:cNvPr>
          <p:cNvSpPr txBox="1"/>
          <p:nvPr/>
        </p:nvSpPr>
        <p:spPr>
          <a:xfrm>
            <a:off x="8010752" y="6462912"/>
            <a:ext cx="257762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整套完整业务集群</a:t>
            </a:r>
          </a:p>
        </p:txBody>
      </p:sp>
      <p:sp>
        <p:nvSpPr>
          <p:cNvPr id="30" name="流程 29">
            <a:extLst>
              <a:ext uri="{FF2B5EF4-FFF2-40B4-BE49-F238E27FC236}">
                <a16:creationId xmlns:a16="http://schemas.microsoft.com/office/drawing/2014/main" id="{16D1B900-ECDB-B64A-B3E0-5ED563D8A829}"/>
              </a:ext>
            </a:extLst>
          </p:cNvPr>
          <p:cNvSpPr/>
          <p:nvPr/>
        </p:nvSpPr>
        <p:spPr>
          <a:xfrm>
            <a:off x="805421" y="3987663"/>
            <a:ext cx="1080000" cy="1080000"/>
          </a:xfrm>
          <a:prstGeom prst="flowChartProcess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Git</a:t>
            </a:r>
            <a:r>
              <a:rPr kumimoji="0" lang="zh-CN" alt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仓库</a:t>
            </a: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B6491480-5108-DA4A-975A-F3506D10A849}"/>
              </a:ext>
            </a:extLst>
          </p:cNvPr>
          <p:cNvCxnSpPr>
            <a:cxnSpLocks/>
          </p:cNvCxnSpPr>
          <p:nvPr/>
        </p:nvCxnSpPr>
        <p:spPr>
          <a:xfrm>
            <a:off x="5152832" y="7722017"/>
            <a:ext cx="3397920" cy="13201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282C0A-2AF4-384A-9C80-C2886878996B}"/>
              </a:ext>
            </a:extLst>
          </p:cNvPr>
          <p:cNvSpPr txBox="1"/>
          <p:nvPr/>
        </p:nvSpPr>
        <p:spPr>
          <a:xfrm>
            <a:off x="5233192" y="7186688"/>
            <a:ext cx="253114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800" dirty="0"/>
              <a:t>选择某个</a:t>
            </a:r>
            <a:r>
              <a:rPr lang="en-US" altLang="zh-CN" sz="1800" dirty="0"/>
              <a:t>Docker</a:t>
            </a:r>
            <a:r>
              <a:rPr lang="zh-CN" altLang="en-US" sz="1800" dirty="0"/>
              <a:t>进集群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右箭头 45">
            <a:extLst>
              <a:ext uri="{FF2B5EF4-FFF2-40B4-BE49-F238E27FC236}">
                <a16:creationId xmlns:a16="http://schemas.microsoft.com/office/drawing/2014/main" id="{2874A00F-F5A3-004E-9424-6C35ED9DB9F9}"/>
              </a:ext>
            </a:extLst>
          </p:cNvPr>
          <p:cNvSpPr/>
          <p:nvPr/>
        </p:nvSpPr>
        <p:spPr>
          <a:xfrm>
            <a:off x="7367882" y="3530650"/>
            <a:ext cx="491442" cy="360000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下箭头 46">
            <a:extLst>
              <a:ext uri="{FF2B5EF4-FFF2-40B4-BE49-F238E27FC236}">
                <a16:creationId xmlns:a16="http://schemas.microsoft.com/office/drawing/2014/main" id="{0AF71B60-438F-1B43-ADFF-60AFD5D16C4D}"/>
              </a:ext>
            </a:extLst>
          </p:cNvPr>
          <p:cNvSpPr/>
          <p:nvPr/>
        </p:nvSpPr>
        <p:spPr>
          <a:xfrm>
            <a:off x="3941133" y="5302334"/>
            <a:ext cx="360000" cy="594000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49A011B4-291E-E445-B3DB-5A394F4941E2}"/>
              </a:ext>
            </a:extLst>
          </p:cNvPr>
          <p:cNvSpPr/>
          <p:nvPr/>
        </p:nvSpPr>
        <p:spPr>
          <a:xfrm>
            <a:off x="2245168" y="3546691"/>
            <a:ext cx="491442" cy="360000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2" name="流程 51">
            <a:extLst>
              <a:ext uri="{FF2B5EF4-FFF2-40B4-BE49-F238E27FC236}">
                <a16:creationId xmlns:a16="http://schemas.microsoft.com/office/drawing/2014/main" id="{B7FE6BB4-5EFB-D147-A18E-15173EBD48F7}"/>
              </a:ext>
            </a:extLst>
          </p:cNvPr>
          <p:cNvSpPr/>
          <p:nvPr/>
        </p:nvSpPr>
        <p:spPr>
          <a:xfrm>
            <a:off x="8608468" y="7197136"/>
            <a:ext cx="1080000" cy="1080000"/>
          </a:xfrm>
          <a:prstGeom prst="flowChartProcess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Dockerx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CF8D55A9-2DD7-6E44-A751-DF11A5A2F727}"/>
              </a:ext>
            </a:extLst>
          </p:cNvPr>
          <p:cNvCxnSpPr>
            <a:stCxn id="52" idx="3"/>
          </p:cNvCxnSpPr>
          <p:nvPr/>
        </p:nvCxnSpPr>
        <p:spPr>
          <a:xfrm flipV="1">
            <a:off x="9688468" y="5016652"/>
            <a:ext cx="1951499" cy="2720484"/>
          </a:xfrm>
          <a:prstGeom prst="bentConnector2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28ECF9F-F75D-DE45-903F-8A23BE8D20F1}"/>
              </a:ext>
            </a:extLst>
          </p:cNvPr>
          <p:cNvSpPr txBox="1"/>
          <p:nvPr/>
        </p:nvSpPr>
        <p:spPr>
          <a:xfrm>
            <a:off x="7479614" y="5477570"/>
            <a:ext cx="403475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index.html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上的打包版本找到对应资源</a:t>
            </a:r>
          </a:p>
        </p:txBody>
      </p:sp>
    </p:spTree>
    <p:extLst>
      <p:ext uri="{BB962C8B-B14F-4D97-AF65-F5344CB8AC3E}">
        <p14:creationId xmlns:p14="http://schemas.microsoft.com/office/powerpoint/2010/main" val="40594596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2019 11-2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0928896" cy="1091952"/>
          </a:xfrm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algn="l"/>
            <a:r>
              <a:rPr lang="zh-CN" altLang="en-US" sz="4400" dirty="0"/>
              <a:t>没有它之前</a:t>
            </a:r>
            <a:endParaRPr sz="4400" dirty="0"/>
          </a:p>
        </p:txBody>
      </p:sp>
      <p:sp>
        <p:nvSpPr>
          <p:cNvPr id="122" name="Java 转 Node.js 菲律宾都已上线，印尼随下个12月大版本一起发布，目前测试阶段…"/>
          <p:cNvSpPr txBox="1">
            <a:spLocks noGrp="1"/>
          </p:cNvSpPr>
          <p:nvPr>
            <p:ph type="body" idx="1"/>
          </p:nvPr>
        </p:nvSpPr>
        <p:spPr>
          <a:xfrm>
            <a:off x="952500" y="1722120"/>
            <a:ext cx="10928896" cy="7155180"/>
          </a:xfrm>
          <a:prstGeom prst="rect">
            <a:avLst/>
          </a:prstGeom>
        </p:spPr>
        <p:txBody>
          <a:bodyPr anchor="t"/>
          <a:lstStyle/>
          <a:p>
            <a:pPr marL="0" indent="0" defTabSz="502412">
              <a:spcBef>
                <a:spcPts val="3600"/>
              </a:spcBef>
              <a:buNone/>
              <a:defRPr sz="2752"/>
            </a:pPr>
            <a:r>
              <a:rPr lang="zh-CN" altLang="en-US" dirty="0">
                <a:solidFill>
                  <a:schemeClr val="tx1">
                    <a:lumMod val="65000"/>
                  </a:schemeClr>
                </a:solidFill>
              </a:rPr>
              <a:t>某个前端应用的某个版本和一个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Docker</a:t>
            </a:r>
            <a:r>
              <a:rPr lang="zh-CN" altLang="en-US" dirty="0">
                <a:solidFill>
                  <a:schemeClr val="tx1">
                    <a:lumMod val="65000"/>
                  </a:schemeClr>
                </a:solidFill>
              </a:rPr>
              <a:t>容器是绑定在一起的</a:t>
            </a:r>
            <a:endParaRPr lang="en-US" altLang="zh-CN" dirty="0">
              <a:solidFill>
                <a:schemeClr val="tx1">
                  <a:lumMod val="65000"/>
                </a:schemeClr>
              </a:solidFill>
            </a:endParaRPr>
          </a:p>
          <a:p>
            <a:pPr defTabSz="502412">
              <a:spcBef>
                <a:spcPts val="3600"/>
              </a:spcBef>
              <a:buFontTx/>
              <a:buChar char="-"/>
              <a:defRPr sz="2752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想要切换应用版本，必须切换与之对应的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Docker</a:t>
            </a:r>
          </a:p>
          <a:p>
            <a:pPr defTabSz="502412">
              <a:spcBef>
                <a:spcPts val="3600"/>
              </a:spcBef>
              <a:buFontTx/>
              <a:buChar char="-"/>
              <a:defRPr sz="2752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想要同时测试不同的业务版本，则需要与之对应的多套完整系统，后端微服务越是拆分的细，整体的部署维护成本越高</a:t>
            </a:r>
            <a:endParaRPr lang="en-US" altLang="zh-CN" dirty="0">
              <a:solidFill>
                <a:schemeClr val="tx1">
                  <a:lumMod val="95000"/>
                </a:schemeClr>
              </a:solidFill>
            </a:endParaRPr>
          </a:p>
          <a:p>
            <a:pPr defTabSz="502412">
              <a:spcBef>
                <a:spcPts val="3600"/>
              </a:spcBef>
              <a:buFontTx/>
              <a:buChar char="-"/>
              <a:defRPr sz="2752"/>
            </a:pPr>
            <a:endParaRPr lang="en-US" altLang="zh-CN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defTabSz="502412">
              <a:spcBef>
                <a:spcPts val="3600"/>
              </a:spcBef>
              <a:buNone/>
              <a:defRPr sz="2752"/>
            </a:pPr>
            <a:r>
              <a:rPr lang="zh-CN" altLang="en-US" dirty="0">
                <a:solidFill>
                  <a:schemeClr val="tx1">
                    <a:lumMod val="65000"/>
                  </a:schemeClr>
                </a:solidFill>
              </a:rPr>
              <a:t>如何在一套完整系统中，完成多版本共存？</a:t>
            </a:r>
            <a:br>
              <a:rPr lang="en-US" altLang="zh-CN" dirty="0">
                <a:solidFill>
                  <a:schemeClr val="tx1">
                    <a:lumMod val="65000"/>
                  </a:schemeClr>
                </a:solidFill>
              </a:rPr>
            </a:br>
            <a:br>
              <a:rPr lang="en-US" altLang="zh-CN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后端有泳道，通过 </a:t>
            </a:r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 头部版本号将请求路由到服务的不同版本上</a:t>
            </a: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前端不方便直接在浏览器里直接写入 </a:t>
            </a:r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 头部信息，该如何解决？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2019 11-2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0928896" cy="1091952"/>
          </a:xfrm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algn="l"/>
            <a:r>
              <a:rPr lang="zh-CN" altLang="en-US" sz="4400" dirty="0"/>
              <a:t>它来了</a:t>
            </a:r>
            <a:endParaRPr sz="4400" dirty="0"/>
          </a:p>
        </p:txBody>
      </p:sp>
      <p:sp>
        <p:nvSpPr>
          <p:cNvPr id="122" name="Java 转 Node.js 菲律宾都已上线，印尼随下个12月大版本一起发布，目前测试阶段…"/>
          <p:cNvSpPr txBox="1">
            <a:spLocks noGrp="1"/>
          </p:cNvSpPr>
          <p:nvPr>
            <p:ph type="body" idx="1"/>
          </p:nvPr>
        </p:nvSpPr>
        <p:spPr>
          <a:xfrm>
            <a:off x="952500" y="1722120"/>
            <a:ext cx="10928896" cy="715518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502412">
              <a:spcBef>
                <a:spcPts val="3600"/>
              </a:spcBef>
              <a:buNone/>
              <a:defRPr sz="2752"/>
            </a:pPr>
            <a:r>
              <a:rPr lang="zh-CN" altLang="en-US" dirty="0">
                <a:solidFill>
                  <a:schemeClr val="tx1">
                    <a:lumMod val="65000"/>
                  </a:schemeClr>
                </a:solidFill>
              </a:rPr>
              <a:t>为什么是 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</a:schemeClr>
                </a:solidFill>
              </a:rPr>
              <a:t> 个调度工具？</a:t>
            </a:r>
            <a:endParaRPr lang="en-US" altLang="zh-CN" dirty="0">
              <a:solidFill>
                <a:schemeClr val="tx1">
                  <a:lumMod val="65000"/>
                </a:schemeClr>
              </a:solidFill>
            </a:endParaRPr>
          </a:p>
          <a:p>
            <a:pPr defTabSz="502412">
              <a:spcBef>
                <a:spcPts val="3600"/>
              </a:spcBef>
              <a:buFontTx/>
              <a:buChar char="-"/>
              <a:defRPr sz="2752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一个服务于 纯前端，只需要根据传入的版本信息，去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CDN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下载对应的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</a:rPr>
              <a:t>index.html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 文件，将其返回给浏览器，浏览器解析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标签自动下载对应的静态资源进行渲染；满足单个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SPA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应用和微前端应用</a:t>
            </a:r>
            <a:endParaRPr lang="en-US" altLang="zh-CN" dirty="0">
              <a:solidFill>
                <a:schemeClr val="tx1">
                  <a:lumMod val="95000"/>
                </a:schemeClr>
              </a:solidFill>
            </a:endParaRPr>
          </a:p>
          <a:p>
            <a:pPr defTabSz="502412">
              <a:spcBef>
                <a:spcPts val="3600"/>
              </a:spcBef>
              <a:buFontTx/>
              <a:buChar char="-"/>
              <a:defRPr sz="2752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一个服务于 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SSR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 （服务端渲染），这个比上面纯前端复杂的多，需要在服务端下载该版本的服务端渲染资源不然无法进行渲染；此外，本地开发集成了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webpack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打包、热更新等功能</a:t>
            </a:r>
            <a:endParaRPr lang="en-US" altLang="zh-C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891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2019 11-2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0928896" cy="1091952"/>
          </a:xfrm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algn="l"/>
            <a:r>
              <a:rPr lang="zh-CN" altLang="en-US" sz="4400" dirty="0"/>
              <a:t>纯前端 调度工具架构图</a:t>
            </a:r>
            <a:endParaRPr sz="4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E9D5BD-649C-4A45-BB07-272C6B821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58" y="1345952"/>
            <a:ext cx="8381182" cy="82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409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2019 11-2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0928896" cy="1091952"/>
          </a:xfrm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algn="l"/>
            <a:r>
              <a:rPr lang="en-US" altLang="zh-CN" sz="4400" dirty="0"/>
              <a:t>SSR</a:t>
            </a:r>
            <a:r>
              <a:rPr lang="zh-CN" altLang="en-US" sz="4400" dirty="0"/>
              <a:t> 调度工具架构图</a:t>
            </a:r>
            <a:endParaRPr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871DE0-B10B-DF4D-BC09-CD2A5812F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58" y="1345952"/>
            <a:ext cx="8254263" cy="8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708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2019 11-2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0928896" cy="1091952"/>
          </a:xfrm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algn="l"/>
            <a:r>
              <a:rPr lang="zh-CN" altLang="en-US" sz="4400" dirty="0"/>
              <a:t>如何配置 </a:t>
            </a:r>
            <a:r>
              <a:rPr lang="en-US" altLang="zh-CN" sz="4400" dirty="0"/>
              <a:t>1</a:t>
            </a:r>
            <a:endParaRPr sz="4400" dirty="0"/>
          </a:p>
        </p:txBody>
      </p:sp>
      <p:sp>
        <p:nvSpPr>
          <p:cNvPr id="122" name="Java 转 Node.js 菲律宾都已上线，印尼随下个12月大版本一起发布，目前测试阶段…"/>
          <p:cNvSpPr txBox="1">
            <a:spLocks noGrp="1"/>
          </p:cNvSpPr>
          <p:nvPr>
            <p:ph type="body" idx="1"/>
          </p:nvPr>
        </p:nvSpPr>
        <p:spPr>
          <a:xfrm>
            <a:off x="952500" y="1722120"/>
            <a:ext cx="10928896" cy="715518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502412">
              <a:spcBef>
                <a:spcPts val="3600"/>
              </a:spcBef>
              <a:buNone/>
              <a:defRPr sz="2752"/>
            </a:pPr>
            <a:r>
              <a:rPr lang="zh-CN" altLang="en-US" dirty="0">
                <a:solidFill>
                  <a:schemeClr val="tx1">
                    <a:lumMod val="65000"/>
                  </a:schemeClr>
                </a:solidFill>
              </a:rPr>
              <a:t>配置中心配置访问域名关联的应用（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SSR</a:t>
            </a:r>
            <a:r>
              <a:rPr lang="zh-CN" altLang="en-US" dirty="0">
                <a:solidFill>
                  <a:schemeClr val="tx1">
                    <a:lumMod val="65000"/>
                  </a:schemeClr>
                </a:solidFill>
              </a:rPr>
              <a:t> 调度工具暂时不需要）</a:t>
            </a:r>
            <a:br>
              <a:rPr lang="en-US" altLang="zh-CN" dirty="0">
                <a:solidFill>
                  <a:schemeClr val="tx1">
                    <a:lumMod val="65000"/>
                  </a:schemeClr>
                </a:solidFill>
              </a:rPr>
            </a:br>
            <a:br>
              <a:rPr lang="en-US" altLang="zh-CN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找到需要被配置的应用，选择相应的环境，关联域名指向的应用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EE864D-6CE4-8349-ACE0-C0650BBC3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214771"/>
            <a:ext cx="9474868" cy="637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699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2019 11-2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0928896" cy="1091952"/>
          </a:xfrm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algn="l"/>
            <a:r>
              <a:rPr lang="zh-CN" altLang="en-US" sz="4400" dirty="0"/>
              <a:t>如何配置 </a:t>
            </a:r>
            <a:r>
              <a:rPr lang="en-US" altLang="zh-CN" sz="4400" dirty="0"/>
              <a:t>2</a:t>
            </a:r>
            <a:endParaRPr sz="4400" dirty="0"/>
          </a:p>
        </p:txBody>
      </p:sp>
      <p:sp>
        <p:nvSpPr>
          <p:cNvPr id="122" name="Java 转 Node.js 菲律宾都已上线，印尼随下个12月大版本一起发布，目前测试阶段…"/>
          <p:cNvSpPr txBox="1">
            <a:spLocks noGrp="1"/>
          </p:cNvSpPr>
          <p:nvPr>
            <p:ph type="body" idx="1"/>
          </p:nvPr>
        </p:nvSpPr>
        <p:spPr>
          <a:xfrm>
            <a:off x="952500" y="1722120"/>
            <a:ext cx="10928896" cy="715518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502412">
              <a:spcBef>
                <a:spcPts val="3600"/>
              </a:spcBef>
              <a:buNone/>
              <a:defRPr sz="2752"/>
            </a:pPr>
            <a:r>
              <a:rPr lang="zh-CN" altLang="en-US" dirty="0">
                <a:solidFill>
                  <a:schemeClr val="tx1">
                    <a:lumMod val="65000"/>
                  </a:schemeClr>
                </a:solidFill>
              </a:rPr>
              <a:t>配置中心配置应用关联的版本信息</a:t>
            </a:r>
            <a:br>
              <a:rPr lang="en-US" altLang="zh-CN" dirty="0">
                <a:solidFill>
                  <a:schemeClr val="tx1">
                    <a:lumMod val="65000"/>
                  </a:schemeClr>
                </a:solidFill>
              </a:rPr>
            </a:br>
            <a:br>
              <a:rPr lang="en-US" altLang="zh-CN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找到需要被配置的应用，选择相应的环境，配置需要测试的版本列表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defTabSz="502412">
              <a:spcBef>
                <a:spcPts val="3600"/>
              </a:spcBef>
              <a:buNone/>
              <a:defRPr sz="2752"/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静态资源修改无须重新部署应用的</a:t>
            </a:r>
            <a:r>
              <a:rPr lang="en-US" altLang="zh-CN" dirty="0">
                <a:solidFill>
                  <a:schemeClr val="tx1"/>
                </a:solidFill>
              </a:rPr>
              <a:t>Docker</a:t>
            </a:r>
            <a:r>
              <a:rPr lang="zh-CN" altLang="en-US" dirty="0">
                <a:solidFill>
                  <a:schemeClr val="tx1"/>
                </a:solidFill>
              </a:rPr>
              <a:t>，只需要修改配置即可</a:t>
            </a: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最后一项为默认版本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900A84-7E11-CC41-BFC1-66EFB09B3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381" y="4440837"/>
            <a:ext cx="8107114" cy="48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189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12B2FEE-9543-3849-A5F7-963F9F557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95" y="4849980"/>
            <a:ext cx="8192167" cy="4796450"/>
          </a:xfrm>
          <a:prstGeom prst="rect">
            <a:avLst/>
          </a:prstGeom>
        </p:spPr>
      </p:pic>
      <p:sp>
        <p:nvSpPr>
          <p:cNvPr id="121" name="2019 11-2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0928896" cy="1091952"/>
          </a:xfrm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algn="l"/>
            <a:r>
              <a:rPr lang="zh-CN" altLang="en-US" sz="4400" dirty="0"/>
              <a:t>如何访问</a:t>
            </a:r>
            <a:endParaRPr sz="4400" dirty="0"/>
          </a:p>
        </p:txBody>
      </p:sp>
      <p:sp>
        <p:nvSpPr>
          <p:cNvPr id="122" name="Java 转 Node.js 菲律宾都已上线，印尼随下个12月大版本一起发布，目前测试阶段…"/>
          <p:cNvSpPr txBox="1">
            <a:spLocks noGrp="1"/>
          </p:cNvSpPr>
          <p:nvPr>
            <p:ph type="body" idx="1"/>
          </p:nvPr>
        </p:nvSpPr>
        <p:spPr>
          <a:xfrm>
            <a:off x="952500" y="1722120"/>
            <a:ext cx="10928896" cy="715518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502412">
              <a:spcBef>
                <a:spcPts val="3600"/>
              </a:spcBef>
              <a:buNone/>
              <a:defRPr sz="2752"/>
            </a:pPr>
            <a:r>
              <a:rPr lang="zh-CN" altLang="en-US" dirty="0">
                <a:solidFill>
                  <a:schemeClr val="tx1">
                    <a:lumMod val="65000"/>
                  </a:schemeClr>
                </a:solidFill>
              </a:rPr>
              <a:t>单独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SPA</a:t>
            </a:r>
            <a:r>
              <a:rPr lang="zh-CN" altLang="en-US" dirty="0">
                <a:solidFill>
                  <a:schemeClr val="tx1">
                    <a:lumMod val="6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SSR</a:t>
            </a:r>
            <a:r>
              <a:rPr lang="zh-CN" altLang="en-US" dirty="0">
                <a:solidFill>
                  <a:schemeClr val="tx1">
                    <a:lumMod val="65000"/>
                  </a:schemeClr>
                </a:solidFill>
              </a:rPr>
              <a:t>应用</a:t>
            </a:r>
            <a:br>
              <a:rPr lang="en-US" altLang="zh-CN" dirty="0">
                <a:solidFill>
                  <a:schemeClr val="tx1">
                    <a:lumMod val="65000"/>
                  </a:schemeClr>
                </a:solidFill>
              </a:rPr>
            </a:br>
            <a:br>
              <a:rPr lang="en-US" altLang="zh-CN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给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添加</a:t>
            </a:r>
            <a:r>
              <a:rPr lang="en-US" altLang="zh-CN" dirty="0">
                <a:solidFill>
                  <a:schemeClr val="tx1"/>
                </a:solidFill>
              </a:rPr>
              <a:t>tag</a:t>
            </a:r>
            <a:r>
              <a:rPr lang="zh-CN" altLang="en-US" dirty="0">
                <a:solidFill>
                  <a:schemeClr val="tx1"/>
                </a:solidFill>
              </a:rPr>
              <a:t>参数来切换不同版本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defTabSz="502412">
              <a:spcBef>
                <a:spcPts val="3600"/>
              </a:spcBef>
              <a:buNone/>
              <a:defRPr sz="2752"/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如，</a:t>
            </a:r>
            <a:r>
              <a:rPr lang="en-US" altLang="zh-CN" dirty="0" err="1">
                <a:solidFill>
                  <a:schemeClr val="tx1"/>
                </a:solidFill>
              </a:rPr>
              <a:t>site.com?tag</a:t>
            </a:r>
            <a:r>
              <a:rPr lang="en-US" altLang="zh-CN" dirty="0">
                <a:solidFill>
                  <a:schemeClr val="tx1"/>
                </a:solidFill>
              </a:rPr>
              <a:t>=dev_20201105_01</a:t>
            </a:r>
          </a:p>
          <a:p>
            <a:pPr marL="0" indent="0" defTabSz="502412">
              <a:spcBef>
                <a:spcPts val="3600"/>
              </a:spcBef>
              <a:buNone/>
              <a:defRPr sz="2752"/>
            </a:pPr>
            <a:r>
              <a:rPr lang="zh-CN" altLang="en-US" dirty="0">
                <a:solidFill>
                  <a:schemeClr val="tx1">
                    <a:lumMod val="65000"/>
                  </a:schemeClr>
                </a:solidFill>
              </a:rPr>
              <a:t>微前端应用</a:t>
            </a:r>
            <a:br>
              <a:rPr lang="en-US" altLang="zh-CN" dirty="0">
                <a:solidFill>
                  <a:schemeClr val="tx1">
                    <a:lumMod val="65000"/>
                  </a:schemeClr>
                </a:solidFill>
              </a:rPr>
            </a:br>
            <a:br>
              <a:rPr lang="en-US" altLang="zh-CN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容器应用通过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tag</a:t>
            </a:r>
            <a:r>
              <a:rPr lang="zh-CN" altLang="en-US" dirty="0">
                <a:solidFill>
                  <a:schemeClr val="tx1"/>
                </a:solidFill>
              </a:rPr>
              <a:t>参数切换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defTabSz="502412">
              <a:spcBef>
                <a:spcPts val="3600"/>
              </a:spcBef>
              <a:buNone/>
              <a:defRPr sz="2752"/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子应用通过容器暴露的切换工具切换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defTabSz="502412">
              <a:spcBef>
                <a:spcPts val="3600"/>
              </a:spcBef>
              <a:buNone/>
              <a:defRPr sz="2752"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351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521</Words>
  <Application>Microsoft Macintosh PowerPoint</Application>
  <PresentationFormat>自定义</PresentationFormat>
  <Paragraphs>45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Helvetica Neue</vt:lpstr>
      <vt:lpstr>Helvetica Neue Light</vt:lpstr>
      <vt:lpstr>Helvetica Neue Medium</vt:lpstr>
      <vt:lpstr>Black</vt:lpstr>
      <vt:lpstr>前端调度工具</vt:lpstr>
      <vt:lpstr>通常打包/发布流程</vt:lpstr>
      <vt:lpstr>没有它之前</vt:lpstr>
      <vt:lpstr>它来了</vt:lpstr>
      <vt:lpstr>纯前端 调度工具架构图</vt:lpstr>
      <vt:lpstr>SSR 调度工具架构图</vt:lpstr>
      <vt:lpstr>如何配置 1</vt:lpstr>
      <vt:lpstr>如何配置 2</vt:lpstr>
      <vt:lpstr>如何访问</vt:lpstr>
      <vt:lpstr>未来计划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前端调度工具</dc:title>
  <cp:lastModifiedBy>Wenjie Wang</cp:lastModifiedBy>
  <cp:revision>23</cp:revision>
  <cp:lastPrinted>2020-11-05T03:26:02Z</cp:lastPrinted>
  <dcterms:modified xsi:type="dcterms:W3CDTF">2020-11-05T03:41:53Z</dcterms:modified>
</cp:coreProperties>
</file>