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6" r:id="rId3"/>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41BCA8"/>
    <a:srgbClr val="1B5959"/>
    <a:srgbClr val="2C9394"/>
    <a:srgbClr val="2D9394"/>
    <a:srgbClr val="49BFAB"/>
    <a:srgbClr val="CBCBCB"/>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418"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3321886"/>
            <a:ext cx="6423025" cy="2292150"/>
          </a:xfrm>
        </p:spPr>
        <p:txBody>
          <a:bodyPr/>
          <a:lstStyle/>
          <a:p>
            <a:r>
              <a:rPr lang="en-US"/>
              <a:t>Click to edit Master title style</a:t>
            </a:r>
          </a:p>
        </p:txBody>
      </p:sp>
      <p:sp>
        <p:nvSpPr>
          <p:cNvPr id="3" name="Subtitle 2"/>
          <p:cNvSpPr>
            <a:spLocks noGrp="1"/>
          </p:cNvSpPr>
          <p:nvPr>
            <p:ph type="subTitle" idx="1"/>
          </p:nvPr>
        </p:nvSpPr>
        <p:spPr>
          <a:xfrm>
            <a:off x="1133475" y="6059593"/>
            <a:ext cx="5289550" cy="273275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16499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54893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8462" y="428232"/>
            <a:ext cx="1700213" cy="912404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7825" y="428232"/>
            <a:ext cx="4974696" cy="9124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58797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6871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6911" y="6871500"/>
            <a:ext cx="6423025" cy="212382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96911" y="4532320"/>
            <a:ext cx="6423025" cy="233918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38103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95127"/>
            <a:ext cx="3337454" cy="705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41221" y="2495127"/>
            <a:ext cx="3337454" cy="705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53580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77825" y="2393639"/>
            <a:ext cx="3338766"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77825" y="3391194"/>
            <a:ext cx="3338766"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38597" y="2393639"/>
            <a:ext cx="3340078"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38597" y="3391194"/>
            <a:ext cx="3340078"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39454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16609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57814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826" y="425756"/>
            <a:ext cx="2486036" cy="18119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954382" y="425756"/>
            <a:ext cx="4224293" cy="91265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77826" y="2237694"/>
            <a:ext cx="2486036" cy="73145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59571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1127" y="7485380"/>
            <a:ext cx="4533900" cy="88369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81127" y="955475"/>
            <a:ext cx="4533900" cy="6416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481127" y="8369071"/>
            <a:ext cx="4533900" cy="12549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141166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428232"/>
            <a:ext cx="6800850" cy="17822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77825" y="2495127"/>
            <a:ext cx="6800850" cy="7057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7825" y="9911198"/>
            <a:ext cx="1763183" cy="5693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4/13/2023</a:t>
            </a:fld>
            <a:endParaRPr lang="en-US"/>
          </a:p>
        </p:txBody>
      </p:sp>
      <p:sp>
        <p:nvSpPr>
          <p:cNvPr id="5" name="Footer Placeholder 4"/>
          <p:cNvSpPr>
            <a:spLocks noGrp="1"/>
          </p:cNvSpPr>
          <p:nvPr>
            <p:ph type="ftr" sz="quarter" idx="3"/>
          </p:nvPr>
        </p:nvSpPr>
        <p:spPr>
          <a:xfrm>
            <a:off x="2581804" y="9911198"/>
            <a:ext cx="2392892" cy="5693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15492" y="9911198"/>
            <a:ext cx="1763183" cy="5693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‹N°›</a:t>
            </a:fld>
            <a:endParaRPr lang="en-US"/>
          </a:p>
        </p:txBody>
      </p:sp>
      <p:sp>
        <p:nvSpPr>
          <p:cNvPr id="7" name="MSIPCMContentMarking" descr="{&quot;HashCode&quot;:-1355907719,&quot;Placement&quot;:&quot;Footer&quot;,&quot;Top&quot;:821.343,&quot;Left&quot;:0.0,&quot;SlideWidth&quot;:595,&quot;SlideHeight&quot;:842}">
            <a:extLst>
              <a:ext uri="{FF2B5EF4-FFF2-40B4-BE49-F238E27FC236}">
                <a16:creationId xmlns:a16="http://schemas.microsoft.com/office/drawing/2014/main" id="{8B085C36-B02B-CF23-7910-6020A4DDB93A}"/>
              </a:ext>
            </a:extLst>
          </p:cNvPr>
          <p:cNvSpPr txBox="1"/>
          <p:nvPr userDrawn="1"/>
        </p:nvSpPr>
        <p:spPr>
          <a:xfrm>
            <a:off x="0" y="10431056"/>
            <a:ext cx="650765" cy="26234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FF0000"/>
                </a:solidFill>
                <a:latin typeface="Calibri" panose="020F0502020204030204" pitchFamily="34" charset="0"/>
              </a:rPr>
              <a:t>Interne</a:t>
            </a:r>
          </a:p>
        </p:txBody>
      </p:sp>
    </p:spTree>
    <p:extLst>
      <p:ext uri="{BB962C8B-B14F-4D97-AF65-F5344CB8AC3E}">
        <p14:creationId xmlns:p14="http://schemas.microsoft.com/office/powerpoint/2010/main" val="423836900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hyperlink" Target="https://www.linkedin.com/in/misetra-rakotonarivo-70b6b861/"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00"/>
            <a:ext cx="7556500" cy="1182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5" name="Rectangle 4"/>
          <p:cNvSpPr/>
          <p:nvPr/>
        </p:nvSpPr>
        <p:spPr>
          <a:xfrm>
            <a:off x="245372" y="-54989"/>
            <a:ext cx="2696210" cy="10693400"/>
          </a:xfrm>
          <a:prstGeom prst="rect">
            <a:avLst/>
          </a:prstGeom>
          <a:solidFill>
            <a:srgbClr val="E4E4E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273050" y="2186940"/>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2940050" y="233858"/>
            <a:ext cx="4616450" cy="400110"/>
          </a:xfrm>
          <a:prstGeom prst="rect">
            <a:avLst/>
          </a:prstGeom>
          <a:noFill/>
        </p:spPr>
        <p:txBody>
          <a:bodyPr wrap="square" rtlCol="0">
            <a:spAutoFit/>
          </a:bodyPr>
          <a:lstStyle/>
          <a:p>
            <a:pPr algn="ctr"/>
            <a:r>
              <a:rPr lang="fr-FR" sz="2000" b="1" dirty="0">
                <a:solidFill>
                  <a:srgbClr val="E4E4E4"/>
                </a:solidFill>
                <a:latin typeface="Century Gothic" panose="020B0502020202020204" pitchFamily="34" charset="0"/>
              </a:rPr>
              <a:t>MISETRA RAKOTONARIVO</a:t>
            </a:r>
          </a:p>
        </p:txBody>
      </p:sp>
      <p:sp>
        <p:nvSpPr>
          <p:cNvPr id="10" name="ZoneTexte 9"/>
          <p:cNvSpPr txBox="1"/>
          <p:nvPr/>
        </p:nvSpPr>
        <p:spPr>
          <a:xfrm>
            <a:off x="2940050" y="557768"/>
            <a:ext cx="4616450" cy="369332"/>
          </a:xfrm>
          <a:prstGeom prst="rect">
            <a:avLst/>
          </a:prstGeom>
          <a:noFill/>
        </p:spPr>
        <p:txBody>
          <a:bodyPr wrap="square" rtlCol="0">
            <a:spAutoFit/>
          </a:bodyPr>
          <a:lstStyle/>
          <a:p>
            <a:pPr algn="ctr"/>
            <a:r>
              <a:rPr lang="fr-FR" dirty="0">
                <a:solidFill>
                  <a:schemeClr val="bg1"/>
                </a:solidFill>
                <a:latin typeface="Berlin Sans FB Demi" panose="020E0802020502020306" pitchFamily="34" charset="0"/>
              </a:rPr>
              <a:t>Ingénieur Applicatif</a:t>
            </a:r>
          </a:p>
        </p:txBody>
      </p:sp>
      <p:sp>
        <p:nvSpPr>
          <p:cNvPr id="13" name="ZoneTexte 12"/>
          <p:cNvSpPr txBox="1"/>
          <p:nvPr/>
        </p:nvSpPr>
        <p:spPr>
          <a:xfrm>
            <a:off x="294118" y="2221773"/>
            <a:ext cx="1981200" cy="307777"/>
          </a:xfrm>
          <a:prstGeom prst="rect">
            <a:avLst/>
          </a:prstGeom>
          <a:noFill/>
          <a:ln>
            <a:noFill/>
          </a:ln>
        </p:spPr>
        <p:txBody>
          <a:bodyPr wrap="square" rtlCol="0">
            <a:spAutoFit/>
          </a:bodyPr>
          <a:lstStyle/>
          <a:p>
            <a:r>
              <a:rPr lang="fr-FR" sz="1400" dirty="0">
                <a:solidFill>
                  <a:srgbClr val="E4E4E4"/>
                </a:solidFill>
                <a:latin typeface="Berlin Sans FB Demi" panose="020E0802020502020306" pitchFamily="34" charset="0"/>
              </a:rPr>
              <a:t>CONTACTS</a:t>
            </a:r>
          </a:p>
        </p:txBody>
      </p:sp>
      <p:graphicFrame>
        <p:nvGraphicFramePr>
          <p:cNvPr id="14" name="Tableau 13"/>
          <p:cNvGraphicFramePr>
            <a:graphicFrameLocks noGrp="1"/>
          </p:cNvGraphicFramePr>
          <p:nvPr>
            <p:extLst>
              <p:ext uri="{D42A27DB-BD31-4B8C-83A1-F6EECF244321}">
                <p14:modId xmlns:p14="http://schemas.microsoft.com/office/powerpoint/2010/main" val="3847829479"/>
              </p:ext>
            </p:extLst>
          </p:nvPr>
        </p:nvGraphicFramePr>
        <p:xfrm>
          <a:off x="349250" y="2720340"/>
          <a:ext cx="2552700" cy="1483360"/>
        </p:xfrm>
        <a:graphic>
          <a:graphicData uri="http://schemas.openxmlformats.org/drawingml/2006/table">
            <a:tbl>
              <a:tblPr firstRow="1" bandRow="1">
                <a:tableStyleId>{5C22544A-7EE6-4342-B048-85BDC9FD1C3A}</a:tableStyleId>
              </a:tblPr>
              <a:tblGrid>
                <a:gridCol w="364671">
                  <a:extLst>
                    <a:ext uri="{9D8B030D-6E8A-4147-A177-3AD203B41FA5}">
                      <a16:colId xmlns:a16="http://schemas.microsoft.com/office/drawing/2014/main" val="1851436318"/>
                    </a:ext>
                  </a:extLst>
                </a:gridCol>
                <a:gridCol w="2188029">
                  <a:extLst>
                    <a:ext uri="{9D8B030D-6E8A-4147-A177-3AD203B41FA5}">
                      <a16:colId xmlns:a16="http://schemas.microsoft.com/office/drawing/2014/main" val="3974608082"/>
                    </a:ext>
                  </a:extLst>
                </a:gridCol>
              </a:tblGrid>
              <a:tr h="370840">
                <a:tc>
                  <a:txBody>
                    <a:bodyPr/>
                    <a:lstStyle/>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b="0" dirty="0">
                          <a:solidFill>
                            <a:schemeClr val="tx1"/>
                          </a:solidFill>
                          <a:latin typeface="Calibri Light" panose="020F0302020204030204" pitchFamily="34" charset="0"/>
                          <a:cs typeface="Calibri Light" panose="020F0302020204030204" pitchFamily="34" charset="0"/>
                        </a:rPr>
                        <a:t>Lyon,</a:t>
                      </a:r>
                      <a:r>
                        <a:rPr lang="fr-FR" sz="1200" b="0" baseline="0" dirty="0">
                          <a:solidFill>
                            <a:schemeClr val="tx1"/>
                          </a:solidFill>
                          <a:latin typeface="Calibri Light" panose="020F0302020204030204" pitchFamily="34" charset="0"/>
                          <a:cs typeface="Calibri Light" panose="020F0302020204030204" pitchFamily="34" charset="0"/>
                        </a:rPr>
                        <a:t> France</a:t>
                      </a:r>
                      <a:endParaRPr lang="fr-FR" sz="1200" b="0" dirty="0">
                        <a:solidFill>
                          <a:schemeClr val="tx1"/>
                        </a:solidFill>
                        <a:latin typeface="Calibri Light" panose="020F0302020204030204" pitchFamily="34" charset="0"/>
                        <a:cs typeface="Calibri Light" panose="020F03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2235827753"/>
                  </a:ext>
                </a:extLst>
              </a:tr>
              <a:tr h="370840">
                <a:tc>
                  <a:txBody>
                    <a:bodyPr/>
                    <a:lstStyle/>
                    <a:p>
                      <a:endParaRPr lang="fr-F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dirty="0">
                          <a:latin typeface="Calibri Light" panose="020F0302020204030204" pitchFamily="34" charset="0"/>
                          <a:cs typeface="Calibri Light" panose="020F0302020204030204" pitchFamily="34" charset="0"/>
                        </a:rPr>
                        <a:t>06 29 61 66 41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2365261704"/>
                  </a:ext>
                </a:extLst>
              </a:tr>
              <a:tr h="370840">
                <a:tc>
                  <a:txBody>
                    <a:bodyPr/>
                    <a:lstStyle/>
                    <a:p>
                      <a:endParaRPr lang="fr-F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dirty="0">
                          <a:latin typeface="Calibri Light" panose="020F0302020204030204" pitchFamily="34" charset="0"/>
                          <a:cs typeface="Calibri Light" panose="020F0302020204030204" pitchFamily="34" charset="0"/>
                        </a:rPr>
                        <a:t>misetranarivo@gmail.com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622885760"/>
                  </a:ext>
                </a:extLst>
              </a:tr>
              <a:tr h="370840">
                <a:tc>
                  <a:txBody>
                    <a:bodyPr/>
                    <a:lstStyle/>
                    <a:p>
                      <a:endParaRPr lang="fr-F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dirty="0">
                          <a:latin typeface="Calibri Light" panose="020F0302020204030204" pitchFamily="34" charset="0"/>
                          <a:cs typeface="Calibri Light" panose="020F0302020204030204" pitchFamily="34" charset="0"/>
                          <a:hlinkClick r:id="rId2" tooltip="Lien vers le profil"/>
                        </a:rPr>
                        <a:t>misetra</a:t>
                      </a:r>
                      <a:r>
                        <a:rPr lang="fr-FR" sz="1200" baseline="0" dirty="0">
                          <a:latin typeface="Calibri Light" panose="020F0302020204030204" pitchFamily="34" charset="0"/>
                          <a:cs typeface="Calibri Light" panose="020F0302020204030204" pitchFamily="34" charset="0"/>
                          <a:hlinkClick r:id="rId2" tooltip="Lien vers le profil"/>
                        </a:rPr>
                        <a:t>-rakotonarivo-70b6b861</a:t>
                      </a:r>
                      <a:endParaRPr lang="fr-FR" sz="1200" dirty="0">
                        <a:latin typeface="Calibri Light" panose="020F0302020204030204" pitchFamily="34" charset="0"/>
                        <a:cs typeface="Calibri Light" panose="020F03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369894608"/>
                  </a:ext>
                </a:extLst>
              </a:tr>
            </a:tbl>
          </a:graphicData>
        </a:graphic>
      </p:graphicFrame>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208" y="2771140"/>
            <a:ext cx="304800" cy="277630"/>
          </a:xfrm>
          <a:prstGeom prst="rect">
            <a:avLst/>
          </a:prstGeom>
        </p:spPr>
      </p:pic>
      <p:pic>
        <p:nvPicPr>
          <p:cNvPr id="19" name="Imag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962" y="3127633"/>
            <a:ext cx="289045" cy="289045"/>
          </a:xfrm>
          <a:prstGeom prst="rect">
            <a:avLst/>
          </a:prstGeom>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208" y="3506310"/>
            <a:ext cx="304800" cy="304800"/>
          </a:xfrm>
          <a:prstGeom prst="rect">
            <a:avLst/>
          </a:prstGeom>
        </p:spPr>
      </p:pic>
      <p:pic>
        <p:nvPicPr>
          <p:cNvPr id="21" name="Imag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208" y="3865340"/>
            <a:ext cx="305990" cy="305990"/>
          </a:xfrm>
          <a:prstGeom prst="rect">
            <a:avLst/>
          </a:prstGeom>
        </p:spPr>
      </p:pic>
      <p:sp>
        <p:nvSpPr>
          <p:cNvPr id="22" name="Rectangle à coins arrondis 21"/>
          <p:cNvSpPr/>
          <p:nvPr/>
        </p:nvSpPr>
        <p:spPr>
          <a:xfrm>
            <a:off x="2275318" y="2186940"/>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711450" y="2186940"/>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273050" y="4893055"/>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p:cNvSpPr txBox="1"/>
          <p:nvPr/>
        </p:nvSpPr>
        <p:spPr>
          <a:xfrm>
            <a:off x="294118" y="4927888"/>
            <a:ext cx="2675142" cy="307777"/>
          </a:xfrm>
          <a:prstGeom prst="rect">
            <a:avLst/>
          </a:prstGeom>
          <a:noFill/>
          <a:ln>
            <a:noFill/>
          </a:ln>
        </p:spPr>
        <p:txBody>
          <a:bodyPr wrap="square" rtlCol="0">
            <a:spAutoFit/>
          </a:bodyPr>
          <a:lstStyle/>
          <a:p>
            <a:r>
              <a:rPr lang="fr-FR" sz="1400" dirty="0">
                <a:solidFill>
                  <a:srgbClr val="E4E4E4"/>
                </a:solidFill>
                <a:latin typeface="Berlin Sans FB Demi" panose="020E0802020502020306" pitchFamily="34" charset="0"/>
              </a:rPr>
              <a:t>COMPETENCES</a:t>
            </a:r>
          </a:p>
        </p:txBody>
      </p:sp>
      <p:sp>
        <p:nvSpPr>
          <p:cNvPr id="26" name="Rectangle à coins arrondis 25"/>
          <p:cNvSpPr/>
          <p:nvPr/>
        </p:nvSpPr>
        <p:spPr>
          <a:xfrm>
            <a:off x="2275318" y="4893055"/>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711450" y="4893055"/>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3016250" y="3060700"/>
            <a:ext cx="4343400" cy="4166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p:cNvSpPr txBox="1"/>
          <p:nvPr/>
        </p:nvSpPr>
        <p:spPr>
          <a:xfrm>
            <a:off x="3035095" y="3133923"/>
            <a:ext cx="2989561" cy="307777"/>
          </a:xfrm>
          <a:prstGeom prst="rect">
            <a:avLst/>
          </a:prstGeom>
          <a:noFill/>
          <a:ln>
            <a:noFill/>
          </a:ln>
        </p:spPr>
        <p:txBody>
          <a:bodyPr wrap="square" rtlCol="0">
            <a:spAutoFit/>
          </a:bodyPr>
          <a:lstStyle/>
          <a:p>
            <a:r>
              <a:rPr lang="fr-FR" sz="1400" dirty="0">
                <a:solidFill>
                  <a:schemeClr val="bg1"/>
                </a:solidFill>
                <a:latin typeface="Berlin Sans FB Demi" panose="020E0802020502020306" pitchFamily="34" charset="0"/>
              </a:rPr>
              <a:t>EXPERIENCES PROFESSIONELLES</a:t>
            </a:r>
          </a:p>
        </p:txBody>
      </p:sp>
      <p:sp>
        <p:nvSpPr>
          <p:cNvPr id="30" name="Rectangle à coins arrondis 29"/>
          <p:cNvSpPr/>
          <p:nvPr/>
        </p:nvSpPr>
        <p:spPr>
          <a:xfrm>
            <a:off x="6750050" y="3063673"/>
            <a:ext cx="762000" cy="413675"/>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7321550" y="3060700"/>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3016250" y="1315821"/>
            <a:ext cx="4343400" cy="4166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p:cNvSpPr txBox="1"/>
          <p:nvPr/>
        </p:nvSpPr>
        <p:spPr>
          <a:xfrm>
            <a:off x="3035095" y="1381323"/>
            <a:ext cx="2989561" cy="307777"/>
          </a:xfrm>
          <a:prstGeom prst="rect">
            <a:avLst/>
          </a:prstGeom>
          <a:noFill/>
          <a:ln>
            <a:noFill/>
          </a:ln>
        </p:spPr>
        <p:txBody>
          <a:bodyPr wrap="square" rtlCol="0">
            <a:spAutoFit/>
          </a:bodyPr>
          <a:lstStyle/>
          <a:p>
            <a:r>
              <a:rPr lang="fr-FR" sz="1400" dirty="0">
                <a:latin typeface="Berlin Sans FB Demi" panose="020E0802020502020306" pitchFamily="34" charset="0"/>
              </a:rPr>
              <a:t>PROFIL &amp; OBJECTIFS</a:t>
            </a:r>
          </a:p>
        </p:txBody>
      </p:sp>
      <p:sp>
        <p:nvSpPr>
          <p:cNvPr id="35" name="Rectangle 34"/>
          <p:cNvSpPr/>
          <p:nvPr/>
        </p:nvSpPr>
        <p:spPr>
          <a:xfrm>
            <a:off x="7321550" y="1315821"/>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flipH="1">
            <a:off x="2940050" y="1231900"/>
            <a:ext cx="79805" cy="521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3035095" y="1765300"/>
            <a:ext cx="4286455" cy="1200329"/>
          </a:xfrm>
          <a:prstGeom prst="rect">
            <a:avLst/>
          </a:prstGeom>
          <a:noFill/>
        </p:spPr>
        <p:txBody>
          <a:bodyPr wrap="square" rtlCol="0">
            <a:spAutoFit/>
          </a:bodyPr>
          <a:lstStyle/>
          <a:p>
            <a:pPr algn="just"/>
            <a:r>
              <a:rPr lang="fr-FR" sz="1200" dirty="0">
                <a:latin typeface="Calibri Light" panose="020F0302020204030204" pitchFamily="34" charset="0"/>
                <a:cs typeface="Calibri Light" panose="020F0302020204030204" pitchFamily="34" charset="0"/>
              </a:rPr>
              <a:t>Mon sens de l’écoute doublé avec mes connaissances et expériences techniques fait de moi, actuellement, un ingénieur SRE aguerri. Ayant déjà eu quelques rôles de coordinateur dans mes précédents missions, je souhaite actuellement intégrer une grande organisation pour un poste de responsabilité, tout en restant dans la production.</a:t>
            </a:r>
          </a:p>
        </p:txBody>
      </p:sp>
      <p:sp>
        <p:nvSpPr>
          <p:cNvPr id="41" name="Rectangle 40"/>
          <p:cNvSpPr/>
          <p:nvPr/>
        </p:nvSpPr>
        <p:spPr>
          <a:xfrm flipH="1">
            <a:off x="4042407" y="3838521"/>
            <a:ext cx="45719" cy="66135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3989070" y="3700086"/>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2791255" y="3617577"/>
            <a:ext cx="1171781" cy="415498"/>
          </a:xfrm>
          <a:prstGeom prst="rect">
            <a:avLst/>
          </a:prstGeom>
          <a:noFill/>
        </p:spPr>
        <p:txBody>
          <a:bodyPr wrap="square" rtlCol="0">
            <a:spAutoFit/>
          </a:bodyPr>
          <a:lstStyle/>
          <a:p>
            <a:pPr algn="r"/>
            <a:r>
              <a:rPr lang="fr-FR" sz="1050" dirty="0">
                <a:latin typeface="Century Gothic" panose="020B0502020202020204" pitchFamily="34" charset="0"/>
              </a:rPr>
              <a:t>Juillet 2022 – Aujourd’hui</a:t>
            </a:r>
          </a:p>
        </p:txBody>
      </p:sp>
      <p:sp>
        <p:nvSpPr>
          <p:cNvPr id="44" name="ZoneTexte 43"/>
          <p:cNvSpPr txBox="1"/>
          <p:nvPr/>
        </p:nvSpPr>
        <p:spPr>
          <a:xfrm>
            <a:off x="4135120" y="3630142"/>
            <a:ext cx="2971800" cy="276999"/>
          </a:xfrm>
          <a:prstGeom prst="rect">
            <a:avLst/>
          </a:prstGeom>
          <a:noFill/>
        </p:spPr>
        <p:txBody>
          <a:bodyPr wrap="square" rtlCol="0">
            <a:spAutoFit/>
          </a:bodyPr>
          <a:lstStyle/>
          <a:p>
            <a:r>
              <a:rPr lang="fr-FR" sz="1200" dirty="0">
                <a:latin typeface="Bahnschrift SemiBold" panose="020B0502040204020203" pitchFamily="34" charset="0"/>
              </a:rPr>
              <a:t>Consultant Middleware</a:t>
            </a:r>
          </a:p>
        </p:txBody>
      </p:sp>
      <p:sp>
        <p:nvSpPr>
          <p:cNvPr id="45" name="ZoneTexte 44"/>
          <p:cNvSpPr txBox="1"/>
          <p:nvPr/>
        </p:nvSpPr>
        <p:spPr>
          <a:xfrm>
            <a:off x="4159250" y="3815818"/>
            <a:ext cx="2971800" cy="461665"/>
          </a:xfrm>
          <a:prstGeom prst="rect">
            <a:avLst/>
          </a:prstGeom>
          <a:noFill/>
        </p:spPr>
        <p:txBody>
          <a:bodyPr wrap="square" rtlCol="0">
            <a:spAutoFit/>
          </a:bodyPr>
          <a:lstStyle/>
          <a:p>
            <a:r>
              <a:rPr lang="fr-FR" sz="1200" dirty="0">
                <a:latin typeface="Arial Black" panose="020B0A04020102020204" pitchFamily="34" charset="0"/>
              </a:rPr>
              <a:t>MGI Consultant</a:t>
            </a:r>
            <a:r>
              <a:rPr lang="fr-FR" sz="1200" dirty="0">
                <a:latin typeface="Bahnschrift SemiBold" panose="020B0502040204020203" pitchFamily="34" charset="0"/>
              </a:rPr>
              <a:t> </a:t>
            </a:r>
            <a:endParaRPr lang="fr-FR" sz="1200" dirty="0"/>
          </a:p>
          <a:p>
            <a:r>
              <a:rPr lang="fr-FR" sz="1200" b="1" dirty="0"/>
              <a:t>Paris, FRANCE</a:t>
            </a:r>
          </a:p>
        </p:txBody>
      </p:sp>
      <p:sp>
        <p:nvSpPr>
          <p:cNvPr id="46" name="ZoneTexte 45"/>
          <p:cNvSpPr txBox="1"/>
          <p:nvPr/>
        </p:nvSpPr>
        <p:spPr>
          <a:xfrm>
            <a:off x="4141471" y="4248646"/>
            <a:ext cx="3294380" cy="2754600"/>
          </a:xfrm>
          <a:prstGeom prst="rect">
            <a:avLst/>
          </a:prstGeom>
          <a:noFill/>
        </p:spPr>
        <p:txBody>
          <a:bodyPr wrap="square" rtlCol="0">
            <a:spAutoFit/>
          </a:bodyPr>
          <a:lstStyle/>
          <a:p>
            <a:r>
              <a:rPr lang="fr-FR" sz="1200" dirty="0">
                <a:latin typeface="Calibri Light" panose="020F0302020204030204" pitchFamily="34" charset="0"/>
                <a:cs typeface="Calibri Light" panose="020F0302020204030204" pitchFamily="34" charset="0"/>
              </a:rPr>
              <a:t>Pour le compte d’une institution financière publique français, en tant qu’ingénieur applicatif sur une centaine d’application</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Participation aux différentes phases de projets </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Réaliser des diagnostics pour identifier les causes de dysfonctionnement, proposer et mettre en œuvre des </a:t>
            </a:r>
            <a:r>
              <a:rPr lang="fr-FR" sz="1200" dirty="0" err="1">
                <a:latin typeface="Calibri Light" panose="020F0302020204030204" pitchFamily="34" charset="0"/>
                <a:cs typeface="Calibri Light" panose="020F0302020204030204" pitchFamily="34" charset="0"/>
              </a:rPr>
              <a:t>correctionsEffectuer</a:t>
            </a:r>
            <a:r>
              <a:rPr lang="fr-FR" sz="1200" dirty="0">
                <a:latin typeface="Calibri Light" panose="020F0302020204030204" pitchFamily="34" charset="0"/>
                <a:cs typeface="Calibri Light" panose="020F0302020204030204" pitchFamily="34" charset="0"/>
              </a:rPr>
              <a:t> la réception, la validation et le packaging des composants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Maintenance de la brique de sécurité applicative</a:t>
            </a:r>
          </a:p>
          <a:p>
            <a:pPr marL="171450" indent="-171450">
              <a:buFont typeface="Arial" panose="020B0604020202020204" pitchFamily="34" charset="0"/>
              <a:buChar char="•"/>
            </a:pPr>
            <a:endParaRPr lang="fr-FR" sz="500" dirty="0">
              <a:latin typeface="Calibri Light" panose="020F0302020204030204" pitchFamily="34" charset="0"/>
              <a:cs typeface="Calibri Light" panose="020F0302020204030204" pitchFamily="34" charset="0"/>
            </a:endParaRPr>
          </a:p>
          <a:p>
            <a:r>
              <a:rPr lang="fr-FR" sz="1200" dirty="0">
                <a:latin typeface="Berlin Sans FB Demi" panose="020E0802020502020306" pitchFamily="34" charset="0"/>
                <a:cs typeface="Calibri Light" panose="020F0302020204030204" pitchFamily="34" charset="0"/>
              </a:rPr>
              <a:t>Techno et Outils : </a:t>
            </a:r>
            <a:r>
              <a:rPr lang="fr-FR" sz="1200" dirty="0" err="1">
                <a:latin typeface="Calibri Light" panose="020F0302020204030204" pitchFamily="34" charset="0"/>
                <a:cs typeface="Calibri Light" panose="020F0302020204030204" pitchFamily="34" charset="0"/>
              </a:rPr>
              <a:t>RedHat</a:t>
            </a:r>
            <a:r>
              <a:rPr lang="fr-FR" sz="1200" dirty="0">
                <a:latin typeface="Calibri Light" panose="020F0302020204030204" pitchFamily="34" charset="0"/>
                <a:cs typeface="Calibri Light" panose="020F0302020204030204" pitchFamily="34" charset="0"/>
              </a:rPr>
              <a:t> Linux, </a:t>
            </a:r>
            <a:r>
              <a:rPr lang="fr-FR" sz="1200" dirty="0" err="1">
                <a:latin typeface="Calibri Light" panose="020F0302020204030204" pitchFamily="34" charset="0"/>
                <a:cs typeface="Calibri Light" panose="020F0302020204030204" pitchFamily="34" charset="0"/>
              </a:rPr>
              <a:t>Kubernetes</a:t>
            </a:r>
            <a:r>
              <a:rPr lang="fr-FR" sz="1200" dirty="0">
                <a:latin typeface="Calibri Light" panose="020F0302020204030204" pitchFamily="34" charset="0"/>
                <a:cs typeface="Calibri Light" panose="020F0302020204030204" pitchFamily="34" charset="0"/>
              </a:rPr>
              <a:t>, Ansible, Tomcat, Apache, </a:t>
            </a:r>
            <a:r>
              <a:rPr lang="fr-FR" sz="1200" dirty="0" err="1">
                <a:latin typeface="Calibri Light" panose="020F0302020204030204" pitchFamily="34" charset="0"/>
                <a:cs typeface="Calibri Light" panose="020F0302020204030204" pitchFamily="34" charset="0"/>
              </a:rPr>
              <a:t>Axway</a:t>
            </a:r>
            <a:r>
              <a:rPr lang="fr-FR" sz="1200" dirty="0">
                <a:latin typeface="Calibri Light" panose="020F0302020204030204" pitchFamily="34" charset="0"/>
                <a:cs typeface="Calibri Light" panose="020F0302020204030204" pitchFamily="34" charset="0"/>
              </a:rPr>
              <a:t> API Gateway, Suite Jeton </a:t>
            </a:r>
            <a:r>
              <a:rPr lang="fr-FR" sz="1200" dirty="0" err="1">
                <a:latin typeface="Calibri Light" panose="020F0302020204030204" pitchFamily="34" charset="0"/>
                <a:cs typeface="Calibri Light" panose="020F0302020204030204" pitchFamily="34" charset="0"/>
              </a:rPr>
              <a:t>InterOps</a:t>
            </a:r>
            <a:r>
              <a:rPr lang="fr-FR" sz="1200" dirty="0">
                <a:latin typeface="Calibri Light" panose="020F0302020204030204" pitchFamily="34" charset="0"/>
                <a:cs typeface="Calibri Light" panose="020F0302020204030204" pitchFamily="34" charset="0"/>
              </a:rPr>
              <a:t>, Jira</a:t>
            </a:r>
          </a:p>
        </p:txBody>
      </p:sp>
      <p:sp>
        <p:nvSpPr>
          <p:cNvPr id="52" name="ZoneTexte 51"/>
          <p:cNvSpPr txBox="1"/>
          <p:nvPr/>
        </p:nvSpPr>
        <p:spPr>
          <a:xfrm>
            <a:off x="2940050" y="4033679"/>
            <a:ext cx="1041887" cy="246221"/>
          </a:xfrm>
          <a:prstGeom prst="rect">
            <a:avLst/>
          </a:prstGeom>
          <a:noFill/>
        </p:spPr>
        <p:txBody>
          <a:bodyPr wrap="square" rtlCol="0">
            <a:spAutoFit/>
          </a:bodyPr>
          <a:lstStyle/>
          <a:p>
            <a:pPr algn="r"/>
            <a:r>
              <a:rPr lang="fr-FR" sz="1000" b="1" i="1" dirty="0">
                <a:latin typeface="Century Gothic" panose="020B0502020202020204" pitchFamily="34" charset="0"/>
              </a:rPr>
              <a:t>(10 mois)</a:t>
            </a:r>
          </a:p>
        </p:txBody>
      </p:sp>
      <p:pic>
        <p:nvPicPr>
          <p:cNvPr id="56" name="Espace réservé du contenu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2723" y="150356"/>
            <a:ext cx="1720865" cy="164777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2" name="Carré corné 11"/>
          <p:cNvSpPr/>
          <p:nvPr/>
        </p:nvSpPr>
        <p:spPr>
          <a:xfrm>
            <a:off x="294118" y="10348479"/>
            <a:ext cx="898637" cy="277159"/>
          </a:xfrm>
          <a:prstGeom prst="foldedCorner">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ysClr val="windowText" lastClr="000000"/>
              </a:solidFill>
            </a:endParaRPr>
          </a:p>
          <a:p>
            <a:pPr algn="ctr"/>
            <a:r>
              <a:rPr lang="fr-FR" sz="1100" dirty="0">
                <a:solidFill>
                  <a:sysClr val="windowText" lastClr="000000"/>
                </a:solidFill>
              </a:rPr>
              <a:t>Page 1/2</a:t>
            </a:r>
          </a:p>
        </p:txBody>
      </p:sp>
      <p:sp>
        <p:nvSpPr>
          <p:cNvPr id="23" name="ZoneTexte 22"/>
          <p:cNvSpPr txBox="1"/>
          <p:nvPr/>
        </p:nvSpPr>
        <p:spPr>
          <a:xfrm>
            <a:off x="196849" y="5422900"/>
            <a:ext cx="2696209" cy="3970318"/>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Arial Rounded MT Bold" panose="020F0704030504030204" pitchFamily="34" charset="0"/>
              </a:rPr>
              <a:t>Programmatio</a:t>
            </a:r>
            <a:r>
              <a:rPr lang="fr-FR" sz="1200" dirty="0"/>
              <a:t>ns: C, Java, Shell Scripting, Python</a:t>
            </a:r>
          </a:p>
          <a:p>
            <a:pPr marL="171450" indent="-171450">
              <a:buFont typeface="Arial" panose="020B0604020202020204" pitchFamily="34" charset="0"/>
              <a:buChar char="•"/>
            </a:pPr>
            <a:r>
              <a:rPr lang="fr-FR" sz="1200" dirty="0">
                <a:latin typeface="Arial Rounded MT Bold" panose="020F0704030504030204" pitchFamily="34" charset="0"/>
              </a:rPr>
              <a:t>SCM</a:t>
            </a:r>
            <a:r>
              <a:rPr lang="fr-FR" sz="1200" dirty="0"/>
              <a:t> : Git, </a:t>
            </a:r>
            <a:r>
              <a:rPr lang="fr-FR" sz="1200" dirty="0" err="1"/>
              <a:t>GitLab</a:t>
            </a:r>
            <a:endParaRPr lang="fr-FR" sz="1200" dirty="0"/>
          </a:p>
          <a:p>
            <a:pPr marL="171450" indent="-171450">
              <a:buFont typeface="Arial" panose="020B0604020202020204" pitchFamily="34" charset="0"/>
              <a:buChar char="•"/>
            </a:pPr>
            <a:r>
              <a:rPr lang="fr-FR" sz="1200" dirty="0" err="1">
                <a:latin typeface="Arial Rounded MT Bold" panose="020F0704030504030204" pitchFamily="34" charset="0"/>
              </a:rPr>
              <a:t>Frameworks</a:t>
            </a:r>
            <a:r>
              <a:rPr lang="fr-FR" sz="1200" dirty="0"/>
              <a:t>: Java EE, </a:t>
            </a:r>
            <a:r>
              <a:rPr lang="fr-FR" sz="1200" dirty="0" err="1"/>
              <a:t>Spring</a:t>
            </a:r>
            <a:r>
              <a:rPr lang="fr-FR" sz="1200" dirty="0"/>
              <a:t>, GWT</a:t>
            </a:r>
          </a:p>
          <a:p>
            <a:pPr marL="171450" indent="-171450">
              <a:buFont typeface="Arial" panose="020B0604020202020204" pitchFamily="34" charset="0"/>
              <a:buChar char="•"/>
            </a:pPr>
            <a:r>
              <a:rPr lang="fr-FR" sz="1200" dirty="0">
                <a:latin typeface="Arial Rounded MT Bold" panose="020F0704030504030204" pitchFamily="34" charset="0"/>
              </a:rPr>
              <a:t>Echange</a:t>
            </a:r>
            <a:r>
              <a:rPr lang="fr-FR" sz="1200" dirty="0"/>
              <a:t>: JMS, Kafka, Active MQ</a:t>
            </a:r>
          </a:p>
          <a:p>
            <a:pPr marL="171450" indent="-171450">
              <a:buFont typeface="Arial" panose="020B0604020202020204" pitchFamily="34" charset="0"/>
              <a:buChar char="•"/>
            </a:pPr>
            <a:r>
              <a:rPr lang="fr-FR" sz="1200" dirty="0">
                <a:latin typeface="Arial Rounded MT Bold" panose="020F0704030504030204" pitchFamily="34" charset="0"/>
              </a:rPr>
              <a:t>Serveur d’application </a:t>
            </a:r>
            <a:r>
              <a:rPr lang="fr-FR" sz="1200" dirty="0"/>
              <a:t>: </a:t>
            </a:r>
            <a:r>
              <a:rPr lang="fr-FR" sz="1200" dirty="0" err="1"/>
              <a:t>Weblogic</a:t>
            </a:r>
            <a:r>
              <a:rPr lang="fr-FR" sz="1200" dirty="0"/>
              <a:t>, </a:t>
            </a:r>
            <a:r>
              <a:rPr lang="fr-FR" sz="1200" dirty="0" err="1"/>
              <a:t>Tomcat</a:t>
            </a:r>
            <a:r>
              <a:rPr lang="fr-FR" sz="1200" dirty="0"/>
              <a:t>, </a:t>
            </a:r>
            <a:r>
              <a:rPr lang="fr-FR" sz="1200" dirty="0" err="1"/>
              <a:t>Glassfish</a:t>
            </a:r>
            <a:endParaRPr lang="fr-FR" sz="1200" dirty="0"/>
          </a:p>
          <a:p>
            <a:pPr marL="171450" indent="-171450">
              <a:buFont typeface="Arial" panose="020B0604020202020204" pitchFamily="34" charset="0"/>
              <a:buChar char="•"/>
            </a:pPr>
            <a:r>
              <a:rPr lang="fr-FR" sz="1200" dirty="0">
                <a:latin typeface="Arial Rounded MT Bold" panose="020F0704030504030204" pitchFamily="34" charset="0"/>
              </a:rPr>
              <a:t>CI/CD et automatisation </a:t>
            </a:r>
            <a:r>
              <a:rPr lang="fr-FR" sz="1200" dirty="0"/>
              <a:t>: Control M, </a:t>
            </a:r>
            <a:r>
              <a:rPr lang="fr-FR" sz="1200" dirty="0" err="1"/>
              <a:t>Ansible</a:t>
            </a:r>
            <a:r>
              <a:rPr lang="fr-FR" sz="1200" dirty="0"/>
              <a:t>, Jenkins</a:t>
            </a:r>
          </a:p>
          <a:p>
            <a:pPr marL="171450" indent="-171450">
              <a:buFont typeface="Arial" panose="020B0604020202020204" pitchFamily="34" charset="0"/>
              <a:buChar char="•"/>
            </a:pPr>
            <a:r>
              <a:rPr lang="fr-FR" sz="1200" dirty="0">
                <a:latin typeface="Arial Rounded MT Bold" panose="020F0704030504030204" pitchFamily="34" charset="0"/>
              </a:rPr>
              <a:t>Bases de données: </a:t>
            </a:r>
            <a:r>
              <a:rPr lang="fr-FR" sz="1200" dirty="0"/>
              <a:t>MySQL, PostgreSQL, Oracle, Cassandra</a:t>
            </a:r>
          </a:p>
          <a:p>
            <a:pPr marL="171450" indent="-171450">
              <a:buFont typeface="Arial" panose="020B0604020202020204" pitchFamily="34" charset="0"/>
              <a:buChar char="•"/>
            </a:pPr>
            <a:r>
              <a:rPr lang="fr-FR" sz="1200" dirty="0">
                <a:latin typeface="Arial Rounded MT Bold" panose="020F0704030504030204" pitchFamily="34" charset="0"/>
              </a:rPr>
              <a:t>Réseaux</a:t>
            </a:r>
            <a:r>
              <a:rPr lang="fr-FR" sz="1200" dirty="0"/>
              <a:t> : </a:t>
            </a:r>
            <a:r>
              <a:rPr lang="fr-FR" sz="1200" dirty="0" err="1"/>
              <a:t>Routing</a:t>
            </a:r>
            <a:r>
              <a:rPr lang="fr-FR" sz="1200" dirty="0"/>
              <a:t>, </a:t>
            </a:r>
            <a:r>
              <a:rPr lang="fr-FR" sz="1200" dirty="0" err="1"/>
              <a:t>Switching</a:t>
            </a:r>
            <a:r>
              <a:rPr lang="fr-FR" sz="1200" dirty="0"/>
              <a:t>, Sécurité</a:t>
            </a:r>
          </a:p>
          <a:p>
            <a:pPr marL="171450" indent="-171450">
              <a:buFont typeface="Arial" panose="020B0604020202020204" pitchFamily="34" charset="0"/>
              <a:buChar char="•"/>
            </a:pPr>
            <a:r>
              <a:rPr lang="fr-FR" sz="1200" dirty="0">
                <a:latin typeface="Arial Rounded MT Bold" panose="020F0704030504030204" pitchFamily="34" charset="0"/>
              </a:rPr>
              <a:t>Services</a:t>
            </a:r>
            <a:r>
              <a:rPr lang="fr-FR" sz="1200" dirty="0"/>
              <a:t>: DNS, SMTP, Samba, FTP </a:t>
            </a:r>
          </a:p>
          <a:p>
            <a:pPr marL="171450" indent="-171450">
              <a:buFont typeface="Arial" panose="020B0604020202020204" pitchFamily="34" charset="0"/>
              <a:buChar char="•"/>
            </a:pPr>
            <a:r>
              <a:rPr lang="fr-FR" sz="1200" dirty="0">
                <a:latin typeface="Arial Rounded MT Bold" panose="020F0704030504030204" pitchFamily="34" charset="0"/>
              </a:rPr>
              <a:t>OS et infrastructure </a:t>
            </a:r>
            <a:r>
              <a:rPr lang="fr-FR" sz="1200" dirty="0"/>
              <a:t>: Linux, Windows, </a:t>
            </a:r>
            <a:r>
              <a:rPr lang="fr-FR" sz="1200" dirty="0" err="1"/>
              <a:t>VMWare</a:t>
            </a:r>
            <a:r>
              <a:rPr lang="fr-FR" sz="1200" dirty="0"/>
              <a:t> ESX, </a:t>
            </a:r>
            <a:r>
              <a:rPr lang="fr-FR" sz="1200" dirty="0" err="1"/>
              <a:t>Kubernetes</a:t>
            </a:r>
            <a:endParaRPr lang="fr-FR" sz="1200" dirty="0"/>
          </a:p>
          <a:p>
            <a:pPr marL="171450" indent="-171450">
              <a:buFont typeface="Arial" panose="020B0604020202020204" pitchFamily="34" charset="0"/>
              <a:buChar char="•"/>
            </a:pPr>
            <a:r>
              <a:rPr lang="fr-FR" sz="1200" dirty="0">
                <a:latin typeface="Arial Rounded MT Bold" panose="020F0704030504030204" pitchFamily="34" charset="0"/>
              </a:rPr>
              <a:t>Observabilités</a:t>
            </a:r>
            <a:r>
              <a:rPr lang="fr-FR" sz="1200" dirty="0"/>
              <a:t>: </a:t>
            </a:r>
            <a:r>
              <a:rPr lang="fr-FR" sz="1200" dirty="0" err="1"/>
              <a:t>Grafana</a:t>
            </a:r>
            <a:r>
              <a:rPr lang="fr-FR" sz="1200" dirty="0"/>
              <a:t>, </a:t>
            </a:r>
            <a:r>
              <a:rPr lang="fr-FR" sz="1200" dirty="0" err="1"/>
              <a:t>Filebeat</a:t>
            </a:r>
            <a:r>
              <a:rPr lang="fr-FR" sz="1200" dirty="0"/>
              <a:t>, </a:t>
            </a:r>
            <a:r>
              <a:rPr lang="fr-FR" sz="1200" dirty="0" err="1"/>
              <a:t>Telegraf</a:t>
            </a:r>
            <a:r>
              <a:rPr lang="fr-FR" sz="1200" dirty="0"/>
              <a:t>, </a:t>
            </a:r>
            <a:r>
              <a:rPr lang="fr-FR" sz="1200" dirty="0" err="1"/>
              <a:t>Appdynamics</a:t>
            </a:r>
            <a:r>
              <a:rPr lang="fr-FR" sz="1200" dirty="0"/>
              <a:t>, CA </a:t>
            </a:r>
            <a:r>
              <a:rPr lang="fr-FR" sz="1200" dirty="0" err="1"/>
              <a:t>Introscope</a:t>
            </a:r>
            <a:r>
              <a:rPr lang="fr-FR" sz="1200" dirty="0"/>
              <a:t>, </a:t>
            </a:r>
            <a:r>
              <a:rPr lang="fr-FR" sz="1200" dirty="0" err="1"/>
              <a:t>Solarwinds</a:t>
            </a:r>
            <a:endParaRPr lang="fr-FR" sz="1200" dirty="0"/>
          </a:p>
          <a:p>
            <a:pPr marL="171450" indent="-171450">
              <a:buFont typeface="Arial" panose="020B0604020202020204" pitchFamily="34" charset="0"/>
              <a:buChar char="•"/>
            </a:pPr>
            <a:r>
              <a:rPr lang="fr-FR" sz="1200" dirty="0">
                <a:latin typeface="Arial Rounded MT Bold" panose="020F0704030504030204" pitchFamily="34" charset="0"/>
              </a:rPr>
              <a:t>Outils d’organisation</a:t>
            </a:r>
            <a:r>
              <a:rPr lang="fr-FR" sz="1200" dirty="0"/>
              <a:t>: </a:t>
            </a:r>
            <a:r>
              <a:rPr lang="fr-FR" sz="1200" dirty="0" err="1"/>
              <a:t>Jira</a:t>
            </a:r>
            <a:r>
              <a:rPr lang="fr-FR" sz="1200" dirty="0"/>
              <a:t>, Confluence, </a:t>
            </a:r>
            <a:r>
              <a:rPr lang="fr-FR" sz="1200" dirty="0" err="1"/>
              <a:t>Redmine</a:t>
            </a:r>
            <a:endParaRPr lang="fr-FR" sz="1200" dirty="0"/>
          </a:p>
        </p:txBody>
      </p:sp>
      <p:sp>
        <p:nvSpPr>
          <p:cNvPr id="2" name="Ellipse 1">
            <a:extLst>
              <a:ext uri="{FF2B5EF4-FFF2-40B4-BE49-F238E27FC236}">
                <a16:creationId xmlns:a16="http://schemas.microsoft.com/office/drawing/2014/main" id="{1D126BD2-7300-E765-E23C-DFD3E6BB7F9C}"/>
              </a:ext>
            </a:extLst>
          </p:cNvPr>
          <p:cNvSpPr/>
          <p:nvPr/>
        </p:nvSpPr>
        <p:spPr>
          <a:xfrm>
            <a:off x="3995822" y="7301340"/>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DDEF0622-1881-2DDC-3FE9-C5A57EE616FE}"/>
              </a:ext>
            </a:extLst>
          </p:cNvPr>
          <p:cNvSpPr txBox="1"/>
          <p:nvPr/>
        </p:nvSpPr>
        <p:spPr>
          <a:xfrm>
            <a:off x="3023002" y="7218831"/>
            <a:ext cx="946786" cy="415498"/>
          </a:xfrm>
          <a:prstGeom prst="rect">
            <a:avLst/>
          </a:prstGeom>
          <a:noFill/>
        </p:spPr>
        <p:txBody>
          <a:bodyPr wrap="square" rtlCol="0">
            <a:spAutoFit/>
          </a:bodyPr>
          <a:lstStyle/>
          <a:p>
            <a:pPr algn="r"/>
            <a:r>
              <a:rPr lang="fr-FR" sz="1050" dirty="0">
                <a:latin typeface="Century Gothic" panose="020B0502020202020204" pitchFamily="34" charset="0"/>
              </a:rPr>
              <a:t>Mars 2020 – avril 2022</a:t>
            </a:r>
          </a:p>
        </p:txBody>
      </p:sp>
      <p:sp>
        <p:nvSpPr>
          <p:cNvPr id="7" name="ZoneTexte 6">
            <a:extLst>
              <a:ext uri="{FF2B5EF4-FFF2-40B4-BE49-F238E27FC236}">
                <a16:creationId xmlns:a16="http://schemas.microsoft.com/office/drawing/2014/main" id="{C87ECFA8-CE02-3397-8B5C-8E44CDCCC1B6}"/>
              </a:ext>
            </a:extLst>
          </p:cNvPr>
          <p:cNvSpPr txBox="1"/>
          <p:nvPr/>
        </p:nvSpPr>
        <p:spPr>
          <a:xfrm>
            <a:off x="4141872" y="7231396"/>
            <a:ext cx="2971800" cy="276999"/>
          </a:xfrm>
          <a:prstGeom prst="rect">
            <a:avLst/>
          </a:prstGeom>
          <a:noFill/>
        </p:spPr>
        <p:txBody>
          <a:bodyPr wrap="square" rtlCol="0">
            <a:spAutoFit/>
          </a:bodyPr>
          <a:lstStyle/>
          <a:p>
            <a:r>
              <a:rPr lang="fr-FR" sz="1200" dirty="0">
                <a:latin typeface="Bahnschrift SemiBold" panose="020B0502040204020203" pitchFamily="34" charset="0"/>
              </a:rPr>
              <a:t>Ingénieur support de production</a:t>
            </a:r>
          </a:p>
        </p:txBody>
      </p:sp>
      <p:sp>
        <p:nvSpPr>
          <p:cNvPr id="11" name="ZoneTexte 10">
            <a:extLst>
              <a:ext uri="{FF2B5EF4-FFF2-40B4-BE49-F238E27FC236}">
                <a16:creationId xmlns:a16="http://schemas.microsoft.com/office/drawing/2014/main" id="{112F13C1-3DA9-380F-C5CD-9F701BDBD160}"/>
              </a:ext>
            </a:extLst>
          </p:cNvPr>
          <p:cNvSpPr txBox="1"/>
          <p:nvPr/>
        </p:nvSpPr>
        <p:spPr>
          <a:xfrm>
            <a:off x="4166002" y="7417072"/>
            <a:ext cx="2971800" cy="461665"/>
          </a:xfrm>
          <a:prstGeom prst="rect">
            <a:avLst/>
          </a:prstGeom>
          <a:noFill/>
        </p:spPr>
        <p:txBody>
          <a:bodyPr wrap="square" rtlCol="0">
            <a:spAutoFit/>
          </a:bodyPr>
          <a:lstStyle/>
          <a:p>
            <a:r>
              <a:rPr lang="fr-FR" sz="1200" dirty="0" err="1">
                <a:latin typeface="Arial Black" panose="020B0A04020102020204" pitchFamily="34" charset="0"/>
              </a:rPr>
              <a:t>Cooptalis</a:t>
            </a:r>
            <a:r>
              <a:rPr lang="fr-FR" sz="1200" dirty="0">
                <a:latin typeface="Bahnschrift SemiBold" panose="020B0502040204020203" pitchFamily="34" charset="0"/>
              </a:rPr>
              <a:t> </a:t>
            </a:r>
            <a:endParaRPr lang="fr-FR" sz="1200" dirty="0"/>
          </a:p>
          <a:p>
            <a:r>
              <a:rPr lang="fr-FR" sz="1200" b="1" dirty="0"/>
              <a:t>Lyon, FRANCE</a:t>
            </a:r>
          </a:p>
        </p:txBody>
      </p:sp>
      <p:sp>
        <p:nvSpPr>
          <p:cNvPr id="15" name="ZoneTexte 14">
            <a:extLst>
              <a:ext uri="{FF2B5EF4-FFF2-40B4-BE49-F238E27FC236}">
                <a16:creationId xmlns:a16="http://schemas.microsoft.com/office/drawing/2014/main" id="{0F831393-35B6-D89D-A4DC-76DAF98AA738}"/>
              </a:ext>
            </a:extLst>
          </p:cNvPr>
          <p:cNvSpPr txBox="1"/>
          <p:nvPr/>
        </p:nvSpPr>
        <p:spPr>
          <a:xfrm>
            <a:off x="4148223" y="7849900"/>
            <a:ext cx="3294380" cy="2754600"/>
          </a:xfrm>
          <a:prstGeom prst="rect">
            <a:avLst/>
          </a:prstGeom>
          <a:noFill/>
        </p:spPr>
        <p:txBody>
          <a:bodyPr wrap="square" rtlCol="0">
            <a:spAutoFit/>
          </a:bodyPr>
          <a:lstStyle/>
          <a:p>
            <a:r>
              <a:rPr lang="fr-FR" sz="1200" dirty="0">
                <a:latin typeface="Calibri Light" panose="020F0302020204030204" pitchFamily="34" charset="0"/>
                <a:cs typeface="Calibri Light" panose="020F0302020204030204" pitchFamily="34" charset="0"/>
              </a:rPr>
              <a:t>Pour le compte d’un grand acteur français de l’</a:t>
            </a:r>
            <a:r>
              <a:rPr lang="fr-FR" sz="1200" dirty="0" err="1">
                <a:latin typeface="Calibri Light" panose="020F0302020204030204" pitchFamily="34" charset="0"/>
                <a:cs typeface="Calibri Light" panose="020F0302020204030204" pitchFamily="34" charset="0"/>
              </a:rPr>
              <a:t>energie</a:t>
            </a:r>
            <a:r>
              <a:rPr lang="fr-FR" sz="1200" dirty="0">
                <a:latin typeface="Calibri Light" panose="020F0302020204030204" pitchFamily="34" charset="0"/>
                <a:cs typeface="Calibri Light" panose="020F0302020204030204" pitchFamily="34" charset="0"/>
              </a:rPr>
              <a:t>, en tant que support technique niveau 3 sur un périmètre d’ applications critiques.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Supervision et MCO des applications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Analyses post-mortem et préconisations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Proactivités sur les problèmes de performances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Support aux déploiements des versions applicatives et aux gestes d’exploitations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Mise en place des observabilités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Capitalisation des connaissances</a:t>
            </a:r>
          </a:p>
          <a:p>
            <a:endParaRPr lang="fr-FR" sz="500" dirty="0">
              <a:latin typeface="Calibri Light" panose="020F0302020204030204" pitchFamily="34" charset="0"/>
              <a:cs typeface="Calibri Light" panose="020F0302020204030204" pitchFamily="34" charset="0"/>
            </a:endParaRPr>
          </a:p>
          <a:p>
            <a:r>
              <a:rPr lang="fr-FR" sz="1200" dirty="0">
                <a:latin typeface="Berlin Sans FB Demi" panose="020E0802020502020306" pitchFamily="34" charset="0"/>
                <a:cs typeface="Calibri Light" panose="020F0302020204030204" pitchFamily="34" charset="0"/>
              </a:rPr>
              <a:t>Techno et Outils : </a:t>
            </a:r>
            <a:r>
              <a:rPr lang="fr-FR" sz="1200" dirty="0" err="1">
                <a:latin typeface="Calibri Light" panose="020F0302020204030204" pitchFamily="34" charset="0"/>
                <a:cs typeface="Calibri Light" panose="020F0302020204030204" pitchFamily="34" charset="0"/>
              </a:rPr>
              <a:t>RedHat</a:t>
            </a:r>
            <a:r>
              <a:rPr lang="fr-FR" sz="1200" dirty="0">
                <a:latin typeface="Calibri Light" panose="020F0302020204030204" pitchFamily="34" charset="0"/>
                <a:cs typeface="Calibri Light" panose="020F0302020204030204" pitchFamily="34" charset="0"/>
              </a:rPr>
              <a:t> Linux, </a:t>
            </a:r>
            <a:r>
              <a:rPr lang="fr-FR" sz="1200" dirty="0" err="1">
                <a:latin typeface="Calibri Light" panose="020F0302020204030204" pitchFamily="34" charset="0"/>
                <a:cs typeface="Calibri Light" panose="020F0302020204030204" pitchFamily="34" charset="0"/>
              </a:rPr>
              <a:t>Kubernetes</a:t>
            </a:r>
            <a:r>
              <a:rPr lang="fr-FR" sz="1200" dirty="0">
                <a:latin typeface="Calibri Light" panose="020F0302020204030204" pitchFamily="34" charset="0"/>
                <a:cs typeface="Calibri Light" panose="020F0302020204030204" pitchFamily="34" charset="0"/>
              </a:rPr>
              <a:t>, Control M, </a:t>
            </a:r>
            <a:r>
              <a:rPr lang="fr-FR" sz="1200" dirty="0" err="1">
                <a:latin typeface="Calibri Light" panose="020F0302020204030204" pitchFamily="34" charset="0"/>
                <a:cs typeface="Calibri Light" panose="020F0302020204030204" pitchFamily="34" charset="0"/>
              </a:rPr>
              <a:t>Weblogic</a:t>
            </a:r>
            <a:r>
              <a:rPr lang="fr-FR" sz="1200" dirty="0">
                <a:latin typeface="Calibri Light" panose="020F0302020204030204" pitchFamily="34" charset="0"/>
                <a:cs typeface="Calibri Light" panose="020F0302020204030204" pitchFamily="34" charset="0"/>
              </a:rPr>
              <a:t>, Tomcat, </a:t>
            </a:r>
            <a:r>
              <a:rPr lang="fr-FR" sz="1200" dirty="0" err="1">
                <a:latin typeface="Calibri Light" panose="020F0302020204030204" pitchFamily="34" charset="0"/>
                <a:cs typeface="Calibri Light" panose="020F0302020204030204" pitchFamily="34" charset="0"/>
              </a:rPr>
              <a:t>Appdynamics</a:t>
            </a:r>
            <a:r>
              <a:rPr lang="fr-FR" sz="1200" dirty="0">
                <a:latin typeface="Calibri Light" panose="020F0302020204030204" pitchFamily="34" charset="0"/>
                <a:cs typeface="Calibri Light" panose="020F0302020204030204" pitchFamily="34" charset="0"/>
              </a:rPr>
              <a:t>, CA </a:t>
            </a:r>
            <a:r>
              <a:rPr lang="fr-FR" sz="1200" dirty="0" err="1">
                <a:latin typeface="Calibri Light" panose="020F0302020204030204" pitchFamily="34" charset="0"/>
                <a:cs typeface="Calibri Light" panose="020F0302020204030204" pitchFamily="34" charset="0"/>
              </a:rPr>
              <a:t>Introscope</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Grafana</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Telegraf</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Collectd</a:t>
            </a:r>
            <a:r>
              <a:rPr lang="fr-FR" sz="1200" dirty="0">
                <a:latin typeface="Calibri Light" panose="020F0302020204030204" pitchFamily="34" charset="0"/>
                <a:cs typeface="Calibri Light" panose="020F0302020204030204" pitchFamily="34" charset="0"/>
              </a:rPr>
              <a:t>, Cassandra, Jira, Confluence</a:t>
            </a:r>
          </a:p>
        </p:txBody>
      </p:sp>
      <p:sp>
        <p:nvSpPr>
          <p:cNvPr id="16" name="ZoneTexte 15">
            <a:extLst>
              <a:ext uri="{FF2B5EF4-FFF2-40B4-BE49-F238E27FC236}">
                <a16:creationId xmlns:a16="http://schemas.microsoft.com/office/drawing/2014/main" id="{99CA58D6-EFC4-6DEF-5535-2C0E5D8FB905}"/>
              </a:ext>
            </a:extLst>
          </p:cNvPr>
          <p:cNvSpPr txBox="1"/>
          <p:nvPr/>
        </p:nvSpPr>
        <p:spPr>
          <a:xfrm>
            <a:off x="2635250" y="7615079"/>
            <a:ext cx="1458849" cy="246221"/>
          </a:xfrm>
          <a:prstGeom prst="rect">
            <a:avLst/>
          </a:prstGeom>
          <a:noFill/>
        </p:spPr>
        <p:txBody>
          <a:bodyPr wrap="square" rtlCol="0">
            <a:spAutoFit/>
          </a:bodyPr>
          <a:lstStyle/>
          <a:p>
            <a:pPr algn="r"/>
            <a:r>
              <a:rPr lang="fr-FR" sz="1000" b="1" i="1" dirty="0">
                <a:latin typeface="Century Gothic" panose="020B0502020202020204" pitchFamily="34" charset="0"/>
              </a:rPr>
              <a:t>(2ans et 1 mois)</a:t>
            </a:r>
          </a:p>
        </p:txBody>
      </p:sp>
    </p:spTree>
    <p:extLst>
      <p:ext uri="{BB962C8B-B14F-4D97-AF65-F5344CB8AC3E}">
        <p14:creationId xmlns:p14="http://schemas.microsoft.com/office/powerpoint/2010/main" val="383512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00"/>
            <a:ext cx="7556500" cy="936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5" name="Rectangle 4"/>
          <p:cNvSpPr/>
          <p:nvPr/>
        </p:nvSpPr>
        <p:spPr>
          <a:xfrm>
            <a:off x="243840" y="0"/>
            <a:ext cx="2696210" cy="10693400"/>
          </a:xfrm>
          <a:prstGeom prst="rect">
            <a:avLst/>
          </a:prstGeom>
          <a:solidFill>
            <a:srgbClr val="E4E4E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p:cNvSpPr/>
          <p:nvPr/>
        </p:nvSpPr>
        <p:spPr>
          <a:xfrm>
            <a:off x="273050" y="1408442"/>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p:cNvSpPr txBox="1"/>
          <p:nvPr/>
        </p:nvSpPr>
        <p:spPr>
          <a:xfrm>
            <a:off x="294118" y="1443275"/>
            <a:ext cx="2675142" cy="307777"/>
          </a:xfrm>
          <a:prstGeom prst="rect">
            <a:avLst/>
          </a:prstGeom>
          <a:noFill/>
          <a:ln>
            <a:noFill/>
          </a:ln>
        </p:spPr>
        <p:txBody>
          <a:bodyPr wrap="square" rtlCol="0">
            <a:spAutoFit/>
          </a:bodyPr>
          <a:lstStyle/>
          <a:p>
            <a:r>
              <a:rPr lang="fr-FR" sz="1400" dirty="0">
                <a:solidFill>
                  <a:srgbClr val="E4E4E4"/>
                </a:solidFill>
                <a:latin typeface="Berlin Sans FB Demi" panose="020E0802020502020306" pitchFamily="34" charset="0"/>
              </a:rPr>
              <a:t>SOFT SKILLS</a:t>
            </a:r>
          </a:p>
        </p:txBody>
      </p:sp>
      <p:sp>
        <p:nvSpPr>
          <p:cNvPr id="26" name="Rectangle à coins arrondis 25"/>
          <p:cNvSpPr/>
          <p:nvPr/>
        </p:nvSpPr>
        <p:spPr>
          <a:xfrm>
            <a:off x="2275318" y="1408442"/>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711450" y="1408442"/>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3016250" y="129452"/>
            <a:ext cx="4343400" cy="4166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p:cNvSpPr txBox="1"/>
          <p:nvPr/>
        </p:nvSpPr>
        <p:spPr>
          <a:xfrm>
            <a:off x="3035095" y="202675"/>
            <a:ext cx="3562555" cy="307777"/>
          </a:xfrm>
          <a:prstGeom prst="rect">
            <a:avLst/>
          </a:prstGeom>
          <a:noFill/>
          <a:ln>
            <a:noFill/>
          </a:ln>
        </p:spPr>
        <p:txBody>
          <a:bodyPr wrap="square" rtlCol="0">
            <a:spAutoFit/>
          </a:bodyPr>
          <a:lstStyle/>
          <a:p>
            <a:r>
              <a:rPr lang="fr-FR" sz="1400" dirty="0">
                <a:solidFill>
                  <a:schemeClr val="bg1"/>
                </a:solidFill>
                <a:latin typeface="Berlin Sans FB Demi" panose="020E0802020502020306" pitchFamily="34" charset="0"/>
              </a:rPr>
              <a:t>EXPERIENCES PROFESSIONNELLES  (suite)</a:t>
            </a:r>
          </a:p>
        </p:txBody>
      </p:sp>
      <p:sp>
        <p:nvSpPr>
          <p:cNvPr id="30" name="Rectangle à coins arrondis 29"/>
          <p:cNvSpPr/>
          <p:nvPr/>
        </p:nvSpPr>
        <p:spPr>
          <a:xfrm>
            <a:off x="6750050" y="132425"/>
            <a:ext cx="685800" cy="413675"/>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7321550" y="88900"/>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flipH="1">
            <a:off x="2940050" y="1155700"/>
            <a:ext cx="79805" cy="521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flipH="1">
            <a:off x="4038037" y="773772"/>
            <a:ext cx="62865" cy="7377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3989070" y="3822700"/>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3016250" y="3722674"/>
            <a:ext cx="946786" cy="415498"/>
          </a:xfrm>
          <a:prstGeom prst="rect">
            <a:avLst/>
          </a:prstGeom>
          <a:noFill/>
        </p:spPr>
        <p:txBody>
          <a:bodyPr wrap="square" rtlCol="0">
            <a:spAutoFit/>
          </a:bodyPr>
          <a:lstStyle/>
          <a:p>
            <a:pPr algn="r"/>
            <a:r>
              <a:rPr lang="fr-FR" sz="1050" dirty="0" err="1">
                <a:latin typeface="Century Gothic" panose="020B0502020202020204" pitchFamily="34" charset="0"/>
              </a:rPr>
              <a:t>Fév</a:t>
            </a:r>
            <a:r>
              <a:rPr lang="fr-FR" sz="1050" dirty="0">
                <a:latin typeface="Century Gothic" panose="020B0502020202020204" pitchFamily="34" charset="0"/>
              </a:rPr>
              <a:t> 2013 – </a:t>
            </a:r>
            <a:r>
              <a:rPr lang="fr-FR" sz="1050" dirty="0" err="1">
                <a:latin typeface="Century Gothic" panose="020B0502020202020204" pitchFamily="34" charset="0"/>
              </a:rPr>
              <a:t>Janv</a:t>
            </a:r>
            <a:r>
              <a:rPr lang="fr-FR" sz="1050" dirty="0">
                <a:latin typeface="Century Gothic" panose="020B0502020202020204" pitchFamily="34" charset="0"/>
              </a:rPr>
              <a:t> 2015</a:t>
            </a:r>
          </a:p>
        </p:txBody>
      </p:sp>
      <p:sp>
        <p:nvSpPr>
          <p:cNvPr id="44" name="ZoneTexte 43"/>
          <p:cNvSpPr txBox="1"/>
          <p:nvPr/>
        </p:nvSpPr>
        <p:spPr>
          <a:xfrm>
            <a:off x="4135120" y="3735239"/>
            <a:ext cx="2971800" cy="276999"/>
          </a:xfrm>
          <a:prstGeom prst="rect">
            <a:avLst/>
          </a:prstGeom>
          <a:noFill/>
        </p:spPr>
        <p:txBody>
          <a:bodyPr wrap="square" rtlCol="0">
            <a:spAutoFit/>
          </a:bodyPr>
          <a:lstStyle/>
          <a:p>
            <a:r>
              <a:rPr lang="fr-FR" sz="1200" dirty="0">
                <a:latin typeface="Bahnschrift SemiBold" panose="020B0502040204020203" pitchFamily="34" charset="0"/>
              </a:rPr>
              <a:t>Développeur Java/JEE</a:t>
            </a:r>
          </a:p>
        </p:txBody>
      </p:sp>
      <p:sp>
        <p:nvSpPr>
          <p:cNvPr id="46" name="ZoneTexte 45"/>
          <p:cNvSpPr txBox="1"/>
          <p:nvPr/>
        </p:nvSpPr>
        <p:spPr>
          <a:xfrm>
            <a:off x="4141471" y="4397564"/>
            <a:ext cx="3294380" cy="2015936"/>
          </a:xfrm>
          <a:prstGeom prst="rect">
            <a:avLst/>
          </a:prstGeom>
          <a:noFill/>
        </p:spPr>
        <p:txBody>
          <a:bodyPr wrap="square" rtlCol="0">
            <a:spAutoFit/>
          </a:bodyPr>
          <a:lstStyle/>
          <a:p>
            <a:r>
              <a:rPr lang="fr-FR" sz="1200" dirty="0">
                <a:latin typeface="Calibri Light" panose="020F0302020204030204" pitchFamily="34" charset="0"/>
                <a:cs typeface="Calibri Light" panose="020F0302020204030204" pitchFamily="34" charset="0"/>
              </a:rPr>
              <a:t>Etude et développement logiciel pour le compte d’un client français dans la région Occitanie. </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Participation à la phase de conception.</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Implémentation des fonctionnalités.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Maintenances correctives. </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Déploiement en environnement de production.</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Ecriture des documentations.</a:t>
            </a:r>
          </a:p>
          <a:p>
            <a:endParaRPr lang="fr-FR" sz="500" dirty="0">
              <a:latin typeface="Calibri Light" panose="020F0302020204030204" pitchFamily="34" charset="0"/>
              <a:cs typeface="Calibri Light" panose="020F0302020204030204" pitchFamily="34" charset="0"/>
            </a:endParaRPr>
          </a:p>
          <a:p>
            <a:r>
              <a:rPr lang="fr-FR" sz="1200" dirty="0">
                <a:latin typeface="Berlin Sans FB Demi" panose="020E0802020502020306" pitchFamily="34" charset="0"/>
                <a:cs typeface="Calibri Light" panose="020F0302020204030204" pitchFamily="34" charset="0"/>
              </a:rPr>
              <a:t>Techno et Outils : </a:t>
            </a:r>
            <a:r>
              <a:rPr lang="fr-FR" sz="1200" dirty="0" err="1">
                <a:latin typeface="Calibri Light" panose="020F0302020204030204" pitchFamily="34" charset="0"/>
                <a:cs typeface="Calibri Light" panose="020F0302020204030204" pitchFamily="34" charset="0"/>
              </a:rPr>
              <a:t>CentOS</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Glassfish</a:t>
            </a:r>
            <a:r>
              <a:rPr lang="fr-FR" sz="1200" dirty="0">
                <a:latin typeface="Calibri Light" panose="020F0302020204030204" pitchFamily="34" charset="0"/>
                <a:cs typeface="Calibri Light" panose="020F0302020204030204" pitchFamily="34" charset="0"/>
              </a:rPr>
              <a:t>, Java EE, </a:t>
            </a:r>
            <a:r>
              <a:rPr lang="fr-FR" sz="1200" dirty="0" err="1">
                <a:latin typeface="Calibri Light" panose="020F0302020204030204" pitchFamily="34" charset="0"/>
                <a:cs typeface="Calibri Light" panose="020F0302020204030204" pitchFamily="34" charset="0"/>
              </a:rPr>
              <a:t>Primefaces</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Hibernate</a:t>
            </a:r>
            <a:r>
              <a:rPr lang="fr-FR" sz="1200" dirty="0">
                <a:latin typeface="Calibri Light" panose="020F0302020204030204" pitchFamily="34" charset="0"/>
                <a:cs typeface="Calibri Light" panose="020F0302020204030204" pitchFamily="34" charset="0"/>
              </a:rPr>
              <a:t>, Apache </a:t>
            </a:r>
            <a:r>
              <a:rPr lang="fr-FR" sz="1200" dirty="0" err="1">
                <a:latin typeface="Calibri Light" panose="020F0302020204030204" pitchFamily="34" charset="0"/>
                <a:cs typeface="Calibri Light" panose="020F0302020204030204" pitchFamily="34" charset="0"/>
              </a:rPr>
              <a:t>Jackrabit</a:t>
            </a:r>
            <a:r>
              <a:rPr lang="fr-FR" sz="1200" dirty="0">
                <a:latin typeface="Calibri Light" panose="020F0302020204030204" pitchFamily="34" charset="0"/>
                <a:cs typeface="Calibri Light" panose="020F0302020204030204" pitchFamily="34" charset="0"/>
              </a:rPr>
              <a:t>, MySQL, Mongo DB, Git, </a:t>
            </a:r>
            <a:r>
              <a:rPr lang="fr-FR" sz="1200" dirty="0" err="1">
                <a:latin typeface="Calibri Light" panose="020F0302020204030204" pitchFamily="34" charset="0"/>
                <a:cs typeface="Calibri Light" panose="020F0302020204030204" pitchFamily="34" charset="0"/>
              </a:rPr>
              <a:t>Maven</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Netbeans</a:t>
            </a:r>
            <a:r>
              <a:rPr lang="fr-FR" sz="1200" dirty="0">
                <a:latin typeface="Calibri Light" panose="020F0302020204030204" pitchFamily="34" charset="0"/>
                <a:cs typeface="Calibri Light" panose="020F0302020204030204" pitchFamily="34" charset="0"/>
              </a:rPr>
              <a:t>, UML, </a:t>
            </a:r>
            <a:r>
              <a:rPr lang="fr-FR" sz="1200" dirty="0" err="1">
                <a:latin typeface="Calibri Light" panose="020F0302020204030204" pitchFamily="34" charset="0"/>
                <a:cs typeface="Calibri Light" panose="020F0302020204030204" pitchFamily="34" charset="0"/>
              </a:rPr>
              <a:t>Redmine</a:t>
            </a:r>
            <a:endParaRPr lang="fr-FR" sz="1200" dirty="0">
              <a:latin typeface="Calibri Light" panose="020F0302020204030204" pitchFamily="34" charset="0"/>
              <a:cs typeface="Calibri Light" panose="020F0302020204030204" pitchFamily="34" charset="0"/>
            </a:endParaRPr>
          </a:p>
        </p:txBody>
      </p:sp>
      <p:sp>
        <p:nvSpPr>
          <p:cNvPr id="57" name="Rectangle 56"/>
          <p:cNvSpPr/>
          <p:nvPr/>
        </p:nvSpPr>
        <p:spPr>
          <a:xfrm>
            <a:off x="3016250" y="8394700"/>
            <a:ext cx="4343400" cy="4166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ZoneTexte 57"/>
          <p:cNvSpPr txBox="1"/>
          <p:nvPr/>
        </p:nvSpPr>
        <p:spPr>
          <a:xfrm>
            <a:off x="3035095" y="8467923"/>
            <a:ext cx="3562555" cy="307777"/>
          </a:xfrm>
          <a:prstGeom prst="rect">
            <a:avLst/>
          </a:prstGeom>
          <a:noFill/>
          <a:ln>
            <a:noFill/>
          </a:ln>
        </p:spPr>
        <p:txBody>
          <a:bodyPr wrap="square" rtlCol="0">
            <a:spAutoFit/>
          </a:bodyPr>
          <a:lstStyle/>
          <a:p>
            <a:r>
              <a:rPr lang="fr-FR" sz="1400" dirty="0">
                <a:solidFill>
                  <a:schemeClr val="bg1"/>
                </a:solidFill>
                <a:latin typeface="Berlin Sans FB Demi" panose="020E0802020502020306" pitchFamily="34" charset="0"/>
              </a:rPr>
              <a:t>FORMATIONS ET DIPLOMES</a:t>
            </a:r>
          </a:p>
        </p:txBody>
      </p:sp>
      <p:sp>
        <p:nvSpPr>
          <p:cNvPr id="59" name="Rectangle à coins arrondis 58"/>
          <p:cNvSpPr/>
          <p:nvPr/>
        </p:nvSpPr>
        <p:spPr>
          <a:xfrm>
            <a:off x="6750050" y="8397673"/>
            <a:ext cx="762000" cy="413675"/>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7321550" y="8394700"/>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p:cNvSpPr/>
          <p:nvPr/>
        </p:nvSpPr>
        <p:spPr>
          <a:xfrm>
            <a:off x="273050" y="4067141"/>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p:cNvSpPr txBox="1"/>
          <p:nvPr/>
        </p:nvSpPr>
        <p:spPr>
          <a:xfrm>
            <a:off x="294118" y="4120967"/>
            <a:ext cx="2675142" cy="307777"/>
          </a:xfrm>
          <a:prstGeom prst="rect">
            <a:avLst/>
          </a:prstGeom>
          <a:noFill/>
          <a:ln>
            <a:noFill/>
          </a:ln>
        </p:spPr>
        <p:txBody>
          <a:bodyPr wrap="square" rtlCol="0">
            <a:spAutoFit/>
          </a:bodyPr>
          <a:lstStyle/>
          <a:p>
            <a:r>
              <a:rPr lang="fr-FR" sz="1400" dirty="0">
                <a:solidFill>
                  <a:srgbClr val="E4E4E4"/>
                </a:solidFill>
                <a:latin typeface="Berlin Sans FB Demi" panose="020E0802020502020306" pitchFamily="34" charset="0"/>
              </a:rPr>
              <a:t>LANGUES</a:t>
            </a:r>
          </a:p>
        </p:txBody>
      </p:sp>
      <p:sp>
        <p:nvSpPr>
          <p:cNvPr id="65" name="Rectangle à coins arrondis 64"/>
          <p:cNvSpPr/>
          <p:nvPr/>
        </p:nvSpPr>
        <p:spPr>
          <a:xfrm>
            <a:off x="2229690" y="4063584"/>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65"/>
          <p:cNvSpPr/>
          <p:nvPr/>
        </p:nvSpPr>
        <p:spPr>
          <a:xfrm>
            <a:off x="2711450" y="4051300"/>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267070" y="6642100"/>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 name="ZoneTexte 67"/>
          <p:cNvSpPr txBox="1"/>
          <p:nvPr/>
        </p:nvSpPr>
        <p:spPr>
          <a:xfrm>
            <a:off x="288138" y="6676933"/>
            <a:ext cx="2675142" cy="307777"/>
          </a:xfrm>
          <a:prstGeom prst="rect">
            <a:avLst/>
          </a:prstGeom>
          <a:noFill/>
          <a:ln>
            <a:noFill/>
          </a:ln>
        </p:spPr>
        <p:txBody>
          <a:bodyPr wrap="square" rtlCol="0">
            <a:spAutoFit/>
          </a:bodyPr>
          <a:lstStyle/>
          <a:p>
            <a:r>
              <a:rPr lang="fr-FR" sz="1400" dirty="0">
                <a:solidFill>
                  <a:srgbClr val="E4E4E4"/>
                </a:solidFill>
                <a:latin typeface="Berlin Sans FB Demi" panose="020E0802020502020306" pitchFamily="34" charset="0"/>
              </a:rPr>
              <a:t>CENTRES D’INTERETS</a:t>
            </a:r>
          </a:p>
        </p:txBody>
      </p:sp>
      <p:sp>
        <p:nvSpPr>
          <p:cNvPr id="69" name="Rectangle à coins arrondis 68"/>
          <p:cNvSpPr/>
          <p:nvPr/>
        </p:nvSpPr>
        <p:spPr>
          <a:xfrm>
            <a:off x="2269338" y="6642100"/>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2705470" y="6642100"/>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Carré corné 70"/>
          <p:cNvSpPr/>
          <p:nvPr/>
        </p:nvSpPr>
        <p:spPr>
          <a:xfrm>
            <a:off x="294118" y="10348479"/>
            <a:ext cx="898637" cy="277159"/>
          </a:xfrm>
          <a:prstGeom prst="foldedCorner">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ysClr val="windowText" lastClr="000000"/>
              </a:solidFill>
            </a:endParaRPr>
          </a:p>
          <a:p>
            <a:pPr algn="ctr"/>
            <a:r>
              <a:rPr lang="fr-FR" sz="1100" dirty="0">
                <a:solidFill>
                  <a:sysClr val="windowText" lastClr="000000"/>
                </a:solidFill>
              </a:rPr>
              <a:t>Page 2/2</a:t>
            </a:r>
          </a:p>
        </p:txBody>
      </p:sp>
      <p:sp>
        <p:nvSpPr>
          <p:cNvPr id="72" name="ZoneTexte 71"/>
          <p:cNvSpPr txBox="1"/>
          <p:nvPr/>
        </p:nvSpPr>
        <p:spPr>
          <a:xfrm>
            <a:off x="4147185" y="3955583"/>
            <a:ext cx="2971800" cy="461665"/>
          </a:xfrm>
          <a:prstGeom prst="rect">
            <a:avLst/>
          </a:prstGeom>
          <a:noFill/>
        </p:spPr>
        <p:txBody>
          <a:bodyPr wrap="square" rtlCol="0">
            <a:spAutoFit/>
          </a:bodyPr>
          <a:lstStyle/>
          <a:p>
            <a:r>
              <a:rPr lang="fr-FR" sz="1200" dirty="0">
                <a:latin typeface="Arial Black" panose="020B0A04020102020204" pitchFamily="34" charset="0"/>
              </a:rPr>
              <a:t>Freelance</a:t>
            </a:r>
            <a:r>
              <a:rPr lang="fr-FR" sz="1200" dirty="0">
                <a:latin typeface="Bahnschrift SemiBold" panose="020B0502040204020203" pitchFamily="34" charset="0"/>
              </a:rPr>
              <a:t> </a:t>
            </a:r>
            <a:endParaRPr lang="fr-FR" sz="1200" dirty="0"/>
          </a:p>
          <a:p>
            <a:r>
              <a:rPr lang="fr-FR" sz="1200" b="1" dirty="0"/>
              <a:t>Antananarivo, MADAGASCAR</a:t>
            </a:r>
          </a:p>
        </p:txBody>
      </p:sp>
      <p:sp>
        <p:nvSpPr>
          <p:cNvPr id="81" name="ZoneTexte 80"/>
          <p:cNvSpPr txBox="1"/>
          <p:nvPr/>
        </p:nvSpPr>
        <p:spPr>
          <a:xfrm>
            <a:off x="2606421" y="4179874"/>
            <a:ext cx="1458849" cy="246221"/>
          </a:xfrm>
          <a:prstGeom prst="rect">
            <a:avLst/>
          </a:prstGeom>
          <a:noFill/>
        </p:spPr>
        <p:txBody>
          <a:bodyPr wrap="square" rtlCol="0">
            <a:spAutoFit/>
          </a:bodyPr>
          <a:lstStyle/>
          <a:p>
            <a:pPr algn="r"/>
            <a:r>
              <a:rPr lang="fr-FR" sz="1000" b="1" i="1" dirty="0">
                <a:latin typeface="Century Gothic" panose="020B0502020202020204" pitchFamily="34" charset="0"/>
              </a:rPr>
              <a:t>(1an et 11 mois)</a:t>
            </a:r>
          </a:p>
        </p:txBody>
      </p:sp>
      <p:sp>
        <p:nvSpPr>
          <p:cNvPr id="82" name="Rectangle 81"/>
          <p:cNvSpPr/>
          <p:nvPr/>
        </p:nvSpPr>
        <p:spPr>
          <a:xfrm flipH="1">
            <a:off x="2933699" y="4945899"/>
            <a:ext cx="79805" cy="521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Ellipse 88"/>
          <p:cNvSpPr/>
          <p:nvPr/>
        </p:nvSpPr>
        <p:spPr>
          <a:xfrm>
            <a:off x="3989069" y="6485779"/>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ZoneTexte 89"/>
          <p:cNvSpPr txBox="1"/>
          <p:nvPr/>
        </p:nvSpPr>
        <p:spPr>
          <a:xfrm>
            <a:off x="3000447" y="6404316"/>
            <a:ext cx="946786" cy="415498"/>
          </a:xfrm>
          <a:prstGeom prst="rect">
            <a:avLst/>
          </a:prstGeom>
          <a:noFill/>
        </p:spPr>
        <p:txBody>
          <a:bodyPr wrap="square" rtlCol="0">
            <a:spAutoFit/>
          </a:bodyPr>
          <a:lstStyle/>
          <a:p>
            <a:pPr algn="r"/>
            <a:r>
              <a:rPr lang="fr-FR" sz="1050" dirty="0" err="1">
                <a:latin typeface="Century Gothic" panose="020B0502020202020204" pitchFamily="34" charset="0"/>
              </a:rPr>
              <a:t>Fév</a:t>
            </a:r>
            <a:r>
              <a:rPr lang="fr-FR" sz="1050" dirty="0">
                <a:latin typeface="Century Gothic" panose="020B0502020202020204" pitchFamily="34" charset="0"/>
              </a:rPr>
              <a:t> 2010 – Mars 2011</a:t>
            </a:r>
          </a:p>
        </p:txBody>
      </p:sp>
      <p:sp>
        <p:nvSpPr>
          <p:cNvPr id="91" name="ZoneTexte 90"/>
          <p:cNvSpPr txBox="1"/>
          <p:nvPr/>
        </p:nvSpPr>
        <p:spPr>
          <a:xfrm>
            <a:off x="4135119" y="6415835"/>
            <a:ext cx="2971800" cy="276999"/>
          </a:xfrm>
          <a:prstGeom prst="rect">
            <a:avLst/>
          </a:prstGeom>
          <a:noFill/>
        </p:spPr>
        <p:txBody>
          <a:bodyPr wrap="square" rtlCol="0">
            <a:spAutoFit/>
          </a:bodyPr>
          <a:lstStyle/>
          <a:p>
            <a:r>
              <a:rPr lang="fr-FR" sz="1200" dirty="0">
                <a:latin typeface="Bahnschrift SemiBold" panose="020B0502040204020203" pitchFamily="34" charset="0"/>
              </a:rPr>
              <a:t>Technicien Système et Réseaux</a:t>
            </a:r>
          </a:p>
        </p:txBody>
      </p:sp>
      <p:sp>
        <p:nvSpPr>
          <p:cNvPr id="92" name="ZoneTexte 91"/>
          <p:cNvSpPr txBox="1"/>
          <p:nvPr/>
        </p:nvSpPr>
        <p:spPr>
          <a:xfrm>
            <a:off x="4141470" y="7099300"/>
            <a:ext cx="3294380" cy="1092607"/>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Maintenance des postes de travails, </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Maintenance des imprimantes </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Configuration d’équipements réseaux</a:t>
            </a:r>
          </a:p>
          <a:p>
            <a:endParaRPr lang="fr-FR" sz="500" dirty="0">
              <a:latin typeface="Calibri Light" panose="020F0302020204030204" pitchFamily="34" charset="0"/>
              <a:cs typeface="Calibri Light" panose="020F0302020204030204" pitchFamily="34" charset="0"/>
            </a:endParaRPr>
          </a:p>
          <a:p>
            <a:r>
              <a:rPr lang="fr-FR" sz="1200" dirty="0">
                <a:latin typeface="Berlin Sans FB Demi" panose="020E0802020502020306" pitchFamily="34" charset="0"/>
                <a:cs typeface="Calibri Light" panose="020F0302020204030204" pitchFamily="34" charset="0"/>
              </a:rPr>
              <a:t>Techno et Outils : </a:t>
            </a:r>
            <a:r>
              <a:rPr lang="fr-FR" sz="1200" dirty="0">
                <a:latin typeface="Calibri Light" panose="020F0302020204030204" pitchFamily="34" charset="0"/>
                <a:cs typeface="Calibri Light" panose="020F0302020204030204" pitchFamily="34" charset="0"/>
              </a:rPr>
              <a:t>Windows, Windows Server, Ubuntu, LAN, Hardware</a:t>
            </a:r>
          </a:p>
        </p:txBody>
      </p:sp>
      <p:sp>
        <p:nvSpPr>
          <p:cNvPr id="93" name="ZoneTexte 92"/>
          <p:cNvSpPr txBox="1"/>
          <p:nvPr/>
        </p:nvSpPr>
        <p:spPr>
          <a:xfrm>
            <a:off x="4147184" y="6636179"/>
            <a:ext cx="2971800" cy="461665"/>
          </a:xfrm>
          <a:prstGeom prst="rect">
            <a:avLst/>
          </a:prstGeom>
          <a:noFill/>
        </p:spPr>
        <p:txBody>
          <a:bodyPr wrap="square" rtlCol="0">
            <a:spAutoFit/>
          </a:bodyPr>
          <a:lstStyle/>
          <a:p>
            <a:r>
              <a:rPr lang="fr-FR" sz="1200" dirty="0">
                <a:latin typeface="Arial Black" panose="020B0A04020102020204" pitchFamily="34" charset="0"/>
              </a:rPr>
              <a:t>Top Informatique</a:t>
            </a:r>
            <a:r>
              <a:rPr lang="fr-FR" sz="1200" dirty="0">
                <a:latin typeface="Bahnschrift SemiBold" panose="020B0502040204020203" pitchFamily="34" charset="0"/>
              </a:rPr>
              <a:t> </a:t>
            </a:r>
            <a:endParaRPr lang="fr-FR" sz="1200" dirty="0"/>
          </a:p>
          <a:p>
            <a:r>
              <a:rPr lang="fr-FR" sz="1200" b="1" dirty="0" err="1"/>
              <a:t>Ambositra</a:t>
            </a:r>
            <a:r>
              <a:rPr lang="fr-FR" sz="1200" b="1" dirty="0"/>
              <a:t>, MADAGASCAR</a:t>
            </a:r>
          </a:p>
        </p:txBody>
      </p:sp>
      <p:sp>
        <p:nvSpPr>
          <p:cNvPr id="94" name="ZoneTexte 93"/>
          <p:cNvSpPr txBox="1"/>
          <p:nvPr/>
        </p:nvSpPr>
        <p:spPr>
          <a:xfrm>
            <a:off x="2606485" y="6851623"/>
            <a:ext cx="1458849" cy="246221"/>
          </a:xfrm>
          <a:prstGeom prst="rect">
            <a:avLst/>
          </a:prstGeom>
          <a:noFill/>
        </p:spPr>
        <p:txBody>
          <a:bodyPr wrap="square" rtlCol="0">
            <a:spAutoFit/>
          </a:bodyPr>
          <a:lstStyle/>
          <a:p>
            <a:pPr algn="r"/>
            <a:r>
              <a:rPr lang="fr-FR" sz="1000" b="1" i="1" dirty="0">
                <a:latin typeface="Century Gothic" panose="020B0502020202020204" pitchFamily="34" charset="0"/>
              </a:rPr>
              <a:t>(1an et 1 mois)</a:t>
            </a:r>
          </a:p>
        </p:txBody>
      </p:sp>
      <p:graphicFrame>
        <p:nvGraphicFramePr>
          <p:cNvPr id="97" name="Tableau 96"/>
          <p:cNvGraphicFramePr>
            <a:graphicFrameLocks noGrp="1"/>
          </p:cNvGraphicFramePr>
          <p:nvPr>
            <p:extLst>
              <p:ext uri="{D42A27DB-BD31-4B8C-83A1-F6EECF244321}">
                <p14:modId xmlns:p14="http://schemas.microsoft.com/office/powerpoint/2010/main" val="1479615913"/>
              </p:ext>
            </p:extLst>
          </p:nvPr>
        </p:nvGraphicFramePr>
        <p:xfrm>
          <a:off x="3035095" y="8989788"/>
          <a:ext cx="4400756" cy="1340392"/>
        </p:xfrm>
        <a:graphic>
          <a:graphicData uri="http://schemas.openxmlformats.org/drawingml/2006/table">
            <a:tbl>
              <a:tblPr firstRow="1" bandRow="1">
                <a:tableStyleId>{5C22544A-7EE6-4342-B048-85BDC9FD1C3A}</a:tableStyleId>
              </a:tblPr>
              <a:tblGrid>
                <a:gridCol w="590755">
                  <a:extLst>
                    <a:ext uri="{9D8B030D-6E8A-4147-A177-3AD203B41FA5}">
                      <a16:colId xmlns:a16="http://schemas.microsoft.com/office/drawing/2014/main" val="3194208931"/>
                    </a:ext>
                  </a:extLst>
                </a:gridCol>
                <a:gridCol w="3810001">
                  <a:extLst>
                    <a:ext uri="{9D8B030D-6E8A-4147-A177-3AD203B41FA5}">
                      <a16:colId xmlns:a16="http://schemas.microsoft.com/office/drawing/2014/main" val="1891475827"/>
                    </a:ext>
                  </a:extLst>
                </a:gridCol>
              </a:tblGrid>
              <a:tr h="700312">
                <a:tc>
                  <a:txBody>
                    <a:bodyPr/>
                    <a:lstStyle/>
                    <a:p>
                      <a:r>
                        <a:rPr lang="fr-FR" sz="1200" b="0" dirty="0">
                          <a:solidFill>
                            <a:schemeClr val="tx1"/>
                          </a:solidFill>
                          <a:latin typeface="Century Gothic" panose="020B0502020202020204" pitchFamily="34" charset="0"/>
                        </a:rPr>
                        <a:t>2013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b="0" dirty="0">
                          <a:solidFill>
                            <a:schemeClr val="tx1"/>
                          </a:solidFill>
                          <a:latin typeface="Arial Rounded MT Bold" panose="020F0704030504030204" pitchFamily="34" charset="0"/>
                          <a:cs typeface="Calibri Light" panose="020F0302020204030204" pitchFamily="34" charset="0"/>
                        </a:rPr>
                        <a:t>Ingénieur en informatique</a:t>
                      </a:r>
                    </a:p>
                    <a:p>
                      <a:r>
                        <a:rPr lang="fr-FR" sz="1200" b="0" dirty="0">
                          <a:solidFill>
                            <a:schemeClr val="tx1"/>
                          </a:solidFill>
                          <a:latin typeface="Calibri Light" panose="020F0302020204030204" pitchFamily="34" charset="0"/>
                          <a:cs typeface="Calibri Light" panose="020F0302020204030204" pitchFamily="34" charset="0"/>
                        </a:rPr>
                        <a:t>ECOLE NATIONALE D’INFORMATIQUE</a:t>
                      </a:r>
                    </a:p>
                    <a:p>
                      <a:r>
                        <a:rPr lang="fr-FR" sz="1200" b="0" i="1" dirty="0">
                          <a:solidFill>
                            <a:schemeClr val="tx1"/>
                          </a:solidFill>
                          <a:latin typeface="Calibri Light" panose="020F0302020204030204" pitchFamily="34" charset="0"/>
                          <a:cs typeface="Calibri Light" panose="020F0302020204030204" pitchFamily="34" charset="0"/>
                        </a:rPr>
                        <a:t>Université de Fianarantsoa</a:t>
                      </a:r>
                      <a:r>
                        <a:rPr lang="fr-FR" sz="1200" b="0" i="1" baseline="0" dirty="0">
                          <a:solidFill>
                            <a:schemeClr val="tx1"/>
                          </a:solidFill>
                          <a:latin typeface="Calibri Light" panose="020F0302020204030204" pitchFamily="34" charset="0"/>
                          <a:cs typeface="Calibri Light" panose="020F0302020204030204" pitchFamily="34" charset="0"/>
                        </a:rPr>
                        <a:t>, </a:t>
                      </a:r>
                      <a:r>
                        <a:rPr lang="fr-FR" sz="1200" b="0" i="1" dirty="0">
                          <a:solidFill>
                            <a:schemeClr val="tx1"/>
                          </a:solidFill>
                          <a:latin typeface="Calibri Light" panose="020F0302020204030204" pitchFamily="34" charset="0"/>
                          <a:cs typeface="Calibri Light" panose="020F0302020204030204" pitchFamily="34" charset="0"/>
                        </a:rPr>
                        <a:t>Madagascar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3315212"/>
                  </a:ext>
                </a:extLst>
              </a:tr>
              <a:tr h="370840">
                <a:tc>
                  <a:txBody>
                    <a:bodyPr/>
                    <a:lstStyle/>
                    <a:p>
                      <a:r>
                        <a:rPr lang="fr-FR" sz="1200" b="0" dirty="0">
                          <a:solidFill>
                            <a:schemeClr val="tx1"/>
                          </a:solidFill>
                          <a:latin typeface="Century Gothic" panose="020B0502020202020204" pitchFamily="34" charset="0"/>
                        </a:rPr>
                        <a:t>2009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b="0" dirty="0">
                          <a:solidFill>
                            <a:schemeClr val="tx1"/>
                          </a:solidFill>
                          <a:latin typeface="Arial Rounded MT Bold" panose="020F0704030504030204" pitchFamily="34" charset="0"/>
                          <a:cs typeface="Calibri Light" panose="020F0302020204030204" pitchFamily="34" charset="0"/>
                        </a:rPr>
                        <a:t>Licence</a:t>
                      </a:r>
                      <a:r>
                        <a:rPr lang="fr-FR" sz="1200" b="0" baseline="0" dirty="0">
                          <a:solidFill>
                            <a:schemeClr val="tx1"/>
                          </a:solidFill>
                          <a:latin typeface="Arial Rounded MT Bold" panose="020F0704030504030204" pitchFamily="34" charset="0"/>
                          <a:cs typeface="Calibri Light" panose="020F0302020204030204" pitchFamily="34" charset="0"/>
                        </a:rPr>
                        <a:t> en télécommunication</a:t>
                      </a:r>
                      <a:endParaRPr lang="fr-FR" sz="1200" b="0" dirty="0">
                        <a:solidFill>
                          <a:schemeClr val="tx1"/>
                        </a:solidFill>
                        <a:latin typeface="Arial Rounded MT Bold" panose="020F0704030504030204" pitchFamily="34" charset="0"/>
                        <a:cs typeface="Calibri Light" panose="020F0302020204030204" pitchFamily="34" charset="0"/>
                      </a:endParaRPr>
                    </a:p>
                    <a:p>
                      <a:r>
                        <a:rPr lang="fr-FR" sz="1200" b="0" dirty="0">
                          <a:solidFill>
                            <a:schemeClr val="tx1"/>
                          </a:solidFill>
                          <a:latin typeface="Calibri Light" panose="020F0302020204030204" pitchFamily="34" charset="0"/>
                          <a:cs typeface="Calibri Light" panose="020F0302020204030204" pitchFamily="34" charset="0"/>
                        </a:rPr>
                        <a:t>ECOLE SUPERIEURE</a:t>
                      </a:r>
                      <a:r>
                        <a:rPr lang="fr-FR" sz="1200" b="0" baseline="0" dirty="0">
                          <a:solidFill>
                            <a:schemeClr val="tx1"/>
                          </a:solidFill>
                          <a:latin typeface="Calibri Light" panose="020F0302020204030204" pitchFamily="34" charset="0"/>
                          <a:cs typeface="Calibri Light" panose="020F0302020204030204" pitchFamily="34" charset="0"/>
                        </a:rPr>
                        <a:t> POLYTECHNIQUE</a:t>
                      </a:r>
                      <a:endParaRPr lang="fr-FR" sz="1200" b="0" dirty="0">
                        <a:solidFill>
                          <a:schemeClr val="tx1"/>
                        </a:solidFill>
                        <a:latin typeface="Calibri Light" panose="020F0302020204030204" pitchFamily="34" charset="0"/>
                        <a:cs typeface="Calibri Light" panose="020F0302020204030204" pitchFamily="34" charset="0"/>
                      </a:endParaRPr>
                    </a:p>
                    <a:p>
                      <a:r>
                        <a:rPr lang="fr-FR" sz="1200" b="0" i="1" dirty="0">
                          <a:solidFill>
                            <a:schemeClr val="tx1"/>
                          </a:solidFill>
                          <a:latin typeface="Calibri Light" panose="020F0302020204030204" pitchFamily="34" charset="0"/>
                          <a:cs typeface="Calibri Light" panose="020F0302020204030204" pitchFamily="34" charset="0"/>
                        </a:rPr>
                        <a:t>Université d’Antananarivo</a:t>
                      </a:r>
                      <a:r>
                        <a:rPr lang="fr-FR" sz="1200" b="0" i="1" baseline="0" dirty="0">
                          <a:solidFill>
                            <a:schemeClr val="tx1"/>
                          </a:solidFill>
                          <a:latin typeface="Calibri Light" panose="020F0302020204030204" pitchFamily="34" charset="0"/>
                          <a:cs typeface="Calibri Light" panose="020F0302020204030204" pitchFamily="34" charset="0"/>
                        </a:rPr>
                        <a:t>, </a:t>
                      </a:r>
                      <a:r>
                        <a:rPr lang="fr-FR" sz="1200" b="0" i="1" dirty="0">
                          <a:solidFill>
                            <a:schemeClr val="tx1"/>
                          </a:solidFill>
                          <a:latin typeface="Calibri Light" panose="020F0302020204030204" pitchFamily="34" charset="0"/>
                          <a:cs typeface="Calibri Light" panose="020F0302020204030204" pitchFamily="34" charset="0"/>
                        </a:rPr>
                        <a:t>Madagascar</a:t>
                      </a:r>
                      <a:endParaRPr lang="fr-FR" b="0"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7314906"/>
                  </a:ext>
                </a:extLst>
              </a:tr>
            </a:tbl>
          </a:graphicData>
        </a:graphic>
      </p:graphicFrame>
      <p:graphicFrame>
        <p:nvGraphicFramePr>
          <p:cNvPr id="98" name="Tableau 97"/>
          <p:cNvGraphicFramePr>
            <a:graphicFrameLocks noGrp="1"/>
          </p:cNvGraphicFramePr>
          <p:nvPr>
            <p:extLst>
              <p:ext uri="{D42A27DB-BD31-4B8C-83A1-F6EECF244321}">
                <p14:modId xmlns:p14="http://schemas.microsoft.com/office/powerpoint/2010/main" val="66407405"/>
              </p:ext>
            </p:extLst>
          </p:nvPr>
        </p:nvGraphicFramePr>
        <p:xfrm>
          <a:off x="281886" y="4611624"/>
          <a:ext cx="2505764" cy="1112520"/>
        </p:xfrm>
        <a:graphic>
          <a:graphicData uri="http://schemas.openxmlformats.org/drawingml/2006/table">
            <a:tbl>
              <a:tblPr firstRow="1" bandRow="1">
                <a:tableStyleId>{5C22544A-7EE6-4342-B048-85BDC9FD1C3A}</a:tableStyleId>
              </a:tblPr>
              <a:tblGrid>
                <a:gridCol w="753164">
                  <a:extLst>
                    <a:ext uri="{9D8B030D-6E8A-4147-A177-3AD203B41FA5}">
                      <a16:colId xmlns:a16="http://schemas.microsoft.com/office/drawing/2014/main" val="3558048890"/>
                    </a:ext>
                  </a:extLst>
                </a:gridCol>
                <a:gridCol w="1066800">
                  <a:extLst>
                    <a:ext uri="{9D8B030D-6E8A-4147-A177-3AD203B41FA5}">
                      <a16:colId xmlns:a16="http://schemas.microsoft.com/office/drawing/2014/main" val="2374659027"/>
                    </a:ext>
                  </a:extLst>
                </a:gridCol>
                <a:gridCol w="685800">
                  <a:extLst>
                    <a:ext uri="{9D8B030D-6E8A-4147-A177-3AD203B41FA5}">
                      <a16:colId xmlns:a16="http://schemas.microsoft.com/office/drawing/2014/main" val="2445857725"/>
                    </a:ext>
                  </a:extLst>
                </a:gridCol>
              </a:tblGrid>
              <a:tr h="370840">
                <a:tc>
                  <a:txBody>
                    <a:bodyPr/>
                    <a:lstStyle/>
                    <a:p>
                      <a:pPr algn="ctr"/>
                      <a:r>
                        <a:rPr lang="fr-FR" sz="1200" b="1" dirty="0">
                          <a:solidFill>
                            <a:schemeClr val="tx1"/>
                          </a:solidFill>
                          <a:latin typeface="Century Gothic" panose="020B0502020202020204" pitchFamily="34" charset="0"/>
                        </a:rPr>
                        <a:t>Langue</a:t>
                      </a:r>
                    </a:p>
                  </a:txBody>
                  <a:tcPr anchor="ctr">
                    <a:solidFill>
                      <a:schemeClr val="bg1">
                        <a:lumMod val="75000"/>
                      </a:schemeClr>
                    </a:solidFill>
                  </a:tcPr>
                </a:tc>
                <a:tc>
                  <a:txBody>
                    <a:bodyPr/>
                    <a:lstStyle/>
                    <a:p>
                      <a:pPr algn="ctr"/>
                      <a:r>
                        <a:rPr lang="fr-FR" sz="1200" b="1" dirty="0">
                          <a:solidFill>
                            <a:schemeClr val="tx1"/>
                          </a:solidFill>
                          <a:latin typeface="Century Gothic" panose="020B0502020202020204" pitchFamily="34" charset="0"/>
                        </a:rPr>
                        <a:t>Niveau </a:t>
                      </a:r>
                    </a:p>
                  </a:txBody>
                  <a:tcPr anchor="ctr">
                    <a:solidFill>
                      <a:schemeClr val="bg1">
                        <a:lumMod val="75000"/>
                      </a:schemeClr>
                    </a:solidFill>
                  </a:tcPr>
                </a:tc>
                <a:tc>
                  <a:txBody>
                    <a:bodyPr/>
                    <a:lstStyle/>
                    <a:p>
                      <a:pPr algn="ctr"/>
                      <a:r>
                        <a:rPr lang="fr-FR" sz="1200" b="1" dirty="0">
                          <a:solidFill>
                            <a:schemeClr val="tx1"/>
                          </a:solidFill>
                          <a:latin typeface="Century Gothic" panose="020B0502020202020204" pitchFamily="34" charset="0"/>
                        </a:rPr>
                        <a:t>CECRL</a:t>
                      </a:r>
                    </a:p>
                  </a:txBody>
                  <a:tcPr anchor="ctr">
                    <a:solidFill>
                      <a:schemeClr val="bg1">
                        <a:lumMod val="75000"/>
                      </a:schemeClr>
                    </a:solidFill>
                  </a:tcPr>
                </a:tc>
                <a:extLst>
                  <a:ext uri="{0D108BD9-81ED-4DB2-BD59-A6C34878D82A}">
                    <a16:rowId xmlns:a16="http://schemas.microsoft.com/office/drawing/2014/main" val="1573975743"/>
                  </a:ext>
                </a:extLst>
              </a:tr>
              <a:tr h="370840">
                <a:tc>
                  <a:txBody>
                    <a:bodyPr/>
                    <a:lstStyle/>
                    <a:p>
                      <a:r>
                        <a:rPr lang="fr-FR" sz="1200" b="0" dirty="0">
                          <a:solidFill>
                            <a:schemeClr val="tx1"/>
                          </a:solidFill>
                          <a:latin typeface="Calibri Light" panose="020F0302020204030204" pitchFamily="34" charset="0"/>
                          <a:cs typeface="Calibri Light" panose="020F0302020204030204" pitchFamily="34" charset="0"/>
                        </a:rPr>
                        <a:t>Français</a:t>
                      </a:r>
                    </a:p>
                  </a:txBody>
                  <a:tcPr anchor="ctr">
                    <a:solidFill>
                      <a:srgbClr val="E4E4E4"/>
                    </a:solidFill>
                  </a:tcPr>
                </a:tc>
                <a:tc>
                  <a:txBody>
                    <a:bodyPr/>
                    <a:lstStyle/>
                    <a:p>
                      <a:r>
                        <a:rPr lang="fr-FR" sz="1200" b="0" dirty="0">
                          <a:solidFill>
                            <a:schemeClr val="tx1"/>
                          </a:solidFill>
                          <a:latin typeface="Calibri Light" panose="020F0302020204030204" pitchFamily="34" charset="0"/>
                          <a:cs typeface="Calibri Light" panose="020F0302020204030204" pitchFamily="34" charset="0"/>
                        </a:rPr>
                        <a:t>Courant</a:t>
                      </a:r>
                    </a:p>
                  </a:txBody>
                  <a:tcPr anchor="ctr">
                    <a:solidFill>
                      <a:srgbClr val="E4E4E4"/>
                    </a:solidFill>
                  </a:tcPr>
                </a:tc>
                <a:tc>
                  <a:txBody>
                    <a:bodyPr/>
                    <a:lstStyle/>
                    <a:p>
                      <a:pPr algn="ctr"/>
                      <a:r>
                        <a:rPr lang="fr-FR" sz="1200" b="0" dirty="0">
                          <a:solidFill>
                            <a:schemeClr val="tx1"/>
                          </a:solidFill>
                          <a:latin typeface="Calibri Light" panose="020F0302020204030204" pitchFamily="34" charset="0"/>
                          <a:cs typeface="Calibri Light" panose="020F0302020204030204" pitchFamily="34" charset="0"/>
                        </a:rPr>
                        <a:t>C1</a:t>
                      </a:r>
                    </a:p>
                  </a:txBody>
                  <a:tcPr anchor="ctr">
                    <a:solidFill>
                      <a:srgbClr val="E4E4E4"/>
                    </a:solidFill>
                  </a:tcPr>
                </a:tc>
                <a:extLst>
                  <a:ext uri="{0D108BD9-81ED-4DB2-BD59-A6C34878D82A}">
                    <a16:rowId xmlns:a16="http://schemas.microsoft.com/office/drawing/2014/main" val="3424236415"/>
                  </a:ext>
                </a:extLst>
              </a:tr>
              <a:tr h="370840">
                <a:tc>
                  <a:txBody>
                    <a:bodyPr/>
                    <a:lstStyle/>
                    <a:p>
                      <a:r>
                        <a:rPr lang="fr-FR" sz="1200" b="0" dirty="0">
                          <a:solidFill>
                            <a:schemeClr val="tx1"/>
                          </a:solidFill>
                          <a:latin typeface="Calibri Light" panose="020F0302020204030204" pitchFamily="34" charset="0"/>
                          <a:cs typeface="Calibri Light" panose="020F0302020204030204" pitchFamily="34" charset="0"/>
                        </a:rPr>
                        <a:t>Anglais</a:t>
                      </a:r>
                    </a:p>
                  </a:txBody>
                  <a:tcPr anchor="ctr">
                    <a:solidFill>
                      <a:srgbClr val="E4E4E4"/>
                    </a:solidFill>
                  </a:tcPr>
                </a:tc>
                <a:tc>
                  <a:txBody>
                    <a:bodyPr/>
                    <a:lstStyle/>
                    <a:p>
                      <a:r>
                        <a:rPr lang="fr-FR" sz="1200" b="0" dirty="0">
                          <a:solidFill>
                            <a:schemeClr val="tx1"/>
                          </a:solidFill>
                          <a:latin typeface="Calibri Light" panose="020F0302020204030204" pitchFamily="34" charset="0"/>
                          <a:cs typeface="Calibri Light" panose="020F0302020204030204" pitchFamily="34" charset="0"/>
                        </a:rPr>
                        <a:t>Intermédiaire</a:t>
                      </a:r>
                    </a:p>
                  </a:txBody>
                  <a:tcPr anchor="ctr">
                    <a:solidFill>
                      <a:srgbClr val="E4E4E4"/>
                    </a:solidFill>
                  </a:tcPr>
                </a:tc>
                <a:tc>
                  <a:txBody>
                    <a:bodyPr/>
                    <a:lstStyle/>
                    <a:p>
                      <a:pPr algn="ctr"/>
                      <a:r>
                        <a:rPr lang="fr-FR" sz="1200" b="0" dirty="0">
                          <a:solidFill>
                            <a:schemeClr val="tx1"/>
                          </a:solidFill>
                          <a:latin typeface="Calibri Light" panose="020F0302020204030204" pitchFamily="34" charset="0"/>
                          <a:cs typeface="Calibri Light" panose="020F0302020204030204" pitchFamily="34" charset="0"/>
                        </a:rPr>
                        <a:t>B1</a:t>
                      </a:r>
                    </a:p>
                  </a:txBody>
                  <a:tcPr anchor="ctr">
                    <a:solidFill>
                      <a:srgbClr val="E4E4E4"/>
                    </a:solidFill>
                  </a:tcPr>
                </a:tc>
                <a:extLst>
                  <a:ext uri="{0D108BD9-81ED-4DB2-BD59-A6C34878D82A}">
                    <a16:rowId xmlns:a16="http://schemas.microsoft.com/office/drawing/2014/main" val="1858752147"/>
                  </a:ext>
                </a:extLst>
              </a:tr>
            </a:tbl>
          </a:graphicData>
        </a:graphic>
      </p:graphicFrame>
      <p:sp>
        <p:nvSpPr>
          <p:cNvPr id="99" name="ZoneTexte 98"/>
          <p:cNvSpPr txBox="1"/>
          <p:nvPr/>
        </p:nvSpPr>
        <p:spPr>
          <a:xfrm>
            <a:off x="294118" y="7175500"/>
            <a:ext cx="2493532" cy="1323439"/>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Volontariat dans une association caritatif entre 2015 à 2019</a:t>
            </a:r>
          </a:p>
          <a:p>
            <a:pPr marL="171450" indent="-171450">
              <a:buFont typeface="Arial" panose="020B0604020202020204" pitchFamily="34" charset="0"/>
              <a:buChar char="•"/>
            </a:pPr>
            <a:endParaRPr lang="fr-FR" sz="400" dirty="0">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Capitaine d’un équipe de futsal amateur entre 2013 et 2017</a:t>
            </a:r>
          </a:p>
          <a:p>
            <a:pPr marL="171450" indent="-171450">
              <a:buFont typeface="Arial" panose="020B0604020202020204" pitchFamily="34" charset="0"/>
              <a:buChar char="•"/>
            </a:pPr>
            <a:endParaRPr lang="fr-FR" sz="400" dirty="0">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Passionné de bricolage et de cuisine</a:t>
            </a:r>
          </a:p>
        </p:txBody>
      </p:sp>
      <p:sp>
        <p:nvSpPr>
          <p:cNvPr id="103" name="ZoneTexte 102"/>
          <p:cNvSpPr txBox="1"/>
          <p:nvPr/>
        </p:nvSpPr>
        <p:spPr>
          <a:xfrm>
            <a:off x="425450" y="1917700"/>
            <a:ext cx="2180971"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Attentif, à l’écoute</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Capacité d’adaptation</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Coopératif</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Rigoureux</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Proactif</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Ponctuel</a:t>
            </a:r>
          </a:p>
        </p:txBody>
      </p:sp>
      <p:sp>
        <p:nvSpPr>
          <p:cNvPr id="2" name="Ellipse 1">
            <a:extLst>
              <a:ext uri="{FF2B5EF4-FFF2-40B4-BE49-F238E27FC236}">
                <a16:creationId xmlns:a16="http://schemas.microsoft.com/office/drawing/2014/main" id="{D7B2700D-4F7E-8551-5213-BA0C30CFC164}"/>
              </a:ext>
            </a:extLst>
          </p:cNvPr>
          <p:cNvSpPr/>
          <p:nvPr/>
        </p:nvSpPr>
        <p:spPr>
          <a:xfrm>
            <a:off x="3989069" y="681247"/>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5290FF91-4694-2829-9C05-25AD9097120D}"/>
              </a:ext>
            </a:extLst>
          </p:cNvPr>
          <p:cNvSpPr txBox="1"/>
          <p:nvPr/>
        </p:nvSpPr>
        <p:spPr>
          <a:xfrm>
            <a:off x="3016249" y="598738"/>
            <a:ext cx="946786" cy="415498"/>
          </a:xfrm>
          <a:prstGeom prst="rect">
            <a:avLst/>
          </a:prstGeom>
          <a:noFill/>
        </p:spPr>
        <p:txBody>
          <a:bodyPr wrap="square" rtlCol="0">
            <a:spAutoFit/>
          </a:bodyPr>
          <a:lstStyle/>
          <a:p>
            <a:pPr algn="r"/>
            <a:r>
              <a:rPr lang="fr-FR" sz="1050" dirty="0">
                <a:latin typeface="Century Gothic" panose="020B0502020202020204" pitchFamily="34" charset="0"/>
              </a:rPr>
              <a:t>Mars 2015 – </a:t>
            </a:r>
            <a:r>
              <a:rPr lang="fr-FR" sz="1050" dirty="0" err="1">
                <a:latin typeface="Century Gothic" panose="020B0502020202020204" pitchFamily="34" charset="0"/>
              </a:rPr>
              <a:t>Nov</a:t>
            </a:r>
            <a:r>
              <a:rPr lang="fr-FR" sz="1050" dirty="0">
                <a:latin typeface="Century Gothic" panose="020B0502020202020204" pitchFamily="34" charset="0"/>
              </a:rPr>
              <a:t> 2019</a:t>
            </a:r>
          </a:p>
        </p:txBody>
      </p:sp>
      <p:sp>
        <p:nvSpPr>
          <p:cNvPr id="6" name="ZoneTexte 5">
            <a:extLst>
              <a:ext uri="{FF2B5EF4-FFF2-40B4-BE49-F238E27FC236}">
                <a16:creationId xmlns:a16="http://schemas.microsoft.com/office/drawing/2014/main" id="{7C6BC0D1-5866-CFA8-8A0E-374EAA8169DB}"/>
              </a:ext>
            </a:extLst>
          </p:cNvPr>
          <p:cNvSpPr txBox="1"/>
          <p:nvPr/>
        </p:nvSpPr>
        <p:spPr>
          <a:xfrm>
            <a:off x="4135119" y="611303"/>
            <a:ext cx="2971800" cy="276999"/>
          </a:xfrm>
          <a:prstGeom prst="rect">
            <a:avLst/>
          </a:prstGeom>
          <a:noFill/>
        </p:spPr>
        <p:txBody>
          <a:bodyPr wrap="square" rtlCol="0">
            <a:spAutoFit/>
          </a:bodyPr>
          <a:lstStyle/>
          <a:p>
            <a:r>
              <a:rPr lang="fr-FR" sz="1200" dirty="0">
                <a:latin typeface="Bahnschrift SemiBold" panose="020B0502040204020203" pitchFamily="34" charset="0"/>
              </a:rPr>
              <a:t>Responsable Applications Métier</a:t>
            </a:r>
          </a:p>
        </p:txBody>
      </p:sp>
      <p:sp>
        <p:nvSpPr>
          <p:cNvPr id="7" name="ZoneTexte 6">
            <a:extLst>
              <a:ext uri="{FF2B5EF4-FFF2-40B4-BE49-F238E27FC236}">
                <a16:creationId xmlns:a16="http://schemas.microsoft.com/office/drawing/2014/main" id="{1FB9A262-9391-9CE5-FED7-3C0D8617859C}"/>
              </a:ext>
            </a:extLst>
          </p:cNvPr>
          <p:cNvSpPr txBox="1"/>
          <p:nvPr/>
        </p:nvSpPr>
        <p:spPr>
          <a:xfrm>
            <a:off x="4159248" y="796979"/>
            <a:ext cx="3200401" cy="461665"/>
          </a:xfrm>
          <a:prstGeom prst="rect">
            <a:avLst/>
          </a:prstGeom>
          <a:noFill/>
        </p:spPr>
        <p:txBody>
          <a:bodyPr wrap="square" rtlCol="0">
            <a:spAutoFit/>
          </a:bodyPr>
          <a:lstStyle/>
          <a:p>
            <a:r>
              <a:rPr lang="fr-FR" sz="1200" dirty="0">
                <a:latin typeface="Arial Black" panose="020B0A04020102020204" pitchFamily="34" charset="0"/>
              </a:rPr>
              <a:t>Logistique Pétrolière S.A</a:t>
            </a:r>
            <a:r>
              <a:rPr lang="fr-FR" sz="1200" dirty="0">
                <a:latin typeface="Bahnschrift SemiBold" panose="020B0502040204020203" pitchFamily="34" charset="0"/>
              </a:rPr>
              <a:t> </a:t>
            </a:r>
            <a:r>
              <a:rPr lang="fr-FR" sz="1200" dirty="0"/>
              <a:t> </a:t>
            </a:r>
            <a:r>
              <a:rPr lang="fr-FR" sz="1200" b="1" dirty="0"/>
              <a:t>Antananarivo, MADAGASCAR</a:t>
            </a:r>
          </a:p>
        </p:txBody>
      </p:sp>
      <p:sp>
        <p:nvSpPr>
          <p:cNvPr id="8" name="ZoneTexte 7">
            <a:extLst>
              <a:ext uri="{FF2B5EF4-FFF2-40B4-BE49-F238E27FC236}">
                <a16:creationId xmlns:a16="http://schemas.microsoft.com/office/drawing/2014/main" id="{0CC4CDA9-B9A7-8158-ACC0-D800177121C7}"/>
              </a:ext>
            </a:extLst>
          </p:cNvPr>
          <p:cNvSpPr txBox="1"/>
          <p:nvPr/>
        </p:nvSpPr>
        <p:spPr>
          <a:xfrm>
            <a:off x="4141470" y="1003300"/>
            <a:ext cx="3294380" cy="2754600"/>
          </a:xfrm>
          <a:prstGeom prst="rect">
            <a:avLst/>
          </a:prstGeom>
          <a:noFill/>
        </p:spPr>
        <p:txBody>
          <a:bodyPr wrap="square" rtlCol="0">
            <a:spAutoFit/>
          </a:bodyPr>
          <a:lstStyle/>
          <a:p>
            <a:endParaRPr lang="fr-FR" sz="1200" dirty="0">
              <a:latin typeface="Calibri Light" panose="020F0302020204030204" pitchFamily="34" charset="0"/>
              <a:cs typeface="Calibri Light" panose="020F0302020204030204" pitchFamily="34" charset="0"/>
            </a:endParaRPr>
          </a:p>
          <a:p>
            <a:r>
              <a:rPr lang="fr-FR" sz="1200" dirty="0">
                <a:latin typeface="Calibri Light" panose="020F0302020204030204" pitchFamily="34" charset="0"/>
                <a:cs typeface="Calibri Light" panose="020F0302020204030204" pitchFamily="34" charset="0"/>
              </a:rPr>
              <a:t>Responsable de tout le parc applicatif de l’entreprise et backup du IT Manager. </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Coordination des échanges entre les acteurs internes et les prestataires externes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Prend en charge certains sujets techniques d’évolutions et de traitements d’incidents</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Organisation et exécution des gestes d’exploitations (Patch, PRA ..etc..)</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Garant de la sécurité applicative (</a:t>
            </a:r>
            <a:r>
              <a:rPr lang="fr-FR" sz="1200" dirty="0" err="1">
                <a:latin typeface="Calibri Light" panose="020F0302020204030204" pitchFamily="34" charset="0"/>
                <a:cs typeface="Calibri Light" panose="020F0302020204030204" pitchFamily="34" charset="0"/>
              </a:rPr>
              <a:t>SoD</a:t>
            </a:r>
            <a:r>
              <a:rPr lang="fr-FR" sz="1200" dirty="0">
                <a:latin typeface="Calibri Light" panose="020F0302020204030204" pitchFamily="34" charset="0"/>
                <a:cs typeface="Calibri Light" panose="020F0302020204030204" pitchFamily="34" charset="0"/>
              </a:rPr>
              <a:t> Matrix)</a:t>
            </a: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Prévision des CAPEX et OPEX des applications</a:t>
            </a:r>
          </a:p>
          <a:p>
            <a:endParaRPr lang="fr-FR" sz="500" dirty="0">
              <a:latin typeface="Calibri Light" panose="020F0302020204030204" pitchFamily="34" charset="0"/>
              <a:cs typeface="Calibri Light" panose="020F0302020204030204" pitchFamily="34" charset="0"/>
            </a:endParaRPr>
          </a:p>
          <a:p>
            <a:r>
              <a:rPr lang="fr-FR" sz="1200" dirty="0">
                <a:latin typeface="Berlin Sans FB Demi" panose="020E0802020502020306" pitchFamily="34" charset="0"/>
                <a:cs typeface="Calibri Light" panose="020F0302020204030204" pitchFamily="34" charset="0"/>
              </a:rPr>
              <a:t>Techno et Outils : </a:t>
            </a:r>
            <a:r>
              <a:rPr lang="fr-FR" sz="1200" dirty="0">
                <a:latin typeface="Calibri Light" panose="020F0302020204030204" pitchFamily="34" charset="0"/>
                <a:cs typeface="Calibri Light" panose="020F0302020204030204" pitchFamily="34" charset="0"/>
              </a:rPr>
              <a:t>Debian, Windows Server, VMWare ESX, Oracle JD Edwards, </a:t>
            </a:r>
            <a:r>
              <a:rPr lang="fr-FR" sz="1200" dirty="0" err="1">
                <a:latin typeface="Calibri Light" panose="020F0302020204030204" pitchFamily="34" charset="0"/>
                <a:cs typeface="Calibri Light" panose="020F0302020204030204" pitchFamily="34" charset="0"/>
              </a:rPr>
              <a:t>Weblogic</a:t>
            </a:r>
            <a:r>
              <a:rPr lang="fr-FR" sz="1200" dirty="0">
                <a:latin typeface="Calibri Light" panose="020F0302020204030204" pitchFamily="34" charset="0"/>
                <a:cs typeface="Calibri Light" panose="020F0302020204030204" pitchFamily="34" charset="0"/>
              </a:rPr>
              <a:t>, Java EE, </a:t>
            </a:r>
            <a:r>
              <a:rPr lang="fr-FR" sz="1200" dirty="0" err="1">
                <a:latin typeface="Calibri Light" panose="020F0302020204030204" pitchFamily="34" charset="0"/>
                <a:cs typeface="Calibri Light" panose="020F0302020204030204" pitchFamily="34" charset="0"/>
              </a:rPr>
              <a:t>Junit</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Jmeter</a:t>
            </a:r>
            <a:r>
              <a:rPr lang="fr-FR" sz="1200" dirty="0">
                <a:latin typeface="Calibri Light" panose="020F0302020204030204" pitchFamily="34" charset="0"/>
                <a:cs typeface="Calibri Light" panose="020F0302020204030204" pitchFamily="34" charset="0"/>
              </a:rPr>
              <a:t>, </a:t>
            </a:r>
            <a:r>
              <a:rPr lang="fr-FR" sz="1200" dirty="0" err="1">
                <a:latin typeface="Calibri Light" panose="020F0302020204030204" pitchFamily="34" charset="0"/>
                <a:cs typeface="Calibri Light" panose="020F0302020204030204" pitchFamily="34" charset="0"/>
              </a:rPr>
              <a:t>Solarwinds</a:t>
            </a:r>
            <a:r>
              <a:rPr lang="fr-FR" sz="1200" dirty="0">
                <a:latin typeface="Calibri Light" panose="020F0302020204030204" pitchFamily="34" charset="0"/>
                <a:cs typeface="Calibri Light" panose="020F0302020204030204" pitchFamily="34" charset="0"/>
              </a:rPr>
              <a:t>, Oracle DB, MySQL</a:t>
            </a:r>
          </a:p>
        </p:txBody>
      </p:sp>
      <p:sp>
        <p:nvSpPr>
          <p:cNvPr id="9" name="ZoneTexte 8">
            <a:extLst>
              <a:ext uri="{FF2B5EF4-FFF2-40B4-BE49-F238E27FC236}">
                <a16:creationId xmlns:a16="http://schemas.microsoft.com/office/drawing/2014/main" id="{8EBD3F49-958A-95C3-37F9-A2C06A81B913}"/>
              </a:ext>
            </a:extLst>
          </p:cNvPr>
          <p:cNvSpPr txBox="1"/>
          <p:nvPr/>
        </p:nvSpPr>
        <p:spPr>
          <a:xfrm>
            <a:off x="2635250" y="985679"/>
            <a:ext cx="1452097" cy="246221"/>
          </a:xfrm>
          <a:prstGeom prst="rect">
            <a:avLst/>
          </a:prstGeom>
          <a:noFill/>
        </p:spPr>
        <p:txBody>
          <a:bodyPr wrap="square" rtlCol="0">
            <a:spAutoFit/>
          </a:bodyPr>
          <a:lstStyle/>
          <a:p>
            <a:pPr algn="r"/>
            <a:r>
              <a:rPr lang="fr-FR" sz="1000" b="1" i="1" dirty="0">
                <a:latin typeface="Century Gothic" panose="020B0502020202020204" pitchFamily="34" charset="0"/>
              </a:rPr>
              <a:t>(4 ans et 8 mois)</a:t>
            </a:r>
          </a:p>
        </p:txBody>
      </p:sp>
    </p:spTree>
    <p:extLst>
      <p:ext uri="{BB962C8B-B14F-4D97-AF65-F5344CB8AC3E}">
        <p14:creationId xmlns:p14="http://schemas.microsoft.com/office/powerpoint/2010/main" val="3200540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TotalTime>
  <Words>737</Words>
  <Application>Microsoft Office PowerPoint</Application>
  <PresentationFormat>Personnalisé</PresentationFormat>
  <Paragraphs>123</Paragraphs>
  <Slides>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vt:i4>
      </vt:variant>
    </vt:vector>
  </HeadingPairs>
  <TitlesOfParts>
    <vt:vector size="11" baseType="lpstr">
      <vt:lpstr>Arial</vt:lpstr>
      <vt:lpstr>Arial Black</vt:lpstr>
      <vt:lpstr>Arial Rounded MT Bold</vt:lpstr>
      <vt:lpstr>Bahnschrift SemiBold</vt:lpstr>
      <vt:lpstr>Berlin Sans FB Demi</vt:lpstr>
      <vt:lpstr>Calibri</vt:lpstr>
      <vt:lpstr>Calibri Light</vt:lpstr>
      <vt:lpstr>Century Gothic</vt:lpstr>
      <vt:lpstr>Office Theme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MAELIE</dc:title>
  <dc:creator>RAKOTONARIVO Misetra</dc:creator>
  <cp:lastModifiedBy>Mgibs, Cds (Ext)</cp:lastModifiedBy>
  <cp:revision>53</cp:revision>
  <dcterms:created xsi:type="dcterms:W3CDTF">2015-12-15T03:52:31Z</dcterms:created>
  <dcterms:modified xsi:type="dcterms:W3CDTF">2023-04-13T07:45:41Z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2015-12-08T00:00:00Z</vt:filetime>
  </property>
  <property fmtid="{D5CDD505-2E9C-101B-9397-08002B2CF9AE}" pid="3" name="LastSaved">
    <vt:filetime>2015-12-15T00:00:00Z</vt:filetime>
  </property>
  <property fmtid="{D5CDD505-2E9C-101B-9397-08002B2CF9AE}" pid="4" name="MSIP_Label_94e1e3e5-28aa-42d2-a9d5-f117a2286530_Enabled">
    <vt:lpwstr>true</vt:lpwstr>
  </property>
  <property fmtid="{D5CDD505-2E9C-101B-9397-08002B2CF9AE}" pid="5" name="MSIP_Label_94e1e3e5-28aa-42d2-a9d5-f117a2286530_SetDate">
    <vt:lpwstr>2023-04-13T07:45:40Z</vt:lpwstr>
  </property>
  <property fmtid="{D5CDD505-2E9C-101B-9397-08002B2CF9AE}" pid="6" name="MSIP_Label_94e1e3e5-28aa-42d2-a9d5-f117a2286530_Method">
    <vt:lpwstr>Standard</vt:lpwstr>
  </property>
  <property fmtid="{D5CDD505-2E9C-101B-9397-08002B2CF9AE}" pid="7" name="MSIP_Label_94e1e3e5-28aa-42d2-a9d5-f117a2286530_Name">
    <vt:lpwstr>C2-Interne avec marquage</vt:lpwstr>
  </property>
  <property fmtid="{D5CDD505-2E9C-101B-9397-08002B2CF9AE}" pid="8" name="MSIP_Label_94e1e3e5-28aa-42d2-a9d5-f117a2286530_SiteId">
    <vt:lpwstr>6eab6365-8194-49c6-a4d0-e2d1a0fbeb74</vt:lpwstr>
  </property>
  <property fmtid="{D5CDD505-2E9C-101B-9397-08002B2CF9AE}" pid="9" name="MSIP_Label_94e1e3e5-28aa-42d2-a9d5-f117a2286530_ActionId">
    <vt:lpwstr>c5fcacdf-4cbf-4335-ac7d-1a6944332a2b</vt:lpwstr>
  </property>
  <property fmtid="{D5CDD505-2E9C-101B-9397-08002B2CF9AE}" pid="10" name="MSIP_Label_94e1e3e5-28aa-42d2-a9d5-f117a2286530_ContentBits">
    <vt:lpwstr>2</vt:lpwstr>
  </property>
</Properties>
</file>