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sldIdLst>
    <p:sldId id="257" r:id="rId2"/>
    <p:sldId id="256" r:id="rId3"/>
  </p:sldIdLst>
  <p:sldSz cx="7556500" cy="10693400"/>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E4E4"/>
    <a:srgbClr val="41BCA8"/>
    <a:srgbClr val="1B5959"/>
    <a:srgbClr val="2C9394"/>
    <a:srgbClr val="2D9394"/>
    <a:srgbClr val="49BFAB"/>
    <a:srgbClr val="CBCBCB"/>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1" d="100"/>
          <a:sy n="71" d="100"/>
        </p:scale>
        <p:origin x="3115"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738" y="3321886"/>
            <a:ext cx="6423025" cy="2292150"/>
          </a:xfrm>
        </p:spPr>
        <p:txBody>
          <a:bodyPr/>
          <a:lstStyle/>
          <a:p>
            <a:r>
              <a:rPr lang="en-US" smtClean="0"/>
              <a:t>Click to edit Master title style</a:t>
            </a:r>
            <a:endParaRPr lang="en-US"/>
          </a:p>
        </p:txBody>
      </p:sp>
      <p:sp>
        <p:nvSpPr>
          <p:cNvPr id="3" name="Subtitle 2"/>
          <p:cNvSpPr>
            <a:spLocks noGrp="1"/>
          </p:cNvSpPr>
          <p:nvPr>
            <p:ph type="subTitle" idx="1"/>
          </p:nvPr>
        </p:nvSpPr>
        <p:spPr>
          <a:xfrm>
            <a:off x="1133475" y="6059593"/>
            <a:ext cx="5289550" cy="273275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11/8/2021</a:t>
            </a:fld>
            <a:endParaRPr lang="en-US" smtClean="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‹N°›</a:t>
            </a:fld>
            <a:endParaRPr lang="en-US"/>
          </a:p>
        </p:txBody>
      </p:sp>
    </p:spTree>
    <p:extLst>
      <p:ext uri="{BB962C8B-B14F-4D97-AF65-F5344CB8AC3E}">
        <p14:creationId xmlns:p14="http://schemas.microsoft.com/office/powerpoint/2010/main" val="2164990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11/8/2021</a:t>
            </a:fld>
            <a:endParaRPr lang="en-US" smtClean="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‹N°›</a:t>
            </a:fld>
            <a:endParaRPr lang="en-US"/>
          </a:p>
        </p:txBody>
      </p:sp>
    </p:spTree>
    <p:extLst>
      <p:ext uri="{BB962C8B-B14F-4D97-AF65-F5344CB8AC3E}">
        <p14:creationId xmlns:p14="http://schemas.microsoft.com/office/powerpoint/2010/main" val="3548936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78462" y="428232"/>
            <a:ext cx="1700213" cy="912404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77825" y="428232"/>
            <a:ext cx="4974696" cy="912404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11/8/2021</a:t>
            </a:fld>
            <a:endParaRPr lang="en-US" smtClean="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‹N°›</a:t>
            </a:fld>
            <a:endParaRPr lang="en-US"/>
          </a:p>
        </p:txBody>
      </p:sp>
    </p:spTree>
    <p:extLst>
      <p:ext uri="{BB962C8B-B14F-4D97-AF65-F5344CB8AC3E}">
        <p14:creationId xmlns:p14="http://schemas.microsoft.com/office/powerpoint/2010/main" val="3587974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t>11/8/2021</a:t>
            </a:fld>
            <a:endParaRPr lang="en-US" smtClean="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‹N°›</a:t>
            </a:fld>
            <a:endParaRPr lang="en-US"/>
          </a:p>
        </p:txBody>
      </p:sp>
    </p:spTree>
    <p:extLst>
      <p:ext uri="{BB962C8B-B14F-4D97-AF65-F5344CB8AC3E}">
        <p14:creationId xmlns:p14="http://schemas.microsoft.com/office/powerpoint/2010/main" val="268715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96911" y="6871500"/>
            <a:ext cx="6423025" cy="2123828"/>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96911" y="4532320"/>
            <a:ext cx="6423025" cy="233918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11/8/2021</a:t>
            </a:fld>
            <a:endParaRPr lang="en-US" smtClean="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‹N°›</a:t>
            </a:fld>
            <a:endParaRPr lang="en-US"/>
          </a:p>
        </p:txBody>
      </p:sp>
    </p:spTree>
    <p:extLst>
      <p:ext uri="{BB962C8B-B14F-4D97-AF65-F5344CB8AC3E}">
        <p14:creationId xmlns:p14="http://schemas.microsoft.com/office/powerpoint/2010/main" val="2381034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77825" y="2495127"/>
            <a:ext cx="3337454" cy="7057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841221" y="2495127"/>
            <a:ext cx="3337454" cy="7057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t>11/8/2021</a:t>
            </a:fld>
            <a:endParaRPr lang="en-US" smtClean="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‹N°›</a:t>
            </a:fld>
            <a:endParaRPr lang="en-US"/>
          </a:p>
        </p:txBody>
      </p:sp>
    </p:spTree>
    <p:extLst>
      <p:ext uri="{BB962C8B-B14F-4D97-AF65-F5344CB8AC3E}">
        <p14:creationId xmlns:p14="http://schemas.microsoft.com/office/powerpoint/2010/main" val="3535807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77825" y="2393639"/>
            <a:ext cx="3338766" cy="99755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77825" y="3391194"/>
            <a:ext cx="3338766" cy="616108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838597" y="2393639"/>
            <a:ext cx="3340078" cy="99755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38597" y="3391194"/>
            <a:ext cx="3340078" cy="616108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t>11/8/2021</a:t>
            </a:fld>
            <a:endParaRPr lang="en-US" smtClean="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‹N°›</a:t>
            </a:fld>
            <a:endParaRPr lang="en-US"/>
          </a:p>
        </p:txBody>
      </p:sp>
    </p:spTree>
    <p:extLst>
      <p:ext uri="{BB962C8B-B14F-4D97-AF65-F5344CB8AC3E}">
        <p14:creationId xmlns:p14="http://schemas.microsoft.com/office/powerpoint/2010/main" val="3394547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t>11/8/2021</a:t>
            </a:fld>
            <a:endParaRPr lang="en-US" smtClean="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‹N°›</a:t>
            </a:fld>
            <a:endParaRPr lang="en-US"/>
          </a:p>
        </p:txBody>
      </p:sp>
    </p:spTree>
    <p:extLst>
      <p:ext uri="{BB962C8B-B14F-4D97-AF65-F5344CB8AC3E}">
        <p14:creationId xmlns:p14="http://schemas.microsoft.com/office/powerpoint/2010/main" val="3166097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11/8/2021</a:t>
            </a:fld>
            <a:endParaRPr lang="en-US" smtClean="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‹N°›</a:t>
            </a:fld>
            <a:endParaRPr lang="en-US"/>
          </a:p>
        </p:txBody>
      </p:sp>
    </p:spTree>
    <p:extLst>
      <p:ext uri="{BB962C8B-B14F-4D97-AF65-F5344CB8AC3E}">
        <p14:creationId xmlns:p14="http://schemas.microsoft.com/office/powerpoint/2010/main" val="2578142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7826" y="425756"/>
            <a:ext cx="2486036" cy="18119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954382" y="425756"/>
            <a:ext cx="4224293" cy="912652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77826" y="2237694"/>
            <a:ext cx="2486036" cy="73145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11/8/2021</a:t>
            </a:fld>
            <a:endParaRPr lang="en-US" smtClean="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‹N°›</a:t>
            </a:fld>
            <a:endParaRPr lang="en-US"/>
          </a:p>
        </p:txBody>
      </p:sp>
    </p:spTree>
    <p:extLst>
      <p:ext uri="{BB962C8B-B14F-4D97-AF65-F5344CB8AC3E}">
        <p14:creationId xmlns:p14="http://schemas.microsoft.com/office/powerpoint/2010/main" val="2595711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1127" y="7485380"/>
            <a:ext cx="4533900" cy="88369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481127" y="955475"/>
            <a:ext cx="4533900" cy="64160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481127" y="8369071"/>
            <a:ext cx="4533900" cy="125498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11/8/2021</a:t>
            </a:fld>
            <a:endParaRPr lang="en-US" smtClean="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‹N°›</a:t>
            </a:fld>
            <a:endParaRPr lang="en-US"/>
          </a:p>
        </p:txBody>
      </p:sp>
    </p:spTree>
    <p:extLst>
      <p:ext uri="{BB962C8B-B14F-4D97-AF65-F5344CB8AC3E}">
        <p14:creationId xmlns:p14="http://schemas.microsoft.com/office/powerpoint/2010/main" val="1411666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7825" y="428232"/>
            <a:ext cx="6800850" cy="178223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77825" y="2495127"/>
            <a:ext cx="6800850" cy="705715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77825" y="9911198"/>
            <a:ext cx="1763183" cy="5693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11/8/2021</a:t>
            </a:fld>
            <a:endParaRPr lang="en-US" smtClean="0"/>
          </a:p>
        </p:txBody>
      </p:sp>
      <p:sp>
        <p:nvSpPr>
          <p:cNvPr id="5" name="Footer Placeholder 4"/>
          <p:cNvSpPr>
            <a:spLocks noGrp="1"/>
          </p:cNvSpPr>
          <p:nvPr>
            <p:ph type="ftr" sz="quarter" idx="3"/>
          </p:nvPr>
        </p:nvSpPr>
        <p:spPr>
          <a:xfrm>
            <a:off x="2581804" y="9911198"/>
            <a:ext cx="2392892" cy="5693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15492" y="9911198"/>
            <a:ext cx="1763183" cy="5693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‹N°›</a:t>
            </a:fld>
            <a:endParaRPr lang="en-US"/>
          </a:p>
        </p:txBody>
      </p:sp>
    </p:spTree>
    <p:extLst>
      <p:ext uri="{BB962C8B-B14F-4D97-AF65-F5344CB8AC3E}">
        <p14:creationId xmlns:p14="http://schemas.microsoft.com/office/powerpoint/2010/main" val="423836900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hyperlink" Target="https://www.linkedin.com/in/misetra-rakotonarivo-70b6b861/"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3500"/>
            <a:ext cx="7556500" cy="118249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5" name="Rectangle 4"/>
          <p:cNvSpPr/>
          <p:nvPr/>
        </p:nvSpPr>
        <p:spPr>
          <a:xfrm>
            <a:off x="245372" y="-54989"/>
            <a:ext cx="2696210" cy="10693400"/>
          </a:xfrm>
          <a:prstGeom prst="rect">
            <a:avLst/>
          </a:prstGeom>
          <a:solidFill>
            <a:srgbClr val="E4E4E4"/>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Rectangle 5"/>
          <p:cNvSpPr/>
          <p:nvPr/>
        </p:nvSpPr>
        <p:spPr>
          <a:xfrm>
            <a:off x="273050" y="2186940"/>
            <a:ext cx="2362200" cy="37744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ZoneTexte 8"/>
          <p:cNvSpPr txBox="1"/>
          <p:nvPr/>
        </p:nvSpPr>
        <p:spPr>
          <a:xfrm>
            <a:off x="2940050" y="233858"/>
            <a:ext cx="4616450" cy="400110"/>
          </a:xfrm>
          <a:prstGeom prst="rect">
            <a:avLst/>
          </a:prstGeom>
          <a:noFill/>
        </p:spPr>
        <p:txBody>
          <a:bodyPr wrap="square" rtlCol="0">
            <a:spAutoFit/>
          </a:bodyPr>
          <a:lstStyle/>
          <a:p>
            <a:pPr algn="ctr"/>
            <a:r>
              <a:rPr lang="fr-FR" sz="2000" b="1" dirty="0" smtClean="0">
                <a:solidFill>
                  <a:srgbClr val="E4E4E4"/>
                </a:solidFill>
                <a:latin typeface="Century Gothic" panose="020B0502020202020204" pitchFamily="34" charset="0"/>
              </a:rPr>
              <a:t>MISETRA RAKOTONARIVO</a:t>
            </a:r>
            <a:endParaRPr lang="fr-FR" sz="2000" b="1" dirty="0">
              <a:solidFill>
                <a:srgbClr val="E4E4E4"/>
              </a:solidFill>
              <a:latin typeface="Century Gothic" panose="020B0502020202020204" pitchFamily="34" charset="0"/>
            </a:endParaRPr>
          </a:p>
        </p:txBody>
      </p:sp>
      <p:sp>
        <p:nvSpPr>
          <p:cNvPr id="10" name="ZoneTexte 9"/>
          <p:cNvSpPr txBox="1"/>
          <p:nvPr/>
        </p:nvSpPr>
        <p:spPr>
          <a:xfrm>
            <a:off x="2940050" y="557768"/>
            <a:ext cx="4616450" cy="369332"/>
          </a:xfrm>
          <a:prstGeom prst="rect">
            <a:avLst/>
          </a:prstGeom>
          <a:noFill/>
        </p:spPr>
        <p:txBody>
          <a:bodyPr wrap="square" rtlCol="0">
            <a:spAutoFit/>
          </a:bodyPr>
          <a:lstStyle/>
          <a:p>
            <a:pPr algn="ctr"/>
            <a:r>
              <a:rPr lang="fr-FR" dirty="0" smtClean="0">
                <a:solidFill>
                  <a:schemeClr val="bg1"/>
                </a:solidFill>
                <a:latin typeface="Berlin Sans FB Demi" panose="020E0802020502020306" pitchFamily="34" charset="0"/>
              </a:rPr>
              <a:t>Responsable SRE</a:t>
            </a:r>
            <a:endParaRPr lang="fr-FR" dirty="0">
              <a:solidFill>
                <a:schemeClr val="bg1"/>
              </a:solidFill>
              <a:latin typeface="Berlin Sans FB Demi" panose="020E0802020502020306" pitchFamily="34" charset="0"/>
            </a:endParaRPr>
          </a:p>
        </p:txBody>
      </p:sp>
      <p:sp>
        <p:nvSpPr>
          <p:cNvPr id="13" name="ZoneTexte 12"/>
          <p:cNvSpPr txBox="1"/>
          <p:nvPr/>
        </p:nvSpPr>
        <p:spPr>
          <a:xfrm>
            <a:off x="294118" y="2221773"/>
            <a:ext cx="1981200" cy="307777"/>
          </a:xfrm>
          <a:prstGeom prst="rect">
            <a:avLst/>
          </a:prstGeom>
          <a:noFill/>
          <a:ln>
            <a:noFill/>
          </a:ln>
        </p:spPr>
        <p:txBody>
          <a:bodyPr wrap="square" rtlCol="0">
            <a:spAutoFit/>
          </a:bodyPr>
          <a:lstStyle/>
          <a:p>
            <a:r>
              <a:rPr lang="fr-FR" sz="1400" dirty="0" smtClean="0">
                <a:solidFill>
                  <a:srgbClr val="E4E4E4"/>
                </a:solidFill>
                <a:latin typeface="Berlin Sans FB Demi" panose="020E0802020502020306" pitchFamily="34" charset="0"/>
              </a:rPr>
              <a:t>CONTACTS</a:t>
            </a:r>
            <a:endParaRPr lang="fr-FR" sz="1400" dirty="0">
              <a:solidFill>
                <a:srgbClr val="E4E4E4"/>
              </a:solidFill>
              <a:latin typeface="Berlin Sans FB Demi" panose="020E0802020502020306" pitchFamily="34" charset="0"/>
            </a:endParaRPr>
          </a:p>
        </p:txBody>
      </p:sp>
      <p:graphicFrame>
        <p:nvGraphicFramePr>
          <p:cNvPr id="14" name="Tableau 13"/>
          <p:cNvGraphicFramePr>
            <a:graphicFrameLocks noGrp="1"/>
          </p:cNvGraphicFramePr>
          <p:nvPr>
            <p:extLst>
              <p:ext uri="{D42A27DB-BD31-4B8C-83A1-F6EECF244321}">
                <p14:modId xmlns:p14="http://schemas.microsoft.com/office/powerpoint/2010/main" val="3847829479"/>
              </p:ext>
            </p:extLst>
          </p:nvPr>
        </p:nvGraphicFramePr>
        <p:xfrm>
          <a:off x="349250" y="2720340"/>
          <a:ext cx="2552700" cy="1483360"/>
        </p:xfrm>
        <a:graphic>
          <a:graphicData uri="http://schemas.openxmlformats.org/drawingml/2006/table">
            <a:tbl>
              <a:tblPr firstRow="1" bandRow="1">
                <a:tableStyleId>{5C22544A-7EE6-4342-B048-85BDC9FD1C3A}</a:tableStyleId>
              </a:tblPr>
              <a:tblGrid>
                <a:gridCol w="364671">
                  <a:extLst>
                    <a:ext uri="{9D8B030D-6E8A-4147-A177-3AD203B41FA5}">
                      <a16:colId xmlns:a16="http://schemas.microsoft.com/office/drawing/2014/main" val="1851436318"/>
                    </a:ext>
                  </a:extLst>
                </a:gridCol>
                <a:gridCol w="2188029">
                  <a:extLst>
                    <a:ext uri="{9D8B030D-6E8A-4147-A177-3AD203B41FA5}">
                      <a16:colId xmlns:a16="http://schemas.microsoft.com/office/drawing/2014/main" val="3974608082"/>
                    </a:ext>
                  </a:extLst>
                </a:gridCol>
              </a:tblGrid>
              <a:tr h="370840">
                <a:tc>
                  <a:txBody>
                    <a:bodyPr/>
                    <a:lstStyle/>
                    <a:p>
                      <a:endParaRPr lang="fr-FR"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4E4E4"/>
                    </a:solidFill>
                  </a:tcPr>
                </a:tc>
                <a:tc>
                  <a:txBody>
                    <a:bodyPr/>
                    <a:lstStyle/>
                    <a:p>
                      <a:r>
                        <a:rPr lang="fr-FR" sz="1200" b="0" dirty="0" smtClean="0">
                          <a:solidFill>
                            <a:schemeClr val="tx1"/>
                          </a:solidFill>
                          <a:latin typeface="Calibri Light" panose="020F0302020204030204" pitchFamily="34" charset="0"/>
                          <a:cs typeface="Calibri Light" panose="020F0302020204030204" pitchFamily="34" charset="0"/>
                        </a:rPr>
                        <a:t>Lyon,</a:t>
                      </a:r>
                      <a:r>
                        <a:rPr lang="fr-FR" sz="1200" b="0" baseline="0" dirty="0" smtClean="0">
                          <a:solidFill>
                            <a:schemeClr val="tx1"/>
                          </a:solidFill>
                          <a:latin typeface="Calibri Light" panose="020F0302020204030204" pitchFamily="34" charset="0"/>
                          <a:cs typeface="Calibri Light" panose="020F0302020204030204" pitchFamily="34" charset="0"/>
                        </a:rPr>
                        <a:t> France</a:t>
                      </a:r>
                      <a:endParaRPr lang="fr-FR" sz="1200" b="0" dirty="0">
                        <a:solidFill>
                          <a:schemeClr val="tx1"/>
                        </a:solidFill>
                        <a:latin typeface="Calibri Light" panose="020F0302020204030204" pitchFamily="34" charset="0"/>
                        <a:cs typeface="Calibri Light" panose="020F03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4E4E4"/>
                    </a:solidFill>
                  </a:tcPr>
                </a:tc>
                <a:extLst>
                  <a:ext uri="{0D108BD9-81ED-4DB2-BD59-A6C34878D82A}">
                    <a16:rowId xmlns:a16="http://schemas.microsoft.com/office/drawing/2014/main" val="2235827753"/>
                  </a:ext>
                </a:extLst>
              </a:tr>
              <a:tr h="370840">
                <a:tc>
                  <a:txBody>
                    <a:bodyPr/>
                    <a:lstStyle/>
                    <a:p>
                      <a:endParaRPr lang="fr-F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4E4E4"/>
                    </a:solidFill>
                  </a:tcPr>
                </a:tc>
                <a:tc>
                  <a:txBody>
                    <a:bodyPr/>
                    <a:lstStyle/>
                    <a:p>
                      <a:r>
                        <a:rPr lang="fr-FR" sz="1200" dirty="0" smtClean="0">
                          <a:latin typeface="Calibri Light" panose="020F0302020204030204" pitchFamily="34" charset="0"/>
                          <a:cs typeface="Calibri Light" panose="020F0302020204030204" pitchFamily="34" charset="0"/>
                        </a:rPr>
                        <a:t>06 29 61 66 41</a:t>
                      </a:r>
                      <a:endParaRPr lang="fr-FR" sz="1200" dirty="0">
                        <a:latin typeface="Calibri Light" panose="020F0302020204030204" pitchFamily="34" charset="0"/>
                        <a:cs typeface="Calibri Light" panose="020F03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4E4E4"/>
                    </a:solidFill>
                  </a:tcPr>
                </a:tc>
                <a:extLst>
                  <a:ext uri="{0D108BD9-81ED-4DB2-BD59-A6C34878D82A}">
                    <a16:rowId xmlns:a16="http://schemas.microsoft.com/office/drawing/2014/main" val="2365261704"/>
                  </a:ext>
                </a:extLst>
              </a:tr>
              <a:tr h="370840">
                <a:tc>
                  <a:txBody>
                    <a:bodyPr/>
                    <a:lstStyle/>
                    <a:p>
                      <a:endParaRPr lang="fr-F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4E4E4"/>
                    </a:solidFill>
                  </a:tcPr>
                </a:tc>
                <a:tc>
                  <a:txBody>
                    <a:bodyPr/>
                    <a:lstStyle/>
                    <a:p>
                      <a:r>
                        <a:rPr lang="fr-FR" sz="1200" dirty="0" smtClean="0">
                          <a:latin typeface="Calibri Light" panose="020F0302020204030204" pitchFamily="34" charset="0"/>
                          <a:cs typeface="Calibri Light" panose="020F0302020204030204" pitchFamily="34" charset="0"/>
                        </a:rPr>
                        <a:t>misetranarivo@gmail.com</a:t>
                      </a:r>
                      <a:endParaRPr lang="fr-FR" sz="1200" dirty="0">
                        <a:latin typeface="Calibri Light" panose="020F0302020204030204" pitchFamily="34" charset="0"/>
                        <a:cs typeface="Calibri Light" panose="020F03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4E4E4"/>
                    </a:solidFill>
                  </a:tcPr>
                </a:tc>
                <a:extLst>
                  <a:ext uri="{0D108BD9-81ED-4DB2-BD59-A6C34878D82A}">
                    <a16:rowId xmlns:a16="http://schemas.microsoft.com/office/drawing/2014/main" val="622885760"/>
                  </a:ext>
                </a:extLst>
              </a:tr>
              <a:tr h="370840">
                <a:tc>
                  <a:txBody>
                    <a:bodyPr/>
                    <a:lstStyle/>
                    <a:p>
                      <a:endParaRPr lang="fr-F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4E4E4"/>
                    </a:solidFill>
                  </a:tcPr>
                </a:tc>
                <a:tc>
                  <a:txBody>
                    <a:bodyPr/>
                    <a:lstStyle/>
                    <a:p>
                      <a:r>
                        <a:rPr lang="fr-FR" sz="1200" dirty="0" smtClean="0">
                          <a:latin typeface="Calibri Light" panose="020F0302020204030204" pitchFamily="34" charset="0"/>
                          <a:cs typeface="Calibri Light" panose="020F0302020204030204" pitchFamily="34" charset="0"/>
                          <a:hlinkClick r:id="rId2" tooltip="Lien vers le profil"/>
                        </a:rPr>
                        <a:t>misetra</a:t>
                      </a:r>
                      <a:r>
                        <a:rPr lang="fr-FR" sz="1200" baseline="0" dirty="0" smtClean="0">
                          <a:latin typeface="Calibri Light" panose="020F0302020204030204" pitchFamily="34" charset="0"/>
                          <a:cs typeface="Calibri Light" panose="020F0302020204030204" pitchFamily="34" charset="0"/>
                          <a:hlinkClick r:id="rId2" tooltip="Lien vers le profil"/>
                        </a:rPr>
                        <a:t>-rakotonarivo-70b6b861</a:t>
                      </a:r>
                      <a:endParaRPr lang="fr-FR" sz="1200" dirty="0">
                        <a:latin typeface="Calibri Light" panose="020F0302020204030204" pitchFamily="34" charset="0"/>
                        <a:cs typeface="Calibri Light" panose="020F030202020403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4E4E4"/>
                    </a:solidFill>
                  </a:tcPr>
                </a:tc>
                <a:extLst>
                  <a:ext uri="{0D108BD9-81ED-4DB2-BD59-A6C34878D82A}">
                    <a16:rowId xmlns:a16="http://schemas.microsoft.com/office/drawing/2014/main" val="369894608"/>
                  </a:ext>
                </a:extLst>
              </a:tr>
            </a:tbl>
          </a:graphicData>
        </a:graphic>
      </p:graphicFrame>
      <p:pic>
        <p:nvPicPr>
          <p:cNvPr id="18" name="Imag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208" y="2771140"/>
            <a:ext cx="304800" cy="277630"/>
          </a:xfrm>
          <a:prstGeom prst="rect">
            <a:avLst/>
          </a:prstGeom>
        </p:spPr>
      </p:pic>
      <p:pic>
        <p:nvPicPr>
          <p:cNvPr id="19" name="Imag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4962" y="3127633"/>
            <a:ext cx="289045" cy="289045"/>
          </a:xfrm>
          <a:prstGeom prst="rect">
            <a:avLst/>
          </a:prstGeom>
        </p:spPr>
      </p:pic>
      <p:pic>
        <p:nvPicPr>
          <p:cNvPr id="20" name="Imag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9208" y="3506310"/>
            <a:ext cx="304800" cy="304800"/>
          </a:xfrm>
          <a:prstGeom prst="rect">
            <a:avLst/>
          </a:prstGeom>
        </p:spPr>
      </p:pic>
      <p:pic>
        <p:nvPicPr>
          <p:cNvPr id="21" name="Image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9208" y="3865340"/>
            <a:ext cx="305990" cy="305990"/>
          </a:xfrm>
          <a:prstGeom prst="rect">
            <a:avLst/>
          </a:prstGeom>
        </p:spPr>
      </p:pic>
      <p:sp>
        <p:nvSpPr>
          <p:cNvPr id="22" name="Rectangle à coins arrondis 21"/>
          <p:cNvSpPr/>
          <p:nvPr/>
        </p:nvSpPr>
        <p:spPr>
          <a:xfrm>
            <a:off x="2275318" y="2186940"/>
            <a:ext cx="626632" cy="377445"/>
          </a:xfrm>
          <a:prstGeom prst="roundRect">
            <a:avLst>
              <a:gd name="adj" fmla="val 50000"/>
            </a:avLst>
          </a:prstGeom>
          <a:solidFill>
            <a:srgbClr val="E4E4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2711450" y="2186940"/>
            <a:ext cx="190500" cy="377444"/>
          </a:xfrm>
          <a:prstGeom prst="rect">
            <a:avLst/>
          </a:prstGeom>
          <a:solidFill>
            <a:srgbClr val="E4E4E4"/>
          </a:solidFill>
          <a:ln>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p:cNvSpPr/>
          <p:nvPr/>
        </p:nvSpPr>
        <p:spPr>
          <a:xfrm>
            <a:off x="273050" y="4893055"/>
            <a:ext cx="2362200" cy="37744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 name="ZoneTexte 24"/>
          <p:cNvSpPr txBox="1"/>
          <p:nvPr/>
        </p:nvSpPr>
        <p:spPr>
          <a:xfrm>
            <a:off x="294118" y="4927888"/>
            <a:ext cx="2675142" cy="307777"/>
          </a:xfrm>
          <a:prstGeom prst="rect">
            <a:avLst/>
          </a:prstGeom>
          <a:noFill/>
          <a:ln>
            <a:noFill/>
          </a:ln>
        </p:spPr>
        <p:txBody>
          <a:bodyPr wrap="square" rtlCol="0">
            <a:spAutoFit/>
          </a:bodyPr>
          <a:lstStyle/>
          <a:p>
            <a:r>
              <a:rPr lang="fr-FR" sz="1400" dirty="0" smtClean="0">
                <a:solidFill>
                  <a:srgbClr val="E4E4E4"/>
                </a:solidFill>
                <a:latin typeface="Berlin Sans FB Demi" panose="020E0802020502020306" pitchFamily="34" charset="0"/>
              </a:rPr>
              <a:t>COMPETENCES</a:t>
            </a:r>
            <a:endParaRPr lang="fr-FR" sz="1400" dirty="0">
              <a:solidFill>
                <a:srgbClr val="E4E4E4"/>
              </a:solidFill>
              <a:latin typeface="Berlin Sans FB Demi" panose="020E0802020502020306" pitchFamily="34" charset="0"/>
            </a:endParaRPr>
          </a:p>
        </p:txBody>
      </p:sp>
      <p:sp>
        <p:nvSpPr>
          <p:cNvPr id="26" name="Rectangle à coins arrondis 25"/>
          <p:cNvSpPr/>
          <p:nvPr/>
        </p:nvSpPr>
        <p:spPr>
          <a:xfrm>
            <a:off x="2275318" y="4893055"/>
            <a:ext cx="626632" cy="377445"/>
          </a:xfrm>
          <a:prstGeom prst="roundRect">
            <a:avLst>
              <a:gd name="adj" fmla="val 50000"/>
            </a:avLst>
          </a:prstGeom>
          <a:solidFill>
            <a:srgbClr val="E4E4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p:cNvSpPr/>
          <p:nvPr/>
        </p:nvSpPr>
        <p:spPr>
          <a:xfrm>
            <a:off x="2711450" y="4893055"/>
            <a:ext cx="190500" cy="377444"/>
          </a:xfrm>
          <a:prstGeom prst="rect">
            <a:avLst/>
          </a:prstGeom>
          <a:solidFill>
            <a:srgbClr val="E4E4E4"/>
          </a:solidFill>
          <a:ln>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Rectangle 27"/>
          <p:cNvSpPr/>
          <p:nvPr/>
        </p:nvSpPr>
        <p:spPr>
          <a:xfrm>
            <a:off x="3016250" y="3060700"/>
            <a:ext cx="4343400" cy="4166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ZoneTexte 28"/>
          <p:cNvSpPr txBox="1"/>
          <p:nvPr/>
        </p:nvSpPr>
        <p:spPr>
          <a:xfrm>
            <a:off x="3035095" y="3133923"/>
            <a:ext cx="2989561" cy="307777"/>
          </a:xfrm>
          <a:prstGeom prst="rect">
            <a:avLst/>
          </a:prstGeom>
          <a:noFill/>
          <a:ln>
            <a:noFill/>
          </a:ln>
        </p:spPr>
        <p:txBody>
          <a:bodyPr wrap="square" rtlCol="0">
            <a:spAutoFit/>
          </a:bodyPr>
          <a:lstStyle/>
          <a:p>
            <a:r>
              <a:rPr lang="fr-FR" sz="1400" dirty="0" smtClean="0">
                <a:solidFill>
                  <a:schemeClr val="bg1"/>
                </a:solidFill>
                <a:latin typeface="Berlin Sans FB Demi" panose="020E0802020502020306" pitchFamily="34" charset="0"/>
              </a:rPr>
              <a:t>EXPERIENCES PROFESSIONELLES</a:t>
            </a:r>
            <a:endParaRPr lang="fr-FR" sz="1400" dirty="0">
              <a:solidFill>
                <a:schemeClr val="bg1"/>
              </a:solidFill>
              <a:latin typeface="Berlin Sans FB Demi" panose="020E0802020502020306" pitchFamily="34" charset="0"/>
            </a:endParaRPr>
          </a:p>
        </p:txBody>
      </p:sp>
      <p:sp>
        <p:nvSpPr>
          <p:cNvPr id="30" name="Rectangle à coins arrondis 29"/>
          <p:cNvSpPr/>
          <p:nvPr/>
        </p:nvSpPr>
        <p:spPr>
          <a:xfrm>
            <a:off x="6750050" y="3063673"/>
            <a:ext cx="762000" cy="413675"/>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p:cNvSpPr/>
          <p:nvPr/>
        </p:nvSpPr>
        <p:spPr>
          <a:xfrm>
            <a:off x="7321550" y="3060700"/>
            <a:ext cx="190500" cy="4823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Rectangle 31"/>
          <p:cNvSpPr/>
          <p:nvPr/>
        </p:nvSpPr>
        <p:spPr>
          <a:xfrm>
            <a:off x="3016250" y="1315821"/>
            <a:ext cx="4343400" cy="4166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3" name="ZoneTexte 32"/>
          <p:cNvSpPr txBox="1"/>
          <p:nvPr/>
        </p:nvSpPr>
        <p:spPr>
          <a:xfrm>
            <a:off x="3035095" y="1381323"/>
            <a:ext cx="2989561" cy="307777"/>
          </a:xfrm>
          <a:prstGeom prst="rect">
            <a:avLst/>
          </a:prstGeom>
          <a:noFill/>
          <a:ln>
            <a:noFill/>
          </a:ln>
        </p:spPr>
        <p:txBody>
          <a:bodyPr wrap="square" rtlCol="0">
            <a:spAutoFit/>
          </a:bodyPr>
          <a:lstStyle/>
          <a:p>
            <a:r>
              <a:rPr lang="fr-FR" sz="1400" dirty="0" smtClean="0">
                <a:latin typeface="Berlin Sans FB Demi" panose="020E0802020502020306" pitchFamily="34" charset="0"/>
              </a:rPr>
              <a:t>PROFIL &amp; OBJECTIFS</a:t>
            </a:r>
            <a:endParaRPr lang="fr-FR" sz="1400" dirty="0">
              <a:latin typeface="Berlin Sans FB Demi" panose="020E0802020502020306" pitchFamily="34" charset="0"/>
            </a:endParaRPr>
          </a:p>
        </p:txBody>
      </p:sp>
      <p:sp>
        <p:nvSpPr>
          <p:cNvPr id="35" name="Rectangle 34"/>
          <p:cNvSpPr/>
          <p:nvPr/>
        </p:nvSpPr>
        <p:spPr>
          <a:xfrm>
            <a:off x="7321550" y="1315821"/>
            <a:ext cx="190500" cy="4823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flipH="1">
            <a:off x="2940050" y="1231900"/>
            <a:ext cx="79805" cy="5210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ZoneTexte 36"/>
          <p:cNvSpPr txBox="1"/>
          <p:nvPr/>
        </p:nvSpPr>
        <p:spPr>
          <a:xfrm>
            <a:off x="3035095" y="1765300"/>
            <a:ext cx="4286455" cy="1200329"/>
          </a:xfrm>
          <a:prstGeom prst="rect">
            <a:avLst/>
          </a:prstGeom>
          <a:noFill/>
        </p:spPr>
        <p:txBody>
          <a:bodyPr wrap="square" rtlCol="0">
            <a:spAutoFit/>
          </a:bodyPr>
          <a:lstStyle/>
          <a:p>
            <a:pPr algn="just"/>
            <a:r>
              <a:rPr lang="fr-FR" sz="1200" dirty="0" smtClean="0">
                <a:latin typeface="Calibri Light" panose="020F0302020204030204" pitchFamily="34" charset="0"/>
                <a:cs typeface="Calibri Light" panose="020F0302020204030204" pitchFamily="34" charset="0"/>
              </a:rPr>
              <a:t>Mon sens de l’écoute doublé avec mes connaissances et expériences techniques fait de moi, actuellement, un ingénieur SRE aguerri. Ayant déjà eu quelques rôles de coordinateur dans mes précédents missions, je souhaite actuellement intégrer une grande organisation pour un poste de responsabilité, tout en restant dans la production.</a:t>
            </a:r>
            <a:endParaRPr lang="fr-FR" sz="1200" dirty="0">
              <a:latin typeface="Calibri Light" panose="020F0302020204030204" pitchFamily="34" charset="0"/>
              <a:cs typeface="Calibri Light" panose="020F0302020204030204" pitchFamily="34" charset="0"/>
            </a:endParaRPr>
          </a:p>
        </p:txBody>
      </p:sp>
      <p:sp>
        <p:nvSpPr>
          <p:cNvPr id="41" name="Rectangle 40"/>
          <p:cNvSpPr/>
          <p:nvPr/>
        </p:nvSpPr>
        <p:spPr>
          <a:xfrm flipH="1">
            <a:off x="4042407" y="3838521"/>
            <a:ext cx="45719" cy="66135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Ellipse 41"/>
          <p:cNvSpPr/>
          <p:nvPr/>
        </p:nvSpPr>
        <p:spPr>
          <a:xfrm>
            <a:off x="3989070" y="3700086"/>
            <a:ext cx="152400" cy="150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ZoneTexte 42"/>
          <p:cNvSpPr txBox="1"/>
          <p:nvPr/>
        </p:nvSpPr>
        <p:spPr>
          <a:xfrm>
            <a:off x="3016250" y="3617577"/>
            <a:ext cx="946786" cy="415498"/>
          </a:xfrm>
          <a:prstGeom prst="rect">
            <a:avLst/>
          </a:prstGeom>
          <a:noFill/>
        </p:spPr>
        <p:txBody>
          <a:bodyPr wrap="square" rtlCol="0">
            <a:spAutoFit/>
          </a:bodyPr>
          <a:lstStyle/>
          <a:p>
            <a:pPr algn="r"/>
            <a:r>
              <a:rPr lang="fr-FR" sz="1050" dirty="0" smtClean="0">
                <a:latin typeface="Century Gothic" panose="020B0502020202020204" pitchFamily="34" charset="0"/>
              </a:rPr>
              <a:t>Mars 2020 – Aujourd’hui</a:t>
            </a:r>
            <a:endParaRPr lang="fr-FR" sz="1050" dirty="0">
              <a:latin typeface="Century Gothic" panose="020B0502020202020204" pitchFamily="34" charset="0"/>
            </a:endParaRPr>
          </a:p>
        </p:txBody>
      </p:sp>
      <p:sp>
        <p:nvSpPr>
          <p:cNvPr id="44" name="ZoneTexte 43"/>
          <p:cNvSpPr txBox="1"/>
          <p:nvPr/>
        </p:nvSpPr>
        <p:spPr>
          <a:xfrm>
            <a:off x="4135120" y="3630142"/>
            <a:ext cx="2971800" cy="276999"/>
          </a:xfrm>
          <a:prstGeom prst="rect">
            <a:avLst/>
          </a:prstGeom>
          <a:noFill/>
        </p:spPr>
        <p:txBody>
          <a:bodyPr wrap="square" rtlCol="0">
            <a:spAutoFit/>
          </a:bodyPr>
          <a:lstStyle/>
          <a:p>
            <a:r>
              <a:rPr lang="fr-FR" sz="1200" dirty="0" smtClean="0">
                <a:latin typeface="Bahnschrift SemiBold" panose="020B0502040204020203" pitchFamily="34" charset="0"/>
              </a:rPr>
              <a:t>Consultant Middleware</a:t>
            </a:r>
            <a:endParaRPr lang="fr-FR" sz="1200" dirty="0">
              <a:latin typeface="Bahnschrift SemiBold" panose="020B0502040204020203" pitchFamily="34" charset="0"/>
            </a:endParaRPr>
          </a:p>
        </p:txBody>
      </p:sp>
      <p:sp>
        <p:nvSpPr>
          <p:cNvPr id="45" name="ZoneTexte 44"/>
          <p:cNvSpPr txBox="1"/>
          <p:nvPr/>
        </p:nvSpPr>
        <p:spPr>
          <a:xfrm>
            <a:off x="4159250" y="3815818"/>
            <a:ext cx="2971800" cy="461665"/>
          </a:xfrm>
          <a:prstGeom prst="rect">
            <a:avLst/>
          </a:prstGeom>
          <a:noFill/>
        </p:spPr>
        <p:txBody>
          <a:bodyPr wrap="square" rtlCol="0">
            <a:spAutoFit/>
          </a:bodyPr>
          <a:lstStyle/>
          <a:p>
            <a:r>
              <a:rPr lang="fr-FR" sz="1200" dirty="0" smtClean="0">
                <a:latin typeface="Arial Black" panose="020B0A04020102020204" pitchFamily="34" charset="0"/>
              </a:rPr>
              <a:t>CGI</a:t>
            </a:r>
            <a:r>
              <a:rPr lang="fr-FR" sz="1200" dirty="0" smtClean="0">
                <a:latin typeface="Bahnschrift SemiBold" panose="020B0502040204020203" pitchFamily="34" charset="0"/>
              </a:rPr>
              <a:t> </a:t>
            </a:r>
            <a:endParaRPr lang="fr-FR" sz="1200" dirty="0"/>
          </a:p>
          <a:p>
            <a:r>
              <a:rPr lang="fr-FR" sz="1200" b="1" dirty="0" smtClean="0"/>
              <a:t>Lyon, FRANCE</a:t>
            </a:r>
            <a:endParaRPr lang="fr-FR" sz="1200" b="1" dirty="0"/>
          </a:p>
        </p:txBody>
      </p:sp>
      <p:sp>
        <p:nvSpPr>
          <p:cNvPr id="46" name="ZoneTexte 45"/>
          <p:cNvSpPr txBox="1"/>
          <p:nvPr/>
        </p:nvSpPr>
        <p:spPr>
          <a:xfrm>
            <a:off x="4141471" y="4248646"/>
            <a:ext cx="3294380" cy="2939266"/>
          </a:xfrm>
          <a:prstGeom prst="rect">
            <a:avLst/>
          </a:prstGeom>
          <a:noFill/>
        </p:spPr>
        <p:txBody>
          <a:bodyPr wrap="square" rtlCol="0">
            <a:spAutoFit/>
          </a:bodyPr>
          <a:lstStyle/>
          <a:p>
            <a:r>
              <a:rPr lang="fr-FR" sz="1200" dirty="0" smtClean="0">
                <a:latin typeface="Calibri Light" panose="020F0302020204030204" pitchFamily="34" charset="0"/>
                <a:cs typeface="Calibri Light" panose="020F0302020204030204" pitchFamily="34" charset="0"/>
              </a:rPr>
              <a:t>Pour le compte d’un grand acteur français de l’</a:t>
            </a:r>
            <a:r>
              <a:rPr lang="fr-FR" sz="1200" dirty="0" err="1" smtClean="0">
                <a:latin typeface="Calibri Light" panose="020F0302020204030204" pitchFamily="34" charset="0"/>
                <a:cs typeface="Calibri Light" panose="020F0302020204030204" pitchFamily="34" charset="0"/>
              </a:rPr>
              <a:t>energie</a:t>
            </a:r>
            <a:r>
              <a:rPr lang="fr-FR" sz="1200" dirty="0" smtClean="0">
                <a:latin typeface="Calibri Light" panose="020F0302020204030204" pitchFamily="34" charset="0"/>
                <a:cs typeface="Calibri Light" panose="020F0302020204030204" pitchFamily="34" charset="0"/>
              </a:rPr>
              <a:t>, en tant que support technique niveau 3 sur un périmètre d’ applications critiques.</a:t>
            </a:r>
          </a:p>
          <a:p>
            <a:pPr marL="171450" indent="-171450">
              <a:buFont typeface="Arial" panose="020B0604020202020204" pitchFamily="34" charset="0"/>
              <a:buChar char="•"/>
            </a:pPr>
            <a:r>
              <a:rPr lang="fr-FR" sz="1200" dirty="0" smtClean="0">
                <a:latin typeface="Calibri Light" panose="020F0302020204030204" pitchFamily="34" charset="0"/>
                <a:cs typeface="Calibri Light" panose="020F0302020204030204" pitchFamily="34" charset="0"/>
              </a:rPr>
              <a:t>Supervision et MCO des applications</a:t>
            </a:r>
          </a:p>
          <a:p>
            <a:pPr marL="171450" indent="-171450">
              <a:buFont typeface="Arial" panose="020B0604020202020204" pitchFamily="34" charset="0"/>
              <a:buChar char="•"/>
            </a:pPr>
            <a:r>
              <a:rPr lang="fr-FR" sz="1200" dirty="0" smtClean="0">
                <a:latin typeface="Calibri Light" panose="020F0302020204030204" pitchFamily="34" charset="0"/>
                <a:cs typeface="Calibri Light" panose="020F0302020204030204" pitchFamily="34" charset="0"/>
              </a:rPr>
              <a:t>Analyses post-mortem et préconisations</a:t>
            </a:r>
          </a:p>
          <a:p>
            <a:pPr marL="171450" indent="-171450">
              <a:buFont typeface="Arial" panose="020B0604020202020204" pitchFamily="34" charset="0"/>
              <a:buChar char="•"/>
            </a:pPr>
            <a:r>
              <a:rPr lang="fr-FR" sz="1200" dirty="0" smtClean="0">
                <a:latin typeface="Calibri Light" panose="020F0302020204030204" pitchFamily="34" charset="0"/>
                <a:cs typeface="Calibri Light" panose="020F0302020204030204" pitchFamily="34" charset="0"/>
              </a:rPr>
              <a:t>Proactivités sur les problèmes de performances</a:t>
            </a:r>
          </a:p>
          <a:p>
            <a:pPr marL="171450" indent="-171450">
              <a:buFont typeface="Arial" panose="020B0604020202020204" pitchFamily="34" charset="0"/>
              <a:buChar char="•"/>
            </a:pPr>
            <a:r>
              <a:rPr lang="fr-FR" sz="1200" dirty="0" smtClean="0">
                <a:latin typeface="Calibri Light" panose="020F0302020204030204" pitchFamily="34" charset="0"/>
                <a:cs typeface="Calibri Light" panose="020F0302020204030204" pitchFamily="34" charset="0"/>
              </a:rPr>
              <a:t>Support aux </a:t>
            </a:r>
            <a:r>
              <a:rPr lang="fr-FR" sz="1200" dirty="0" smtClean="0">
                <a:latin typeface="Calibri Light" panose="020F0302020204030204" pitchFamily="34" charset="0"/>
                <a:cs typeface="Calibri Light" panose="020F0302020204030204" pitchFamily="34" charset="0"/>
              </a:rPr>
              <a:t>déploiements </a:t>
            </a:r>
            <a:r>
              <a:rPr lang="fr-FR" sz="1200" dirty="0" smtClean="0">
                <a:latin typeface="Calibri Light" panose="020F0302020204030204" pitchFamily="34" charset="0"/>
                <a:cs typeface="Calibri Light" panose="020F0302020204030204" pitchFamily="34" charset="0"/>
              </a:rPr>
              <a:t>des versions applicatives et aux gestes d’exploitations</a:t>
            </a:r>
          </a:p>
          <a:p>
            <a:pPr marL="171450" indent="-171450">
              <a:buFont typeface="Arial" panose="020B0604020202020204" pitchFamily="34" charset="0"/>
              <a:buChar char="•"/>
            </a:pPr>
            <a:r>
              <a:rPr lang="fr-FR" sz="1200" dirty="0" smtClean="0">
                <a:latin typeface="Calibri Light" panose="020F0302020204030204" pitchFamily="34" charset="0"/>
                <a:cs typeface="Calibri Light" panose="020F0302020204030204" pitchFamily="34" charset="0"/>
              </a:rPr>
              <a:t>Maintenance des outils </a:t>
            </a:r>
            <a:r>
              <a:rPr lang="fr-FR" sz="1200" dirty="0" smtClean="0">
                <a:latin typeface="Calibri Light" panose="020F0302020204030204" pitchFamily="34" charset="0"/>
                <a:cs typeface="Calibri Light" panose="020F0302020204030204" pitchFamily="34" charset="0"/>
              </a:rPr>
              <a:t>d’observabilités</a:t>
            </a:r>
          </a:p>
          <a:p>
            <a:pPr marL="171450" indent="-171450">
              <a:buFont typeface="Arial" panose="020B0604020202020204" pitchFamily="34" charset="0"/>
              <a:buChar char="•"/>
            </a:pPr>
            <a:r>
              <a:rPr lang="fr-FR" sz="1200" dirty="0" smtClean="0">
                <a:latin typeface="Calibri Light" panose="020F0302020204030204" pitchFamily="34" charset="0"/>
                <a:cs typeface="Calibri Light" panose="020F0302020204030204" pitchFamily="34" charset="0"/>
              </a:rPr>
              <a:t>Capitalisation des connaissances</a:t>
            </a:r>
            <a:endParaRPr lang="fr-FR" sz="1200" dirty="0" smtClean="0">
              <a:latin typeface="Calibri Light" panose="020F0302020204030204" pitchFamily="34" charset="0"/>
              <a:cs typeface="Calibri Light" panose="020F0302020204030204" pitchFamily="34" charset="0"/>
            </a:endParaRPr>
          </a:p>
          <a:p>
            <a:endParaRPr lang="fr-FR" sz="500" dirty="0" smtClean="0">
              <a:latin typeface="Calibri Light" panose="020F0302020204030204" pitchFamily="34" charset="0"/>
              <a:cs typeface="Calibri Light" panose="020F0302020204030204" pitchFamily="34" charset="0"/>
            </a:endParaRPr>
          </a:p>
          <a:p>
            <a:r>
              <a:rPr lang="fr-FR" sz="1200" dirty="0" smtClean="0">
                <a:latin typeface="Berlin Sans FB Demi" panose="020E0802020502020306" pitchFamily="34" charset="0"/>
                <a:cs typeface="Calibri Light" panose="020F0302020204030204" pitchFamily="34" charset="0"/>
              </a:rPr>
              <a:t>Techno et Outils : </a:t>
            </a:r>
            <a:r>
              <a:rPr lang="fr-FR" sz="1200" dirty="0" err="1" smtClean="0">
                <a:latin typeface="Calibri Light" panose="020F0302020204030204" pitchFamily="34" charset="0"/>
                <a:cs typeface="Calibri Light" panose="020F0302020204030204" pitchFamily="34" charset="0"/>
              </a:rPr>
              <a:t>RedHat</a:t>
            </a:r>
            <a:r>
              <a:rPr lang="fr-FR" sz="1200" dirty="0" smtClean="0">
                <a:latin typeface="Calibri Light" panose="020F0302020204030204" pitchFamily="34" charset="0"/>
                <a:cs typeface="Calibri Light" panose="020F0302020204030204" pitchFamily="34" charset="0"/>
              </a:rPr>
              <a:t> Linux, Windows Server,  </a:t>
            </a:r>
            <a:r>
              <a:rPr lang="fr-FR" sz="1200" dirty="0" err="1" smtClean="0">
                <a:latin typeface="Calibri Light" panose="020F0302020204030204" pitchFamily="34" charset="0"/>
                <a:cs typeface="Calibri Light" panose="020F0302020204030204" pitchFamily="34" charset="0"/>
              </a:rPr>
              <a:t>Kubernetes</a:t>
            </a:r>
            <a:r>
              <a:rPr lang="fr-FR" sz="1200" dirty="0" smtClean="0">
                <a:latin typeface="Calibri Light" panose="020F0302020204030204" pitchFamily="34" charset="0"/>
                <a:cs typeface="Calibri Light" panose="020F0302020204030204" pitchFamily="34" charset="0"/>
              </a:rPr>
              <a:t>, </a:t>
            </a:r>
            <a:r>
              <a:rPr lang="fr-FR" sz="1200" dirty="0" err="1" smtClean="0">
                <a:latin typeface="Calibri Light" panose="020F0302020204030204" pitchFamily="34" charset="0"/>
                <a:cs typeface="Calibri Light" panose="020F0302020204030204" pitchFamily="34" charset="0"/>
              </a:rPr>
              <a:t>Ansible</a:t>
            </a:r>
            <a:r>
              <a:rPr lang="fr-FR" sz="1200" dirty="0" smtClean="0">
                <a:latin typeface="Calibri Light" panose="020F0302020204030204" pitchFamily="34" charset="0"/>
                <a:cs typeface="Calibri Light" panose="020F0302020204030204" pitchFamily="34" charset="0"/>
              </a:rPr>
              <a:t>, Jenkins, Control M, </a:t>
            </a:r>
            <a:r>
              <a:rPr lang="fr-FR" sz="1200" dirty="0" err="1" smtClean="0">
                <a:latin typeface="Calibri Light" panose="020F0302020204030204" pitchFamily="34" charset="0"/>
                <a:cs typeface="Calibri Light" panose="020F0302020204030204" pitchFamily="34" charset="0"/>
              </a:rPr>
              <a:t>Weblogic</a:t>
            </a:r>
            <a:r>
              <a:rPr lang="fr-FR" sz="1200" dirty="0" smtClean="0">
                <a:latin typeface="Calibri Light" panose="020F0302020204030204" pitchFamily="34" charset="0"/>
                <a:cs typeface="Calibri Light" panose="020F0302020204030204" pitchFamily="34" charset="0"/>
              </a:rPr>
              <a:t>, </a:t>
            </a:r>
            <a:r>
              <a:rPr lang="fr-FR" sz="1200" dirty="0" err="1" smtClean="0">
                <a:latin typeface="Calibri Light" panose="020F0302020204030204" pitchFamily="34" charset="0"/>
                <a:cs typeface="Calibri Light" panose="020F0302020204030204" pitchFamily="34" charset="0"/>
              </a:rPr>
              <a:t>Tomcat</a:t>
            </a:r>
            <a:r>
              <a:rPr lang="fr-FR" sz="1200" dirty="0" smtClean="0">
                <a:latin typeface="Calibri Light" panose="020F0302020204030204" pitchFamily="34" charset="0"/>
                <a:cs typeface="Calibri Light" panose="020F0302020204030204" pitchFamily="34" charset="0"/>
              </a:rPr>
              <a:t>, </a:t>
            </a:r>
            <a:r>
              <a:rPr lang="fr-FR" sz="1200" dirty="0" err="1" smtClean="0">
                <a:latin typeface="Calibri Light" panose="020F0302020204030204" pitchFamily="34" charset="0"/>
                <a:cs typeface="Calibri Light" panose="020F0302020204030204" pitchFamily="34" charset="0"/>
              </a:rPr>
              <a:t>Spring</a:t>
            </a:r>
            <a:r>
              <a:rPr lang="fr-FR" sz="1200" dirty="0" smtClean="0">
                <a:latin typeface="Calibri Light" panose="020F0302020204030204" pitchFamily="34" charset="0"/>
                <a:cs typeface="Calibri Light" panose="020F0302020204030204" pitchFamily="34" charset="0"/>
              </a:rPr>
              <a:t> Framework, </a:t>
            </a:r>
            <a:r>
              <a:rPr lang="fr-FR" sz="1200" dirty="0" err="1" smtClean="0">
                <a:latin typeface="Calibri Light" panose="020F0302020204030204" pitchFamily="34" charset="0"/>
                <a:cs typeface="Calibri Light" panose="020F0302020204030204" pitchFamily="34" charset="0"/>
              </a:rPr>
              <a:t>Jmeter</a:t>
            </a:r>
            <a:r>
              <a:rPr lang="fr-FR" sz="1200" dirty="0" smtClean="0">
                <a:latin typeface="Calibri Light" panose="020F0302020204030204" pitchFamily="34" charset="0"/>
                <a:cs typeface="Calibri Light" panose="020F0302020204030204" pitchFamily="34" charset="0"/>
              </a:rPr>
              <a:t>, </a:t>
            </a:r>
            <a:r>
              <a:rPr lang="fr-FR" sz="1200" dirty="0" err="1" smtClean="0">
                <a:latin typeface="Calibri Light" panose="020F0302020204030204" pitchFamily="34" charset="0"/>
                <a:cs typeface="Calibri Light" panose="020F0302020204030204" pitchFamily="34" charset="0"/>
              </a:rPr>
              <a:t>Appdynamics</a:t>
            </a:r>
            <a:r>
              <a:rPr lang="fr-FR" sz="1200" dirty="0" smtClean="0">
                <a:latin typeface="Calibri Light" panose="020F0302020204030204" pitchFamily="34" charset="0"/>
                <a:cs typeface="Calibri Light" panose="020F0302020204030204" pitchFamily="34" charset="0"/>
              </a:rPr>
              <a:t>, CA </a:t>
            </a:r>
            <a:r>
              <a:rPr lang="fr-FR" sz="1200" dirty="0" err="1" smtClean="0">
                <a:latin typeface="Calibri Light" panose="020F0302020204030204" pitchFamily="34" charset="0"/>
                <a:cs typeface="Calibri Light" panose="020F0302020204030204" pitchFamily="34" charset="0"/>
              </a:rPr>
              <a:t>Introscope</a:t>
            </a:r>
            <a:r>
              <a:rPr lang="fr-FR" sz="1200" dirty="0" smtClean="0">
                <a:latin typeface="Calibri Light" panose="020F0302020204030204" pitchFamily="34" charset="0"/>
                <a:cs typeface="Calibri Light" panose="020F0302020204030204" pitchFamily="34" charset="0"/>
              </a:rPr>
              <a:t>, </a:t>
            </a:r>
            <a:r>
              <a:rPr lang="fr-FR" sz="1200" dirty="0" err="1" smtClean="0">
                <a:latin typeface="Calibri Light" panose="020F0302020204030204" pitchFamily="34" charset="0"/>
                <a:cs typeface="Calibri Light" panose="020F0302020204030204" pitchFamily="34" charset="0"/>
              </a:rPr>
              <a:t>Grafana</a:t>
            </a:r>
            <a:r>
              <a:rPr lang="fr-FR" sz="1200" dirty="0" smtClean="0">
                <a:latin typeface="Calibri Light" panose="020F0302020204030204" pitchFamily="34" charset="0"/>
                <a:cs typeface="Calibri Light" panose="020F0302020204030204" pitchFamily="34" charset="0"/>
              </a:rPr>
              <a:t>, </a:t>
            </a:r>
            <a:r>
              <a:rPr lang="fr-FR" sz="1200" dirty="0" err="1" smtClean="0">
                <a:latin typeface="Calibri Light" panose="020F0302020204030204" pitchFamily="34" charset="0"/>
                <a:cs typeface="Calibri Light" panose="020F0302020204030204" pitchFamily="34" charset="0"/>
              </a:rPr>
              <a:t>Telegraf</a:t>
            </a:r>
            <a:r>
              <a:rPr lang="fr-FR" sz="1200" dirty="0" smtClean="0">
                <a:latin typeface="Calibri Light" panose="020F0302020204030204" pitchFamily="34" charset="0"/>
                <a:cs typeface="Calibri Light" panose="020F0302020204030204" pitchFamily="34" charset="0"/>
              </a:rPr>
              <a:t>, </a:t>
            </a:r>
            <a:r>
              <a:rPr lang="fr-FR" sz="1200" dirty="0" err="1" smtClean="0">
                <a:latin typeface="Calibri Light" panose="020F0302020204030204" pitchFamily="34" charset="0"/>
                <a:cs typeface="Calibri Light" panose="020F0302020204030204" pitchFamily="34" charset="0"/>
              </a:rPr>
              <a:t>Collectd</a:t>
            </a:r>
            <a:r>
              <a:rPr lang="fr-FR" sz="1200" dirty="0" smtClean="0">
                <a:latin typeface="Calibri Light" panose="020F0302020204030204" pitchFamily="34" charset="0"/>
                <a:cs typeface="Calibri Light" panose="020F0302020204030204" pitchFamily="34" charset="0"/>
              </a:rPr>
              <a:t>, Oracle DB, PostgreSQL, Cassandra, </a:t>
            </a:r>
            <a:r>
              <a:rPr lang="fr-FR" sz="1200" dirty="0" err="1" smtClean="0">
                <a:latin typeface="Calibri Light" panose="020F0302020204030204" pitchFamily="34" charset="0"/>
                <a:cs typeface="Calibri Light" panose="020F0302020204030204" pitchFamily="34" charset="0"/>
              </a:rPr>
              <a:t>Jira</a:t>
            </a:r>
            <a:r>
              <a:rPr lang="fr-FR" sz="1200" dirty="0" smtClean="0">
                <a:latin typeface="Calibri Light" panose="020F0302020204030204" pitchFamily="34" charset="0"/>
                <a:cs typeface="Calibri Light" panose="020F0302020204030204" pitchFamily="34" charset="0"/>
              </a:rPr>
              <a:t>, Confluence</a:t>
            </a:r>
            <a:endParaRPr lang="fr-FR" sz="1200" dirty="0">
              <a:latin typeface="Calibri Light" panose="020F0302020204030204" pitchFamily="34" charset="0"/>
              <a:cs typeface="Calibri Light" panose="020F0302020204030204" pitchFamily="34" charset="0"/>
            </a:endParaRPr>
          </a:p>
        </p:txBody>
      </p:sp>
      <p:sp>
        <p:nvSpPr>
          <p:cNvPr id="47" name="Ellipse 46"/>
          <p:cNvSpPr/>
          <p:nvPr/>
        </p:nvSpPr>
        <p:spPr>
          <a:xfrm>
            <a:off x="3989069" y="7310647"/>
            <a:ext cx="152400" cy="150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ZoneTexte 47"/>
          <p:cNvSpPr txBox="1"/>
          <p:nvPr/>
        </p:nvSpPr>
        <p:spPr>
          <a:xfrm>
            <a:off x="3016249" y="7228138"/>
            <a:ext cx="946786" cy="415498"/>
          </a:xfrm>
          <a:prstGeom prst="rect">
            <a:avLst/>
          </a:prstGeom>
          <a:noFill/>
        </p:spPr>
        <p:txBody>
          <a:bodyPr wrap="square" rtlCol="0">
            <a:spAutoFit/>
          </a:bodyPr>
          <a:lstStyle/>
          <a:p>
            <a:pPr algn="r"/>
            <a:r>
              <a:rPr lang="fr-FR" sz="1050" dirty="0" smtClean="0">
                <a:latin typeface="Century Gothic" panose="020B0502020202020204" pitchFamily="34" charset="0"/>
              </a:rPr>
              <a:t>Mars 2015 – </a:t>
            </a:r>
            <a:r>
              <a:rPr lang="fr-FR" sz="1050" dirty="0" err="1" smtClean="0">
                <a:latin typeface="Century Gothic" panose="020B0502020202020204" pitchFamily="34" charset="0"/>
              </a:rPr>
              <a:t>Nov</a:t>
            </a:r>
            <a:r>
              <a:rPr lang="fr-FR" sz="1050" dirty="0" smtClean="0">
                <a:latin typeface="Century Gothic" panose="020B0502020202020204" pitchFamily="34" charset="0"/>
              </a:rPr>
              <a:t> 2019</a:t>
            </a:r>
            <a:endParaRPr lang="fr-FR" sz="1050" dirty="0">
              <a:latin typeface="Century Gothic" panose="020B0502020202020204" pitchFamily="34" charset="0"/>
            </a:endParaRPr>
          </a:p>
        </p:txBody>
      </p:sp>
      <p:sp>
        <p:nvSpPr>
          <p:cNvPr id="49" name="ZoneTexte 48"/>
          <p:cNvSpPr txBox="1"/>
          <p:nvPr/>
        </p:nvSpPr>
        <p:spPr>
          <a:xfrm>
            <a:off x="4135119" y="7240703"/>
            <a:ext cx="2971800" cy="276999"/>
          </a:xfrm>
          <a:prstGeom prst="rect">
            <a:avLst/>
          </a:prstGeom>
          <a:noFill/>
        </p:spPr>
        <p:txBody>
          <a:bodyPr wrap="square" rtlCol="0">
            <a:spAutoFit/>
          </a:bodyPr>
          <a:lstStyle/>
          <a:p>
            <a:r>
              <a:rPr lang="fr-FR" sz="1200" dirty="0" smtClean="0">
                <a:latin typeface="Bahnschrift SemiBold" panose="020B0502040204020203" pitchFamily="34" charset="0"/>
              </a:rPr>
              <a:t>Responsable Applications Métier</a:t>
            </a:r>
            <a:endParaRPr lang="fr-FR" sz="1200" dirty="0">
              <a:latin typeface="Bahnschrift SemiBold" panose="020B0502040204020203" pitchFamily="34" charset="0"/>
            </a:endParaRPr>
          </a:p>
        </p:txBody>
      </p:sp>
      <p:sp>
        <p:nvSpPr>
          <p:cNvPr id="50" name="ZoneTexte 49"/>
          <p:cNvSpPr txBox="1"/>
          <p:nvPr/>
        </p:nvSpPr>
        <p:spPr>
          <a:xfrm>
            <a:off x="4159248" y="7426379"/>
            <a:ext cx="3200401" cy="461665"/>
          </a:xfrm>
          <a:prstGeom prst="rect">
            <a:avLst/>
          </a:prstGeom>
          <a:noFill/>
        </p:spPr>
        <p:txBody>
          <a:bodyPr wrap="square" rtlCol="0">
            <a:spAutoFit/>
          </a:bodyPr>
          <a:lstStyle/>
          <a:p>
            <a:r>
              <a:rPr lang="fr-FR" sz="1200" dirty="0" smtClean="0">
                <a:latin typeface="Arial Black" panose="020B0A04020102020204" pitchFamily="34" charset="0"/>
              </a:rPr>
              <a:t>Logistique Pétrolière S.A</a:t>
            </a:r>
            <a:r>
              <a:rPr lang="fr-FR" sz="1200" dirty="0" smtClean="0">
                <a:latin typeface="Bahnschrift SemiBold" panose="020B0502040204020203" pitchFamily="34" charset="0"/>
              </a:rPr>
              <a:t> </a:t>
            </a:r>
            <a:r>
              <a:rPr lang="fr-FR" sz="1200" dirty="0" smtClean="0"/>
              <a:t> </a:t>
            </a:r>
            <a:r>
              <a:rPr lang="fr-FR" sz="1200" b="1" dirty="0" smtClean="0"/>
              <a:t>Antananarivo, MADAGASCAR</a:t>
            </a:r>
            <a:endParaRPr lang="fr-FR" sz="1200" b="1" dirty="0"/>
          </a:p>
        </p:txBody>
      </p:sp>
      <p:sp>
        <p:nvSpPr>
          <p:cNvPr id="51" name="ZoneTexte 50"/>
          <p:cNvSpPr txBox="1"/>
          <p:nvPr/>
        </p:nvSpPr>
        <p:spPr>
          <a:xfrm>
            <a:off x="4141470" y="7697500"/>
            <a:ext cx="3294380" cy="2754600"/>
          </a:xfrm>
          <a:prstGeom prst="rect">
            <a:avLst/>
          </a:prstGeom>
          <a:noFill/>
        </p:spPr>
        <p:txBody>
          <a:bodyPr wrap="square" rtlCol="0">
            <a:spAutoFit/>
          </a:bodyPr>
          <a:lstStyle/>
          <a:p>
            <a:endParaRPr lang="fr-FR" sz="1200" dirty="0" smtClean="0">
              <a:latin typeface="Calibri Light" panose="020F0302020204030204" pitchFamily="34" charset="0"/>
              <a:cs typeface="Calibri Light" panose="020F0302020204030204" pitchFamily="34" charset="0"/>
            </a:endParaRPr>
          </a:p>
          <a:p>
            <a:r>
              <a:rPr lang="fr-FR" sz="1200" dirty="0" smtClean="0">
                <a:latin typeface="Calibri Light" panose="020F0302020204030204" pitchFamily="34" charset="0"/>
                <a:cs typeface="Calibri Light" panose="020F0302020204030204" pitchFamily="34" charset="0"/>
              </a:rPr>
              <a:t>Responsable de tout le parc applicatif de l’entreprise et backup du IT Manager. </a:t>
            </a:r>
          </a:p>
          <a:p>
            <a:pPr marL="171450" indent="-171450">
              <a:buFont typeface="Arial" panose="020B0604020202020204" pitchFamily="34" charset="0"/>
              <a:buChar char="•"/>
            </a:pPr>
            <a:r>
              <a:rPr lang="fr-FR" sz="1200" dirty="0" smtClean="0">
                <a:latin typeface="Calibri Light" panose="020F0302020204030204" pitchFamily="34" charset="0"/>
                <a:cs typeface="Calibri Light" panose="020F0302020204030204" pitchFamily="34" charset="0"/>
              </a:rPr>
              <a:t>Coordination des échanges entre les acteurs </a:t>
            </a:r>
            <a:r>
              <a:rPr lang="fr-FR" sz="1200" dirty="0" smtClean="0">
                <a:latin typeface="Calibri Light" panose="020F0302020204030204" pitchFamily="34" charset="0"/>
                <a:cs typeface="Calibri Light" panose="020F0302020204030204" pitchFamily="34" charset="0"/>
              </a:rPr>
              <a:t>internes </a:t>
            </a:r>
            <a:r>
              <a:rPr lang="fr-FR" sz="1200" dirty="0" smtClean="0">
                <a:latin typeface="Calibri Light" panose="020F0302020204030204" pitchFamily="34" charset="0"/>
                <a:cs typeface="Calibri Light" panose="020F0302020204030204" pitchFamily="34" charset="0"/>
              </a:rPr>
              <a:t>et les prestataires externes</a:t>
            </a:r>
          </a:p>
          <a:p>
            <a:pPr marL="171450" indent="-171450">
              <a:buFont typeface="Arial" panose="020B0604020202020204" pitchFamily="34" charset="0"/>
              <a:buChar char="•"/>
            </a:pPr>
            <a:r>
              <a:rPr lang="fr-FR" sz="1200" dirty="0" smtClean="0">
                <a:latin typeface="Calibri Light" panose="020F0302020204030204" pitchFamily="34" charset="0"/>
                <a:cs typeface="Calibri Light" panose="020F0302020204030204" pitchFamily="34" charset="0"/>
              </a:rPr>
              <a:t>Prend en charge certains sujets techniques </a:t>
            </a:r>
            <a:r>
              <a:rPr lang="fr-FR" sz="1200" dirty="0" smtClean="0">
                <a:latin typeface="Calibri Light" panose="020F0302020204030204" pitchFamily="34" charset="0"/>
                <a:cs typeface="Calibri Light" panose="020F0302020204030204" pitchFamily="34" charset="0"/>
              </a:rPr>
              <a:t>d’évolutions </a:t>
            </a:r>
            <a:r>
              <a:rPr lang="fr-FR" sz="1200" dirty="0" smtClean="0">
                <a:latin typeface="Calibri Light" panose="020F0302020204030204" pitchFamily="34" charset="0"/>
                <a:cs typeface="Calibri Light" panose="020F0302020204030204" pitchFamily="34" charset="0"/>
              </a:rPr>
              <a:t>et de </a:t>
            </a:r>
            <a:r>
              <a:rPr lang="fr-FR" sz="1200" dirty="0" smtClean="0">
                <a:latin typeface="Calibri Light" panose="020F0302020204030204" pitchFamily="34" charset="0"/>
                <a:cs typeface="Calibri Light" panose="020F0302020204030204" pitchFamily="34" charset="0"/>
              </a:rPr>
              <a:t>traitements </a:t>
            </a:r>
            <a:r>
              <a:rPr lang="fr-FR" sz="1200" dirty="0" smtClean="0">
                <a:latin typeface="Calibri Light" panose="020F0302020204030204" pitchFamily="34" charset="0"/>
                <a:cs typeface="Calibri Light" panose="020F0302020204030204" pitchFamily="34" charset="0"/>
              </a:rPr>
              <a:t>d’incidents</a:t>
            </a:r>
          </a:p>
          <a:p>
            <a:pPr marL="171450" indent="-171450">
              <a:buFont typeface="Arial" panose="020B0604020202020204" pitchFamily="34" charset="0"/>
              <a:buChar char="•"/>
            </a:pPr>
            <a:r>
              <a:rPr lang="fr-FR" sz="1200" dirty="0" smtClean="0">
                <a:latin typeface="Calibri Light" panose="020F0302020204030204" pitchFamily="34" charset="0"/>
                <a:cs typeface="Calibri Light" panose="020F0302020204030204" pitchFamily="34" charset="0"/>
              </a:rPr>
              <a:t>Organisation </a:t>
            </a:r>
            <a:r>
              <a:rPr lang="fr-FR" sz="1200" dirty="0" smtClean="0">
                <a:latin typeface="Calibri Light" panose="020F0302020204030204" pitchFamily="34" charset="0"/>
                <a:cs typeface="Calibri Light" panose="020F0302020204030204" pitchFamily="34" charset="0"/>
              </a:rPr>
              <a:t>et </a:t>
            </a:r>
            <a:r>
              <a:rPr lang="fr-FR" sz="1200" dirty="0" smtClean="0">
                <a:latin typeface="Calibri Light" panose="020F0302020204030204" pitchFamily="34" charset="0"/>
                <a:cs typeface="Calibri Light" panose="020F0302020204030204" pitchFamily="34" charset="0"/>
              </a:rPr>
              <a:t>exécution </a:t>
            </a:r>
            <a:r>
              <a:rPr lang="fr-FR" sz="1200" dirty="0" smtClean="0">
                <a:latin typeface="Calibri Light" panose="020F0302020204030204" pitchFamily="34" charset="0"/>
                <a:cs typeface="Calibri Light" panose="020F0302020204030204" pitchFamily="34" charset="0"/>
              </a:rPr>
              <a:t>des gestes d’exploitations (Patch, PRA ..etc..)</a:t>
            </a:r>
          </a:p>
          <a:p>
            <a:pPr marL="171450" indent="-171450">
              <a:buFont typeface="Arial" panose="020B0604020202020204" pitchFamily="34" charset="0"/>
              <a:buChar char="•"/>
            </a:pPr>
            <a:r>
              <a:rPr lang="fr-FR" sz="1200" dirty="0" smtClean="0">
                <a:latin typeface="Calibri Light" panose="020F0302020204030204" pitchFamily="34" charset="0"/>
                <a:cs typeface="Calibri Light" panose="020F0302020204030204" pitchFamily="34" charset="0"/>
              </a:rPr>
              <a:t>Garant de la sécurité applicative (</a:t>
            </a:r>
            <a:r>
              <a:rPr lang="fr-FR" sz="1200" dirty="0" err="1" smtClean="0">
                <a:latin typeface="Calibri Light" panose="020F0302020204030204" pitchFamily="34" charset="0"/>
                <a:cs typeface="Calibri Light" panose="020F0302020204030204" pitchFamily="34" charset="0"/>
              </a:rPr>
              <a:t>SoD</a:t>
            </a:r>
            <a:r>
              <a:rPr lang="fr-FR" sz="1200" dirty="0" smtClean="0">
                <a:latin typeface="Calibri Light" panose="020F0302020204030204" pitchFamily="34" charset="0"/>
                <a:cs typeface="Calibri Light" panose="020F0302020204030204" pitchFamily="34" charset="0"/>
              </a:rPr>
              <a:t> Matrix)</a:t>
            </a:r>
          </a:p>
          <a:p>
            <a:pPr marL="171450" indent="-171450">
              <a:buFont typeface="Arial" panose="020B0604020202020204" pitchFamily="34" charset="0"/>
              <a:buChar char="•"/>
            </a:pPr>
            <a:r>
              <a:rPr lang="fr-FR" sz="1200" dirty="0" smtClean="0">
                <a:latin typeface="Calibri Light" panose="020F0302020204030204" pitchFamily="34" charset="0"/>
                <a:cs typeface="Calibri Light" panose="020F0302020204030204" pitchFamily="34" charset="0"/>
              </a:rPr>
              <a:t>Prévision des CAPEX et OPEX des applications</a:t>
            </a:r>
            <a:endParaRPr lang="fr-FR" sz="1200" dirty="0">
              <a:latin typeface="Calibri Light" panose="020F0302020204030204" pitchFamily="34" charset="0"/>
              <a:cs typeface="Calibri Light" panose="020F0302020204030204" pitchFamily="34" charset="0"/>
            </a:endParaRPr>
          </a:p>
          <a:p>
            <a:endParaRPr lang="fr-FR" sz="500" dirty="0" smtClean="0">
              <a:latin typeface="Calibri Light" panose="020F0302020204030204" pitchFamily="34" charset="0"/>
              <a:cs typeface="Calibri Light" panose="020F0302020204030204" pitchFamily="34" charset="0"/>
            </a:endParaRPr>
          </a:p>
          <a:p>
            <a:r>
              <a:rPr lang="fr-FR" sz="1200" dirty="0" smtClean="0">
                <a:latin typeface="Berlin Sans FB Demi" panose="020E0802020502020306" pitchFamily="34" charset="0"/>
                <a:cs typeface="Calibri Light" panose="020F0302020204030204" pitchFamily="34" charset="0"/>
              </a:rPr>
              <a:t>Techno et Outils : </a:t>
            </a:r>
            <a:r>
              <a:rPr lang="fr-FR" sz="1200" dirty="0" smtClean="0">
                <a:latin typeface="Calibri Light" panose="020F0302020204030204" pitchFamily="34" charset="0"/>
                <a:cs typeface="Calibri Light" panose="020F0302020204030204" pitchFamily="34" charset="0"/>
              </a:rPr>
              <a:t>Debian, Windows Server, </a:t>
            </a:r>
            <a:r>
              <a:rPr lang="fr-FR" sz="1200" dirty="0" err="1" smtClean="0">
                <a:latin typeface="Calibri Light" panose="020F0302020204030204" pitchFamily="34" charset="0"/>
                <a:cs typeface="Calibri Light" panose="020F0302020204030204" pitchFamily="34" charset="0"/>
              </a:rPr>
              <a:t>VMWare</a:t>
            </a:r>
            <a:r>
              <a:rPr lang="fr-FR" sz="1200" dirty="0" smtClean="0">
                <a:latin typeface="Calibri Light" panose="020F0302020204030204" pitchFamily="34" charset="0"/>
                <a:cs typeface="Calibri Light" panose="020F0302020204030204" pitchFamily="34" charset="0"/>
              </a:rPr>
              <a:t> ESX, Oracle JD Edwards, </a:t>
            </a:r>
            <a:r>
              <a:rPr lang="fr-FR" sz="1200" dirty="0" err="1" smtClean="0">
                <a:latin typeface="Calibri Light" panose="020F0302020204030204" pitchFamily="34" charset="0"/>
                <a:cs typeface="Calibri Light" panose="020F0302020204030204" pitchFamily="34" charset="0"/>
              </a:rPr>
              <a:t>Weblogic</a:t>
            </a:r>
            <a:r>
              <a:rPr lang="fr-FR" sz="1200" dirty="0" smtClean="0">
                <a:latin typeface="Calibri Light" panose="020F0302020204030204" pitchFamily="34" charset="0"/>
                <a:cs typeface="Calibri Light" panose="020F0302020204030204" pitchFamily="34" charset="0"/>
              </a:rPr>
              <a:t>, Java EE, </a:t>
            </a:r>
            <a:r>
              <a:rPr lang="fr-FR" sz="1200" dirty="0" err="1" smtClean="0">
                <a:latin typeface="Calibri Light" panose="020F0302020204030204" pitchFamily="34" charset="0"/>
                <a:cs typeface="Calibri Light" panose="020F0302020204030204" pitchFamily="34" charset="0"/>
              </a:rPr>
              <a:t>Junit</a:t>
            </a:r>
            <a:r>
              <a:rPr lang="fr-FR" sz="1200" dirty="0" smtClean="0">
                <a:latin typeface="Calibri Light" panose="020F0302020204030204" pitchFamily="34" charset="0"/>
                <a:cs typeface="Calibri Light" panose="020F0302020204030204" pitchFamily="34" charset="0"/>
              </a:rPr>
              <a:t>, </a:t>
            </a:r>
            <a:r>
              <a:rPr lang="fr-FR" sz="1200" dirty="0" err="1" smtClean="0">
                <a:latin typeface="Calibri Light" panose="020F0302020204030204" pitchFamily="34" charset="0"/>
                <a:cs typeface="Calibri Light" panose="020F0302020204030204" pitchFamily="34" charset="0"/>
              </a:rPr>
              <a:t>Solarwinds</a:t>
            </a:r>
            <a:r>
              <a:rPr lang="fr-FR" sz="1200" dirty="0" smtClean="0">
                <a:latin typeface="Calibri Light" panose="020F0302020204030204" pitchFamily="34" charset="0"/>
                <a:cs typeface="Calibri Light" panose="020F0302020204030204" pitchFamily="34" charset="0"/>
              </a:rPr>
              <a:t>, Oracle DB, MySQL</a:t>
            </a:r>
            <a:endParaRPr lang="fr-FR" sz="1200" dirty="0">
              <a:latin typeface="Calibri Light" panose="020F0302020204030204" pitchFamily="34" charset="0"/>
              <a:cs typeface="Calibri Light" panose="020F0302020204030204" pitchFamily="34" charset="0"/>
            </a:endParaRPr>
          </a:p>
        </p:txBody>
      </p:sp>
      <p:sp>
        <p:nvSpPr>
          <p:cNvPr id="52" name="ZoneTexte 51"/>
          <p:cNvSpPr txBox="1"/>
          <p:nvPr/>
        </p:nvSpPr>
        <p:spPr>
          <a:xfrm>
            <a:off x="2628498" y="4033679"/>
            <a:ext cx="1458849" cy="246221"/>
          </a:xfrm>
          <a:prstGeom prst="rect">
            <a:avLst/>
          </a:prstGeom>
          <a:noFill/>
        </p:spPr>
        <p:txBody>
          <a:bodyPr wrap="square" rtlCol="0">
            <a:spAutoFit/>
          </a:bodyPr>
          <a:lstStyle/>
          <a:p>
            <a:pPr algn="r"/>
            <a:r>
              <a:rPr lang="fr-FR" sz="1000" b="1" i="1" dirty="0">
                <a:latin typeface="Century Gothic" panose="020B0502020202020204" pitchFamily="34" charset="0"/>
              </a:rPr>
              <a:t>(</a:t>
            </a:r>
            <a:r>
              <a:rPr lang="fr-FR" sz="1000" b="1" i="1" dirty="0" smtClean="0">
                <a:latin typeface="Century Gothic" panose="020B0502020202020204" pitchFamily="34" charset="0"/>
              </a:rPr>
              <a:t>1an et 8 mois)</a:t>
            </a:r>
            <a:endParaRPr lang="fr-FR" sz="1000" b="1" i="1" dirty="0">
              <a:latin typeface="Century Gothic" panose="020B0502020202020204" pitchFamily="34" charset="0"/>
            </a:endParaRPr>
          </a:p>
        </p:txBody>
      </p:sp>
      <p:sp>
        <p:nvSpPr>
          <p:cNvPr id="53" name="ZoneTexte 52"/>
          <p:cNvSpPr txBox="1"/>
          <p:nvPr/>
        </p:nvSpPr>
        <p:spPr>
          <a:xfrm>
            <a:off x="2635250" y="7615079"/>
            <a:ext cx="1452097" cy="246221"/>
          </a:xfrm>
          <a:prstGeom prst="rect">
            <a:avLst/>
          </a:prstGeom>
          <a:noFill/>
        </p:spPr>
        <p:txBody>
          <a:bodyPr wrap="square" rtlCol="0">
            <a:spAutoFit/>
          </a:bodyPr>
          <a:lstStyle/>
          <a:p>
            <a:pPr algn="r"/>
            <a:r>
              <a:rPr lang="fr-FR" sz="1000" b="1" i="1" dirty="0" smtClean="0">
                <a:latin typeface="Century Gothic" panose="020B0502020202020204" pitchFamily="34" charset="0"/>
              </a:rPr>
              <a:t>(4 ans et 8 mois)</a:t>
            </a:r>
            <a:endParaRPr lang="fr-FR" sz="1000" b="1" i="1" dirty="0">
              <a:latin typeface="Century Gothic" panose="020B0502020202020204" pitchFamily="34" charset="0"/>
            </a:endParaRPr>
          </a:p>
        </p:txBody>
      </p:sp>
      <p:pic>
        <p:nvPicPr>
          <p:cNvPr id="56" name="Espace réservé du contenu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2723" y="150356"/>
            <a:ext cx="1720865" cy="1647775"/>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
        <p:nvSpPr>
          <p:cNvPr id="12" name="Carré corné 11"/>
          <p:cNvSpPr/>
          <p:nvPr/>
        </p:nvSpPr>
        <p:spPr>
          <a:xfrm>
            <a:off x="294118" y="10348479"/>
            <a:ext cx="898637" cy="277159"/>
          </a:xfrm>
          <a:prstGeom prst="foldedCorner">
            <a:avLst>
              <a:gd name="adj" fmla="val 5000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dirty="0" smtClean="0">
              <a:solidFill>
                <a:sysClr val="windowText" lastClr="000000"/>
              </a:solidFill>
            </a:endParaRPr>
          </a:p>
          <a:p>
            <a:pPr algn="ctr"/>
            <a:r>
              <a:rPr lang="fr-FR" sz="1100" dirty="0" smtClean="0">
                <a:solidFill>
                  <a:sysClr val="windowText" lastClr="000000"/>
                </a:solidFill>
              </a:rPr>
              <a:t>Page 1/2</a:t>
            </a:r>
            <a:endParaRPr lang="fr-FR" sz="1100" dirty="0">
              <a:solidFill>
                <a:sysClr val="windowText" lastClr="000000"/>
              </a:solidFill>
            </a:endParaRPr>
          </a:p>
        </p:txBody>
      </p:sp>
      <p:sp>
        <p:nvSpPr>
          <p:cNvPr id="23" name="ZoneTexte 22"/>
          <p:cNvSpPr txBox="1"/>
          <p:nvPr/>
        </p:nvSpPr>
        <p:spPr>
          <a:xfrm>
            <a:off x="349250" y="5422900"/>
            <a:ext cx="2552700" cy="4339650"/>
          </a:xfrm>
          <a:prstGeom prst="rect">
            <a:avLst/>
          </a:prstGeom>
          <a:noFill/>
        </p:spPr>
        <p:txBody>
          <a:bodyPr wrap="square" rtlCol="0">
            <a:spAutoFit/>
          </a:bodyPr>
          <a:lstStyle/>
          <a:p>
            <a:pPr marL="171450" indent="-171450">
              <a:buFont typeface="Arial" panose="020B0604020202020204" pitchFamily="34" charset="0"/>
              <a:buChar char="•"/>
            </a:pPr>
            <a:r>
              <a:rPr lang="fr-FR" sz="1200" dirty="0" smtClean="0">
                <a:latin typeface="Arial Rounded MT Bold" panose="020F0704030504030204" pitchFamily="34" charset="0"/>
              </a:rPr>
              <a:t>Programmatio</a:t>
            </a:r>
            <a:r>
              <a:rPr lang="fr-FR" sz="1200" dirty="0" smtClean="0"/>
              <a:t>ns: </a:t>
            </a:r>
            <a:r>
              <a:rPr lang="fr-FR" sz="1200" dirty="0" smtClean="0"/>
              <a:t>C, Java</a:t>
            </a:r>
            <a:r>
              <a:rPr lang="fr-FR" sz="1200" dirty="0"/>
              <a:t>, Shell Scripting, </a:t>
            </a:r>
            <a:r>
              <a:rPr lang="fr-FR" sz="1200" dirty="0" smtClean="0"/>
              <a:t>Python</a:t>
            </a:r>
          </a:p>
          <a:p>
            <a:pPr marL="171450" indent="-171450">
              <a:buFont typeface="Arial" panose="020B0604020202020204" pitchFamily="34" charset="0"/>
              <a:buChar char="•"/>
            </a:pPr>
            <a:r>
              <a:rPr lang="fr-FR" sz="1200" dirty="0">
                <a:latin typeface="Arial Rounded MT Bold" panose="020F0704030504030204" pitchFamily="34" charset="0"/>
              </a:rPr>
              <a:t>SCM</a:t>
            </a:r>
            <a:r>
              <a:rPr lang="fr-FR" sz="1200" dirty="0"/>
              <a:t> : </a:t>
            </a:r>
            <a:r>
              <a:rPr lang="fr-FR" sz="1200" dirty="0" err="1" smtClean="0"/>
              <a:t>GitLab</a:t>
            </a:r>
            <a:endParaRPr lang="fr-FR" sz="1200" dirty="0" smtClean="0"/>
          </a:p>
          <a:p>
            <a:pPr marL="171450" indent="-171450">
              <a:buFont typeface="Arial" panose="020B0604020202020204" pitchFamily="34" charset="0"/>
              <a:buChar char="•"/>
            </a:pPr>
            <a:r>
              <a:rPr lang="fr-FR" sz="1200" dirty="0" err="1" smtClean="0">
                <a:latin typeface="Arial Rounded MT Bold" panose="020F0704030504030204" pitchFamily="34" charset="0"/>
              </a:rPr>
              <a:t>Frameworks</a:t>
            </a:r>
            <a:r>
              <a:rPr lang="fr-FR" sz="1200" dirty="0" smtClean="0"/>
              <a:t>: Java EE, </a:t>
            </a:r>
            <a:r>
              <a:rPr lang="fr-FR" sz="1200" dirty="0" err="1" smtClean="0"/>
              <a:t>Spring</a:t>
            </a:r>
            <a:r>
              <a:rPr lang="fr-FR" sz="1200" dirty="0" smtClean="0"/>
              <a:t>, GWT</a:t>
            </a:r>
          </a:p>
          <a:p>
            <a:pPr marL="171450" indent="-171450">
              <a:buFont typeface="Arial" panose="020B0604020202020204" pitchFamily="34" charset="0"/>
              <a:buChar char="•"/>
            </a:pPr>
            <a:r>
              <a:rPr lang="fr-FR" sz="1200" dirty="0" smtClean="0">
                <a:latin typeface="Arial Rounded MT Bold" panose="020F0704030504030204" pitchFamily="34" charset="0"/>
              </a:rPr>
              <a:t>Echange</a:t>
            </a:r>
            <a:r>
              <a:rPr lang="fr-FR" sz="1200" dirty="0" smtClean="0"/>
              <a:t>: JMS, Kafka, Active MQ</a:t>
            </a:r>
          </a:p>
          <a:p>
            <a:pPr marL="171450" indent="-171450">
              <a:buFont typeface="Arial" panose="020B0604020202020204" pitchFamily="34" charset="0"/>
              <a:buChar char="•"/>
            </a:pPr>
            <a:r>
              <a:rPr lang="fr-FR" sz="1200" dirty="0" smtClean="0">
                <a:latin typeface="Arial Rounded MT Bold" panose="020F0704030504030204" pitchFamily="34" charset="0"/>
              </a:rPr>
              <a:t>Serveur d’application </a:t>
            </a:r>
            <a:r>
              <a:rPr lang="fr-FR" sz="1200" dirty="0" smtClean="0"/>
              <a:t>: </a:t>
            </a:r>
            <a:r>
              <a:rPr lang="fr-FR" sz="1200" dirty="0" err="1" smtClean="0"/>
              <a:t>Weblogic</a:t>
            </a:r>
            <a:r>
              <a:rPr lang="fr-FR" sz="1200" dirty="0" smtClean="0"/>
              <a:t>, </a:t>
            </a:r>
            <a:r>
              <a:rPr lang="fr-FR" sz="1200" dirty="0" err="1" smtClean="0"/>
              <a:t>Tomcat</a:t>
            </a:r>
            <a:r>
              <a:rPr lang="fr-FR" sz="1200" dirty="0" smtClean="0"/>
              <a:t>, </a:t>
            </a:r>
            <a:r>
              <a:rPr lang="fr-FR" sz="1200" dirty="0" err="1" smtClean="0"/>
              <a:t>Glassfish</a:t>
            </a:r>
            <a:endParaRPr lang="fr-FR" sz="1200" dirty="0" smtClean="0"/>
          </a:p>
          <a:p>
            <a:pPr marL="171450" indent="-171450">
              <a:buFont typeface="Arial" panose="020B0604020202020204" pitchFamily="34" charset="0"/>
              <a:buChar char="•"/>
            </a:pPr>
            <a:r>
              <a:rPr lang="fr-FR" sz="1200" dirty="0">
                <a:latin typeface="Arial Rounded MT Bold" panose="020F0704030504030204" pitchFamily="34" charset="0"/>
              </a:rPr>
              <a:t>CI/CD et automatisation </a:t>
            </a:r>
            <a:r>
              <a:rPr lang="fr-FR" sz="1200" dirty="0"/>
              <a:t>: Control M, </a:t>
            </a:r>
            <a:r>
              <a:rPr lang="fr-FR" sz="1200" dirty="0" err="1"/>
              <a:t>Ansible</a:t>
            </a:r>
            <a:r>
              <a:rPr lang="fr-FR" sz="1200" dirty="0"/>
              <a:t>, </a:t>
            </a:r>
            <a:r>
              <a:rPr lang="fr-FR" sz="1200" dirty="0" smtClean="0"/>
              <a:t>Jenkins</a:t>
            </a:r>
          </a:p>
          <a:p>
            <a:pPr marL="171450" indent="-171450">
              <a:buFont typeface="Arial" panose="020B0604020202020204" pitchFamily="34" charset="0"/>
              <a:buChar char="•"/>
            </a:pPr>
            <a:r>
              <a:rPr lang="fr-FR" sz="1200" dirty="0" smtClean="0">
                <a:latin typeface="Arial Rounded MT Bold" panose="020F0704030504030204" pitchFamily="34" charset="0"/>
              </a:rPr>
              <a:t>Bases </a:t>
            </a:r>
            <a:r>
              <a:rPr lang="fr-FR" sz="1200" dirty="0">
                <a:latin typeface="Arial Rounded MT Bold" panose="020F0704030504030204" pitchFamily="34" charset="0"/>
              </a:rPr>
              <a:t>de données: </a:t>
            </a:r>
            <a:r>
              <a:rPr lang="fr-FR" sz="1200" dirty="0" smtClean="0"/>
              <a:t>MySQL, PostgreSQL, Oracle, Cassandra</a:t>
            </a:r>
          </a:p>
          <a:p>
            <a:pPr marL="171450" indent="-171450">
              <a:buFont typeface="Arial" panose="020B0604020202020204" pitchFamily="34" charset="0"/>
              <a:buChar char="•"/>
            </a:pPr>
            <a:r>
              <a:rPr lang="fr-FR" sz="1200" dirty="0" smtClean="0">
                <a:latin typeface="Arial Rounded MT Bold" panose="020F0704030504030204" pitchFamily="34" charset="0"/>
              </a:rPr>
              <a:t>Réseaux</a:t>
            </a:r>
            <a:r>
              <a:rPr lang="fr-FR" sz="1200" dirty="0" smtClean="0"/>
              <a:t> </a:t>
            </a:r>
            <a:r>
              <a:rPr lang="fr-FR" sz="1200" dirty="0"/>
              <a:t>: </a:t>
            </a:r>
            <a:r>
              <a:rPr lang="fr-FR" sz="1200" dirty="0" err="1"/>
              <a:t>Routing</a:t>
            </a:r>
            <a:r>
              <a:rPr lang="fr-FR" sz="1200" dirty="0"/>
              <a:t>, </a:t>
            </a:r>
            <a:r>
              <a:rPr lang="fr-FR" sz="1200" dirty="0" err="1"/>
              <a:t>Switching</a:t>
            </a:r>
            <a:r>
              <a:rPr lang="fr-FR" sz="1200" dirty="0"/>
              <a:t>, Sécurité</a:t>
            </a:r>
          </a:p>
          <a:p>
            <a:pPr marL="171450" indent="-171450">
              <a:buFont typeface="Arial" panose="020B0604020202020204" pitchFamily="34" charset="0"/>
              <a:buChar char="•"/>
            </a:pPr>
            <a:r>
              <a:rPr lang="fr-FR" sz="1200" dirty="0">
                <a:latin typeface="Arial Rounded MT Bold" panose="020F0704030504030204" pitchFamily="34" charset="0"/>
              </a:rPr>
              <a:t>Services</a:t>
            </a:r>
            <a:r>
              <a:rPr lang="fr-FR" sz="1200" dirty="0"/>
              <a:t>: DNS, SMTP, Samba, FTP </a:t>
            </a:r>
          </a:p>
          <a:p>
            <a:pPr marL="171450" indent="-171450">
              <a:buFont typeface="Arial" panose="020B0604020202020204" pitchFamily="34" charset="0"/>
              <a:buChar char="•"/>
            </a:pPr>
            <a:r>
              <a:rPr lang="fr-FR" sz="1200" dirty="0">
                <a:latin typeface="Arial Rounded MT Bold" panose="020F0704030504030204" pitchFamily="34" charset="0"/>
              </a:rPr>
              <a:t>OS et infrastructure </a:t>
            </a:r>
            <a:r>
              <a:rPr lang="fr-FR" sz="1200" dirty="0"/>
              <a:t>: Linux, Windows, </a:t>
            </a:r>
            <a:r>
              <a:rPr lang="fr-FR" sz="1200" dirty="0" err="1"/>
              <a:t>VMWare</a:t>
            </a:r>
            <a:r>
              <a:rPr lang="fr-FR" sz="1200" dirty="0"/>
              <a:t> ESX, </a:t>
            </a:r>
            <a:r>
              <a:rPr lang="fr-FR" sz="1200" dirty="0" err="1"/>
              <a:t>Kubernetes</a:t>
            </a:r>
            <a:endParaRPr lang="fr-FR" sz="1200" dirty="0"/>
          </a:p>
          <a:p>
            <a:pPr marL="171450" indent="-171450">
              <a:buFont typeface="Arial" panose="020B0604020202020204" pitchFamily="34" charset="0"/>
              <a:buChar char="•"/>
            </a:pPr>
            <a:r>
              <a:rPr lang="fr-FR" sz="1200" dirty="0" smtClean="0">
                <a:latin typeface="Arial Rounded MT Bold" panose="020F0704030504030204" pitchFamily="34" charset="0"/>
              </a:rPr>
              <a:t>Observabilités</a:t>
            </a:r>
            <a:r>
              <a:rPr lang="fr-FR" sz="1200" dirty="0" smtClean="0"/>
              <a:t>: </a:t>
            </a:r>
            <a:r>
              <a:rPr lang="fr-FR" sz="1200" dirty="0" err="1" smtClean="0"/>
              <a:t>Grafana</a:t>
            </a:r>
            <a:r>
              <a:rPr lang="fr-FR" sz="1200" dirty="0" smtClean="0"/>
              <a:t>, </a:t>
            </a:r>
            <a:r>
              <a:rPr lang="fr-FR" sz="1200" dirty="0" err="1" smtClean="0"/>
              <a:t>Filebeat</a:t>
            </a:r>
            <a:r>
              <a:rPr lang="fr-FR" sz="1200" dirty="0" smtClean="0"/>
              <a:t>, </a:t>
            </a:r>
            <a:r>
              <a:rPr lang="fr-FR" sz="1200" dirty="0" err="1" smtClean="0"/>
              <a:t>Telegraf</a:t>
            </a:r>
            <a:r>
              <a:rPr lang="fr-FR" sz="1200" dirty="0" smtClean="0"/>
              <a:t>, </a:t>
            </a:r>
            <a:r>
              <a:rPr lang="fr-FR" sz="1200" dirty="0" err="1" smtClean="0"/>
              <a:t>Appdynamics</a:t>
            </a:r>
            <a:r>
              <a:rPr lang="fr-FR" sz="1200" dirty="0" smtClean="0"/>
              <a:t>, CA </a:t>
            </a:r>
            <a:r>
              <a:rPr lang="fr-FR" sz="1200" dirty="0" err="1" smtClean="0"/>
              <a:t>Introscope</a:t>
            </a:r>
            <a:r>
              <a:rPr lang="fr-FR" sz="1200" dirty="0" smtClean="0"/>
              <a:t>, </a:t>
            </a:r>
            <a:r>
              <a:rPr lang="fr-FR" sz="1200" dirty="0" err="1" smtClean="0"/>
              <a:t>Solarwinds</a:t>
            </a:r>
            <a:endParaRPr lang="fr-FR" sz="1200" dirty="0"/>
          </a:p>
          <a:p>
            <a:pPr marL="171450" indent="-171450">
              <a:buFont typeface="Arial" panose="020B0604020202020204" pitchFamily="34" charset="0"/>
              <a:buChar char="•"/>
            </a:pPr>
            <a:r>
              <a:rPr lang="fr-FR" sz="1200" dirty="0">
                <a:latin typeface="Arial Rounded MT Bold" panose="020F0704030504030204" pitchFamily="34" charset="0"/>
              </a:rPr>
              <a:t>Outils d’organisation</a:t>
            </a:r>
            <a:r>
              <a:rPr lang="fr-FR" sz="1200" dirty="0"/>
              <a:t>: </a:t>
            </a:r>
            <a:r>
              <a:rPr lang="fr-FR" sz="1200" dirty="0" err="1"/>
              <a:t>Jira</a:t>
            </a:r>
            <a:r>
              <a:rPr lang="fr-FR" sz="1200" dirty="0"/>
              <a:t>, Confluence, </a:t>
            </a:r>
            <a:r>
              <a:rPr lang="fr-FR" sz="1200" dirty="0" err="1"/>
              <a:t>Redmine</a:t>
            </a:r>
            <a:endParaRPr lang="fr-FR" sz="1200" dirty="0"/>
          </a:p>
        </p:txBody>
      </p:sp>
    </p:spTree>
    <p:extLst>
      <p:ext uri="{BB962C8B-B14F-4D97-AF65-F5344CB8AC3E}">
        <p14:creationId xmlns:p14="http://schemas.microsoft.com/office/powerpoint/2010/main" val="38351284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63500"/>
            <a:ext cx="7556500" cy="21516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 </a:t>
            </a:r>
            <a:endParaRPr lang="fr-FR" dirty="0"/>
          </a:p>
        </p:txBody>
      </p:sp>
      <p:sp>
        <p:nvSpPr>
          <p:cNvPr id="5" name="Rectangle 4"/>
          <p:cNvSpPr/>
          <p:nvPr/>
        </p:nvSpPr>
        <p:spPr>
          <a:xfrm>
            <a:off x="243840" y="0"/>
            <a:ext cx="2696210" cy="10693400"/>
          </a:xfrm>
          <a:prstGeom prst="rect">
            <a:avLst/>
          </a:prstGeom>
          <a:solidFill>
            <a:srgbClr val="E4E4E4"/>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4" name="Rectangle 23"/>
          <p:cNvSpPr/>
          <p:nvPr/>
        </p:nvSpPr>
        <p:spPr>
          <a:xfrm>
            <a:off x="273050" y="1408442"/>
            <a:ext cx="2362200" cy="37744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 name="ZoneTexte 24"/>
          <p:cNvSpPr txBox="1"/>
          <p:nvPr/>
        </p:nvSpPr>
        <p:spPr>
          <a:xfrm>
            <a:off x="294118" y="1443275"/>
            <a:ext cx="2675142" cy="307777"/>
          </a:xfrm>
          <a:prstGeom prst="rect">
            <a:avLst/>
          </a:prstGeom>
          <a:noFill/>
          <a:ln>
            <a:noFill/>
          </a:ln>
        </p:spPr>
        <p:txBody>
          <a:bodyPr wrap="square" rtlCol="0">
            <a:spAutoFit/>
          </a:bodyPr>
          <a:lstStyle/>
          <a:p>
            <a:r>
              <a:rPr lang="fr-FR" sz="1400" dirty="0" smtClean="0">
                <a:solidFill>
                  <a:srgbClr val="E4E4E4"/>
                </a:solidFill>
                <a:latin typeface="Berlin Sans FB Demi" panose="020E0802020502020306" pitchFamily="34" charset="0"/>
              </a:rPr>
              <a:t>SOFT SKILLS</a:t>
            </a:r>
            <a:endParaRPr lang="fr-FR" sz="1400" dirty="0">
              <a:solidFill>
                <a:srgbClr val="E4E4E4"/>
              </a:solidFill>
              <a:latin typeface="Berlin Sans FB Demi" panose="020E0802020502020306" pitchFamily="34" charset="0"/>
            </a:endParaRPr>
          </a:p>
        </p:txBody>
      </p:sp>
      <p:sp>
        <p:nvSpPr>
          <p:cNvPr id="26" name="Rectangle à coins arrondis 25"/>
          <p:cNvSpPr/>
          <p:nvPr/>
        </p:nvSpPr>
        <p:spPr>
          <a:xfrm>
            <a:off x="2275318" y="1408442"/>
            <a:ext cx="626632" cy="377445"/>
          </a:xfrm>
          <a:prstGeom prst="roundRect">
            <a:avLst>
              <a:gd name="adj" fmla="val 50000"/>
            </a:avLst>
          </a:prstGeom>
          <a:solidFill>
            <a:srgbClr val="E4E4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p:cNvSpPr/>
          <p:nvPr/>
        </p:nvSpPr>
        <p:spPr>
          <a:xfrm>
            <a:off x="2711450" y="1408442"/>
            <a:ext cx="190500" cy="377444"/>
          </a:xfrm>
          <a:prstGeom prst="rect">
            <a:avLst/>
          </a:prstGeom>
          <a:solidFill>
            <a:srgbClr val="E4E4E4"/>
          </a:solidFill>
          <a:ln>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Rectangle 27"/>
          <p:cNvSpPr/>
          <p:nvPr/>
        </p:nvSpPr>
        <p:spPr>
          <a:xfrm>
            <a:off x="3016250" y="317500"/>
            <a:ext cx="4343400" cy="4166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ZoneTexte 28"/>
          <p:cNvSpPr txBox="1"/>
          <p:nvPr/>
        </p:nvSpPr>
        <p:spPr>
          <a:xfrm>
            <a:off x="3035095" y="390723"/>
            <a:ext cx="3562555" cy="307777"/>
          </a:xfrm>
          <a:prstGeom prst="rect">
            <a:avLst/>
          </a:prstGeom>
          <a:noFill/>
          <a:ln>
            <a:noFill/>
          </a:ln>
        </p:spPr>
        <p:txBody>
          <a:bodyPr wrap="square" rtlCol="0">
            <a:spAutoFit/>
          </a:bodyPr>
          <a:lstStyle/>
          <a:p>
            <a:r>
              <a:rPr lang="fr-FR" sz="1400" dirty="0" smtClean="0">
                <a:solidFill>
                  <a:schemeClr val="bg1"/>
                </a:solidFill>
                <a:latin typeface="Berlin Sans FB Demi" panose="020E0802020502020306" pitchFamily="34" charset="0"/>
              </a:rPr>
              <a:t>EXPERIENCES PROFESSIONNELLES  (suite)</a:t>
            </a:r>
            <a:endParaRPr lang="fr-FR" sz="1400" dirty="0">
              <a:solidFill>
                <a:schemeClr val="bg1"/>
              </a:solidFill>
              <a:latin typeface="Berlin Sans FB Demi" panose="020E0802020502020306" pitchFamily="34" charset="0"/>
            </a:endParaRPr>
          </a:p>
        </p:txBody>
      </p:sp>
      <p:sp>
        <p:nvSpPr>
          <p:cNvPr id="30" name="Rectangle à coins arrondis 29"/>
          <p:cNvSpPr/>
          <p:nvPr/>
        </p:nvSpPr>
        <p:spPr>
          <a:xfrm>
            <a:off x="6750050" y="320473"/>
            <a:ext cx="762000" cy="413675"/>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Rectangle 30"/>
          <p:cNvSpPr/>
          <p:nvPr/>
        </p:nvSpPr>
        <p:spPr>
          <a:xfrm>
            <a:off x="7321550" y="317500"/>
            <a:ext cx="190500" cy="4823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Rectangle 35"/>
          <p:cNvSpPr/>
          <p:nvPr/>
        </p:nvSpPr>
        <p:spPr>
          <a:xfrm flipH="1">
            <a:off x="2940050" y="1155700"/>
            <a:ext cx="79805" cy="5210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Rectangle 40"/>
          <p:cNvSpPr/>
          <p:nvPr/>
        </p:nvSpPr>
        <p:spPr>
          <a:xfrm flipH="1">
            <a:off x="4038037" y="773772"/>
            <a:ext cx="62865" cy="737710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Ellipse 41"/>
          <p:cNvSpPr/>
          <p:nvPr/>
        </p:nvSpPr>
        <p:spPr>
          <a:xfrm>
            <a:off x="3989070" y="1009609"/>
            <a:ext cx="152400" cy="150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ZoneTexte 42"/>
          <p:cNvSpPr txBox="1"/>
          <p:nvPr/>
        </p:nvSpPr>
        <p:spPr>
          <a:xfrm>
            <a:off x="3016250" y="927100"/>
            <a:ext cx="946786" cy="415498"/>
          </a:xfrm>
          <a:prstGeom prst="rect">
            <a:avLst/>
          </a:prstGeom>
          <a:noFill/>
        </p:spPr>
        <p:txBody>
          <a:bodyPr wrap="square" rtlCol="0">
            <a:spAutoFit/>
          </a:bodyPr>
          <a:lstStyle/>
          <a:p>
            <a:pPr algn="r"/>
            <a:r>
              <a:rPr lang="fr-FR" sz="1050" dirty="0" err="1" smtClean="0">
                <a:latin typeface="Century Gothic" panose="020B0502020202020204" pitchFamily="34" charset="0"/>
              </a:rPr>
              <a:t>Fév</a:t>
            </a:r>
            <a:r>
              <a:rPr lang="fr-FR" sz="1050" dirty="0" smtClean="0">
                <a:latin typeface="Century Gothic" panose="020B0502020202020204" pitchFamily="34" charset="0"/>
              </a:rPr>
              <a:t> 2013 – </a:t>
            </a:r>
            <a:r>
              <a:rPr lang="fr-FR" sz="1050" dirty="0" err="1" smtClean="0">
                <a:latin typeface="Century Gothic" panose="020B0502020202020204" pitchFamily="34" charset="0"/>
              </a:rPr>
              <a:t>Janv</a:t>
            </a:r>
            <a:r>
              <a:rPr lang="fr-FR" sz="1050" dirty="0" smtClean="0">
                <a:latin typeface="Century Gothic" panose="020B0502020202020204" pitchFamily="34" charset="0"/>
              </a:rPr>
              <a:t> 2015</a:t>
            </a:r>
            <a:endParaRPr lang="fr-FR" sz="1050" dirty="0">
              <a:latin typeface="Century Gothic" panose="020B0502020202020204" pitchFamily="34" charset="0"/>
            </a:endParaRPr>
          </a:p>
        </p:txBody>
      </p:sp>
      <p:sp>
        <p:nvSpPr>
          <p:cNvPr id="44" name="ZoneTexte 43"/>
          <p:cNvSpPr txBox="1"/>
          <p:nvPr/>
        </p:nvSpPr>
        <p:spPr>
          <a:xfrm>
            <a:off x="4135120" y="939665"/>
            <a:ext cx="2971800" cy="276999"/>
          </a:xfrm>
          <a:prstGeom prst="rect">
            <a:avLst/>
          </a:prstGeom>
          <a:noFill/>
        </p:spPr>
        <p:txBody>
          <a:bodyPr wrap="square" rtlCol="0">
            <a:spAutoFit/>
          </a:bodyPr>
          <a:lstStyle/>
          <a:p>
            <a:r>
              <a:rPr lang="fr-FR" sz="1200" dirty="0" smtClean="0">
                <a:latin typeface="Bahnschrift SemiBold" panose="020B0502040204020203" pitchFamily="34" charset="0"/>
              </a:rPr>
              <a:t>Développeur Java/JEE</a:t>
            </a:r>
            <a:endParaRPr lang="fr-FR" sz="1200" dirty="0">
              <a:latin typeface="Bahnschrift SemiBold" panose="020B0502040204020203" pitchFamily="34" charset="0"/>
            </a:endParaRPr>
          </a:p>
        </p:txBody>
      </p:sp>
      <p:sp>
        <p:nvSpPr>
          <p:cNvPr id="46" name="ZoneTexte 45"/>
          <p:cNvSpPr txBox="1"/>
          <p:nvPr/>
        </p:nvSpPr>
        <p:spPr>
          <a:xfrm>
            <a:off x="4141471" y="1601990"/>
            <a:ext cx="3294380" cy="2015936"/>
          </a:xfrm>
          <a:prstGeom prst="rect">
            <a:avLst/>
          </a:prstGeom>
          <a:noFill/>
        </p:spPr>
        <p:txBody>
          <a:bodyPr wrap="square" rtlCol="0">
            <a:spAutoFit/>
          </a:bodyPr>
          <a:lstStyle/>
          <a:p>
            <a:r>
              <a:rPr lang="fr-FR" sz="1200" dirty="0" smtClean="0">
                <a:latin typeface="Calibri Light" panose="020F0302020204030204" pitchFamily="34" charset="0"/>
                <a:cs typeface="Calibri Light" panose="020F0302020204030204" pitchFamily="34" charset="0"/>
              </a:rPr>
              <a:t>Etude et développement logiciel pour le compte d’un client français dans la région Occitanie. </a:t>
            </a:r>
          </a:p>
          <a:p>
            <a:pPr marL="171450" indent="-171450">
              <a:buFont typeface="Arial" panose="020B0604020202020204" pitchFamily="34" charset="0"/>
              <a:buChar char="•"/>
            </a:pPr>
            <a:r>
              <a:rPr lang="fr-FR" sz="1200" dirty="0" smtClean="0">
                <a:latin typeface="Calibri Light" panose="020F0302020204030204" pitchFamily="34" charset="0"/>
                <a:cs typeface="Calibri Light" panose="020F0302020204030204" pitchFamily="34" charset="0"/>
              </a:rPr>
              <a:t>Participation à la phase de conception.</a:t>
            </a:r>
          </a:p>
          <a:p>
            <a:pPr marL="171450" indent="-171450">
              <a:buFont typeface="Arial" panose="020B0604020202020204" pitchFamily="34" charset="0"/>
              <a:buChar char="•"/>
            </a:pPr>
            <a:r>
              <a:rPr lang="fr-FR" sz="1200" dirty="0" smtClean="0">
                <a:latin typeface="Calibri Light" panose="020F0302020204030204" pitchFamily="34" charset="0"/>
                <a:cs typeface="Calibri Light" panose="020F0302020204030204" pitchFamily="34" charset="0"/>
              </a:rPr>
              <a:t>Implémentation des fonctionnalités.</a:t>
            </a:r>
          </a:p>
          <a:p>
            <a:pPr marL="171450" indent="-171450">
              <a:buFont typeface="Arial" panose="020B0604020202020204" pitchFamily="34" charset="0"/>
              <a:buChar char="•"/>
            </a:pPr>
            <a:r>
              <a:rPr lang="fr-FR" sz="1200" dirty="0" smtClean="0">
                <a:latin typeface="Calibri Light" panose="020F0302020204030204" pitchFamily="34" charset="0"/>
                <a:cs typeface="Calibri Light" panose="020F0302020204030204" pitchFamily="34" charset="0"/>
              </a:rPr>
              <a:t>Maintenances correctives. </a:t>
            </a:r>
          </a:p>
          <a:p>
            <a:pPr marL="171450" indent="-171450">
              <a:buFont typeface="Arial" panose="020B0604020202020204" pitchFamily="34" charset="0"/>
              <a:buChar char="•"/>
            </a:pPr>
            <a:r>
              <a:rPr lang="fr-FR" sz="1200" dirty="0" smtClean="0">
                <a:latin typeface="Calibri Light" panose="020F0302020204030204" pitchFamily="34" charset="0"/>
                <a:cs typeface="Calibri Light" panose="020F0302020204030204" pitchFamily="34" charset="0"/>
              </a:rPr>
              <a:t>Déploiement en environnement de production.</a:t>
            </a:r>
          </a:p>
          <a:p>
            <a:pPr marL="171450" indent="-171450">
              <a:buFont typeface="Arial" panose="020B0604020202020204" pitchFamily="34" charset="0"/>
              <a:buChar char="•"/>
            </a:pPr>
            <a:r>
              <a:rPr lang="fr-FR" sz="1200" dirty="0" smtClean="0">
                <a:latin typeface="Calibri Light" panose="020F0302020204030204" pitchFamily="34" charset="0"/>
                <a:cs typeface="Calibri Light" panose="020F0302020204030204" pitchFamily="34" charset="0"/>
              </a:rPr>
              <a:t>Ecriture des documentations.</a:t>
            </a:r>
            <a:endParaRPr lang="fr-FR" sz="1200" dirty="0">
              <a:latin typeface="Calibri Light" panose="020F0302020204030204" pitchFamily="34" charset="0"/>
              <a:cs typeface="Calibri Light" panose="020F0302020204030204" pitchFamily="34" charset="0"/>
            </a:endParaRPr>
          </a:p>
          <a:p>
            <a:endParaRPr lang="fr-FR" sz="500" dirty="0" smtClean="0">
              <a:latin typeface="Calibri Light" panose="020F0302020204030204" pitchFamily="34" charset="0"/>
              <a:cs typeface="Calibri Light" panose="020F0302020204030204" pitchFamily="34" charset="0"/>
            </a:endParaRPr>
          </a:p>
          <a:p>
            <a:r>
              <a:rPr lang="fr-FR" sz="1200" dirty="0" smtClean="0">
                <a:latin typeface="Berlin Sans FB Demi" panose="020E0802020502020306" pitchFamily="34" charset="0"/>
                <a:cs typeface="Calibri Light" panose="020F0302020204030204" pitchFamily="34" charset="0"/>
              </a:rPr>
              <a:t>Techno et Outils : </a:t>
            </a:r>
            <a:r>
              <a:rPr lang="fr-FR" sz="1200" dirty="0" err="1" smtClean="0">
                <a:latin typeface="Calibri Light" panose="020F0302020204030204" pitchFamily="34" charset="0"/>
                <a:cs typeface="Calibri Light" panose="020F0302020204030204" pitchFamily="34" charset="0"/>
              </a:rPr>
              <a:t>CentOS</a:t>
            </a:r>
            <a:r>
              <a:rPr lang="fr-FR" sz="1200" dirty="0" smtClean="0">
                <a:latin typeface="Calibri Light" panose="020F0302020204030204" pitchFamily="34" charset="0"/>
                <a:cs typeface="Calibri Light" panose="020F0302020204030204" pitchFamily="34" charset="0"/>
              </a:rPr>
              <a:t>, </a:t>
            </a:r>
            <a:r>
              <a:rPr lang="fr-FR" sz="1200" dirty="0" err="1" smtClean="0">
                <a:latin typeface="Calibri Light" panose="020F0302020204030204" pitchFamily="34" charset="0"/>
                <a:cs typeface="Calibri Light" panose="020F0302020204030204" pitchFamily="34" charset="0"/>
              </a:rPr>
              <a:t>Glassfish</a:t>
            </a:r>
            <a:r>
              <a:rPr lang="fr-FR" sz="1200" dirty="0" smtClean="0">
                <a:latin typeface="Calibri Light" panose="020F0302020204030204" pitchFamily="34" charset="0"/>
                <a:cs typeface="Calibri Light" panose="020F0302020204030204" pitchFamily="34" charset="0"/>
              </a:rPr>
              <a:t>, Java EE, </a:t>
            </a:r>
            <a:r>
              <a:rPr lang="fr-FR" sz="1200" dirty="0" err="1" smtClean="0">
                <a:latin typeface="Calibri Light" panose="020F0302020204030204" pitchFamily="34" charset="0"/>
                <a:cs typeface="Calibri Light" panose="020F0302020204030204" pitchFamily="34" charset="0"/>
              </a:rPr>
              <a:t>Primefaces</a:t>
            </a:r>
            <a:r>
              <a:rPr lang="fr-FR" sz="1200" dirty="0" smtClean="0">
                <a:latin typeface="Calibri Light" panose="020F0302020204030204" pitchFamily="34" charset="0"/>
                <a:cs typeface="Calibri Light" panose="020F0302020204030204" pitchFamily="34" charset="0"/>
              </a:rPr>
              <a:t>, </a:t>
            </a:r>
            <a:r>
              <a:rPr lang="fr-FR" sz="1200" dirty="0" err="1" smtClean="0">
                <a:latin typeface="Calibri Light" panose="020F0302020204030204" pitchFamily="34" charset="0"/>
                <a:cs typeface="Calibri Light" panose="020F0302020204030204" pitchFamily="34" charset="0"/>
              </a:rPr>
              <a:t>Hibernate</a:t>
            </a:r>
            <a:r>
              <a:rPr lang="fr-FR" sz="1200" dirty="0" smtClean="0">
                <a:latin typeface="Calibri Light" panose="020F0302020204030204" pitchFamily="34" charset="0"/>
                <a:cs typeface="Calibri Light" panose="020F0302020204030204" pitchFamily="34" charset="0"/>
              </a:rPr>
              <a:t>, Apache </a:t>
            </a:r>
            <a:r>
              <a:rPr lang="fr-FR" sz="1200" dirty="0" err="1" smtClean="0">
                <a:latin typeface="Calibri Light" panose="020F0302020204030204" pitchFamily="34" charset="0"/>
                <a:cs typeface="Calibri Light" panose="020F0302020204030204" pitchFamily="34" charset="0"/>
              </a:rPr>
              <a:t>Jackrabit</a:t>
            </a:r>
            <a:r>
              <a:rPr lang="fr-FR" sz="1200" dirty="0" smtClean="0">
                <a:latin typeface="Calibri Light" panose="020F0302020204030204" pitchFamily="34" charset="0"/>
                <a:cs typeface="Calibri Light" panose="020F0302020204030204" pitchFamily="34" charset="0"/>
              </a:rPr>
              <a:t>, MySQL, Mongo DB, Git, </a:t>
            </a:r>
            <a:r>
              <a:rPr lang="fr-FR" sz="1200" dirty="0" err="1" smtClean="0">
                <a:latin typeface="Calibri Light" panose="020F0302020204030204" pitchFamily="34" charset="0"/>
                <a:cs typeface="Calibri Light" panose="020F0302020204030204" pitchFamily="34" charset="0"/>
              </a:rPr>
              <a:t>Maven</a:t>
            </a:r>
            <a:r>
              <a:rPr lang="fr-FR" sz="1200" dirty="0" smtClean="0">
                <a:latin typeface="Calibri Light" panose="020F0302020204030204" pitchFamily="34" charset="0"/>
                <a:cs typeface="Calibri Light" panose="020F0302020204030204" pitchFamily="34" charset="0"/>
              </a:rPr>
              <a:t>, </a:t>
            </a:r>
            <a:r>
              <a:rPr lang="fr-FR" sz="1200" dirty="0" err="1" smtClean="0">
                <a:latin typeface="Calibri Light" panose="020F0302020204030204" pitchFamily="34" charset="0"/>
                <a:cs typeface="Calibri Light" panose="020F0302020204030204" pitchFamily="34" charset="0"/>
              </a:rPr>
              <a:t>Netbeans</a:t>
            </a:r>
            <a:r>
              <a:rPr lang="fr-FR" sz="1200" dirty="0" smtClean="0">
                <a:latin typeface="Calibri Light" panose="020F0302020204030204" pitchFamily="34" charset="0"/>
                <a:cs typeface="Calibri Light" panose="020F0302020204030204" pitchFamily="34" charset="0"/>
              </a:rPr>
              <a:t>, UML, </a:t>
            </a:r>
            <a:r>
              <a:rPr lang="fr-FR" sz="1200" dirty="0" err="1" smtClean="0">
                <a:latin typeface="Calibri Light" panose="020F0302020204030204" pitchFamily="34" charset="0"/>
                <a:cs typeface="Calibri Light" panose="020F0302020204030204" pitchFamily="34" charset="0"/>
              </a:rPr>
              <a:t>Redmine</a:t>
            </a:r>
            <a:endParaRPr lang="fr-FR" sz="1200" dirty="0">
              <a:latin typeface="Calibri Light" panose="020F0302020204030204" pitchFamily="34" charset="0"/>
              <a:cs typeface="Calibri Light" panose="020F0302020204030204" pitchFamily="34" charset="0"/>
            </a:endParaRPr>
          </a:p>
        </p:txBody>
      </p:sp>
      <p:sp>
        <p:nvSpPr>
          <p:cNvPr id="57" name="Rectangle 56"/>
          <p:cNvSpPr/>
          <p:nvPr/>
        </p:nvSpPr>
        <p:spPr>
          <a:xfrm>
            <a:off x="3016250" y="8394700"/>
            <a:ext cx="4343400" cy="41664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8" name="ZoneTexte 57"/>
          <p:cNvSpPr txBox="1"/>
          <p:nvPr/>
        </p:nvSpPr>
        <p:spPr>
          <a:xfrm>
            <a:off x="3035095" y="8467923"/>
            <a:ext cx="3562555" cy="307777"/>
          </a:xfrm>
          <a:prstGeom prst="rect">
            <a:avLst/>
          </a:prstGeom>
          <a:noFill/>
          <a:ln>
            <a:noFill/>
          </a:ln>
        </p:spPr>
        <p:txBody>
          <a:bodyPr wrap="square" rtlCol="0">
            <a:spAutoFit/>
          </a:bodyPr>
          <a:lstStyle/>
          <a:p>
            <a:r>
              <a:rPr lang="fr-FR" sz="1400" dirty="0" smtClean="0">
                <a:solidFill>
                  <a:schemeClr val="bg1"/>
                </a:solidFill>
                <a:latin typeface="Berlin Sans FB Demi" panose="020E0802020502020306" pitchFamily="34" charset="0"/>
              </a:rPr>
              <a:t>FORMATIONS ET DIPLOMES</a:t>
            </a:r>
            <a:endParaRPr lang="fr-FR" sz="1400" dirty="0">
              <a:solidFill>
                <a:schemeClr val="bg1"/>
              </a:solidFill>
              <a:latin typeface="Berlin Sans FB Demi" panose="020E0802020502020306" pitchFamily="34" charset="0"/>
            </a:endParaRPr>
          </a:p>
        </p:txBody>
      </p:sp>
      <p:sp>
        <p:nvSpPr>
          <p:cNvPr id="59" name="Rectangle à coins arrondis 58"/>
          <p:cNvSpPr/>
          <p:nvPr/>
        </p:nvSpPr>
        <p:spPr>
          <a:xfrm>
            <a:off x="6750050" y="8397673"/>
            <a:ext cx="762000" cy="413675"/>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0" name="Rectangle 59"/>
          <p:cNvSpPr/>
          <p:nvPr/>
        </p:nvSpPr>
        <p:spPr>
          <a:xfrm>
            <a:off x="7321550" y="8394700"/>
            <a:ext cx="190500" cy="48231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Rectangle 62"/>
          <p:cNvSpPr/>
          <p:nvPr/>
        </p:nvSpPr>
        <p:spPr>
          <a:xfrm>
            <a:off x="273050" y="4067141"/>
            <a:ext cx="2362200" cy="37744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4" name="ZoneTexte 63"/>
          <p:cNvSpPr txBox="1"/>
          <p:nvPr/>
        </p:nvSpPr>
        <p:spPr>
          <a:xfrm>
            <a:off x="294118" y="4120967"/>
            <a:ext cx="2675142" cy="307777"/>
          </a:xfrm>
          <a:prstGeom prst="rect">
            <a:avLst/>
          </a:prstGeom>
          <a:noFill/>
          <a:ln>
            <a:noFill/>
          </a:ln>
        </p:spPr>
        <p:txBody>
          <a:bodyPr wrap="square" rtlCol="0">
            <a:spAutoFit/>
          </a:bodyPr>
          <a:lstStyle/>
          <a:p>
            <a:r>
              <a:rPr lang="fr-FR" sz="1400" dirty="0" smtClean="0">
                <a:solidFill>
                  <a:srgbClr val="E4E4E4"/>
                </a:solidFill>
                <a:latin typeface="Berlin Sans FB Demi" panose="020E0802020502020306" pitchFamily="34" charset="0"/>
              </a:rPr>
              <a:t>LANGUES</a:t>
            </a:r>
            <a:endParaRPr lang="fr-FR" sz="1400" dirty="0">
              <a:solidFill>
                <a:srgbClr val="E4E4E4"/>
              </a:solidFill>
              <a:latin typeface="Berlin Sans FB Demi" panose="020E0802020502020306" pitchFamily="34" charset="0"/>
            </a:endParaRPr>
          </a:p>
        </p:txBody>
      </p:sp>
      <p:sp>
        <p:nvSpPr>
          <p:cNvPr id="65" name="Rectangle à coins arrondis 64"/>
          <p:cNvSpPr/>
          <p:nvPr/>
        </p:nvSpPr>
        <p:spPr>
          <a:xfrm>
            <a:off x="2229690" y="4063584"/>
            <a:ext cx="626632" cy="377445"/>
          </a:xfrm>
          <a:prstGeom prst="roundRect">
            <a:avLst>
              <a:gd name="adj" fmla="val 50000"/>
            </a:avLst>
          </a:prstGeom>
          <a:solidFill>
            <a:srgbClr val="E4E4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Rectangle 65"/>
          <p:cNvSpPr/>
          <p:nvPr/>
        </p:nvSpPr>
        <p:spPr>
          <a:xfrm>
            <a:off x="2711450" y="4051300"/>
            <a:ext cx="190500" cy="377444"/>
          </a:xfrm>
          <a:prstGeom prst="rect">
            <a:avLst/>
          </a:prstGeom>
          <a:solidFill>
            <a:srgbClr val="E4E4E4"/>
          </a:solidFill>
          <a:ln>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Rectangle 66"/>
          <p:cNvSpPr/>
          <p:nvPr/>
        </p:nvSpPr>
        <p:spPr>
          <a:xfrm>
            <a:off x="267070" y="6642100"/>
            <a:ext cx="2362200" cy="37744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8" name="ZoneTexte 67"/>
          <p:cNvSpPr txBox="1"/>
          <p:nvPr/>
        </p:nvSpPr>
        <p:spPr>
          <a:xfrm>
            <a:off x="288138" y="6676933"/>
            <a:ext cx="2675142" cy="307777"/>
          </a:xfrm>
          <a:prstGeom prst="rect">
            <a:avLst/>
          </a:prstGeom>
          <a:noFill/>
          <a:ln>
            <a:noFill/>
          </a:ln>
        </p:spPr>
        <p:txBody>
          <a:bodyPr wrap="square" rtlCol="0">
            <a:spAutoFit/>
          </a:bodyPr>
          <a:lstStyle/>
          <a:p>
            <a:r>
              <a:rPr lang="fr-FR" sz="1400" dirty="0" smtClean="0">
                <a:solidFill>
                  <a:srgbClr val="E4E4E4"/>
                </a:solidFill>
                <a:latin typeface="Berlin Sans FB Demi" panose="020E0802020502020306" pitchFamily="34" charset="0"/>
              </a:rPr>
              <a:t>CENTRES D’INTERETS</a:t>
            </a:r>
            <a:endParaRPr lang="fr-FR" sz="1400" dirty="0">
              <a:solidFill>
                <a:srgbClr val="E4E4E4"/>
              </a:solidFill>
              <a:latin typeface="Berlin Sans FB Demi" panose="020E0802020502020306" pitchFamily="34" charset="0"/>
            </a:endParaRPr>
          </a:p>
        </p:txBody>
      </p:sp>
      <p:sp>
        <p:nvSpPr>
          <p:cNvPr id="69" name="Rectangle à coins arrondis 68"/>
          <p:cNvSpPr/>
          <p:nvPr/>
        </p:nvSpPr>
        <p:spPr>
          <a:xfrm>
            <a:off x="2269338" y="6642100"/>
            <a:ext cx="626632" cy="377445"/>
          </a:xfrm>
          <a:prstGeom prst="roundRect">
            <a:avLst>
              <a:gd name="adj" fmla="val 50000"/>
            </a:avLst>
          </a:prstGeom>
          <a:solidFill>
            <a:srgbClr val="E4E4E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Rectangle 69"/>
          <p:cNvSpPr/>
          <p:nvPr/>
        </p:nvSpPr>
        <p:spPr>
          <a:xfrm>
            <a:off x="2705470" y="6642100"/>
            <a:ext cx="190500" cy="377444"/>
          </a:xfrm>
          <a:prstGeom prst="rect">
            <a:avLst/>
          </a:prstGeom>
          <a:solidFill>
            <a:srgbClr val="E4E4E4"/>
          </a:solidFill>
          <a:ln>
            <a:solidFill>
              <a:srgbClr val="E4E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 name="Carré corné 70"/>
          <p:cNvSpPr/>
          <p:nvPr/>
        </p:nvSpPr>
        <p:spPr>
          <a:xfrm>
            <a:off x="294118" y="10348479"/>
            <a:ext cx="898637" cy="277159"/>
          </a:xfrm>
          <a:prstGeom prst="foldedCorner">
            <a:avLst>
              <a:gd name="adj" fmla="val 50000"/>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100" dirty="0" smtClean="0">
              <a:solidFill>
                <a:sysClr val="windowText" lastClr="000000"/>
              </a:solidFill>
            </a:endParaRPr>
          </a:p>
          <a:p>
            <a:pPr algn="ctr"/>
            <a:r>
              <a:rPr lang="fr-FR" sz="1100" dirty="0" smtClean="0">
                <a:solidFill>
                  <a:sysClr val="windowText" lastClr="000000"/>
                </a:solidFill>
              </a:rPr>
              <a:t>Page 2/2</a:t>
            </a:r>
            <a:endParaRPr lang="fr-FR" sz="1100" dirty="0">
              <a:solidFill>
                <a:sysClr val="windowText" lastClr="000000"/>
              </a:solidFill>
            </a:endParaRPr>
          </a:p>
        </p:txBody>
      </p:sp>
      <p:sp>
        <p:nvSpPr>
          <p:cNvPr id="72" name="ZoneTexte 71"/>
          <p:cNvSpPr txBox="1"/>
          <p:nvPr/>
        </p:nvSpPr>
        <p:spPr>
          <a:xfrm>
            <a:off x="4147185" y="1160009"/>
            <a:ext cx="2971800" cy="461665"/>
          </a:xfrm>
          <a:prstGeom prst="rect">
            <a:avLst/>
          </a:prstGeom>
          <a:noFill/>
        </p:spPr>
        <p:txBody>
          <a:bodyPr wrap="square" rtlCol="0">
            <a:spAutoFit/>
          </a:bodyPr>
          <a:lstStyle/>
          <a:p>
            <a:r>
              <a:rPr lang="fr-FR" sz="1200" dirty="0" smtClean="0">
                <a:latin typeface="Arial Black" panose="020B0A04020102020204" pitchFamily="34" charset="0"/>
              </a:rPr>
              <a:t>Freelance</a:t>
            </a:r>
            <a:r>
              <a:rPr lang="fr-FR" sz="1200" dirty="0" smtClean="0">
                <a:latin typeface="Bahnschrift SemiBold" panose="020B0502040204020203" pitchFamily="34" charset="0"/>
              </a:rPr>
              <a:t> </a:t>
            </a:r>
            <a:endParaRPr lang="fr-FR" sz="1200" dirty="0"/>
          </a:p>
          <a:p>
            <a:r>
              <a:rPr lang="fr-FR" sz="1200" b="1" dirty="0" smtClean="0"/>
              <a:t>Antananarivo, MADAGASCAR</a:t>
            </a:r>
            <a:endParaRPr lang="fr-FR" sz="1200" b="1" dirty="0"/>
          </a:p>
        </p:txBody>
      </p:sp>
      <p:sp>
        <p:nvSpPr>
          <p:cNvPr id="81" name="ZoneTexte 80"/>
          <p:cNvSpPr txBox="1"/>
          <p:nvPr/>
        </p:nvSpPr>
        <p:spPr>
          <a:xfrm>
            <a:off x="2606421" y="1384300"/>
            <a:ext cx="1458849" cy="246221"/>
          </a:xfrm>
          <a:prstGeom prst="rect">
            <a:avLst/>
          </a:prstGeom>
          <a:noFill/>
        </p:spPr>
        <p:txBody>
          <a:bodyPr wrap="square" rtlCol="0">
            <a:spAutoFit/>
          </a:bodyPr>
          <a:lstStyle/>
          <a:p>
            <a:pPr algn="r"/>
            <a:r>
              <a:rPr lang="fr-FR" sz="1000" b="1" i="1" dirty="0">
                <a:latin typeface="Century Gothic" panose="020B0502020202020204" pitchFamily="34" charset="0"/>
              </a:rPr>
              <a:t>(</a:t>
            </a:r>
            <a:r>
              <a:rPr lang="fr-FR" sz="1000" b="1" i="1" dirty="0" smtClean="0">
                <a:latin typeface="Century Gothic" panose="020B0502020202020204" pitchFamily="34" charset="0"/>
              </a:rPr>
              <a:t>1an et 11 mois)</a:t>
            </a:r>
            <a:endParaRPr lang="fr-FR" sz="1000" b="1" i="1" dirty="0">
              <a:latin typeface="Century Gothic" panose="020B0502020202020204" pitchFamily="34" charset="0"/>
            </a:endParaRPr>
          </a:p>
        </p:txBody>
      </p:sp>
      <p:sp>
        <p:nvSpPr>
          <p:cNvPr id="82" name="Rectangle 81"/>
          <p:cNvSpPr/>
          <p:nvPr/>
        </p:nvSpPr>
        <p:spPr>
          <a:xfrm flipH="1">
            <a:off x="2933699" y="4945899"/>
            <a:ext cx="79805" cy="5210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3" name="Ellipse 82"/>
          <p:cNvSpPr/>
          <p:nvPr/>
        </p:nvSpPr>
        <p:spPr>
          <a:xfrm>
            <a:off x="3998521" y="3748880"/>
            <a:ext cx="152400" cy="150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4" name="ZoneTexte 83"/>
          <p:cNvSpPr txBox="1"/>
          <p:nvPr/>
        </p:nvSpPr>
        <p:spPr>
          <a:xfrm>
            <a:off x="3009899" y="3667417"/>
            <a:ext cx="946786" cy="415498"/>
          </a:xfrm>
          <a:prstGeom prst="rect">
            <a:avLst/>
          </a:prstGeom>
          <a:noFill/>
        </p:spPr>
        <p:txBody>
          <a:bodyPr wrap="square" rtlCol="0">
            <a:spAutoFit/>
          </a:bodyPr>
          <a:lstStyle/>
          <a:p>
            <a:pPr algn="r"/>
            <a:r>
              <a:rPr lang="fr-FR" sz="1050" dirty="0" err="1" smtClean="0">
                <a:latin typeface="Century Gothic" panose="020B0502020202020204" pitchFamily="34" charset="0"/>
              </a:rPr>
              <a:t>Juil</a:t>
            </a:r>
            <a:r>
              <a:rPr lang="fr-FR" sz="1050" dirty="0" smtClean="0">
                <a:latin typeface="Century Gothic" panose="020B0502020202020204" pitchFamily="34" charset="0"/>
              </a:rPr>
              <a:t> 2012 – </a:t>
            </a:r>
            <a:r>
              <a:rPr lang="fr-FR" sz="1050" dirty="0" err="1" smtClean="0">
                <a:latin typeface="Century Gothic" panose="020B0502020202020204" pitchFamily="34" charset="0"/>
              </a:rPr>
              <a:t>Janv</a:t>
            </a:r>
            <a:r>
              <a:rPr lang="fr-FR" sz="1050" dirty="0" smtClean="0">
                <a:latin typeface="Century Gothic" panose="020B0502020202020204" pitchFamily="34" charset="0"/>
              </a:rPr>
              <a:t> 2013</a:t>
            </a:r>
            <a:endParaRPr lang="fr-FR" sz="1050" dirty="0">
              <a:latin typeface="Century Gothic" panose="020B0502020202020204" pitchFamily="34" charset="0"/>
            </a:endParaRPr>
          </a:p>
        </p:txBody>
      </p:sp>
      <p:sp>
        <p:nvSpPr>
          <p:cNvPr id="85" name="ZoneTexte 84"/>
          <p:cNvSpPr txBox="1"/>
          <p:nvPr/>
        </p:nvSpPr>
        <p:spPr>
          <a:xfrm>
            <a:off x="4144571" y="3678936"/>
            <a:ext cx="2971800" cy="276999"/>
          </a:xfrm>
          <a:prstGeom prst="rect">
            <a:avLst/>
          </a:prstGeom>
          <a:noFill/>
        </p:spPr>
        <p:txBody>
          <a:bodyPr wrap="square" rtlCol="0">
            <a:spAutoFit/>
          </a:bodyPr>
          <a:lstStyle/>
          <a:p>
            <a:r>
              <a:rPr lang="fr-FR" sz="1200" dirty="0" smtClean="0">
                <a:latin typeface="Bahnschrift SemiBold" panose="020B0502040204020203" pitchFamily="34" charset="0"/>
              </a:rPr>
              <a:t>Ingénieur Logiciel Stagiaire </a:t>
            </a:r>
            <a:endParaRPr lang="fr-FR" sz="1200" dirty="0">
              <a:latin typeface="Bahnschrift SemiBold" panose="020B0502040204020203" pitchFamily="34" charset="0"/>
            </a:endParaRPr>
          </a:p>
        </p:txBody>
      </p:sp>
      <p:sp>
        <p:nvSpPr>
          <p:cNvPr id="86" name="ZoneTexte 85"/>
          <p:cNvSpPr txBox="1"/>
          <p:nvPr/>
        </p:nvSpPr>
        <p:spPr>
          <a:xfrm>
            <a:off x="4150922" y="4341261"/>
            <a:ext cx="3294380" cy="2015936"/>
          </a:xfrm>
          <a:prstGeom prst="rect">
            <a:avLst/>
          </a:prstGeom>
          <a:noFill/>
        </p:spPr>
        <p:txBody>
          <a:bodyPr wrap="square" rtlCol="0">
            <a:spAutoFit/>
          </a:bodyPr>
          <a:lstStyle/>
          <a:p>
            <a:r>
              <a:rPr lang="fr-FR" sz="1200" dirty="0" smtClean="0">
                <a:latin typeface="Calibri Light" panose="020F0302020204030204" pitchFamily="34" charset="0"/>
                <a:cs typeface="Calibri Light" panose="020F0302020204030204" pitchFamily="34" charset="0"/>
              </a:rPr>
              <a:t>Mise en place d’un outil de suivi des postes comptables et </a:t>
            </a:r>
            <a:r>
              <a:rPr lang="fr-FR" sz="1200" dirty="0" smtClean="0">
                <a:latin typeface="Calibri Light" panose="020F0302020204030204" pitchFamily="34" charset="0"/>
                <a:cs typeface="Calibri Light" panose="020F0302020204030204" pitchFamily="34" charset="0"/>
              </a:rPr>
              <a:t>établissements publiques. </a:t>
            </a:r>
            <a:endParaRPr lang="fr-FR" sz="1200" dirty="0" smtClean="0">
              <a:latin typeface="Calibri Light" panose="020F0302020204030204" pitchFamily="34" charset="0"/>
              <a:cs typeface="Calibri Light" panose="020F0302020204030204" pitchFamily="34" charset="0"/>
            </a:endParaRPr>
          </a:p>
          <a:p>
            <a:pPr marL="171450" indent="-171450">
              <a:buFont typeface="Arial" panose="020B0604020202020204" pitchFamily="34" charset="0"/>
              <a:buChar char="•"/>
            </a:pPr>
            <a:r>
              <a:rPr lang="fr-FR" sz="1200" dirty="0" smtClean="0">
                <a:latin typeface="Calibri Light" panose="020F0302020204030204" pitchFamily="34" charset="0"/>
                <a:cs typeface="Calibri Light" panose="020F0302020204030204" pitchFamily="34" charset="0"/>
              </a:rPr>
              <a:t>Recueil des besoins utilisateurs.</a:t>
            </a:r>
          </a:p>
          <a:p>
            <a:pPr marL="171450" indent="-171450">
              <a:buFont typeface="Arial" panose="020B0604020202020204" pitchFamily="34" charset="0"/>
              <a:buChar char="•"/>
            </a:pPr>
            <a:r>
              <a:rPr lang="fr-FR" sz="1200" dirty="0" smtClean="0">
                <a:latin typeface="Calibri Light" panose="020F0302020204030204" pitchFamily="34" charset="0"/>
                <a:cs typeface="Calibri Light" panose="020F0302020204030204" pitchFamily="34" charset="0"/>
              </a:rPr>
              <a:t>Analyse et conception.</a:t>
            </a:r>
          </a:p>
          <a:p>
            <a:pPr marL="171450" indent="-171450">
              <a:buFont typeface="Arial" panose="020B0604020202020204" pitchFamily="34" charset="0"/>
              <a:buChar char="•"/>
            </a:pPr>
            <a:r>
              <a:rPr lang="fr-FR" sz="1200" dirty="0" smtClean="0">
                <a:latin typeface="Calibri Light" panose="020F0302020204030204" pitchFamily="34" charset="0"/>
                <a:cs typeface="Calibri Light" panose="020F0302020204030204" pitchFamily="34" charset="0"/>
              </a:rPr>
              <a:t>Participation à la </a:t>
            </a:r>
            <a:r>
              <a:rPr lang="fr-FR" sz="1200" dirty="0" smtClean="0">
                <a:latin typeface="Calibri Light" panose="020F0302020204030204" pitchFamily="34" charset="0"/>
                <a:cs typeface="Calibri Light" panose="020F0302020204030204" pitchFamily="34" charset="0"/>
              </a:rPr>
              <a:t>définition de l’architecture.</a:t>
            </a:r>
            <a:endParaRPr lang="fr-FR" sz="1200" dirty="0" smtClean="0">
              <a:latin typeface="Calibri Light" panose="020F0302020204030204" pitchFamily="34" charset="0"/>
              <a:cs typeface="Calibri Light" panose="020F0302020204030204" pitchFamily="34" charset="0"/>
            </a:endParaRPr>
          </a:p>
          <a:p>
            <a:pPr marL="171450" indent="-171450">
              <a:buFont typeface="Arial" panose="020B0604020202020204" pitchFamily="34" charset="0"/>
              <a:buChar char="•"/>
            </a:pPr>
            <a:r>
              <a:rPr lang="fr-FR" sz="1200" dirty="0" smtClean="0">
                <a:latin typeface="Calibri Light" panose="020F0302020204030204" pitchFamily="34" charset="0"/>
                <a:cs typeface="Calibri Light" panose="020F0302020204030204" pitchFamily="34" charset="0"/>
              </a:rPr>
              <a:t>Déploiement en environnement de production.</a:t>
            </a:r>
          </a:p>
          <a:p>
            <a:pPr marL="171450" indent="-171450">
              <a:buFont typeface="Arial" panose="020B0604020202020204" pitchFamily="34" charset="0"/>
              <a:buChar char="•"/>
            </a:pPr>
            <a:r>
              <a:rPr lang="fr-FR" sz="1200" dirty="0" smtClean="0">
                <a:latin typeface="Calibri Light" panose="020F0302020204030204" pitchFamily="34" charset="0"/>
                <a:cs typeface="Calibri Light" panose="020F0302020204030204" pitchFamily="34" charset="0"/>
              </a:rPr>
              <a:t>Ecriture des documentations.</a:t>
            </a:r>
            <a:endParaRPr lang="fr-FR" sz="1200" dirty="0">
              <a:latin typeface="Calibri Light" panose="020F0302020204030204" pitchFamily="34" charset="0"/>
              <a:cs typeface="Calibri Light" panose="020F0302020204030204" pitchFamily="34" charset="0"/>
            </a:endParaRPr>
          </a:p>
          <a:p>
            <a:endParaRPr lang="fr-FR" sz="500" dirty="0" smtClean="0">
              <a:latin typeface="Calibri Light" panose="020F0302020204030204" pitchFamily="34" charset="0"/>
              <a:cs typeface="Calibri Light" panose="020F0302020204030204" pitchFamily="34" charset="0"/>
            </a:endParaRPr>
          </a:p>
          <a:p>
            <a:r>
              <a:rPr lang="fr-FR" sz="1200" dirty="0" smtClean="0">
                <a:latin typeface="Berlin Sans FB Demi" panose="020E0802020502020306" pitchFamily="34" charset="0"/>
                <a:cs typeface="Calibri Light" panose="020F0302020204030204" pitchFamily="34" charset="0"/>
              </a:rPr>
              <a:t>Techno et Outils : </a:t>
            </a:r>
            <a:r>
              <a:rPr lang="fr-FR" sz="1200" dirty="0" err="1" smtClean="0">
                <a:latin typeface="Calibri Light" panose="020F0302020204030204" pitchFamily="34" charset="0"/>
                <a:cs typeface="Calibri Light" panose="020F0302020204030204" pitchFamily="34" charset="0"/>
              </a:rPr>
              <a:t>Redhat</a:t>
            </a:r>
            <a:r>
              <a:rPr lang="fr-FR" sz="1200" dirty="0" smtClean="0">
                <a:latin typeface="Calibri Light" panose="020F0302020204030204" pitchFamily="34" charset="0"/>
                <a:cs typeface="Calibri Light" panose="020F0302020204030204" pitchFamily="34" charset="0"/>
              </a:rPr>
              <a:t>, </a:t>
            </a:r>
            <a:r>
              <a:rPr lang="fr-FR" sz="1200" dirty="0" err="1" smtClean="0">
                <a:latin typeface="Calibri Light" panose="020F0302020204030204" pitchFamily="34" charset="0"/>
                <a:cs typeface="Calibri Light" panose="020F0302020204030204" pitchFamily="34" charset="0"/>
              </a:rPr>
              <a:t>Tomcat</a:t>
            </a:r>
            <a:r>
              <a:rPr lang="fr-FR" sz="1200" dirty="0" smtClean="0">
                <a:latin typeface="Calibri Light" panose="020F0302020204030204" pitchFamily="34" charset="0"/>
                <a:cs typeface="Calibri Light" panose="020F0302020204030204" pitchFamily="34" charset="0"/>
              </a:rPr>
              <a:t>, GWT, </a:t>
            </a:r>
            <a:r>
              <a:rPr lang="fr-FR" sz="1200" dirty="0" err="1" smtClean="0">
                <a:latin typeface="Calibri Light" panose="020F0302020204030204" pitchFamily="34" charset="0"/>
                <a:cs typeface="Calibri Light" panose="020F0302020204030204" pitchFamily="34" charset="0"/>
              </a:rPr>
              <a:t>Guice</a:t>
            </a:r>
            <a:r>
              <a:rPr lang="fr-FR" sz="1200" dirty="0" smtClean="0">
                <a:latin typeface="Calibri Light" panose="020F0302020204030204" pitchFamily="34" charset="0"/>
                <a:cs typeface="Calibri Light" panose="020F0302020204030204" pitchFamily="34" charset="0"/>
              </a:rPr>
              <a:t>, </a:t>
            </a:r>
            <a:r>
              <a:rPr lang="fr-FR" sz="1200" dirty="0" err="1" smtClean="0">
                <a:latin typeface="Calibri Light" panose="020F0302020204030204" pitchFamily="34" charset="0"/>
                <a:cs typeface="Calibri Light" panose="020F0302020204030204" pitchFamily="34" charset="0"/>
              </a:rPr>
              <a:t>Hibernate</a:t>
            </a:r>
            <a:r>
              <a:rPr lang="fr-FR" sz="1200" dirty="0" smtClean="0">
                <a:latin typeface="Calibri Light" panose="020F0302020204030204" pitchFamily="34" charset="0"/>
                <a:cs typeface="Calibri Light" panose="020F0302020204030204" pitchFamily="34" charset="0"/>
              </a:rPr>
              <a:t>, Oracle DB, </a:t>
            </a:r>
            <a:r>
              <a:rPr lang="fr-FR" sz="1200" dirty="0" err="1" smtClean="0">
                <a:latin typeface="Calibri Light" panose="020F0302020204030204" pitchFamily="34" charset="0"/>
                <a:cs typeface="Calibri Light" panose="020F0302020204030204" pitchFamily="34" charset="0"/>
              </a:rPr>
              <a:t>Ant</a:t>
            </a:r>
            <a:r>
              <a:rPr lang="fr-FR" sz="1200" dirty="0" smtClean="0">
                <a:latin typeface="Calibri Light" panose="020F0302020204030204" pitchFamily="34" charset="0"/>
                <a:cs typeface="Calibri Light" panose="020F0302020204030204" pitchFamily="34" charset="0"/>
              </a:rPr>
              <a:t>, </a:t>
            </a:r>
            <a:r>
              <a:rPr lang="fr-FR" sz="1200" dirty="0" err="1" smtClean="0">
                <a:latin typeface="Calibri Light" panose="020F0302020204030204" pitchFamily="34" charset="0"/>
                <a:cs typeface="Calibri Light" panose="020F0302020204030204" pitchFamily="34" charset="0"/>
              </a:rPr>
              <a:t>Netbeans</a:t>
            </a:r>
            <a:r>
              <a:rPr lang="fr-FR" sz="1200" dirty="0" smtClean="0">
                <a:latin typeface="Calibri Light" panose="020F0302020204030204" pitchFamily="34" charset="0"/>
                <a:cs typeface="Calibri Light" panose="020F0302020204030204" pitchFamily="34" charset="0"/>
              </a:rPr>
              <a:t>, MS Project, UML</a:t>
            </a:r>
            <a:endParaRPr lang="fr-FR" sz="1200" dirty="0">
              <a:latin typeface="Calibri Light" panose="020F0302020204030204" pitchFamily="34" charset="0"/>
              <a:cs typeface="Calibri Light" panose="020F0302020204030204" pitchFamily="34" charset="0"/>
            </a:endParaRPr>
          </a:p>
        </p:txBody>
      </p:sp>
      <p:sp>
        <p:nvSpPr>
          <p:cNvPr id="87" name="ZoneTexte 86"/>
          <p:cNvSpPr txBox="1"/>
          <p:nvPr/>
        </p:nvSpPr>
        <p:spPr>
          <a:xfrm>
            <a:off x="4156636" y="3899280"/>
            <a:ext cx="2971800" cy="461665"/>
          </a:xfrm>
          <a:prstGeom prst="rect">
            <a:avLst/>
          </a:prstGeom>
          <a:noFill/>
        </p:spPr>
        <p:txBody>
          <a:bodyPr wrap="square" rtlCol="0">
            <a:spAutoFit/>
          </a:bodyPr>
          <a:lstStyle/>
          <a:p>
            <a:r>
              <a:rPr lang="fr-FR" sz="1200" dirty="0" smtClean="0">
                <a:latin typeface="Arial Black" panose="020B0A04020102020204" pitchFamily="34" charset="0"/>
              </a:rPr>
              <a:t>Trésor Public Malgache</a:t>
            </a:r>
            <a:r>
              <a:rPr lang="fr-FR" sz="1200" dirty="0" smtClean="0">
                <a:latin typeface="Bahnschrift SemiBold" panose="020B0502040204020203" pitchFamily="34" charset="0"/>
              </a:rPr>
              <a:t> </a:t>
            </a:r>
            <a:endParaRPr lang="fr-FR" sz="1200" dirty="0"/>
          </a:p>
          <a:p>
            <a:r>
              <a:rPr lang="fr-FR" sz="1200" b="1" dirty="0" smtClean="0"/>
              <a:t>Antananarivo, MADAGASCAR</a:t>
            </a:r>
            <a:endParaRPr lang="fr-FR" sz="1200" b="1" dirty="0"/>
          </a:p>
        </p:txBody>
      </p:sp>
      <p:sp>
        <p:nvSpPr>
          <p:cNvPr id="88" name="ZoneTexte 87"/>
          <p:cNvSpPr txBox="1"/>
          <p:nvPr/>
        </p:nvSpPr>
        <p:spPr>
          <a:xfrm>
            <a:off x="2573155" y="4127500"/>
            <a:ext cx="1458849" cy="246221"/>
          </a:xfrm>
          <a:prstGeom prst="rect">
            <a:avLst/>
          </a:prstGeom>
          <a:noFill/>
        </p:spPr>
        <p:txBody>
          <a:bodyPr wrap="square" rtlCol="0">
            <a:spAutoFit/>
          </a:bodyPr>
          <a:lstStyle/>
          <a:p>
            <a:pPr algn="r"/>
            <a:r>
              <a:rPr lang="fr-FR" sz="1000" b="1" i="1" dirty="0" smtClean="0">
                <a:latin typeface="Century Gothic" panose="020B0502020202020204" pitchFamily="34" charset="0"/>
              </a:rPr>
              <a:t>(6 mois)</a:t>
            </a:r>
            <a:endParaRPr lang="fr-FR" sz="1000" b="1" i="1" dirty="0">
              <a:latin typeface="Century Gothic" panose="020B0502020202020204" pitchFamily="34" charset="0"/>
            </a:endParaRPr>
          </a:p>
        </p:txBody>
      </p:sp>
      <p:sp>
        <p:nvSpPr>
          <p:cNvPr id="89" name="Ellipse 88"/>
          <p:cNvSpPr/>
          <p:nvPr/>
        </p:nvSpPr>
        <p:spPr>
          <a:xfrm>
            <a:off x="3989069" y="6485779"/>
            <a:ext cx="152400" cy="1504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0" name="ZoneTexte 89"/>
          <p:cNvSpPr txBox="1"/>
          <p:nvPr/>
        </p:nvSpPr>
        <p:spPr>
          <a:xfrm>
            <a:off x="3000447" y="6404316"/>
            <a:ext cx="946786" cy="415498"/>
          </a:xfrm>
          <a:prstGeom prst="rect">
            <a:avLst/>
          </a:prstGeom>
          <a:noFill/>
        </p:spPr>
        <p:txBody>
          <a:bodyPr wrap="square" rtlCol="0">
            <a:spAutoFit/>
          </a:bodyPr>
          <a:lstStyle/>
          <a:p>
            <a:pPr algn="r"/>
            <a:r>
              <a:rPr lang="fr-FR" sz="1050" dirty="0" err="1" smtClean="0">
                <a:latin typeface="Century Gothic" panose="020B0502020202020204" pitchFamily="34" charset="0"/>
              </a:rPr>
              <a:t>Fév</a:t>
            </a:r>
            <a:r>
              <a:rPr lang="fr-FR" sz="1050" dirty="0" smtClean="0">
                <a:latin typeface="Century Gothic" panose="020B0502020202020204" pitchFamily="34" charset="0"/>
              </a:rPr>
              <a:t> 2010 – Mars 2011</a:t>
            </a:r>
            <a:endParaRPr lang="fr-FR" sz="1050" dirty="0">
              <a:latin typeface="Century Gothic" panose="020B0502020202020204" pitchFamily="34" charset="0"/>
            </a:endParaRPr>
          </a:p>
        </p:txBody>
      </p:sp>
      <p:sp>
        <p:nvSpPr>
          <p:cNvPr id="91" name="ZoneTexte 90"/>
          <p:cNvSpPr txBox="1"/>
          <p:nvPr/>
        </p:nvSpPr>
        <p:spPr>
          <a:xfrm>
            <a:off x="4135119" y="6415835"/>
            <a:ext cx="2971800" cy="276999"/>
          </a:xfrm>
          <a:prstGeom prst="rect">
            <a:avLst/>
          </a:prstGeom>
          <a:noFill/>
        </p:spPr>
        <p:txBody>
          <a:bodyPr wrap="square" rtlCol="0">
            <a:spAutoFit/>
          </a:bodyPr>
          <a:lstStyle/>
          <a:p>
            <a:r>
              <a:rPr lang="fr-FR" sz="1200" dirty="0" smtClean="0">
                <a:latin typeface="Bahnschrift SemiBold" panose="020B0502040204020203" pitchFamily="34" charset="0"/>
              </a:rPr>
              <a:t>Technicien Système et Réseaux</a:t>
            </a:r>
            <a:endParaRPr lang="fr-FR" sz="1200" dirty="0">
              <a:latin typeface="Bahnschrift SemiBold" panose="020B0502040204020203" pitchFamily="34" charset="0"/>
            </a:endParaRPr>
          </a:p>
        </p:txBody>
      </p:sp>
      <p:sp>
        <p:nvSpPr>
          <p:cNvPr id="92" name="ZoneTexte 91"/>
          <p:cNvSpPr txBox="1"/>
          <p:nvPr/>
        </p:nvSpPr>
        <p:spPr>
          <a:xfrm>
            <a:off x="4141470" y="7099300"/>
            <a:ext cx="3294380" cy="1092607"/>
          </a:xfrm>
          <a:prstGeom prst="rect">
            <a:avLst/>
          </a:prstGeom>
          <a:noFill/>
        </p:spPr>
        <p:txBody>
          <a:bodyPr wrap="square" rtlCol="0">
            <a:spAutoFit/>
          </a:bodyPr>
          <a:lstStyle/>
          <a:p>
            <a:pPr marL="171450" indent="-171450">
              <a:buFont typeface="Arial" panose="020B0604020202020204" pitchFamily="34" charset="0"/>
              <a:buChar char="•"/>
            </a:pPr>
            <a:r>
              <a:rPr lang="fr-FR" sz="1200" dirty="0" smtClean="0">
                <a:latin typeface="Calibri Light" panose="020F0302020204030204" pitchFamily="34" charset="0"/>
                <a:cs typeface="Calibri Light" panose="020F0302020204030204" pitchFamily="34" charset="0"/>
              </a:rPr>
              <a:t>Maintenance des postes de travails, </a:t>
            </a:r>
          </a:p>
          <a:p>
            <a:pPr marL="171450" indent="-171450">
              <a:buFont typeface="Arial" panose="020B0604020202020204" pitchFamily="34" charset="0"/>
              <a:buChar char="•"/>
            </a:pPr>
            <a:r>
              <a:rPr lang="fr-FR" sz="1200" dirty="0" smtClean="0">
                <a:latin typeface="Calibri Light" panose="020F0302020204030204" pitchFamily="34" charset="0"/>
                <a:cs typeface="Calibri Light" panose="020F0302020204030204" pitchFamily="34" charset="0"/>
              </a:rPr>
              <a:t>Maintenance des imprimantes </a:t>
            </a:r>
          </a:p>
          <a:p>
            <a:pPr marL="171450" indent="-171450">
              <a:buFont typeface="Arial" panose="020B0604020202020204" pitchFamily="34" charset="0"/>
              <a:buChar char="•"/>
            </a:pPr>
            <a:r>
              <a:rPr lang="fr-FR" sz="1200" dirty="0" smtClean="0">
                <a:latin typeface="Calibri Light" panose="020F0302020204030204" pitchFamily="34" charset="0"/>
                <a:cs typeface="Calibri Light" panose="020F0302020204030204" pitchFamily="34" charset="0"/>
              </a:rPr>
              <a:t>Configuration d’équipements réseaux</a:t>
            </a:r>
          </a:p>
          <a:p>
            <a:endParaRPr lang="fr-FR" sz="500" dirty="0" smtClean="0">
              <a:latin typeface="Calibri Light" panose="020F0302020204030204" pitchFamily="34" charset="0"/>
              <a:cs typeface="Calibri Light" panose="020F0302020204030204" pitchFamily="34" charset="0"/>
            </a:endParaRPr>
          </a:p>
          <a:p>
            <a:r>
              <a:rPr lang="fr-FR" sz="1200" dirty="0" smtClean="0">
                <a:latin typeface="Berlin Sans FB Demi" panose="020E0802020502020306" pitchFamily="34" charset="0"/>
                <a:cs typeface="Calibri Light" panose="020F0302020204030204" pitchFamily="34" charset="0"/>
              </a:rPr>
              <a:t>Techno et Outils : </a:t>
            </a:r>
            <a:r>
              <a:rPr lang="fr-FR" sz="1200" dirty="0" smtClean="0">
                <a:latin typeface="Calibri Light" panose="020F0302020204030204" pitchFamily="34" charset="0"/>
                <a:cs typeface="Calibri Light" panose="020F0302020204030204" pitchFamily="34" charset="0"/>
              </a:rPr>
              <a:t>Windows, Windows Server, Ubuntu, LAN, Hardware</a:t>
            </a:r>
            <a:endParaRPr lang="fr-FR" sz="1200" dirty="0">
              <a:latin typeface="Calibri Light" panose="020F0302020204030204" pitchFamily="34" charset="0"/>
              <a:cs typeface="Calibri Light" panose="020F0302020204030204" pitchFamily="34" charset="0"/>
            </a:endParaRPr>
          </a:p>
        </p:txBody>
      </p:sp>
      <p:sp>
        <p:nvSpPr>
          <p:cNvPr id="93" name="ZoneTexte 92"/>
          <p:cNvSpPr txBox="1"/>
          <p:nvPr/>
        </p:nvSpPr>
        <p:spPr>
          <a:xfrm>
            <a:off x="4147184" y="6636179"/>
            <a:ext cx="2971800" cy="461665"/>
          </a:xfrm>
          <a:prstGeom prst="rect">
            <a:avLst/>
          </a:prstGeom>
          <a:noFill/>
        </p:spPr>
        <p:txBody>
          <a:bodyPr wrap="square" rtlCol="0">
            <a:spAutoFit/>
          </a:bodyPr>
          <a:lstStyle/>
          <a:p>
            <a:r>
              <a:rPr lang="fr-FR" sz="1200" dirty="0" smtClean="0">
                <a:latin typeface="Arial Black" panose="020B0A04020102020204" pitchFamily="34" charset="0"/>
              </a:rPr>
              <a:t>Top Informatique</a:t>
            </a:r>
            <a:r>
              <a:rPr lang="fr-FR" sz="1200" dirty="0" smtClean="0">
                <a:latin typeface="Bahnschrift SemiBold" panose="020B0502040204020203" pitchFamily="34" charset="0"/>
              </a:rPr>
              <a:t> </a:t>
            </a:r>
            <a:endParaRPr lang="fr-FR" sz="1200" dirty="0"/>
          </a:p>
          <a:p>
            <a:r>
              <a:rPr lang="fr-FR" sz="1200" b="1" dirty="0" err="1" smtClean="0"/>
              <a:t>Ambositra</a:t>
            </a:r>
            <a:r>
              <a:rPr lang="fr-FR" sz="1200" b="1" dirty="0" smtClean="0"/>
              <a:t>, MADAGASCAR</a:t>
            </a:r>
            <a:endParaRPr lang="fr-FR" sz="1200" b="1" dirty="0"/>
          </a:p>
        </p:txBody>
      </p:sp>
      <p:sp>
        <p:nvSpPr>
          <p:cNvPr id="94" name="ZoneTexte 93"/>
          <p:cNvSpPr txBox="1"/>
          <p:nvPr/>
        </p:nvSpPr>
        <p:spPr>
          <a:xfrm>
            <a:off x="2606485" y="6851623"/>
            <a:ext cx="1458849" cy="246221"/>
          </a:xfrm>
          <a:prstGeom prst="rect">
            <a:avLst/>
          </a:prstGeom>
          <a:noFill/>
        </p:spPr>
        <p:txBody>
          <a:bodyPr wrap="square" rtlCol="0">
            <a:spAutoFit/>
          </a:bodyPr>
          <a:lstStyle/>
          <a:p>
            <a:pPr algn="r"/>
            <a:r>
              <a:rPr lang="fr-FR" sz="1000" b="1" i="1" dirty="0">
                <a:latin typeface="Century Gothic" panose="020B0502020202020204" pitchFamily="34" charset="0"/>
              </a:rPr>
              <a:t>(</a:t>
            </a:r>
            <a:r>
              <a:rPr lang="fr-FR" sz="1000" b="1" i="1" dirty="0" smtClean="0">
                <a:latin typeface="Century Gothic" panose="020B0502020202020204" pitchFamily="34" charset="0"/>
              </a:rPr>
              <a:t>1an et 1 mois)</a:t>
            </a:r>
            <a:endParaRPr lang="fr-FR" sz="1000" b="1" i="1" dirty="0">
              <a:latin typeface="Century Gothic" panose="020B0502020202020204" pitchFamily="34" charset="0"/>
            </a:endParaRPr>
          </a:p>
        </p:txBody>
      </p:sp>
      <p:graphicFrame>
        <p:nvGraphicFramePr>
          <p:cNvPr id="97" name="Tableau 96"/>
          <p:cNvGraphicFramePr>
            <a:graphicFrameLocks noGrp="1"/>
          </p:cNvGraphicFramePr>
          <p:nvPr>
            <p:extLst>
              <p:ext uri="{D42A27DB-BD31-4B8C-83A1-F6EECF244321}">
                <p14:modId xmlns:p14="http://schemas.microsoft.com/office/powerpoint/2010/main" val="1479615913"/>
              </p:ext>
            </p:extLst>
          </p:nvPr>
        </p:nvGraphicFramePr>
        <p:xfrm>
          <a:off x="3035095" y="8989788"/>
          <a:ext cx="4400756" cy="1340392"/>
        </p:xfrm>
        <a:graphic>
          <a:graphicData uri="http://schemas.openxmlformats.org/drawingml/2006/table">
            <a:tbl>
              <a:tblPr firstRow="1" bandRow="1">
                <a:tableStyleId>{5C22544A-7EE6-4342-B048-85BDC9FD1C3A}</a:tableStyleId>
              </a:tblPr>
              <a:tblGrid>
                <a:gridCol w="590755">
                  <a:extLst>
                    <a:ext uri="{9D8B030D-6E8A-4147-A177-3AD203B41FA5}">
                      <a16:colId xmlns:a16="http://schemas.microsoft.com/office/drawing/2014/main" val="3194208931"/>
                    </a:ext>
                  </a:extLst>
                </a:gridCol>
                <a:gridCol w="3810001">
                  <a:extLst>
                    <a:ext uri="{9D8B030D-6E8A-4147-A177-3AD203B41FA5}">
                      <a16:colId xmlns:a16="http://schemas.microsoft.com/office/drawing/2014/main" val="1891475827"/>
                    </a:ext>
                  </a:extLst>
                </a:gridCol>
              </a:tblGrid>
              <a:tr h="700312">
                <a:tc>
                  <a:txBody>
                    <a:bodyPr/>
                    <a:lstStyle/>
                    <a:p>
                      <a:r>
                        <a:rPr lang="fr-FR" sz="1200" b="0" dirty="0" smtClean="0">
                          <a:solidFill>
                            <a:schemeClr val="tx1"/>
                          </a:solidFill>
                          <a:latin typeface="Century Gothic" panose="020B0502020202020204" pitchFamily="34" charset="0"/>
                        </a:rPr>
                        <a:t>2013</a:t>
                      </a:r>
                      <a:endParaRPr lang="fr-FR" sz="1200" b="0" dirty="0">
                        <a:solidFill>
                          <a:schemeClr val="tx1"/>
                        </a:solidFill>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200" b="0" dirty="0" smtClean="0">
                          <a:solidFill>
                            <a:schemeClr val="tx1"/>
                          </a:solidFill>
                          <a:latin typeface="Arial Rounded MT Bold" panose="020F0704030504030204" pitchFamily="34" charset="0"/>
                          <a:cs typeface="Calibri Light" panose="020F0302020204030204" pitchFamily="34" charset="0"/>
                        </a:rPr>
                        <a:t>Ingénieur en informatique</a:t>
                      </a:r>
                    </a:p>
                    <a:p>
                      <a:r>
                        <a:rPr lang="fr-FR" sz="1200" b="0" dirty="0" smtClean="0">
                          <a:solidFill>
                            <a:schemeClr val="tx1"/>
                          </a:solidFill>
                          <a:latin typeface="Calibri Light" panose="020F0302020204030204" pitchFamily="34" charset="0"/>
                          <a:cs typeface="Calibri Light" panose="020F0302020204030204" pitchFamily="34" charset="0"/>
                        </a:rPr>
                        <a:t>ECOLE NATIONALE D’INFORMATIQUE</a:t>
                      </a:r>
                    </a:p>
                    <a:p>
                      <a:r>
                        <a:rPr lang="fr-FR" sz="1200" b="0" i="1" dirty="0" smtClean="0">
                          <a:solidFill>
                            <a:schemeClr val="tx1"/>
                          </a:solidFill>
                          <a:latin typeface="Calibri Light" panose="020F0302020204030204" pitchFamily="34" charset="0"/>
                          <a:cs typeface="Calibri Light" panose="020F0302020204030204" pitchFamily="34" charset="0"/>
                        </a:rPr>
                        <a:t>Université de Fianarantsoa</a:t>
                      </a:r>
                      <a:r>
                        <a:rPr lang="fr-FR" sz="1200" b="0" i="1" baseline="0" dirty="0" smtClean="0">
                          <a:solidFill>
                            <a:schemeClr val="tx1"/>
                          </a:solidFill>
                          <a:latin typeface="Calibri Light" panose="020F0302020204030204" pitchFamily="34" charset="0"/>
                          <a:cs typeface="Calibri Light" panose="020F0302020204030204" pitchFamily="34" charset="0"/>
                        </a:rPr>
                        <a:t>, </a:t>
                      </a:r>
                      <a:r>
                        <a:rPr lang="fr-FR" sz="1200" b="0" i="1" dirty="0" smtClean="0">
                          <a:solidFill>
                            <a:schemeClr val="tx1"/>
                          </a:solidFill>
                          <a:latin typeface="Calibri Light" panose="020F0302020204030204" pitchFamily="34" charset="0"/>
                          <a:cs typeface="Calibri Light" panose="020F0302020204030204" pitchFamily="34" charset="0"/>
                        </a:rPr>
                        <a:t>Madagascar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73315212"/>
                  </a:ext>
                </a:extLst>
              </a:tr>
              <a:tr h="370840">
                <a:tc>
                  <a:txBody>
                    <a:bodyPr/>
                    <a:lstStyle/>
                    <a:p>
                      <a:r>
                        <a:rPr lang="fr-FR" sz="1200" b="0" dirty="0" smtClean="0">
                          <a:solidFill>
                            <a:schemeClr val="tx1"/>
                          </a:solidFill>
                          <a:latin typeface="Century Gothic" panose="020B0502020202020204" pitchFamily="34" charset="0"/>
                        </a:rPr>
                        <a:t>2009</a:t>
                      </a:r>
                      <a:endParaRPr lang="fr-FR" sz="1200" b="0" dirty="0">
                        <a:solidFill>
                          <a:schemeClr val="tx1"/>
                        </a:solidFill>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fr-FR" sz="1200" b="0" dirty="0" smtClean="0">
                          <a:solidFill>
                            <a:schemeClr val="tx1"/>
                          </a:solidFill>
                          <a:latin typeface="Arial Rounded MT Bold" panose="020F0704030504030204" pitchFamily="34" charset="0"/>
                          <a:cs typeface="Calibri Light" panose="020F0302020204030204" pitchFamily="34" charset="0"/>
                        </a:rPr>
                        <a:t>Licence</a:t>
                      </a:r>
                      <a:r>
                        <a:rPr lang="fr-FR" sz="1200" b="0" baseline="0" dirty="0" smtClean="0">
                          <a:solidFill>
                            <a:schemeClr val="tx1"/>
                          </a:solidFill>
                          <a:latin typeface="Arial Rounded MT Bold" panose="020F0704030504030204" pitchFamily="34" charset="0"/>
                          <a:cs typeface="Calibri Light" panose="020F0302020204030204" pitchFamily="34" charset="0"/>
                        </a:rPr>
                        <a:t> en télécommunication</a:t>
                      </a:r>
                      <a:endParaRPr lang="fr-FR" sz="1200" b="0" dirty="0" smtClean="0">
                        <a:solidFill>
                          <a:schemeClr val="tx1"/>
                        </a:solidFill>
                        <a:latin typeface="Arial Rounded MT Bold" panose="020F0704030504030204" pitchFamily="34" charset="0"/>
                        <a:cs typeface="Calibri Light" panose="020F0302020204030204" pitchFamily="34" charset="0"/>
                      </a:endParaRPr>
                    </a:p>
                    <a:p>
                      <a:r>
                        <a:rPr lang="fr-FR" sz="1200" b="0" dirty="0" smtClean="0">
                          <a:solidFill>
                            <a:schemeClr val="tx1"/>
                          </a:solidFill>
                          <a:latin typeface="Calibri Light" panose="020F0302020204030204" pitchFamily="34" charset="0"/>
                          <a:cs typeface="Calibri Light" panose="020F0302020204030204" pitchFamily="34" charset="0"/>
                        </a:rPr>
                        <a:t>ECOLE SUPERIEURE</a:t>
                      </a:r>
                      <a:r>
                        <a:rPr lang="fr-FR" sz="1200" b="0" baseline="0" dirty="0" smtClean="0">
                          <a:solidFill>
                            <a:schemeClr val="tx1"/>
                          </a:solidFill>
                          <a:latin typeface="Calibri Light" panose="020F0302020204030204" pitchFamily="34" charset="0"/>
                          <a:cs typeface="Calibri Light" panose="020F0302020204030204" pitchFamily="34" charset="0"/>
                        </a:rPr>
                        <a:t> POLYTECHNIQUE</a:t>
                      </a:r>
                      <a:endParaRPr lang="fr-FR" sz="1200" b="0" dirty="0" smtClean="0">
                        <a:solidFill>
                          <a:schemeClr val="tx1"/>
                        </a:solidFill>
                        <a:latin typeface="Calibri Light" panose="020F0302020204030204" pitchFamily="34" charset="0"/>
                        <a:cs typeface="Calibri Light" panose="020F0302020204030204" pitchFamily="34" charset="0"/>
                      </a:endParaRPr>
                    </a:p>
                    <a:p>
                      <a:r>
                        <a:rPr lang="fr-FR" sz="1200" b="0" i="1" dirty="0" smtClean="0">
                          <a:solidFill>
                            <a:schemeClr val="tx1"/>
                          </a:solidFill>
                          <a:latin typeface="Calibri Light" panose="020F0302020204030204" pitchFamily="34" charset="0"/>
                          <a:cs typeface="Calibri Light" panose="020F0302020204030204" pitchFamily="34" charset="0"/>
                        </a:rPr>
                        <a:t>Université d’Antananarivo</a:t>
                      </a:r>
                      <a:r>
                        <a:rPr lang="fr-FR" sz="1200" b="0" i="1" baseline="0" dirty="0" smtClean="0">
                          <a:solidFill>
                            <a:schemeClr val="tx1"/>
                          </a:solidFill>
                          <a:latin typeface="Calibri Light" panose="020F0302020204030204" pitchFamily="34" charset="0"/>
                          <a:cs typeface="Calibri Light" panose="020F0302020204030204" pitchFamily="34" charset="0"/>
                        </a:rPr>
                        <a:t>, </a:t>
                      </a:r>
                      <a:r>
                        <a:rPr lang="fr-FR" sz="1200" b="0" i="1" dirty="0" smtClean="0">
                          <a:solidFill>
                            <a:schemeClr val="tx1"/>
                          </a:solidFill>
                          <a:latin typeface="Calibri Light" panose="020F0302020204030204" pitchFamily="34" charset="0"/>
                          <a:cs typeface="Calibri Light" panose="020F0302020204030204" pitchFamily="34" charset="0"/>
                        </a:rPr>
                        <a:t>Madagascar</a:t>
                      </a:r>
                      <a:endParaRPr lang="fr-FR" b="0" i="1"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67314906"/>
                  </a:ext>
                </a:extLst>
              </a:tr>
            </a:tbl>
          </a:graphicData>
        </a:graphic>
      </p:graphicFrame>
      <p:graphicFrame>
        <p:nvGraphicFramePr>
          <p:cNvPr id="98" name="Tableau 97"/>
          <p:cNvGraphicFramePr>
            <a:graphicFrameLocks noGrp="1"/>
          </p:cNvGraphicFramePr>
          <p:nvPr>
            <p:extLst>
              <p:ext uri="{D42A27DB-BD31-4B8C-83A1-F6EECF244321}">
                <p14:modId xmlns:p14="http://schemas.microsoft.com/office/powerpoint/2010/main" val="66407405"/>
              </p:ext>
            </p:extLst>
          </p:nvPr>
        </p:nvGraphicFramePr>
        <p:xfrm>
          <a:off x="281886" y="4611624"/>
          <a:ext cx="2505764" cy="1112520"/>
        </p:xfrm>
        <a:graphic>
          <a:graphicData uri="http://schemas.openxmlformats.org/drawingml/2006/table">
            <a:tbl>
              <a:tblPr firstRow="1" bandRow="1">
                <a:tableStyleId>{5C22544A-7EE6-4342-B048-85BDC9FD1C3A}</a:tableStyleId>
              </a:tblPr>
              <a:tblGrid>
                <a:gridCol w="753164">
                  <a:extLst>
                    <a:ext uri="{9D8B030D-6E8A-4147-A177-3AD203B41FA5}">
                      <a16:colId xmlns:a16="http://schemas.microsoft.com/office/drawing/2014/main" val="3558048890"/>
                    </a:ext>
                  </a:extLst>
                </a:gridCol>
                <a:gridCol w="1066800">
                  <a:extLst>
                    <a:ext uri="{9D8B030D-6E8A-4147-A177-3AD203B41FA5}">
                      <a16:colId xmlns:a16="http://schemas.microsoft.com/office/drawing/2014/main" val="2374659027"/>
                    </a:ext>
                  </a:extLst>
                </a:gridCol>
                <a:gridCol w="685800">
                  <a:extLst>
                    <a:ext uri="{9D8B030D-6E8A-4147-A177-3AD203B41FA5}">
                      <a16:colId xmlns:a16="http://schemas.microsoft.com/office/drawing/2014/main" val="2445857725"/>
                    </a:ext>
                  </a:extLst>
                </a:gridCol>
              </a:tblGrid>
              <a:tr h="370840">
                <a:tc>
                  <a:txBody>
                    <a:bodyPr/>
                    <a:lstStyle/>
                    <a:p>
                      <a:pPr algn="ctr"/>
                      <a:r>
                        <a:rPr lang="fr-FR" sz="1200" b="1" dirty="0" smtClean="0">
                          <a:solidFill>
                            <a:schemeClr val="tx1"/>
                          </a:solidFill>
                          <a:latin typeface="Century Gothic" panose="020B0502020202020204" pitchFamily="34" charset="0"/>
                        </a:rPr>
                        <a:t>Langue</a:t>
                      </a:r>
                      <a:endParaRPr lang="fr-FR" sz="1200" b="1" dirty="0">
                        <a:solidFill>
                          <a:schemeClr val="tx1"/>
                        </a:solidFill>
                        <a:latin typeface="Century Gothic" panose="020B0502020202020204" pitchFamily="34" charset="0"/>
                      </a:endParaRPr>
                    </a:p>
                  </a:txBody>
                  <a:tcPr anchor="ctr">
                    <a:solidFill>
                      <a:schemeClr val="bg1">
                        <a:lumMod val="75000"/>
                      </a:schemeClr>
                    </a:solidFill>
                  </a:tcPr>
                </a:tc>
                <a:tc>
                  <a:txBody>
                    <a:bodyPr/>
                    <a:lstStyle/>
                    <a:p>
                      <a:pPr algn="ctr"/>
                      <a:r>
                        <a:rPr lang="fr-FR" sz="1200" b="1" dirty="0" smtClean="0">
                          <a:solidFill>
                            <a:schemeClr val="tx1"/>
                          </a:solidFill>
                          <a:latin typeface="Century Gothic" panose="020B0502020202020204" pitchFamily="34" charset="0"/>
                        </a:rPr>
                        <a:t>Niveau </a:t>
                      </a:r>
                      <a:endParaRPr lang="fr-FR" sz="1200" b="1" dirty="0">
                        <a:solidFill>
                          <a:schemeClr val="tx1"/>
                        </a:solidFill>
                        <a:latin typeface="Century Gothic" panose="020B0502020202020204" pitchFamily="34" charset="0"/>
                      </a:endParaRPr>
                    </a:p>
                  </a:txBody>
                  <a:tcPr anchor="ctr">
                    <a:solidFill>
                      <a:schemeClr val="bg1">
                        <a:lumMod val="75000"/>
                      </a:schemeClr>
                    </a:solidFill>
                  </a:tcPr>
                </a:tc>
                <a:tc>
                  <a:txBody>
                    <a:bodyPr/>
                    <a:lstStyle/>
                    <a:p>
                      <a:pPr algn="ctr"/>
                      <a:r>
                        <a:rPr lang="fr-FR" sz="1200" b="1" dirty="0" smtClean="0">
                          <a:solidFill>
                            <a:schemeClr val="tx1"/>
                          </a:solidFill>
                          <a:latin typeface="Century Gothic" panose="020B0502020202020204" pitchFamily="34" charset="0"/>
                        </a:rPr>
                        <a:t>CECRL</a:t>
                      </a:r>
                      <a:endParaRPr lang="fr-FR" sz="1200" b="1" dirty="0">
                        <a:solidFill>
                          <a:schemeClr val="tx1"/>
                        </a:solidFill>
                        <a:latin typeface="Century Gothic" panose="020B0502020202020204" pitchFamily="34" charset="0"/>
                      </a:endParaRPr>
                    </a:p>
                  </a:txBody>
                  <a:tcPr anchor="ctr">
                    <a:solidFill>
                      <a:schemeClr val="bg1">
                        <a:lumMod val="75000"/>
                      </a:schemeClr>
                    </a:solidFill>
                  </a:tcPr>
                </a:tc>
                <a:extLst>
                  <a:ext uri="{0D108BD9-81ED-4DB2-BD59-A6C34878D82A}">
                    <a16:rowId xmlns:a16="http://schemas.microsoft.com/office/drawing/2014/main" val="1573975743"/>
                  </a:ext>
                </a:extLst>
              </a:tr>
              <a:tr h="370840">
                <a:tc>
                  <a:txBody>
                    <a:bodyPr/>
                    <a:lstStyle/>
                    <a:p>
                      <a:r>
                        <a:rPr lang="fr-FR" sz="1200" b="0" dirty="0" smtClean="0">
                          <a:solidFill>
                            <a:schemeClr val="tx1"/>
                          </a:solidFill>
                          <a:latin typeface="Calibri Light" panose="020F0302020204030204" pitchFamily="34" charset="0"/>
                          <a:cs typeface="Calibri Light" panose="020F0302020204030204" pitchFamily="34" charset="0"/>
                        </a:rPr>
                        <a:t>Français</a:t>
                      </a:r>
                      <a:endParaRPr lang="fr-FR" sz="1200" b="0" dirty="0">
                        <a:solidFill>
                          <a:schemeClr val="tx1"/>
                        </a:solidFill>
                        <a:latin typeface="Calibri Light" panose="020F0302020204030204" pitchFamily="34" charset="0"/>
                        <a:cs typeface="Calibri Light" panose="020F0302020204030204" pitchFamily="34" charset="0"/>
                      </a:endParaRPr>
                    </a:p>
                  </a:txBody>
                  <a:tcPr anchor="ctr">
                    <a:solidFill>
                      <a:srgbClr val="E4E4E4"/>
                    </a:solidFill>
                  </a:tcPr>
                </a:tc>
                <a:tc>
                  <a:txBody>
                    <a:bodyPr/>
                    <a:lstStyle/>
                    <a:p>
                      <a:r>
                        <a:rPr lang="fr-FR" sz="1200" b="0" dirty="0" smtClean="0">
                          <a:solidFill>
                            <a:schemeClr val="tx1"/>
                          </a:solidFill>
                          <a:latin typeface="Calibri Light" panose="020F0302020204030204" pitchFamily="34" charset="0"/>
                          <a:cs typeface="Calibri Light" panose="020F0302020204030204" pitchFamily="34" charset="0"/>
                        </a:rPr>
                        <a:t>Courant</a:t>
                      </a:r>
                      <a:endParaRPr lang="fr-FR" sz="1200" b="0" dirty="0">
                        <a:solidFill>
                          <a:schemeClr val="tx1"/>
                        </a:solidFill>
                        <a:latin typeface="Calibri Light" panose="020F0302020204030204" pitchFamily="34" charset="0"/>
                        <a:cs typeface="Calibri Light" panose="020F0302020204030204" pitchFamily="34" charset="0"/>
                      </a:endParaRPr>
                    </a:p>
                  </a:txBody>
                  <a:tcPr anchor="ctr">
                    <a:solidFill>
                      <a:srgbClr val="E4E4E4"/>
                    </a:solidFill>
                  </a:tcPr>
                </a:tc>
                <a:tc>
                  <a:txBody>
                    <a:bodyPr/>
                    <a:lstStyle/>
                    <a:p>
                      <a:pPr algn="ctr"/>
                      <a:r>
                        <a:rPr lang="fr-FR" sz="1200" b="0" dirty="0" smtClean="0">
                          <a:solidFill>
                            <a:schemeClr val="tx1"/>
                          </a:solidFill>
                          <a:latin typeface="Calibri Light" panose="020F0302020204030204" pitchFamily="34" charset="0"/>
                          <a:cs typeface="Calibri Light" panose="020F0302020204030204" pitchFamily="34" charset="0"/>
                        </a:rPr>
                        <a:t>C1</a:t>
                      </a:r>
                      <a:endParaRPr lang="fr-FR" sz="1200" b="0" dirty="0">
                        <a:solidFill>
                          <a:schemeClr val="tx1"/>
                        </a:solidFill>
                        <a:latin typeface="Calibri Light" panose="020F0302020204030204" pitchFamily="34" charset="0"/>
                        <a:cs typeface="Calibri Light" panose="020F0302020204030204" pitchFamily="34" charset="0"/>
                      </a:endParaRPr>
                    </a:p>
                  </a:txBody>
                  <a:tcPr anchor="ctr">
                    <a:solidFill>
                      <a:srgbClr val="E4E4E4"/>
                    </a:solidFill>
                  </a:tcPr>
                </a:tc>
                <a:extLst>
                  <a:ext uri="{0D108BD9-81ED-4DB2-BD59-A6C34878D82A}">
                    <a16:rowId xmlns:a16="http://schemas.microsoft.com/office/drawing/2014/main" val="3424236415"/>
                  </a:ext>
                </a:extLst>
              </a:tr>
              <a:tr h="370840">
                <a:tc>
                  <a:txBody>
                    <a:bodyPr/>
                    <a:lstStyle/>
                    <a:p>
                      <a:r>
                        <a:rPr lang="fr-FR" sz="1200" b="0" dirty="0" smtClean="0">
                          <a:solidFill>
                            <a:schemeClr val="tx1"/>
                          </a:solidFill>
                          <a:latin typeface="Calibri Light" panose="020F0302020204030204" pitchFamily="34" charset="0"/>
                          <a:cs typeface="Calibri Light" panose="020F0302020204030204" pitchFamily="34" charset="0"/>
                        </a:rPr>
                        <a:t>Anglais</a:t>
                      </a:r>
                      <a:endParaRPr lang="fr-FR" sz="1200" b="0" dirty="0">
                        <a:solidFill>
                          <a:schemeClr val="tx1"/>
                        </a:solidFill>
                        <a:latin typeface="Calibri Light" panose="020F0302020204030204" pitchFamily="34" charset="0"/>
                        <a:cs typeface="Calibri Light" panose="020F0302020204030204" pitchFamily="34" charset="0"/>
                      </a:endParaRPr>
                    </a:p>
                  </a:txBody>
                  <a:tcPr anchor="ctr">
                    <a:solidFill>
                      <a:srgbClr val="E4E4E4"/>
                    </a:solidFill>
                  </a:tcPr>
                </a:tc>
                <a:tc>
                  <a:txBody>
                    <a:bodyPr/>
                    <a:lstStyle/>
                    <a:p>
                      <a:r>
                        <a:rPr lang="fr-FR" sz="1200" b="0" dirty="0" smtClean="0">
                          <a:solidFill>
                            <a:schemeClr val="tx1"/>
                          </a:solidFill>
                          <a:latin typeface="Calibri Light" panose="020F0302020204030204" pitchFamily="34" charset="0"/>
                          <a:cs typeface="Calibri Light" panose="020F0302020204030204" pitchFamily="34" charset="0"/>
                        </a:rPr>
                        <a:t>Intermédiaire</a:t>
                      </a:r>
                      <a:endParaRPr lang="fr-FR" sz="1200" b="0" dirty="0">
                        <a:solidFill>
                          <a:schemeClr val="tx1"/>
                        </a:solidFill>
                        <a:latin typeface="Calibri Light" panose="020F0302020204030204" pitchFamily="34" charset="0"/>
                        <a:cs typeface="Calibri Light" panose="020F0302020204030204" pitchFamily="34" charset="0"/>
                      </a:endParaRPr>
                    </a:p>
                  </a:txBody>
                  <a:tcPr anchor="ctr">
                    <a:solidFill>
                      <a:srgbClr val="E4E4E4"/>
                    </a:solidFill>
                  </a:tcPr>
                </a:tc>
                <a:tc>
                  <a:txBody>
                    <a:bodyPr/>
                    <a:lstStyle/>
                    <a:p>
                      <a:pPr algn="ctr"/>
                      <a:r>
                        <a:rPr lang="fr-FR" sz="1200" b="0" dirty="0" smtClean="0">
                          <a:solidFill>
                            <a:schemeClr val="tx1"/>
                          </a:solidFill>
                          <a:latin typeface="Calibri Light" panose="020F0302020204030204" pitchFamily="34" charset="0"/>
                          <a:cs typeface="Calibri Light" panose="020F0302020204030204" pitchFamily="34" charset="0"/>
                        </a:rPr>
                        <a:t>B1</a:t>
                      </a:r>
                      <a:endParaRPr lang="fr-FR" sz="1200" b="0" dirty="0">
                        <a:solidFill>
                          <a:schemeClr val="tx1"/>
                        </a:solidFill>
                        <a:latin typeface="Calibri Light" panose="020F0302020204030204" pitchFamily="34" charset="0"/>
                        <a:cs typeface="Calibri Light" panose="020F0302020204030204" pitchFamily="34" charset="0"/>
                      </a:endParaRPr>
                    </a:p>
                  </a:txBody>
                  <a:tcPr anchor="ctr">
                    <a:solidFill>
                      <a:srgbClr val="E4E4E4"/>
                    </a:solidFill>
                  </a:tcPr>
                </a:tc>
                <a:extLst>
                  <a:ext uri="{0D108BD9-81ED-4DB2-BD59-A6C34878D82A}">
                    <a16:rowId xmlns:a16="http://schemas.microsoft.com/office/drawing/2014/main" val="1858752147"/>
                  </a:ext>
                </a:extLst>
              </a:tr>
            </a:tbl>
          </a:graphicData>
        </a:graphic>
      </p:graphicFrame>
      <p:sp>
        <p:nvSpPr>
          <p:cNvPr id="99" name="ZoneTexte 98"/>
          <p:cNvSpPr txBox="1"/>
          <p:nvPr/>
        </p:nvSpPr>
        <p:spPr>
          <a:xfrm>
            <a:off x="294118" y="7175500"/>
            <a:ext cx="2493532" cy="1323439"/>
          </a:xfrm>
          <a:prstGeom prst="rect">
            <a:avLst/>
          </a:prstGeom>
          <a:noFill/>
        </p:spPr>
        <p:txBody>
          <a:bodyPr wrap="square" rtlCol="0">
            <a:spAutoFit/>
          </a:bodyPr>
          <a:lstStyle/>
          <a:p>
            <a:pPr marL="171450" indent="-171450">
              <a:buFont typeface="Arial" panose="020B0604020202020204" pitchFamily="34" charset="0"/>
              <a:buChar char="•"/>
            </a:pPr>
            <a:r>
              <a:rPr lang="fr-FR" sz="1200" dirty="0" smtClean="0">
                <a:latin typeface="Calibri Light" panose="020F0302020204030204" pitchFamily="34" charset="0"/>
                <a:cs typeface="Calibri Light" panose="020F0302020204030204" pitchFamily="34" charset="0"/>
              </a:rPr>
              <a:t>Volontariat dans une association caritatif entre 2015 à 2019</a:t>
            </a:r>
          </a:p>
          <a:p>
            <a:pPr marL="171450" indent="-171450">
              <a:buFont typeface="Arial" panose="020B0604020202020204" pitchFamily="34" charset="0"/>
              <a:buChar char="•"/>
            </a:pPr>
            <a:endParaRPr lang="fr-FR" sz="400" dirty="0" smtClean="0">
              <a:latin typeface="Calibri Light" panose="020F0302020204030204" pitchFamily="34" charset="0"/>
              <a:cs typeface="Calibri Light" panose="020F0302020204030204" pitchFamily="34" charset="0"/>
            </a:endParaRPr>
          </a:p>
          <a:p>
            <a:pPr marL="171450" indent="-171450">
              <a:buFont typeface="Arial" panose="020B0604020202020204" pitchFamily="34" charset="0"/>
              <a:buChar char="•"/>
            </a:pPr>
            <a:r>
              <a:rPr lang="fr-FR" sz="1200" dirty="0">
                <a:latin typeface="Calibri Light" panose="020F0302020204030204" pitchFamily="34" charset="0"/>
                <a:cs typeface="Calibri Light" panose="020F0302020204030204" pitchFamily="34" charset="0"/>
              </a:rPr>
              <a:t>Capitaine d’un équipe de futsal amateur entre 2013 et </a:t>
            </a:r>
            <a:r>
              <a:rPr lang="fr-FR" sz="1200" dirty="0" smtClean="0">
                <a:latin typeface="Calibri Light" panose="020F0302020204030204" pitchFamily="34" charset="0"/>
                <a:cs typeface="Calibri Light" panose="020F0302020204030204" pitchFamily="34" charset="0"/>
              </a:rPr>
              <a:t>2017</a:t>
            </a:r>
          </a:p>
          <a:p>
            <a:pPr marL="171450" indent="-171450">
              <a:buFont typeface="Arial" panose="020B0604020202020204" pitchFamily="34" charset="0"/>
              <a:buChar char="•"/>
            </a:pPr>
            <a:endParaRPr lang="fr-FR" sz="400" dirty="0">
              <a:latin typeface="Calibri Light" panose="020F0302020204030204" pitchFamily="34" charset="0"/>
              <a:cs typeface="Calibri Light" panose="020F0302020204030204" pitchFamily="34" charset="0"/>
            </a:endParaRPr>
          </a:p>
          <a:p>
            <a:pPr marL="171450" indent="-171450">
              <a:buFont typeface="Arial" panose="020B0604020202020204" pitchFamily="34" charset="0"/>
              <a:buChar char="•"/>
            </a:pPr>
            <a:r>
              <a:rPr lang="fr-FR" sz="1200" dirty="0" smtClean="0">
                <a:latin typeface="Calibri Light" panose="020F0302020204030204" pitchFamily="34" charset="0"/>
                <a:cs typeface="Calibri Light" panose="020F0302020204030204" pitchFamily="34" charset="0"/>
              </a:rPr>
              <a:t>Passionné de bricolage et de cuisine</a:t>
            </a:r>
            <a:endParaRPr lang="fr-FR" sz="1200" dirty="0">
              <a:latin typeface="Calibri Light" panose="020F0302020204030204" pitchFamily="34" charset="0"/>
              <a:cs typeface="Calibri Light" panose="020F0302020204030204" pitchFamily="34" charset="0"/>
            </a:endParaRPr>
          </a:p>
        </p:txBody>
      </p:sp>
      <p:sp>
        <p:nvSpPr>
          <p:cNvPr id="103" name="ZoneTexte 102"/>
          <p:cNvSpPr txBox="1"/>
          <p:nvPr/>
        </p:nvSpPr>
        <p:spPr>
          <a:xfrm>
            <a:off x="425450" y="1917700"/>
            <a:ext cx="2180971" cy="1200329"/>
          </a:xfrm>
          <a:prstGeom prst="rect">
            <a:avLst/>
          </a:prstGeom>
          <a:noFill/>
        </p:spPr>
        <p:txBody>
          <a:bodyPr wrap="square" rtlCol="0">
            <a:spAutoFit/>
          </a:bodyPr>
          <a:lstStyle/>
          <a:p>
            <a:pPr marL="171450" indent="-171450">
              <a:buFont typeface="Arial" panose="020B0604020202020204" pitchFamily="34" charset="0"/>
              <a:buChar char="•"/>
            </a:pPr>
            <a:r>
              <a:rPr lang="fr-FR" sz="1200" dirty="0" smtClean="0">
                <a:latin typeface="Calibri Light" panose="020F0302020204030204" pitchFamily="34" charset="0"/>
                <a:cs typeface="Calibri Light" panose="020F0302020204030204" pitchFamily="34" charset="0"/>
              </a:rPr>
              <a:t>Attentif, à l’écoute</a:t>
            </a:r>
          </a:p>
          <a:p>
            <a:pPr marL="171450" indent="-171450">
              <a:buFont typeface="Arial" panose="020B0604020202020204" pitchFamily="34" charset="0"/>
              <a:buChar char="•"/>
            </a:pPr>
            <a:r>
              <a:rPr lang="fr-FR" sz="1200" dirty="0" smtClean="0">
                <a:latin typeface="Calibri Light" panose="020F0302020204030204" pitchFamily="34" charset="0"/>
                <a:cs typeface="Calibri Light" panose="020F0302020204030204" pitchFamily="34" charset="0"/>
              </a:rPr>
              <a:t>Capacité d’adaptation</a:t>
            </a:r>
          </a:p>
          <a:p>
            <a:pPr marL="171450" indent="-171450">
              <a:buFont typeface="Arial" panose="020B0604020202020204" pitchFamily="34" charset="0"/>
              <a:buChar char="•"/>
            </a:pPr>
            <a:r>
              <a:rPr lang="fr-FR" sz="1200" dirty="0" smtClean="0">
                <a:latin typeface="Calibri Light" panose="020F0302020204030204" pitchFamily="34" charset="0"/>
                <a:cs typeface="Calibri Light" panose="020F0302020204030204" pitchFamily="34" charset="0"/>
              </a:rPr>
              <a:t>Coopératif</a:t>
            </a:r>
          </a:p>
          <a:p>
            <a:pPr marL="171450" indent="-171450">
              <a:buFont typeface="Arial" panose="020B0604020202020204" pitchFamily="34" charset="0"/>
              <a:buChar char="•"/>
            </a:pPr>
            <a:r>
              <a:rPr lang="fr-FR" sz="1200" dirty="0" smtClean="0">
                <a:latin typeface="Calibri Light" panose="020F0302020204030204" pitchFamily="34" charset="0"/>
                <a:cs typeface="Calibri Light" panose="020F0302020204030204" pitchFamily="34" charset="0"/>
              </a:rPr>
              <a:t>Rigoureux</a:t>
            </a:r>
          </a:p>
          <a:p>
            <a:pPr marL="171450" indent="-171450">
              <a:buFont typeface="Arial" panose="020B0604020202020204" pitchFamily="34" charset="0"/>
              <a:buChar char="•"/>
            </a:pPr>
            <a:r>
              <a:rPr lang="fr-FR" sz="1200" dirty="0" smtClean="0">
                <a:latin typeface="Calibri Light" panose="020F0302020204030204" pitchFamily="34" charset="0"/>
                <a:cs typeface="Calibri Light" panose="020F0302020204030204" pitchFamily="34" charset="0"/>
              </a:rPr>
              <a:t>Proactif</a:t>
            </a:r>
          </a:p>
          <a:p>
            <a:pPr marL="171450" indent="-171450">
              <a:buFont typeface="Arial" panose="020B0604020202020204" pitchFamily="34" charset="0"/>
              <a:buChar char="•"/>
            </a:pPr>
            <a:r>
              <a:rPr lang="fr-FR" sz="1200" dirty="0" smtClean="0">
                <a:latin typeface="Calibri Light" panose="020F0302020204030204" pitchFamily="34" charset="0"/>
                <a:cs typeface="Calibri Light" panose="020F0302020204030204" pitchFamily="34" charset="0"/>
              </a:rPr>
              <a:t>Ponctuel</a:t>
            </a:r>
            <a:endParaRPr lang="fr-FR" sz="120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2005402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659</TotalTime>
  <Words>723</Words>
  <Application>Microsoft Office PowerPoint</Application>
  <PresentationFormat>Personnalisé</PresentationFormat>
  <Paragraphs>125</Paragraphs>
  <Slides>2</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vt:i4>
      </vt:variant>
    </vt:vector>
  </HeadingPairs>
  <TitlesOfParts>
    <vt:vector size="11" baseType="lpstr">
      <vt:lpstr>Arial</vt:lpstr>
      <vt:lpstr>Arial Black</vt:lpstr>
      <vt:lpstr>Arial Rounded MT Bold</vt:lpstr>
      <vt:lpstr>Bahnschrift SemiBold</vt:lpstr>
      <vt:lpstr>Berlin Sans FB Demi</vt:lpstr>
      <vt:lpstr>Calibri</vt:lpstr>
      <vt:lpstr>Calibri Light</vt:lpstr>
      <vt:lpstr>Century Gothic</vt:lpstr>
      <vt:lpstr>Office Theme</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MAELIE</dc:title>
  <dc:creator>RAKOTONARIVO Misetra</dc:creator>
  <cp:lastModifiedBy>RAKOTONARIVO Misetra</cp:lastModifiedBy>
  <cp:revision>52</cp:revision>
  <dcterms:created xsi:type="dcterms:W3CDTF">2015-12-15T03:52:31Z</dcterms:created>
  <dcterms:modified xsi:type="dcterms:W3CDTF">2021-11-08T22:35:11Z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2015-12-08T00:00:00Z</vt:filetime>
  </property>
  <property fmtid="{D5CDD505-2E9C-101B-9397-08002B2CF9AE}" pid="3" name="LastSaved">
    <vt:filetime>2015-12-15T00:00:00Z</vt:filetime>
  </property>
</Properties>
</file>