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61" r:id="rId4"/>
    <p:sldId id="262" r:id="rId5"/>
    <p:sldId id="263" r:id="rId6"/>
    <p:sldId id="280" r:id="rId7"/>
    <p:sldId id="281" r:id="rId8"/>
    <p:sldId id="279" r:id="rId9"/>
    <p:sldId id="276" r:id="rId10"/>
    <p:sldId id="28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546EFF-1485-40D7-A449-18573E6F141D}" v="37" dt="2025-06-04T14:27:2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  <pc:spChg chg="del mod">
          <ac:chgData name="Georgios Miskakis" userId="44b2163f-3f3f-427f-9606-72ab2f8439a5" providerId="ADAL" clId="{A3546EFF-1485-40D7-A449-18573E6F141D}" dt="2025-06-04T14:23:40.215" v="48" actId="478"/>
          <ac:spMkLst>
            <pc:docMk/>
            <pc:sldMk cId="2089515258" sldId="282"/>
            <ac:spMk id="2" creationId="{F1A237E0-B59C-2386-5C40-C72CDDE16E53}"/>
          </ac:spMkLst>
        </pc:spChg>
        <pc:spChg chg="del">
          <ac:chgData name="Georgios Miskakis" userId="44b2163f-3f3f-427f-9606-72ab2f8439a5" providerId="ADAL" clId="{A3546EFF-1485-40D7-A449-18573E6F141D}" dt="2025-06-04T14:23:19.556" v="38" actId="478"/>
          <ac:spMkLst>
            <pc:docMk/>
            <pc:sldMk cId="2089515258" sldId="282"/>
            <ac:spMk id="3" creationId="{CA949DF1-A7F4-7515-5C69-0CD6DADB7EE6}"/>
          </ac:spMkLst>
        </pc:spChg>
        <pc:spChg chg="add del mod">
          <ac:chgData name="Georgios Miskakis" userId="44b2163f-3f3f-427f-9606-72ab2f8439a5" providerId="ADAL" clId="{A3546EFF-1485-40D7-A449-18573E6F141D}" dt="2025-06-04T14:23:42.826" v="49" actId="478"/>
          <ac:spMkLst>
            <pc:docMk/>
            <pc:sldMk cId="2089515258" sldId="282"/>
            <ac:spMk id="6" creationId="{9EA57809-CA1E-D22B-DB84-44176471D198}"/>
          </ac:spMkLst>
        </pc:spChg>
        <pc:graphicFrameChg chg="add mod modGraphic">
          <ac:chgData name="Georgios Miskakis" userId="44b2163f-3f3f-427f-9606-72ab2f8439a5" providerId="ADAL" clId="{A3546EFF-1485-40D7-A449-18573E6F141D}" dt="2025-06-04T14:27:48.004" v="367" actId="1076"/>
          <ac:graphicFrameMkLst>
            <pc:docMk/>
            <pc:sldMk cId="2089515258" sldId="282"/>
            <ac:graphicFrameMk id="4" creationId="{BF1B50D0-B89E-79DA-46CB-9802DF686BB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rgbClr val="FFC000"/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bg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4-Confidential</a:t>
          </a:r>
          <a:endParaRPr lang="en-GB" dirty="0">
            <a:solidFill>
              <a:schemeClr val="bg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rgbClr val="00B0F0"/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bg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bg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6"/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6"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5-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bg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1-Public</a:t>
          </a:r>
          <a:endParaRPr lang="en-GB">
            <a:solidFill>
              <a:schemeClr val="bg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>
              <a:solidFill>
                <a:schemeClr val="bg1"/>
              </a:solidFill>
            </a:rPr>
            <a:t>1-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bg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dirty="0">
            <a:solidFill>
              <a:schemeClr val="tx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3-Less </a:t>
          </a:r>
          <a:r>
            <a:rPr lang="de-DE" dirty="0" err="1">
              <a:solidFill>
                <a:schemeClr val="tx1"/>
              </a:solidFill>
            </a:rPr>
            <a:t>than</a:t>
          </a:r>
          <a:r>
            <a:rPr lang="de-DE" dirty="0">
              <a:solidFill>
                <a:schemeClr val="tx1"/>
              </a:solidFill>
            </a:rPr>
            <a:t> 3 countries, multiple </a:t>
          </a:r>
          <a:r>
            <a:rPr lang="de-DE" dirty="0" err="1">
              <a:solidFill>
                <a:schemeClr val="tx1"/>
              </a:solidFill>
            </a:rPr>
            <a:t>users</a:t>
          </a:r>
          <a:endParaRPr lang="en-GB" dirty="0">
            <a:solidFill>
              <a:schemeClr val="tx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1-Small </a:t>
          </a:r>
          <a:r>
            <a:rPr lang="de-DE" dirty="0" err="1">
              <a:solidFill>
                <a:schemeClr val="tx1"/>
              </a:solidFill>
            </a:rPr>
            <a:t>userbase</a:t>
          </a:r>
          <a:r>
            <a:rPr lang="de-DE" dirty="0">
              <a:solidFill>
                <a:schemeClr val="tx1"/>
              </a:solidFill>
            </a:rPr>
            <a:t> in </a:t>
          </a:r>
          <a:r>
            <a:rPr lang="de-DE" dirty="0" err="1">
              <a:solidFill>
                <a:schemeClr val="tx1"/>
              </a:solidFill>
            </a:rPr>
            <a:t>one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single</a:t>
          </a:r>
          <a:r>
            <a:rPr lang="de-DE" dirty="0">
              <a:solidFill>
                <a:schemeClr val="tx1"/>
              </a:solidFill>
            </a:rPr>
            <a:t> </a:t>
          </a:r>
          <a:r>
            <a:rPr lang="de-DE" dirty="0" err="1">
              <a:solidFill>
                <a:schemeClr val="tx1"/>
              </a:solidFill>
            </a:rPr>
            <a:t>country</a:t>
          </a:r>
          <a:endParaRPr lang="en-GB" dirty="0">
            <a:solidFill>
              <a:schemeClr val="tx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4-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bg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3-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bg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/>
      <dgm:t>
        <a:bodyPr/>
        <a:lstStyle/>
        <a:p>
          <a:r>
            <a:rPr lang="de-DE">
              <a:solidFill>
                <a:schemeClr val="bg1"/>
              </a:solidFill>
            </a:rPr>
            <a:t>2-</a:t>
          </a:r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bg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/>
      <dgm:t>
        <a:bodyPr/>
        <a:lstStyle/>
        <a:p>
          <a:r>
            <a:rPr lang="en-GB" b="0" i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bg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4-Confidential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1-Public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Confidentiality</a:t>
          </a:r>
          <a:endParaRPr lang="en-GB" sz="43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1-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bg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5-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4-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3-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bg1"/>
              </a:solidFill>
            </a:rPr>
            <a:t>2-</a:t>
          </a: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bg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Availability</a:t>
          </a:r>
          <a:endParaRPr lang="en-GB" sz="43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5-Globally locations, multiple admins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3-Less </a:t>
          </a:r>
          <a:r>
            <a:rPr lang="de-DE" sz="1300" kern="1200" dirty="0" err="1">
              <a:solidFill>
                <a:schemeClr val="tx1"/>
              </a:solidFill>
            </a:rPr>
            <a:t>than</a:t>
          </a:r>
          <a:r>
            <a:rPr lang="de-DE" sz="1300" kern="1200" dirty="0">
              <a:solidFill>
                <a:schemeClr val="tx1"/>
              </a:solidFill>
            </a:rPr>
            <a:t> 3 countries, multiple </a:t>
          </a:r>
          <a:r>
            <a:rPr lang="de-DE" sz="1300" kern="1200" dirty="0" err="1">
              <a:solidFill>
                <a:schemeClr val="tx1"/>
              </a:solidFill>
            </a:rPr>
            <a:t>users</a:t>
          </a:r>
          <a:endParaRPr lang="en-GB" sz="1300" kern="1200" dirty="0">
            <a:solidFill>
              <a:schemeClr val="tx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 dirty="0">
              <a:solidFill>
                <a:schemeClr val="tx1"/>
              </a:solidFill>
            </a:rPr>
            <a:t>1-Small </a:t>
          </a:r>
          <a:r>
            <a:rPr lang="de-DE" sz="1300" kern="1200" dirty="0" err="1">
              <a:solidFill>
                <a:schemeClr val="tx1"/>
              </a:solidFill>
            </a:rPr>
            <a:t>userbase</a:t>
          </a:r>
          <a:r>
            <a:rPr lang="de-DE" sz="1300" kern="1200" dirty="0">
              <a:solidFill>
                <a:schemeClr val="tx1"/>
              </a:solidFill>
            </a:rPr>
            <a:t> in </a:t>
          </a:r>
          <a:r>
            <a:rPr lang="de-DE" sz="1300" kern="1200" dirty="0" err="1">
              <a:solidFill>
                <a:schemeClr val="tx1"/>
              </a:solidFill>
            </a:rPr>
            <a:t>one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single</a:t>
          </a:r>
          <a:r>
            <a:rPr lang="de-DE" sz="1300" kern="1200" dirty="0">
              <a:solidFill>
                <a:schemeClr val="tx1"/>
              </a:solidFill>
            </a:rPr>
            <a:t> </a:t>
          </a:r>
          <a:r>
            <a:rPr lang="de-DE" sz="1300" kern="1200" dirty="0" err="1">
              <a:solidFill>
                <a:schemeClr val="tx1"/>
              </a:solidFill>
            </a:rPr>
            <a:t>country</a:t>
          </a:r>
          <a:endParaRPr lang="en-GB" sz="1300" kern="1200" dirty="0">
            <a:solidFill>
              <a:schemeClr val="tx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dirty="0"/>
            <a:t>Distribution</a:t>
          </a:r>
          <a:endParaRPr lang="en-GB" sz="43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gradFill flip="none" rotWithShape="1">
          <a:gsLst>
            <a:gs pos="0">
              <a:srgbClr val="FFC000">
                <a:shade val="30000"/>
                <a:satMod val="115000"/>
              </a:srgbClr>
            </a:gs>
            <a:gs pos="50000">
              <a:srgbClr val="FFC000">
                <a:shade val="67500"/>
                <a:satMod val="115000"/>
              </a:srgbClr>
            </a:gs>
            <a:gs pos="100000">
              <a:srgbClr val="FFC00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4-Confidential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1-Public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Confidentiality</a:t>
          </a:r>
          <a:endParaRPr lang="en-GB" sz="43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gradFill flip="none" rotWithShape="0">
          <a:gsLst>
            <a:gs pos="0">
              <a:srgbClr val="00B0F0">
                <a:shade val="30000"/>
                <a:satMod val="115000"/>
              </a:srgbClr>
            </a:gs>
            <a:gs pos="50000">
              <a:srgbClr val="00B0F0">
                <a:shade val="67500"/>
                <a:satMod val="115000"/>
              </a:srgbClr>
            </a:gs>
            <a:gs pos="100000">
              <a:srgbClr val="00B0F0">
                <a:shade val="100000"/>
                <a:satMod val="115000"/>
              </a:srgbClr>
            </a:gs>
          </a:gsLst>
          <a:lin ang="16200000" scaled="1"/>
          <a:tileRect/>
        </a:gra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300" kern="120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1-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300" kern="1200">
            <a:solidFill>
              <a:schemeClr val="bg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/>
            <a:t>Integrity</a:t>
          </a:r>
          <a:endParaRPr lang="en-GB" sz="43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6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5-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4-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3-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300" kern="1200">
              <a:solidFill>
                <a:schemeClr val="bg1"/>
              </a:solidFill>
            </a:rPr>
            <a:t>2-</a:t>
          </a: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300" kern="1200" dirty="0">
            <a:solidFill>
              <a:schemeClr val="bg1"/>
            </a:solidFill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300" b="0" i="0" kern="120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300" kern="1200" dirty="0">
            <a:solidFill>
              <a:schemeClr val="bg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81915" rIns="163830" bIns="8191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300" kern="1200" err="1"/>
            <a:t>Availability</a:t>
          </a:r>
          <a:endParaRPr lang="en-GB" sz="43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9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7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8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1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11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5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72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9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1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de-DE" err="1"/>
              <a:t>Cyber</a:t>
            </a:r>
            <a:r>
              <a:rPr lang="de-DE"/>
              <a:t> Risk </a:t>
            </a:r>
            <a:r>
              <a:rPr lang="de-DE" err="1"/>
              <a:t>from</a:t>
            </a:r>
            <a:r>
              <a:rPr lang="de-DE"/>
              <a:t> Theory </a:t>
            </a:r>
            <a:r>
              <a:rPr lang="de-DE" err="1"/>
              <a:t>to</a:t>
            </a:r>
            <a:r>
              <a:rPr lang="de-DE"/>
              <a:t> Practice</a:t>
            </a:r>
            <a:endParaRPr lang="en-GB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6" name="Picture 2" descr="A pattern of coloured wooden pathways">
            <a:extLst>
              <a:ext uri="{FF2B5EF4-FFF2-40B4-BE49-F238E27FC236}">
                <a16:creationId xmlns:a16="http://schemas.microsoft.com/office/drawing/2014/main" id="{6F9AE1E2-78E1-41A9-0C04-A62A2518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AA22-F6C8-2909-979F-FC43ECEF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A132-E54F-824C-D739-603C10CA8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User-Friendly Approach – Simplifies interactions with intuitive, accessible questions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Broad Applicability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55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176DC30-5F54-423B-AF50-738BEABE7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490555" y="162759"/>
            <a:ext cx="6857996" cy="6532473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75998B-83F9-4DD6-A181-01CC6390E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03DA02-DFF0-43DA-97F8-713359A5E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DB5F66-3FA1-4342-A884-49FFC898B0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2E1DE4-95C3-4648-880D-D5F16DA5B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DE976-09C7-468E-88D4-E653C3B9A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46834F4-CE01-4256-A71F-E9622367B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24B1666-CD3C-4141-91C0-782A8C0A7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BEB9DED-5756-4349-86C4-BB40C843E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E66CDAA-2393-4E50-88AE-4B6DE356D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52ED3B2-4AF6-4D71-AFE0-E628195B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8F8274F-6455-416D-9E21-09DCC6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A4FC2BA-35B4-4272-AE27-2EA963B9C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075E2C7-38CF-4C4C-BA60-8EBC4C597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A41EEBD-A69D-4000-B18A-0FF9079FF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674DC2-DB19-4D12-A7CC-A19B45A57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E37544-AEB0-4C32-9AB4-FD8868FBB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A4D92EE-9609-4B42-A0C2-EE8B291A2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4BE4F6-D0F0-4D05-BADF-7BAB73885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2022A48-AB28-42C0-99AA-84E9E942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BE1212E-2DDC-41F9-817C-2B0AF529E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EAC07E3-6FB7-48B5-9418-5D58EC897A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112200-C0E8-4E4F-B475-BB0C5619B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BA45913-5C20-4A2E-9401-B69D433B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53BFA98-23F1-401A-B615-F706954A4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EE95EF-D097-47D9-98DF-5BA037C49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2E5EAA5-1BC5-4C85-85D9-F7BA73476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8F5AAC3-E106-4C3A-986B-23C44A9B1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EC6582A-5366-4B33-8D40-2B474D8B5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A25249E-2F40-425D-A7F1-B7E55EF53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13EC936-5CFC-4FE5-BCA8-59B3A2EF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CDE7F7A-C490-430C-876F-0349FC8BF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D686B4E-119A-4F4A-9392-1F9CFE3BE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F3730C34-30B8-42E4-824D-F095747C4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5" y="205909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9" y="2883005"/>
            <a:ext cx="4398756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PECB ISO27K Auditor&amp;Implementer,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510" y="3111275"/>
            <a:ext cx="839474" cy="8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1671-5191-4947-8899-E90505A70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7D2E98-ED65-4121-9DA5-6DBB831D0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94A307-5B5D-4E42-95B3-064D5093A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CB3B32C-3BDA-4D41-9802-681B0599FD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BDBFD6-7C61-4520-8203-BAB1986C15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4ABA4D7-9904-42C4-B0CD-B1CE2E0D3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B63F0D6-8747-4126-9359-B730EB21B7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91CD660-F5B2-49AC-9EFC-CE94B843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BEB7EB-8E7F-4A4B-8581-73CE2003F2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04FB70E-6820-4456-872A-937F52060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598DD6-9887-4CF7-BAFE-F96E0324E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503E64-565F-465B-A25C-042C5706C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140EE7B-5CA1-4DCB-8652-6E4D2147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85077BE-700D-4C44-AA4D-7CF4E8FD7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B8B3FEB-D353-443D-A148-39156065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1FF5FBB-3BD8-46EB-BDF9-081B29A44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2E11FD-78A4-4F5C-A419-F0237DCAD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708EBE-3154-4FF4-8E8F-88A0762080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A99B5C-EB03-4D56-8DFE-B006D7081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CBAFF0-9FB4-4160-B9BE-CCBE1D8B8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26953D7-154A-49A4-B2E1-D94D365EC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36E3E12-5D96-48DB-8320-62942877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A059482-79BA-4E80-80A2-36FD8408D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4EF88B3-C210-433D-B20D-FE41B4D5F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3665D3E-61E7-4EDF-A208-56449D765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4CF3B0-C9C3-4683-94A3-DC0AE1E745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BE90EF9-6DF5-47F4-A069-9F613C814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44EBDE-5A9F-4E9F-8A55-57FB9E9797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491FC45-82C4-40CD-8D0C-0A2F86E8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1AD0FE3-6144-4171-943E-0E65D08E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7BA4499-5E6A-4998-A0F4-614E6555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FE7A6F-A7F0-4406-809F-E23FCB20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54474F-466A-B381-DDF9-E0D7D5BC0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1349953"/>
            <a:ext cx="4927425" cy="1938525"/>
          </a:xfrm>
        </p:spPr>
        <p:txBody>
          <a:bodyPr>
            <a:normAutofit fontScale="90000"/>
          </a:bodyPr>
          <a:lstStyle/>
          <a:p>
            <a:r>
              <a:rPr lang="en-US"/>
              <a:t>Jiorgos Miskakis, </a:t>
            </a:r>
            <a:r>
              <a:rPr lang="en-US" err="1"/>
              <a:t>EvidentScientific</a:t>
            </a:r>
            <a:r>
              <a:rPr lang="en-US"/>
              <a:t> EMEA CISO</a:t>
            </a:r>
            <a:br>
              <a:rPr lang="en-US"/>
            </a:br>
            <a:r>
              <a:rPr lang="pt-BR" sz="1200"/>
              <a:t>ISACA CISM,CISA,CDPSE,CRISC, </a:t>
            </a:r>
            <a:br>
              <a:rPr lang="pt-BR" sz="1200"/>
            </a:br>
            <a:r>
              <a:rPr lang="pt-BR" sz="1200"/>
              <a:t>PECB ISO27K Auditor&amp;Implementer, </a:t>
            </a:r>
            <a:br>
              <a:rPr lang="pt-BR" sz="1200"/>
            </a:br>
            <a:r>
              <a:rPr lang="pt-BR" sz="1200"/>
              <a:t>ITIL v3</a:t>
            </a:r>
            <a:br>
              <a:rPr lang="en-US" sz="4400"/>
            </a:br>
            <a:endParaRPr lang="en-US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BEAC0A80-07D3-49CB-87C3-BC34F219D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46984-A656-ACE8-3578-B20AE15C7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6"/>
            <a:ext cx="4927425" cy="32459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company produces: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Microscopes</a:t>
            </a:r>
          </a:p>
          <a:p>
            <a:r>
              <a:rPr lang="en-US" dirty="0" err="1"/>
              <a:t>Endscopes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industrial or health science usage</a:t>
            </a:r>
          </a:p>
        </p:txBody>
      </p:sp>
      <p:pic>
        <p:nvPicPr>
          <p:cNvPr id="4" name="Picture 2" descr="A pattern of coloured wooden pathways">
            <a:extLst>
              <a:ext uri="{FF2B5EF4-FFF2-40B4-BE49-F238E27FC236}">
                <a16:creationId xmlns:a16="http://schemas.microsoft.com/office/drawing/2014/main" id="{238FFF24-DFEB-3EA9-D0C3-8010BEF560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6658" r="14236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50788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A qualitative risk assessment: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5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97" name="Group 16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8" name="Right Triangle 19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Which leads to: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Mostly to Staffing need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>
                <a:solidFill>
                  <a:schemeClr val="tx2"/>
                </a:solidFill>
              </a:rPr>
              <a:t>Lengthy ….. discussions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5" name="Picture 4" descr="A basketball on a bench">
            <a:extLst>
              <a:ext uri="{FF2B5EF4-FFF2-40B4-BE49-F238E27FC236}">
                <a16:creationId xmlns:a16="http://schemas.microsoft.com/office/drawing/2014/main" id="{E43E56E6-9DF0-5449-E46B-172AEA0B3D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818710" y="-19533"/>
            <a:ext cx="8363912" cy="6877533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961" y="28012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ight Triangle 41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9CB1D807-3EEB-4C2C-BB0A-D0BCEEDCBC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5C28C9B-DBC0-4EB7-A827-052BFBE1B1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17ED832-2CB5-4903-AC0A-917BD1C6C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E62CC8E-7F3F-490C-B711-69EAAEEC2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57ECAE7-621B-4776-A70D-A25F86B5E5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AAC47E-A792-46F4-BA41-90DF75189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422B429-CFBD-4091-8CEE-D13ED8B60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97A04DD-49BE-46D3-8731-28E84FDD2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64E739F-30C5-413C-8EA4-BB4602ACE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960A7E3-7FD4-49D0-88BB-15C672FAB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BFB9D80-E16D-4A95-95BE-31119BB23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C58E3-C8A6-49D3-94C9-28F408E9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ECAC868-251E-499D-A316-BFA7329C3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E01B171-FFB9-4898-BB1E-334C8DA0A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46735B4-C0CE-4CB1-A48B-C7E974A5C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622174B-88E5-4346-948C-2391DB09B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C56031D-17F0-479E-9D78-8115EB57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62D0CED-FF1F-4D83-9237-ECF071AB9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F2A4D0-BC09-4DCD-A564-189A2D30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C8027A7-8F7C-44A0-9A47-8A5846ED44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3202-49F5-4B6E-A664-B4C32ACBD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A147072-2464-4C26-99A8-C7FDEA106A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ABAA553-3A27-4C3F-AC1B-F6561CE2E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C05AF6F-A2AD-49B2-B02E-885B87927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0655913-7D6A-4A3D-8C2D-368E99797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30CFE6D-B050-4976-A6BD-498AA80C8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374AD34-1FCB-4B49-A712-09F13BA61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F380CB8-A177-49F3-965A-A2474C3AF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EAF4CF7-EA4A-46F0-A2E2-0480EF8EB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1846A5-9A0F-4001-A48C-B45FA712B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F338526-56C1-4F69-A9BB-2E2D52C63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D8ACE6-0B21-4216-B1B9-0ED0D7AC8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Flowchart: Document 78">
            <a:extLst>
              <a:ext uri="{FF2B5EF4-FFF2-40B4-BE49-F238E27FC236}">
                <a16:creationId xmlns:a16="http://schemas.microsoft.com/office/drawing/2014/main" id="{1C8FF592-DEC3-42D7-B2CD-5797E102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638805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420" y="1660888"/>
            <a:ext cx="4783048" cy="268216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0F650A69-32DA-67B2-5F6E-0878A8A8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E950838-0407-B6AA-CDA8-3B7BF1CF1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79468EE-DC2A-F4BE-AF8A-CD59437A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E5BE77D-FFE2-A767-8826-F06B7468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B5B2D1CA-C481-3163-09DE-FE442F286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858196A-A500-CC20-4358-F805091C4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C69B71F-DD46-0D86-7A6E-279D531AF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07F1871-0279-5A86-C463-EF8F0BBC1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969C5A5-9C7C-C4DD-92EE-D9D37B191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0107507-72F7-6E67-6F2C-B7664CF655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719177-17C5-AA35-7C36-C8015C5E9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DA97F89-26A9-303F-A86A-6085CCC1E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596B75B-043B-3529-E39C-B1AB25932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85CADE5-50F5-42D0-1964-D856CD01C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0C517BE-B674-E526-88F7-8E2EF7D8D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0359D04-3700-39A2-42B2-6B36E9D5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16E5ACD-81C0-07C2-969A-7EC5FDF7B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93AF49-62A7-5741-BAAD-DF1E54191B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E6451AD-9A8B-5424-D9A9-0F79607E5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0BA8EE9-608C-8019-80CC-F712B7B2B1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25A7324-E816-3376-1914-A740CED9C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0C281D9-3F85-08B7-93BE-72E4B33FA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A2DE3D0-C7B1-C2BA-CFD5-8C4369FA2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B09380B6-5207-43ED-2681-F72DC5A5A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933E53F-545A-116E-C3E0-89F9592A5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940145E-0952-3E30-1B39-AE195A546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BD2912-7E14-184B-D74E-B052A4E34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024F92-856E-F1F9-5A9D-A235B7300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0B5673A8-A29D-BDEA-C8EC-41D43EE1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4DD3FEC-52CA-3AA3-AA90-1E66DF88B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982DCF6-CFD4-CB6C-D300-0962449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DEA4E13-B0FC-8ACB-A625-B812183E7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B91B1E7-939D-6F31-7912-275C3CA2A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5DB3CB1E-A7A3-241C-42F8-53FE0205D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1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4421237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688AE028-088A-FF77-AEF4-A46456074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757BB00-CD13-4133-BD82-9C3DA6E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4A45483-FD70-5820-3135-34689011B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1648F234-9F64-EEEA-050D-0CF61ABB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1D503A7-870C-7720-5F11-23041118B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525AC2C-B7D2-160A-03B1-D31C089C2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9685E50-35C2-86F9-C610-FDCCE583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973D12B-EFD7-563D-2FE0-9AF9A175E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3B5B9B9-0E06-6137-185F-793970CFE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9138F5-54DD-5322-28A0-0E5437953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2D25911-489E-C59A-F6A6-DBFE97B3E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87AA22-7355-FA7A-CDC6-272165FC9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1E4A902F-63E3-BD89-9436-720DFC5A7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5FE49AC-5395-ED59-4F23-E49F6F31CB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C8E0D87-0779-AE90-C5EE-C0B300EE3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4FA3690-547B-2AF5-BB51-381AB2183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A669316-D637-26F0-065C-19335DB669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E4B20C1-F0C2-513B-FAEE-2992F877B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2FAF0D43-4057-AB17-6703-C50ED565D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D86AF0E-7796-C285-5771-FA106D81F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E4595DB6-AA77-99D6-7E35-CD26DBE0E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DC671F1-CF69-CEA5-8610-8320E534C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1257D92-7D45-C826-B4A1-2C6C55417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8763A49-7FFF-C6DD-2C2F-C59A05D58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EE315-FFEE-61F6-FD0D-50E61BC63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B220A5-C91A-CA3C-74FB-B66BA62CD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F7D2BC9-3B70-9680-2DAE-EF31F8B5B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2B95533-93D8-BFF3-A78A-CDF3F60CC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ABA2E-6240-0F59-47A4-2AB1640EE1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B5963F4B-B3E5-1203-BF00-0C5F7BD07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6815B4F-AF65-7C0B-522F-18898AB8E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7A89551-3E1B-4B25-AABB-3B1A33CE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6558AE3-F97B-009C-659B-554E3D18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ight Triangle 118">
            <a:extLst>
              <a:ext uri="{FF2B5EF4-FFF2-40B4-BE49-F238E27FC236}">
                <a16:creationId xmlns:a16="http://schemas.microsoft.com/office/drawing/2014/main" id="{D715302D-F267-884D-0D6F-77380196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20640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Triage </a:t>
            </a:r>
            <a:r>
              <a:rPr lang="de-DE" b="1" dirty="0" err="1"/>
              <a:t>example</a:t>
            </a:r>
            <a:r>
              <a:rPr lang="de-DE" b="1" dirty="0"/>
              <a:t> 2</a:t>
            </a:r>
            <a:endParaRPr lang="en-GB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0355350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14A5768-EA51-48A2-8E17-AE20B9FE0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D70F1A8-626B-430B-AACC-E280EB946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D9D2887-DD9B-48D0-9844-B5D2024C7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90C04EA-C56F-4932-AB66-F426CACB40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CF894E2-AF43-4E3B-94A7-890F7AD25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51C292B8-EA04-4F65-8D17-4954B29EE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126744D-59AC-407B-977F-9F7B7989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BFD4FA3-B553-4776-83CC-43156375A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145C5FE-691A-4620-9B50-AFE8DBB1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4E186B6-4496-412B-993D-EBA54ACE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CCFC45-B62F-4FB2-8A1C-24299AB6A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03E987B3-0DB8-4E10-8F2F-939C9975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50CF3A0F-1366-43D4-B9ED-39506390F9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3370E57-5DAF-4AD1-A44A-32A93556E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5438A8C5-7279-4DA9-B1BA-5A76E020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119694A-5560-4890-99CF-E4B89F5F1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A41929D-D2D8-4211-8E30-449C7F67E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346B496-7BD4-408E-9387-4B2DBD88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FF4954B0-8891-4B5C-B5C2-2B098DA9D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E2F714F-4C40-46D7-A9B0-5A41FCE1C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B45C2AB-7F9E-4A2B-845D-39DA52F78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7540879-E48F-44C9-8978-75F20ECA8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99A807C-71D8-48EB-B90A-18ABEC581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77DBB3B2-0577-449E-822F-EC7F39931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E9C75EC-55AD-4526-81DC-A716FD738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EC495AC-53AC-46EB-AF18-9F9B72454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5476CB3D-FE8C-4CAF-B287-0576A80CC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34B38EE-AF53-4E0C-A55A-A17CC17EF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D7DE7212-9D6E-4F4E-A073-5B5B858AF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A7C6AD08-49F6-4369-9405-2E06CED9F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4E501EB-B771-494E-8AF3-5350560EB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EA122D9-8BE6-498E-AB20-311EBD5EF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ight Triangle 160">
            <a:extLst>
              <a:ext uri="{FF2B5EF4-FFF2-40B4-BE49-F238E27FC236}">
                <a16:creationId xmlns:a16="http://schemas.microsoft.com/office/drawing/2014/main" id="{5FB205E9-694A-469E-97E7-7339DE0BC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6293591" y="-284145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4383263" y="1279048"/>
            <a:ext cx="6626600" cy="4864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1079" y="1235910"/>
            <a:ext cx="3789096" cy="3789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634E01FB-BAF7-12BF-B6BD-5BA75D6A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31" r="3485" b="-1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516" y="4134559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Execute (example)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276B2-794E-BCFF-60F0-490A3D3C7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617" y="4409308"/>
            <a:ext cx="4927425" cy="3245931"/>
          </a:xfrm>
        </p:spPr>
        <p:txBody>
          <a:bodyPr>
            <a:normAutofit/>
          </a:bodyPr>
          <a:lstStyle/>
          <a:p>
            <a:r>
              <a:rPr lang="de-DE" err="1"/>
              <a:t>Validate</a:t>
            </a:r>
            <a:r>
              <a:rPr lang="de-DE"/>
              <a:t> Scenario </a:t>
            </a:r>
            <a:r>
              <a:rPr lang="de-DE" err="1"/>
              <a:t>Relevance</a:t>
            </a:r>
            <a:endParaRPr lang="en-US"/>
          </a:p>
          <a:p>
            <a:pPr>
              <a:buFont typeface="Grandview" panose="020B0502040204020203" pitchFamily="34" charset="0"/>
              <a:buChar char="§"/>
            </a:pPr>
            <a:r>
              <a:rPr lang="de-DE" err="1"/>
              <a:t>Consider</a:t>
            </a:r>
            <a:r>
              <a:rPr lang="de-DE"/>
              <a:t> </a:t>
            </a:r>
            <a:r>
              <a:rPr lang="de-DE" err="1"/>
              <a:t>always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value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asset</a:t>
            </a:r>
            <a:endParaRPr lang="de-DE"/>
          </a:p>
          <a:p>
            <a:pPr>
              <a:buFont typeface="Grandview" panose="020B0502040204020203" pitchFamily="34" charset="0"/>
              <a:buChar char="§"/>
            </a:pPr>
            <a:r>
              <a:rPr lang="en-GB"/>
              <a:t>Governance controls can reduce the likelihood of things going wrong.</a:t>
            </a:r>
            <a:endParaRPr lang="de-DE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35A5B46E-8210-22C0-231C-5BE8E300BB53}"/>
              </a:ext>
            </a:extLst>
          </p:cNvPr>
          <p:cNvSpPr/>
          <p:nvPr/>
        </p:nvSpPr>
        <p:spPr>
          <a:xfrm>
            <a:off x="6396507" y="4828231"/>
            <a:ext cx="472225" cy="1821561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223C2B"/>
      </a:dk2>
      <a:lt2>
        <a:srgbClr val="E2E5E8"/>
      </a:lt2>
      <a:accent1>
        <a:srgbClr val="E77929"/>
      </a:accent1>
      <a:accent2>
        <a:srgbClr val="BA9F14"/>
      </a:accent2>
      <a:accent3>
        <a:srgbClr val="8BB01F"/>
      </a:accent3>
      <a:accent4>
        <a:srgbClr val="4BB914"/>
      </a:accent4>
      <a:accent5>
        <a:srgbClr val="21BC2F"/>
      </a:accent5>
      <a:accent6>
        <a:srgbClr val="14BA68"/>
      </a:accent6>
      <a:hlink>
        <a:srgbClr val="3C86B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Grandview</vt:lpstr>
      <vt:lpstr>Segoe UI Symbol</vt:lpstr>
      <vt:lpstr>Wingdings</vt:lpstr>
      <vt:lpstr>CosineVTI</vt:lpstr>
      <vt:lpstr>Cyber Risk from Theory to Practice</vt:lpstr>
      <vt:lpstr>Jiorgos Miskakis, EvidentScientific EMEA CISO ISACA CISM,CISA,CDPSE,CRISC,  PECB ISO27K Auditor&amp;Implementer,  ITIL v3 </vt:lpstr>
      <vt:lpstr>A qualitative risk assessment:</vt:lpstr>
      <vt:lpstr>Which leads to: </vt:lpstr>
      <vt:lpstr>A combined approach based on controls, efficiency and risk scenarios</vt:lpstr>
      <vt:lpstr>PowerPoint Presentation</vt:lpstr>
      <vt:lpstr>PowerPoint Presentation</vt:lpstr>
      <vt:lpstr>PowerPoint Presentation</vt:lpstr>
      <vt:lpstr>Execute (example)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9</cp:revision>
  <dcterms:created xsi:type="dcterms:W3CDTF">2023-07-14T05:55:04Z</dcterms:created>
  <dcterms:modified xsi:type="dcterms:W3CDTF">2025-06-16T07:04:55Z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