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7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1F3992D-9A56-4C8F-861C-B2D187824398}">
          <p14:sldIdLst>
            <p14:sldId id="257"/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</p14:sldIdLst>
        </p14:section>
        <p14:section name="Untitled Section" id="{5436EB15-81D8-4A4A-AAC4-FFC6DB77B20F}">
          <p14:sldIdLst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Untitled Section" id="{BB2B981C-5927-4A11-9FA0-B47C9B318E16}">
          <p14:sldIdLst>
            <p14:sldId id="32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83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3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4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1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364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1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7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7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3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79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6507-8C26-4293-8969-29D0A0AB844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72C1-385C-46B2-9441-623B7C966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8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605309"/>
            <a:ext cx="10515600" cy="1275008"/>
          </a:xfr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ECMAScript 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21604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/>
              <a:t>Learn How to use ES6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6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932" y="2550017"/>
            <a:ext cx="231820" cy="296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1380" y="2550017"/>
            <a:ext cx="218941" cy="283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Destructuring: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6" y="1658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Extract data (more than one value!) via patterns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let </a:t>
            </a:r>
            <a:r>
              <a:rPr lang="en-US" dirty="0"/>
              <a:t>obj = { first: </a:t>
            </a:r>
            <a:r>
              <a:rPr lang="en-US" dirty="0" smtClean="0"/>
              <a:t>‘</a:t>
            </a:r>
            <a:r>
              <a:rPr lang="en-US" dirty="0" err="1" smtClean="0"/>
              <a:t>Raju</a:t>
            </a:r>
            <a:r>
              <a:rPr lang="en-US" dirty="0" smtClean="0"/>
              <a:t>’, </a:t>
            </a:r>
            <a:r>
              <a:rPr lang="en-US" dirty="0"/>
              <a:t>last: </a:t>
            </a:r>
            <a:r>
              <a:rPr lang="en-US" dirty="0" smtClean="0"/>
              <a:t>‘</a:t>
            </a:r>
            <a:r>
              <a:rPr lang="en-US" dirty="0" err="1" smtClean="0"/>
              <a:t>Yadav</a:t>
            </a:r>
            <a:r>
              <a:rPr lang="en-US" dirty="0" smtClean="0"/>
              <a:t>’ </a:t>
            </a:r>
            <a:r>
              <a:rPr lang="en-US" dirty="0" smtClean="0"/>
              <a:t>};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let </a:t>
            </a:r>
            <a:r>
              <a:rPr lang="en-US" dirty="0"/>
              <a:t>{ first:  </a:t>
            </a:r>
            <a:r>
              <a:rPr lang="en-US" dirty="0" smtClean="0"/>
              <a:t>f  , </a:t>
            </a:r>
            <a:r>
              <a:rPr lang="en-US" dirty="0"/>
              <a:t>last</a:t>
            </a:r>
            <a:r>
              <a:rPr lang="en-US" dirty="0" smtClean="0"/>
              <a:t>:  </a:t>
            </a:r>
            <a:r>
              <a:rPr lang="en-US" dirty="0"/>
              <a:t>l  </a:t>
            </a:r>
            <a:r>
              <a:rPr lang="en-US" dirty="0" smtClean="0"/>
              <a:t>} </a:t>
            </a:r>
            <a:r>
              <a:rPr lang="en-US" dirty="0"/>
              <a:t>= obj;</a:t>
            </a:r>
          </a:p>
          <a:p>
            <a:pPr marL="457200" lvl="1" indent="0">
              <a:buNone/>
            </a:pPr>
            <a:r>
              <a:rPr lang="en-US" dirty="0" smtClean="0"/>
              <a:t>	console.log(f </a:t>
            </a:r>
            <a:r>
              <a:rPr lang="en-US" dirty="0"/>
              <a:t>+ </a:t>
            </a:r>
            <a:r>
              <a:rPr lang="en-US" dirty="0" smtClean="0"/>
              <a:t>‘  ‘+ </a:t>
            </a:r>
            <a:r>
              <a:rPr lang="en-US" dirty="0"/>
              <a:t>l); // </a:t>
            </a:r>
            <a:r>
              <a:rPr lang="en-US" dirty="0" err="1" smtClean="0"/>
              <a:t>Raju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Usage:</a:t>
            </a:r>
          </a:p>
          <a:p>
            <a:pPr lvl="1"/>
            <a:r>
              <a:rPr lang="en-US" dirty="0"/>
              <a:t>variable declarations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parameter definitions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2228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Destructuring: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21089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/>
              <a:t>[x, y] = [ </a:t>
            </a:r>
            <a:r>
              <a:rPr lang="es-ES" dirty="0" smtClean="0"/>
              <a:t>‘a’, ‘b’ </a:t>
            </a:r>
            <a:r>
              <a:rPr lang="es-ES" dirty="0"/>
              <a:t>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x = ‘ a ’ , y = ‘ b 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[x, y, </a:t>
            </a:r>
            <a:r>
              <a:rPr lang="en-US" dirty="0" smtClean="0"/>
              <a:t>... rest</a:t>
            </a:r>
            <a:r>
              <a:rPr lang="en-US" dirty="0"/>
              <a:t>] </a:t>
            </a:r>
            <a:r>
              <a:rPr lang="en-US" dirty="0" smtClean="0"/>
              <a:t> =  [ ‘ a ’ , ‘ b ’ , ‘ c ’ , ‘ d ’ 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// x = ‘ a ’ , y = ‘ b ’ ,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rest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= [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‘ c ’ 	, ‘ d ’ 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smtClean="0"/>
              <a:t>	[x , y</a:t>
            </a:r>
            <a:r>
              <a:rPr lang="en-US" dirty="0"/>
              <a:t>] = [</a:t>
            </a:r>
            <a:r>
              <a:rPr lang="en-US" dirty="0" smtClean="0"/>
              <a:t>y , x</a:t>
            </a:r>
            <a:r>
              <a:rPr lang="en-US" dirty="0"/>
              <a:t>];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swap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1115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489397" y="1632442"/>
            <a:ext cx="10515600" cy="4351338"/>
          </a:xfrm>
        </p:spPr>
        <p:txBody>
          <a:bodyPr/>
          <a:lstStyle/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	</a:t>
            </a:r>
            <a:r>
              <a:rPr lang="en-US" sz="4400" dirty="0" smtClean="0"/>
              <a:t>Arrow </a:t>
            </a:r>
            <a:r>
              <a:rPr lang="en-US" sz="4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674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Arrow functions: less to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9" y="21089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squares = [1, 2, 3].map(function (x) {return x * x});</a:t>
            </a:r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squares = [1, 2, 3].map(x =&gt; x * x);</a:t>
            </a:r>
          </a:p>
        </p:txBody>
      </p:sp>
    </p:spTree>
    <p:extLst>
      <p:ext uri="{BB962C8B-B14F-4D97-AF65-F5344CB8AC3E}">
        <p14:creationId xmlns:p14="http://schemas.microsoft.com/office/powerpoint/2010/main" xmlns="" val="40594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75775" y="5769735"/>
            <a:ext cx="1738648" cy="270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91656" cy="8371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Arrow functions: lexical this, no more that=this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5459" y="824247"/>
            <a:ext cx="9388698" cy="3606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UiComponent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	var </a:t>
            </a:r>
            <a:r>
              <a:rPr lang="en-US" sz="1800" dirty="0"/>
              <a:t>that = this;</a:t>
            </a:r>
          </a:p>
          <a:p>
            <a:pPr marL="0" indent="0">
              <a:buNone/>
            </a:pPr>
            <a:r>
              <a:rPr lang="en-US" sz="1800" dirty="0" smtClean="0"/>
              <a:t>	var </a:t>
            </a:r>
            <a:r>
              <a:rPr lang="en-US" sz="1800" dirty="0"/>
              <a:t>button = </a:t>
            </a:r>
            <a:r>
              <a:rPr lang="en-US" sz="1800" dirty="0" err="1"/>
              <a:t>document.getElementById</a:t>
            </a:r>
            <a:r>
              <a:rPr lang="en-US" sz="1800" dirty="0" smtClean="0"/>
              <a:t>(‘#</a:t>
            </a:r>
            <a:r>
              <a:rPr lang="en-US" sz="1800" dirty="0" err="1" smtClean="0"/>
              <a:t>myButton</a:t>
            </a:r>
            <a:r>
              <a:rPr lang="en-US" sz="1800" dirty="0" smtClean="0"/>
              <a:t>’);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button.addEventListener</a:t>
            </a:r>
            <a:r>
              <a:rPr lang="en-US" sz="1800" dirty="0" smtClean="0"/>
              <a:t>(‘click’, </a:t>
            </a:r>
            <a:r>
              <a:rPr lang="en-US" sz="1800" dirty="0"/>
              <a:t>function () {</a:t>
            </a:r>
          </a:p>
          <a:p>
            <a:pPr marL="0" indent="0">
              <a:buNone/>
            </a:pPr>
            <a:r>
              <a:rPr lang="en-US" sz="1800" dirty="0" smtClean="0"/>
              <a:t>		console.log(‘CLICK’);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that.handleClick</a:t>
            </a:r>
            <a:r>
              <a:rPr lang="en-US" sz="1800" dirty="0"/>
              <a:t>();</a:t>
            </a: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>	});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600" dirty="0" err="1"/>
              <a:t>UiComponent.prototype.handleClick</a:t>
            </a:r>
            <a:r>
              <a:rPr lang="en-US" sz="1600" dirty="0"/>
              <a:t> = function () { ... 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975" y="4546241"/>
            <a:ext cx="11114625" cy="2196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UiComponent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	let </a:t>
            </a:r>
            <a:r>
              <a:rPr lang="en-US" sz="2000" dirty="0"/>
              <a:t>button = </a:t>
            </a:r>
            <a:r>
              <a:rPr lang="en-US" sz="2000" dirty="0" err="1"/>
              <a:t>document.getElementById</a:t>
            </a:r>
            <a:r>
              <a:rPr lang="en-US" sz="2000" dirty="0" smtClean="0"/>
              <a:t>(‘ #</a:t>
            </a:r>
            <a:r>
              <a:rPr lang="en-US" sz="2000" dirty="0" err="1" smtClean="0"/>
              <a:t>myButton</a:t>
            </a:r>
            <a:r>
              <a:rPr lang="en-US" sz="2000" dirty="0" smtClean="0"/>
              <a:t> ’);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button.addEventListener</a:t>
            </a:r>
            <a:r>
              <a:rPr lang="en-US" sz="2000" dirty="0" smtClean="0"/>
              <a:t>(‘ click ’ ,  ( )  = &gt; 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	console.log(‘ CLICK ’);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this.handleClick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	});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9420" y="1143397"/>
            <a:ext cx="1716065" cy="43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2103" y="2643345"/>
            <a:ext cx="2016690" cy="46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92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Arrow functions: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form: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arg1, arg2, ...) </a:t>
            </a:r>
            <a:r>
              <a:rPr lang="en-US" dirty="0" smtClean="0"/>
              <a:t> =&gt;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arg1, arg2, ...)  </a:t>
            </a:r>
            <a:r>
              <a:rPr lang="en-US" dirty="0" smtClean="0"/>
              <a:t>=&gt; </a:t>
            </a:r>
            <a:r>
              <a:rPr lang="en-US" dirty="0"/>
              <a:t>{ stmt1</a:t>
            </a:r>
            <a:r>
              <a:rPr lang="en-US" dirty="0" smtClean="0"/>
              <a:t>;  </a:t>
            </a:r>
            <a:r>
              <a:rPr lang="en-US" dirty="0"/>
              <a:t>stmt2; ...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Shorter </a:t>
            </a:r>
            <a:r>
              <a:rPr lang="en-US" dirty="0"/>
              <a:t>version – single parameter: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/>
              <a:t>=&gt; { stmt1; stmt2; </a:t>
            </a:r>
            <a:r>
              <a:rPr lang="en-US" dirty="0" smtClean="0"/>
              <a:t> ...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5297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3206" y="29589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Parameter handling</a:t>
            </a:r>
          </a:p>
        </p:txBody>
      </p:sp>
    </p:spTree>
    <p:extLst>
      <p:ext uri="{BB962C8B-B14F-4D97-AF65-F5344CB8AC3E}">
        <p14:creationId xmlns:p14="http://schemas.microsoft.com/office/powerpoint/2010/main" xmlns="" val="308177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773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Parameter handling 1: parameter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4" y="1442433"/>
            <a:ext cx="10515600" cy="4373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Use a default value if parameter is missing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function </a:t>
            </a:r>
            <a:r>
              <a:rPr lang="en-US" sz="2000" dirty="0"/>
              <a:t>func1(x, y=3) {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[</a:t>
            </a:r>
            <a:r>
              <a:rPr lang="en-US" sz="2000" dirty="0" err="1"/>
              <a:t>x,y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Interaction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&gt; </a:t>
            </a:r>
            <a:r>
              <a:rPr lang="en-US" sz="2000" dirty="0"/>
              <a:t>func1(1, 2)</a:t>
            </a:r>
          </a:p>
          <a:p>
            <a:pPr marL="0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1, 2]</a:t>
            </a:r>
          </a:p>
          <a:p>
            <a:pPr marL="0" indent="0">
              <a:buNone/>
            </a:pPr>
            <a:r>
              <a:rPr lang="en-US" sz="2000" dirty="0" smtClean="0"/>
              <a:t>	&gt; </a:t>
            </a:r>
            <a:r>
              <a:rPr lang="en-US" sz="2000" dirty="0"/>
              <a:t>func1(1)</a:t>
            </a:r>
          </a:p>
          <a:p>
            <a:pPr marL="0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1, 3]</a:t>
            </a:r>
          </a:p>
          <a:p>
            <a:pPr marL="0" indent="0">
              <a:buNone/>
            </a:pPr>
            <a:r>
              <a:rPr lang="en-US" sz="2000" dirty="0" smtClean="0"/>
              <a:t>	&gt; </a:t>
            </a:r>
            <a:r>
              <a:rPr lang="en-US" sz="2000" dirty="0"/>
              <a:t>func1()</a:t>
            </a:r>
          </a:p>
          <a:p>
            <a:pPr marL="0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undefined, 3</a:t>
            </a: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1569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Parameter handling 2: 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40" y="1452138"/>
            <a:ext cx="10515600" cy="5405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Put trailing parameters in an array.</a:t>
            </a:r>
          </a:p>
          <a:p>
            <a:pPr marL="0" indent="0">
              <a:buNone/>
            </a:pPr>
            <a:r>
              <a:rPr lang="en-US" dirty="0" smtClean="0"/>
              <a:t>	function </a:t>
            </a:r>
            <a:r>
              <a:rPr lang="en-US" dirty="0"/>
              <a:t>func2(arg0, ...others)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others;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Interaction: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/>
              <a:t>func2(0, 1, 2, 3)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1, 2, 3]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/>
              <a:t>func2(0)</a:t>
            </a:r>
          </a:p>
          <a:p>
            <a:pPr marL="0" indent="0">
              <a:buNone/>
            </a:pPr>
            <a:r>
              <a:rPr lang="en-US" dirty="0" smtClean="0"/>
              <a:t>	[]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/>
              <a:t>func2()</a:t>
            </a:r>
          </a:p>
          <a:p>
            <a:pPr marL="0" indent="0">
              <a:buNone/>
            </a:pPr>
            <a:r>
              <a:rPr lang="en-US" dirty="0" smtClean="0"/>
              <a:t>	[]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Eliminate the need for the special variable arguments.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345787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Spread operator 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6" y="1658199"/>
            <a:ext cx="10515600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Turn an array into function/method arguments: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/>
              <a:t>Math.max</a:t>
            </a:r>
            <a:r>
              <a:rPr lang="en-US" dirty="0"/>
              <a:t>(7, 4, 11)</a:t>
            </a:r>
          </a:p>
          <a:p>
            <a:pPr marL="0" indent="0">
              <a:buNone/>
            </a:pPr>
            <a:r>
              <a:rPr lang="en-US" dirty="0" smtClean="0"/>
              <a:t>	11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/>
              <a:t>Math.max</a:t>
            </a:r>
            <a:r>
              <a:rPr lang="en-US" dirty="0"/>
              <a:t>(...[7, 4, 11])</a:t>
            </a:r>
          </a:p>
          <a:p>
            <a:pPr marL="0" indent="0">
              <a:buNone/>
            </a:pPr>
            <a:r>
              <a:rPr lang="en-US" dirty="0" smtClean="0"/>
              <a:t>	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inverse of a rest parameter</a:t>
            </a:r>
          </a:p>
          <a:p>
            <a:r>
              <a:rPr lang="en-US" dirty="0"/>
              <a:t>Mostly replaces </a:t>
            </a:r>
            <a:r>
              <a:rPr lang="en-US" dirty="0" err="1"/>
              <a:t>Function.prototype.apply</a:t>
            </a:r>
            <a:r>
              <a:rPr lang="en-US" dirty="0"/>
              <a:t>()</a:t>
            </a:r>
          </a:p>
          <a:p>
            <a:r>
              <a:rPr lang="en-US" dirty="0"/>
              <a:t>Also works in constructors</a:t>
            </a:r>
          </a:p>
        </p:txBody>
      </p:sp>
    </p:spTree>
    <p:extLst>
      <p:ext uri="{BB962C8B-B14F-4D97-AF65-F5344CB8AC3E}">
        <p14:creationId xmlns:p14="http://schemas.microsoft.com/office/powerpoint/2010/main" xmlns="" val="376504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0659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JavaScript: big and dangerous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614" y="1570036"/>
            <a:ext cx="11073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JavaScript: Used for much more than it was originally created for.</a:t>
            </a:r>
          </a:p>
          <a:p>
            <a:r>
              <a:rPr lang="en-US" sz="2400" b="0" i="0" u="none" strike="noStrike" baseline="0" dirty="0" smtClean="0">
                <a:solidFill>
                  <a:srgbClr val="000000"/>
                </a:solidFill>
              </a:rPr>
              <a:t>Let’s make it better for those tasks. . 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LMSans10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004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37151"/>
            <a:ext cx="11436439" cy="1325563"/>
          </a:xfrm>
        </p:spPr>
        <p:txBody>
          <a:bodyPr/>
          <a:lstStyle/>
          <a:p>
            <a:r>
              <a:rPr lang="da-DK" dirty="0">
                <a:solidFill>
                  <a:srgbClr val="C00000"/>
                </a:solidFill>
                <a:latin typeface="Calibri "/>
              </a:rPr>
              <a:t>Parameter handling 3: named parameters</a:t>
            </a:r>
            <a:endParaRPr lang="en-US" dirty="0">
              <a:solidFill>
                <a:srgbClr val="C00000"/>
              </a:solidFill>
              <a:latin typeface="Calibri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8" y="1349106"/>
            <a:ext cx="10515600" cy="550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destructuring</a:t>
            </a:r>
            <a:r>
              <a:rPr lang="en-US" dirty="0"/>
              <a:t> for named parameters opt1 and opt2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function </a:t>
            </a:r>
            <a:r>
              <a:rPr lang="en-US" dirty="0"/>
              <a:t>func3(arg0, { opt1, opt2 </a:t>
            </a:r>
            <a:r>
              <a:rPr lang="en-US" dirty="0" smtClean="0"/>
              <a:t>} 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return </a:t>
            </a:r>
            <a:r>
              <a:rPr lang="en-US" dirty="0"/>
              <a:t>[opt1, opt2];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nl-NL" dirty="0" smtClean="0"/>
              <a:t>	// </a:t>
            </a:r>
            <a:r>
              <a:rPr lang="nl-NL" dirty="0"/>
              <a:t>{opt1,opt2} is same as {</a:t>
            </a:r>
            <a:r>
              <a:rPr lang="nl-NL" dirty="0" smtClean="0"/>
              <a:t>opt1 : opt1 , opt2 : opt2}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Interaction: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/>
              <a:t>func3(0, { opt1: </a:t>
            </a:r>
            <a:r>
              <a:rPr lang="en-US" dirty="0" smtClean="0"/>
              <a:t>‘a’, </a:t>
            </a:r>
            <a:r>
              <a:rPr lang="en-US" dirty="0"/>
              <a:t>opt2: </a:t>
            </a:r>
            <a:r>
              <a:rPr lang="en-US" dirty="0" smtClean="0"/>
              <a:t>‘b’ 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 smtClean="0"/>
              <a:t>	[‘a’, ‘b’]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49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2881313"/>
            <a:ext cx="11552349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4400" dirty="0" smtClean="0">
                <a:solidFill>
                  <a:srgbClr val="C00000"/>
                </a:solidFill>
              </a:rPr>
              <a:t>Object-orientation </a:t>
            </a:r>
            <a:r>
              <a:rPr lang="en-US" sz="4400" dirty="0">
                <a:solidFill>
                  <a:srgbClr val="C00000"/>
                </a:solidFill>
              </a:rPr>
              <a:t>and modularity</a:t>
            </a:r>
          </a:p>
        </p:txBody>
      </p:sp>
    </p:spTree>
    <p:extLst>
      <p:ext uri="{BB962C8B-B14F-4D97-AF65-F5344CB8AC3E}">
        <p14:creationId xmlns:p14="http://schemas.microsoft.com/office/powerpoint/2010/main" xmlns="" val="399404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985"/>
            <a:ext cx="10515600" cy="53865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// ECMAScript 6</a:t>
            </a:r>
          </a:p>
          <a:p>
            <a:pPr marL="0" indent="0">
              <a:buNone/>
            </a:pPr>
            <a:r>
              <a:rPr lang="en-US" dirty="0"/>
              <a:t>let obj </a:t>
            </a:r>
            <a:r>
              <a:rPr lang="en-US" dirty="0" smtClean="0"/>
              <a:t> =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__</a:t>
            </a:r>
            <a:r>
              <a:rPr lang="en-US" dirty="0"/>
              <a:t>proto__: </a:t>
            </a:r>
            <a:r>
              <a:rPr lang="en-US" dirty="0" err="1"/>
              <a:t>someObject</a:t>
            </a:r>
            <a:r>
              <a:rPr lang="en-US" dirty="0"/>
              <a:t>, // special property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myMethod</a:t>
            </a:r>
            <a:r>
              <a:rPr lang="en-US" dirty="0" smtClean="0"/>
              <a:t>(arg1</a:t>
            </a:r>
            <a:r>
              <a:rPr lang="en-US" dirty="0"/>
              <a:t>, arg2) { // method definition</a:t>
            </a:r>
          </a:p>
          <a:p>
            <a:pPr marL="0" indent="0">
              <a:buNone/>
            </a:pPr>
            <a:r>
              <a:rPr lang="en-US" dirty="0" smtClean="0"/>
              <a:t>	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// ECMAScript 5</a:t>
            </a:r>
          </a:p>
          <a:p>
            <a:pPr marL="0" indent="0">
              <a:buNone/>
            </a:pPr>
            <a:r>
              <a:rPr lang="en-US" dirty="0"/>
              <a:t>var obj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someObject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obj.myMethod</a:t>
            </a:r>
            <a:r>
              <a:rPr lang="en-US" dirty="0"/>
              <a:t> = function (arg1, arg2) {</a:t>
            </a:r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312333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08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Object literals: property value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352282"/>
            <a:ext cx="10515600" cy="55057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Shorthand: {</a:t>
            </a:r>
            <a:r>
              <a:rPr lang="en-US" dirty="0" err="1"/>
              <a:t>x,y</a:t>
            </a:r>
            <a:r>
              <a:rPr lang="en-US" dirty="0"/>
              <a:t>} is the same as { </a:t>
            </a:r>
            <a:r>
              <a:rPr lang="en-US" dirty="0" smtClean="0"/>
              <a:t>x :  x ,  y :  </a:t>
            </a:r>
            <a:r>
              <a:rPr lang="en-US" dirty="0"/>
              <a:t>y }.</a:t>
            </a:r>
          </a:p>
          <a:p>
            <a:pPr marL="0" indent="0">
              <a:buNone/>
            </a:pPr>
            <a:r>
              <a:rPr lang="en-US" dirty="0" smtClean="0"/>
              <a:t>	Convenient </a:t>
            </a:r>
            <a:r>
              <a:rPr lang="en-US" dirty="0"/>
              <a:t>for multiple return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computePoint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x = </a:t>
            </a:r>
            <a:r>
              <a:rPr lang="en-US" dirty="0" err="1"/>
              <a:t>computeX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y = </a:t>
            </a:r>
            <a:r>
              <a:rPr lang="en-US" dirty="0" err="1"/>
              <a:t>computeY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{ </a:t>
            </a:r>
            <a:r>
              <a:rPr lang="en-US" dirty="0" smtClean="0"/>
              <a:t> x  ,  y  } ; </a:t>
            </a:r>
            <a:r>
              <a:rPr lang="en-US" dirty="0"/>
              <a:t>// shorthand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{</a:t>
            </a:r>
            <a:r>
              <a:rPr lang="en-US" dirty="0" smtClean="0"/>
              <a:t>x , y</a:t>
            </a:r>
            <a:r>
              <a:rPr lang="en-US" dirty="0"/>
              <a:t>} = </a:t>
            </a:r>
            <a:r>
              <a:rPr lang="en-US" dirty="0" err="1"/>
              <a:t>computePoint</a:t>
            </a:r>
            <a:r>
              <a:rPr lang="en-US" dirty="0"/>
              <a:t>(); // shorthand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57897" y="2009104"/>
            <a:ext cx="269383" cy="1416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00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 (Headings)"/>
              </a:rPr>
              <a:t>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1890020"/>
            <a:ext cx="10515600" cy="4351338"/>
          </a:xfrm>
        </p:spPr>
        <p:txBody>
          <a:bodyPr/>
          <a:lstStyle/>
          <a:p>
            <a:r>
              <a:rPr lang="en-US" dirty="0"/>
              <a:t>Inspired by Lisp, Smalltalk etc.</a:t>
            </a:r>
          </a:p>
          <a:p>
            <a:r>
              <a:rPr lang="en-US" dirty="0"/>
              <a:t>A new kind of primitive value: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sz="2800" dirty="0"/>
              <a:t>&gt; let </a:t>
            </a:r>
            <a:r>
              <a:rPr lang="en-US" sz="2800" dirty="0" err="1"/>
              <a:t>sym</a:t>
            </a:r>
            <a:r>
              <a:rPr lang="en-US" sz="2800" dirty="0"/>
              <a:t> = Symbol();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sym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‘</a:t>
            </a:r>
            <a:r>
              <a:rPr lang="en-US" sz="2800" dirty="0"/>
              <a:t>symbol’</a:t>
            </a:r>
          </a:p>
          <a:p>
            <a:r>
              <a:rPr lang="en-US" dirty="0"/>
              <a:t>Each symbol is unique.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67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Symbols: </a:t>
            </a:r>
            <a:r>
              <a:rPr lang="en-US" dirty="0" err="1">
                <a:solidFill>
                  <a:srgbClr val="C00000"/>
                </a:solidFill>
                <a:latin typeface="Calibri "/>
              </a:rPr>
              <a:t>enum</a:t>
            </a:r>
            <a:r>
              <a:rPr lang="en-US" dirty="0">
                <a:solidFill>
                  <a:srgbClr val="C00000"/>
                </a:solidFill>
                <a:latin typeface="Calibri "/>
              </a:rPr>
              <a:t>-style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220318"/>
            <a:ext cx="10709856" cy="56376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let red = </a:t>
            </a:r>
            <a:r>
              <a:rPr lang="en-US" sz="2000" dirty="0" smtClean="0"/>
              <a:t>Symbol () 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green = </a:t>
            </a:r>
            <a:r>
              <a:rPr lang="en-US" sz="2000" dirty="0" smtClean="0"/>
              <a:t>Symbol () 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blue = </a:t>
            </a:r>
            <a:r>
              <a:rPr lang="en-US" sz="2000" dirty="0" smtClean="0"/>
              <a:t>Symbol ()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 handleColor(color) {</a:t>
            </a:r>
          </a:p>
          <a:p>
            <a:pPr marL="0" indent="0">
              <a:buNone/>
            </a:pPr>
            <a:r>
              <a:rPr lang="en-US" sz="2000" dirty="0" smtClean="0"/>
              <a:t>	switch(color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		case </a:t>
            </a:r>
            <a:r>
              <a:rPr lang="en-US" sz="2000" dirty="0"/>
              <a:t>red:</a:t>
            </a:r>
          </a:p>
          <a:p>
            <a:pPr marL="0" indent="0">
              <a:buNone/>
            </a:pPr>
            <a:r>
              <a:rPr lang="en-US" sz="2000" dirty="0" smtClean="0"/>
              <a:t>		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case </a:t>
            </a:r>
            <a:r>
              <a:rPr lang="en-US" sz="2000" dirty="0"/>
              <a:t>green:</a:t>
            </a:r>
          </a:p>
          <a:p>
            <a:pPr marL="0" indent="0">
              <a:buNone/>
            </a:pPr>
            <a:r>
              <a:rPr lang="en-US" sz="2000" dirty="0" smtClean="0"/>
              <a:t>		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case </a:t>
            </a:r>
            <a:r>
              <a:rPr lang="en-US" sz="2000" dirty="0"/>
              <a:t>blue:</a:t>
            </a:r>
          </a:p>
          <a:p>
            <a:pPr marL="0" indent="0">
              <a:buNone/>
            </a:pPr>
            <a:r>
              <a:rPr lang="en-US" sz="2000" dirty="0" smtClean="0"/>
              <a:t>		...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171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15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Symbols: property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1325562"/>
            <a:ext cx="10335296" cy="54358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specialMethod = </a:t>
            </a:r>
            <a:r>
              <a:rPr lang="en-US" dirty="0" smtClean="0"/>
              <a:t>Symbol ()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obj = {</a:t>
            </a:r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computed property key</a:t>
            </a:r>
          </a:p>
          <a:p>
            <a:pPr marL="0" indent="0">
              <a:buNone/>
            </a:pPr>
            <a:r>
              <a:rPr lang="en-US" dirty="0" smtClean="0"/>
              <a:t>		[</a:t>
            </a:r>
            <a:r>
              <a:rPr lang="en-US" dirty="0"/>
              <a:t>specialMethod</a:t>
            </a:r>
            <a:r>
              <a:rPr lang="en-US" dirty="0" smtClean="0"/>
              <a:t>]  :  function 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obj[specialMethod</a:t>
            </a:r>
            <a:r>
              <a:rPr lang="en-US" dirty="0"/>
              <a:t>](123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Shorter – method definition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let </a:t>
            </a:r>
            <a:r>
              <a:rPr lang="en-US" dirty="0"/>
              <a:t>obj =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[</a:t>
            </a:r>
            <a:r>
              <a:rPr lang="en-US" dirty="0"/>
              <a:t>specialMethod](</a:t>
            </a:r>
            <a:r>
              <a:rPr lang="en-US" dirty="0" err="1"/>
              <a:t>arg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69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Symbols: property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4" y="2506662"/>
            <a:ext cx="10515600" cy="4351338"/>
          </a:xfrm>
        </p:spPr>
        <p:txBody>
          <a:bodyPr/>
          <a:lstStyle/>
          <a:p>
            <a:r>
              <a:rPr lang="en-US" dirty="0"/>
              <a:t>Advantage: No name clashes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Configure objects for ECMAScript and frameworks</a:t>
            </a:r>
          </a:p>
          <a:p>
            <a:pPr marL="0" indent="0">
              <a:buNone/>
            </a:pPr>
            <a:r>
              <a:rPr lang="el-GR" dirty="0" smtClean="0"/>
              <a:t> </a:t>
            </a:r>
            <a:r>
              <a:rPr lang="en-US" dirty="0" smtClean="0"/>
              <a:t>	 publically </a:t>
            </a:r>
            <a:r>
              <a:rPr lang="en-US" dirty="0"/>
              <a:t>known symbols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85611" y="4185634"/>
            <a:ext cx="528034" cy="2575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08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9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769556"/>
            <a:ext cx="10515600" cy="595321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4900" dirty="0" smtClean="0"/>
              <a:t>class </a:t>
            </a:r>
            <a:r>
              <a:rPr lang="en-US" sz="4900" dirty="0"/>
              <a:t>Point {</a:t>
            </a:r>
          </a:p>
          <a:p>
            <a:pPr marL="0" indent="0">
              <a:buNone/>
            </a:pPr>
            <a:r>
              <a:rPr lang="en-US" sz="4900" dirty="0" smtClean="0"/>
              <a:t>			constructor(x</a:t>
            </a:r>
            <a:r>
              <a:rPr lang="en-US" sz="4900" dirty="0"/>
              <a:t>, y) </a:t>
            </a:r>
            <a:r>
              <a:rPr lang="en-US" sz="4900" dirty="0" smtClean="0"/>
              <a:t> {</a:t>
            </a: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				this . x </a:t>
            </a:r>
            <a:r>
              <a:rPr lang="en-US" sz="4900" dirty="0"/>
              <a:t>= x;</a:t>
            </a:r>
          </a:p>
          <a:p>
            <a:pPr marL="0" indent="0">
              <a:buNone/>
            </a:pPr>
            <a:r>
              <a:rPr lang="en-US" sz="4900" dirty="0" smtClean="0"/>
              <a:t>				this . y </a:t>
            </a:r>
            <a:r>
              <a:rPr lang="en-US" sz="4900" dirty="0"/>
              <a:t>= y;</a:t>
            </a:r>
          </a:p>
          <a:p>
            <a:pPr marL="0" indent="0">
              <a:buNone/>
            </a:pPr>
            <a:r>
              <a:rPr lang="en-US" sz="4900" dirty="0" smtClean="0"/>
              <a:t>			}</a:t>
            </a: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			toString () </a:t>
            </a:r>
            <a:r>
              <a:rPr lang="en-US" sz="4900" dirty="0"/>
              <a:t>{</a:t>
            </a:r>
          </a:p>
          <a:p>
            <a:pPr marL="0" indent="0">
              <a:buNone/>
            </a:pPr>
            <a:r>
              <a:rPr lang="en-US" sz="4900" dirty="0" smtClean="0"/>
              <a:t>				return ‘ ( ‘+this . </a:t>
            </a:r>
            <a:r>
              <a:rPr lang="en-US" sz="4900" dirty="0"/>
              <a:t>x</a:t>
            </a:r>
            <a:r>
              <a:rPr lang="en-US" sz="4900" dirty="0" smtClean="0"/>
              <a:t> +’ ,  ‘ + this . </a:t>
            </a:r>
            <a:r>
              <a:rPr lang="en-US" sz="4900" dirty="0"/>
              <a:t>y</a:t>
            </a:r>
            <a:r>
              <a:rPr lang="en-US" sz="4900" dirty="0" smtClean="0"/>
              <a:t> + ‘ ) ‘  ;</a:t>
            </a:r>
            <a:endParaRPr lang="en-US" sz="4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4900" dirty="0" smtClean="0"/>
              <a:t>		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900" dirty="0" smtClean="0"/>
              <a:t>	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900" dirty="0" smtClean="0"/>
              <a:t>----------------------------------------------------------------------------------------------------------------------------------------------------------------------</a:t>
            </a: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		function Point ( x ,  y ) {</a:t>
            </a: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			this . x = </a:t>
            </a:r>
            <a:r>
              <a:rPr lang="en-US" sz="4900" dirty="0"/>
              <a:t>x;</a:t>
            </a:r>
          </a:p>
          <a:p>
            <a:pPr marL="0" indent="0">
              <a:buNone/>
            </a:pPr>
            <a:r>
              <a:rPr lang="en-US" sz="4900" dirty="0" smtClean="0"/>
              <a:t>			this . y </a:t>
            </a:r>
            <a:r>
              <a:rPr lang="en-US" sz="4900" dirty="0"/>
              <a:t>= y;</a:t>
            </a:r>
          </a:p>
          <a:p>
            <a:pPr marL="0" indent="0">
              <a:buNone/>
            </a:pPr>
            <a:r>
              <a:rPr lang="en-US" sz="4900" dirty="0" smtClean="0"/>
              <a:t>		}</a:t>
            </a: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		Point . Prototype .toString </a:t>
            </a:r>
            <a:r>
              <a:rPr lang="en-US" sz="4900" dirty="0"/>
              <a:t>= function () {</a:t>
            </a:r>
          </a:p>
          <a:p>
            <a:pPr marL="0" indent="0">
              <a:buNone/>
            </a:pPr>
            <a:r>
              <a:rPr lang="en-US" sz="4900" dirty="0" smtClean="0"/>
              <a:t>			return ‘ (‘+ this . x + ‘ , ‘ + this . </a:t>
            </a:r>
            <a:r>
              <a:rPr lang="en-US" sz="4900" dirty="0"/>
              <a:t>y</a:t>
            </a:r>
            <a:r>
              <a:rPr lang="en-US" sz="4900" dirty="0" smtClean="0"/>
              <a:t> +’ ) ’ ;</a:t>
            </a: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		};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xmlns="" val="890429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758"/>
            <a:ext cx="10515600" cy="92410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Classes: sub-type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699" y="872589"/>
            <a:ext cx="11447173" cy="245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ColorPoint extends Point {</a:t>
            </a:r>
          </a:p>
          <a:p>
            <a:pPr marL="0" indent="0">
              <a:buNone/>
            </a:pPr>
            <a:r>
              <a:rPr lang="en-US" sz="1600" dirty="0" smtClean="0"/>
              <a:t>	constructor(x</a:t>
            </a:r>
            <a:r>
              <a:rPr lang="en-US" sz="1600" dirty="0"/>
              <a:t>, y, color) {</a:t>
            </a:r>
          </a:p>
          <a:p>
            <a:pPr marL="0" indent="0">
              <a:buNone/>
            </a:pPr>
            <a:r>
              <a:rPr lang="es-ES" sz="1600" dirty="0" smtClean="0"/>
              <a:t>		super (x</a:t>
            </a:r>
            <a:r>
              <a:rPr lang="es-ES" sz="1600" dirty="0"/>
              <a:t>, y); // same as super.constructor(x, y)</a:t>
            </a:r>
          </a:p>
          <a:p>
            <a:pPr marL="0" indent="0">
              <a:buNone/>
            </a:pPr>
            <a:r>
              <a:rPr lang="en-US" sz="1600" dirty="0" smtClean="0"/>
              <a:t>		this . color </a:t>
            </a:r>
            <a:r>
              <a:rPr lang="en-US" sz="1600" dirty="0"/>
              <a:t>= color;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toString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		return this . color+ ‘  ‘+</a:t>
            </a:r>
            <a:r>
              <a:rPr lang="en-US" sz="1600" dirty="0"/>
              <a:t>super();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-------------------------------------------------------------------------------------------------------------------------------------------------------------------------------------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37" y="4301544"/>
            <a:ext cx="10342807" cy="26852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smtClean="0"/>
              <a:t>ColorPoint (x , y , </a:t>
            </a:r>
            <a:r>
              <a:rPr lang="en-US" dirty="0"/>
              <a:t>color) {</a:t>
            </a:r>
          </a:p>
          <a:p>
            <a:pPr marL="0" indent="0">
              <a:buNone/>
            </a:pPr>
            <a:r>
              <a:rPr lang="en-US" dirty="0" smtClean="0"/>
              <a:t>	Point . Call ( this ,  x ,  y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this . Color </a:t>
            </a:r>
            <a:r>
              <a:rPr lang="en-US" dirty="0"/>
              <a:t>= color;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ColorPoint . prototype </a:t>
            </a:r>
            <a:r>
              <a:rPr lang="en-US" dirty="0"/>
              <a:t>= </a:t>
            </a:r>
            <a:r>
              <a:rPr lang="en-US" dirty="0" smtClean="0"/>
              <a:t>Object . create ( Point . Prototype 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ColorPoint . Prototype . constructor </a:t>
            </a:r>
            <a:r>
              <a:rPr lang="en-US" dirty="0"/>
              <a:t>= </a:t>
            </a:r>
            <a:r>
              <a:rPr lang="en-US" dirty="0" smtClean="0"/>
              <a:t>ColorPoint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ColorPoint . Prototype . toString </a:t>
            </a:r>
            <a:r>
              <a:rPr lang="en-US" dirty="0"/>
              <a:t>= function ()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this . Color + ’ ’+Point .prototype .toString .call (</a:t>
            </a:r>
            <a:r>
              <a:rPr lang="en-US" dirty="0"/>
              <a:t>this);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25685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ECMAScript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39" y="16710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ECMAScript 6: next version of JavaScript (current: ECMAScript 5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talk:</a:t>
            </a:r>
          </a:p>
          <a:p>
            <a:pPr lvl="1"/>
            <a:r>
              <a:rPr lang="en-US" dirty="0"/>
              <a:t>Why (goals)?</a:t>
            </a:r>
          </a:p>
          <a:p>
            <a:pPr lvl="1"/>
            <a:r>
              <a:rPr lang="en-US" dirty="0"/>
              <a:t>How (design process)?</a:t>
            </a:r>
          </a:p>
          <a:p>
            <a:pPr lvl="1"/>
            <a:r>
              <a:rPr lang="en-US" dirty="0"/>
              <a:t>What (features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0071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Point 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zero()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new </a:t>
            </a:r>
            <a:r>
              <a:rPr lang="en-US" dirty="0" smtClean="0"/>
              <a:t>Point(0 ,  </a:t>
            </a:r>
            <a:r>
              <a:rPr lang="en-US" dirty="0"/>
              <a:t>0</a:t>
            </a:r>
            <a:r>
              <a:rPr lang="en-US" dirty="0" smtClean="0"/>
              <a:t>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constructor(x</a:t>
            </a:r>
            <a:r>
              <a:rPr lang="en-US" dirty="0"/>
              <a:t>, y) {</a:t>
            </a:r>
          </a:p>
          <a:p>
            <a:pPr marL="1371600" lvl="3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his . x </a:t>
            </a:r>
            <a:r>
              <a:rPr lang="en-US" sz="2800" dirty="0"/>
              <a:t>= </a:t>
            </a:r>
            <a:r>
              <a:rPr lang="en-US" sz="2800" dirty="0" smtClean="0"/>
              <a:t>x ;</a:t>
            </a:r>
            <a:endParaRPr lang="en-US" sz="2800" dirty="0"/>
          </a:p>
          <a:p>
            <a:pPr marL="1371600" lvl="3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his . y </a:t>
            </a:r>
            <a:r>
              <a:rPr lang="en-US" sz="2800" dirty="0"/>
              <a:t>= </a:t>
            </a:r>
            <a:r>
              <a:rPr lang="en-US" sz="2800" dirty="0" smtClean="0"/>
              <a:t>y ;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p = </a:t>
            </a:r>
            <a:r>
              <a:rPr lang="en-US" dirty="0" smtClean="0"/>
              <a:t>Point . zero()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41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Private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Hiding some properties from external access (object literals, classes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Still under discussion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Possibly: via a special kind of symbol.</a:t>
            </a:r>
          </a:p>
        </p:txBody>
      </p:sp>
    </p:spTree>
    <p:extLst>
      <p:ext uri="{BB962C8B-B14F-4D97-AF65-F5344CB8AC3E}">
        <p14:creationId xmlns:p14="http://schemas.microsoft.com/office/powerpoint/2010/main" xmlns="" val="50504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15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Modules: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18" y="1168803"/>
            <a:ext cx="11372045" cy="2643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	// </a:t>
            </a:r>
            <a:r>
              <a:rPr lang="en-US" b="1" dirty="0"/>
              <a:t>lib/math.js</a:t>
            </a:r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notExported = </a:t>
            </a:r>
            <a:r>
              <a:rPr lang="en-US" dirty="0" smtClean="0"/>
              <a:t>‘ abc ’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export  </a:t>
            </a:r>
            <a:r>
              <a:rPr lang="en-US" dirty="0"/>
              <a:t>function </a:t>
            </a:r>
            <a:r>
              <a:rPr lang="en-US" dirty="0" smtClean="0"/>
              <a:t>square ( x 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return  x  *  x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export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MY_CONSTANT = 123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9244" y="4069724"/>
            <a:ext cx="11191741" cy="4206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	// </a:t>
            </a:r>
            <a:r>
              <a:rPr lang="en-US" b="1" dirty="0"/>
              <a:t>main.js</a:t>
            </a:r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/>
              <a:t>{square} from </a:t>
            </a:r>
            <a:r>
              <a:rPr lang="en-US" dirty="0" smtClean="0"/>
              <a:t>‘ lib/math’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console.log ( square ( 3 ) )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Alternatively:</a:t>
            </a:r>
          </a:p>
          <a:p>
            <a:pPr marL="0" indent="0">
              <a:buNone/>
            </a:pPr>
            <a:r>
              <a:rPr lang="en-US" dirty="0" smtClean="0"/>
              <a:t>	import ‘ lib/math ’ </a:t>
            </a:r>
            <a:r>
              <a:rPr lang="en-US" dirty="0"/>
              <a:t>as math;</a:t>
            </a:r>
          </a:p>
          <a:p>
            <a:pPr marL="0" indent="0">
              <a:buNone/>
            </a:pPr>
            <a:r>
              <a:rPr lang="en-US" dirty="0" smtClean="0"/>
              <a:t>	console.log ( math . </a:t>
            </a:r>
            <a:r>
              <a:rPr lang="en-US" dirty="0"/>
              <a:t>s</a:t>
            </a:r>
            <a:r>
              <a:rPr lang="en-US" dirty="0" smtClean="0"/>
              <a:t>quare (3</a:t>
            </a:r>
            <a:r>
              <a:rPr lang="en-US" dirty="0"/>
              <a:t>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9555" y="2021982"/>
            <a:ext cx="953037" cy="48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797" y="3335628"/>
            <a:ext cx="106894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66670" y="3940935"/>
            <a:ext cx="1076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516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Modules: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6" y="1536141"/>
            <a:ext cx="10984606" cy="491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features [3]:</a:t>
            </a:r>
          </a:p>
          <a:p>
            <a:pPr lvl="1"/>
            <a:r>
              <a:rPr lang="en-US" sz="2800" dirty="0"/>
              <a:t>Rename imports</a:t>
            </a:r>
          </a:p>
          <a:p>
            <a:pPr lvl="1"/>
            <a:r>
              <a:rPr lang="en-US" sz="2800" dirty="0"/>
              <a:t>Concatenation: put several modules in the same file</a:t>
            </a:r>
          </a:p>
          <a:p>
            <a:pPr lvl="1"/>
            <a:r>
              <a:rPr lang="en-US" sz="2800" dirty="0"/>
              <a:t>Module IDs are configurable (default: paths relative to importing file)</a:t>
            </a:r>
          </a:p>
          <a:p>
            <a:pPr lvl="1"/>
            <a:r>
              <a:rPr lang="en-US" sz="2800" dirty="0"/>
              <a:t>Programmatic (e.g. conditional) loading of modules via an API</a:t>
            </a:r>
          </a:p>
          <a:p>
            <a:pPr lvl="2"/>
            <a:r>
              <a:rPr lang="en-US" dirty="0"/>
              <a:t>Module loading is customizable:</a:t>
            </a:r>
          </a:p>
          <a:p>
            <a:pPr lvl="2"/>
            <a:r>
              <a:rPr lang="en-US" dirty="0"/>
              <a:t>Automatic linting (think: JSLint, JSHint)</a:t>
            </a:r>
          </a:p>
          <a:p>
            <a:pPr lvl="2"/>
            <a:r>
              <a:rPr lang="en-US" dirty="0"/>
              <a:t>Automatically translate files (CoffeeScript, TypeScript)</a:t>
            </a:r>
          </a:p>
          <a:p>
            <a:pPr lvl="2"/>
            <a:r>
              <a:rPr lang="en-US" dirty="0"/>
              <a:t>Use legacy modules (AMD, Node.js)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714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8957" y="2690542"/>
            <a:ext cx="3939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 smtClean="0">
                <a:solidFill>
                  <a:srgbClr val="C00000"/>
                </a:solidFill>
              </a:rPr>
              <a:t>Template strings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97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Template strings: 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984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Invocation:</a:t>
            </a:r>
          </a:p>
          <a:p>
            <a:pPr marL="0" indent="0">
              <a:buNone/>
            </a:pPr>
            <a:r>
              <a:rPr lang="en-US" dirty="0" smtClean="0"/>
              <a:t>	templateHandler `	Hello $ { first }  $ { last } ! `</a:t>
            </a:r>
          </a:p>
          <a:p>
            <a:pPr marL="0" indent="0">
              <a:buNone/>
            </a:pPr>
            <a:r>
              <a:rPr lang="en-US" dirty="0" smtClean="0"/>
              <a:t>Syntactic </a:t>
            </a:r>
            <a:r>
              <a:rPr lang="en-US" dirty="0"/>
              <a:t>sugar </a:t>
            </a:r>
            <a:r>
              <a:rPr lang="en-US" dirty="0" smtClean="0"/>
              <a:t>for: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templateHandler ( [ ‘Hello  ‘ ,  ‘  ‘ , ‘ ! ’ ] , first ,  last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kinds of tokens:</a:t>
            </a:r>
          </a:p>
          <a:p>
            <a:pPr lvl="1"/>
            <a:r>
              <a:rPr lang="en-US" dirty="0"/>
              <a:t>Literal sections (static): </a:t>
            </a:r>
            <a:r>
              <a:rPr lang="en-US" dirty="0" smtClean="0"/>
              <a:t>‘ Hello</a:t>
            </a:r>
            <a:r>
              <a:rPr lang="en-US" dirty="0"/>
              <a:t> </a:t>
            </a:r>
            <a:r>
              <a:rPr lang="en-US" dirty="0" smtClean="0"/>
              <a:t>‘</a:t>
            </a:r>
            <a:endParaRPr lang="en-US" dirty="0"/>
          </a:p>
          <a:p>
            <a:pPr lvl="1"/>
            <a:r>
              <a:rPr lang="en-US" dirty="0"/>
              <a:t>Substitutions (dynamic): first</a:t>
            </a:r>
          </a:p>
        </p:txBody>
      </p:sp>
    </p:spTree>
    <p:extLst>
      <p:ext uri="{BB962C8B-B14F-4D97-AF65-F5344CB8AC3E}">
        <p14:creationId xmlns:p14="http://schemas.microsoft.com/office/powerpoint/2010/main" xmlns="" val="33296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Template strings: 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lines, no escaping:</a:t>
            </a:r>
          </a:p>
          <a:p>
            <a:pPr marL="0" indent="0">
              <a:buNone/>
            </a:pPr>
            <a:r>
              <a:rPr lang="en-US" dirty="0" smtClean="0"/>
              <a:t>	var  str  </a:t>
            </a:r>
            <a:r>
              <a:rPr lang="en-US" dirty="0"/>
              <a:t>= </a:t>
            </a:r>
            <a:r>
              <a:rPr lang="en-US" dirty="0" smtClean="0"/>
              <a:t> raw `This </a:t>
            </a:r>
            <a:r>
              <a:rPr lang="en-US" dirty="0"/>
              <a:t>is a text</a:t>
            </a:r>
          </a:p>
          <a:p>
            <a:pPr marL="0" indent="0">
              <a:buNone/>
            </a:pPr>
            <a:r>
              <a:rPr lang="en-US" dirty="0" smtClean="0"/>
              <a:t>	with </a:t>
            </a:r>
            <a:r>
              <a:rPr lang="en-US" dirty="0"/>
              <a:t>multiple lines</a:t>
            </a:r>
            <a:r>
              <a:rPr lang="en-US" dirty="0" smtClean="0"/>
              <a:t>. 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Escapes </a:t>
            </a:r>
            <a:r>
              <a:rPr lang="en-US" dirty="0"/>
              <a:t>are not interpreted,</a:t>
            </a:r>
          </a:p>
          <a:p>
            <a:pPr marL="0" indent="0">
              <a:buNone/>
            </a:pPr>
            <a:r>
              <a:rPr lang="en-US" dirty="0" smtClean="0"/>
              <a:t>	\</a:t>
            </a:r>
            <a:r>
              <a:rPr lang="en-US" dirty="0"/>
              <a:t>n is not a newline</a:t>
            </a:r>
            <a:r>
              <a:rPr lang="en-US" dirty="0" smtClean="0"/>
              <a:t>. `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0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Template strings: other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2506662"/>
            <a:ext cx="10515600" cy="4351338"/>
          </a:xfrm>
        </p:spPr>
        <p:txBody>
          <a:bodyPr/>
          <a:lstStyle/>
          <a:p>
            <a:r>
              <a:rPr lang="en-US" dirty="0"/>
              <a:t>Regular expressions (XRegExp: multi-line, ignoring whitespace)</a:t>
            </a:r>
          </a:p>
          <a:p>
            <a:r>
              <a:rPr lang="en-US" dirty="0"/>
              <a:t>Query languages</a:t>
            </a:r>
          </a:p>
          <a:p>
            <a:r>
              <a:rPr lang="en-US" dirty="0"/>
              <a:t>Text localization</a:t>
            </a:r>
          </a:p>
          <a:p>
            <a:r>
              <a:rPr lang="en-US" dirty="0"/>
              <a:t>Templating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4388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364" y="2767815"/>
            <a:ext cx="3843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 smtClean="0">
                <a:solidFill>
                  <a:srgbClr val="C00000"/>
                </a:solidFill>
              </a:rPr>
              <a:t>Standard library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642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394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1313645"/>
            <a:ext cx="10515600" cy="5022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structure mapping from arbitrary values to arbitrary values</a:t>
            </a:r>
          </a:p>
          <a:p>
            <a:pPr marL="0" indent="0">
              <a:buNone/>
            </a:pPr>
            <a:r>
              <a:rPr lang="en-US" dirty="0"/>
              <a:t>(objects: keys must be strings).</a:t>
            </a:r>
          </a:p>
          <a:p>
            <a:pPr marL="0" indent="0">
              <a:buNone/>
            </a:pPr>
            <a:r>
              <a:rPr lang="en-US" dirty="0" smtClean="0"/>
              <a:t>	let map  </a:t>
            </a:r>
            <a:r>
              <a:rPr lang="en-US" dirty="0"/>
              <a:t>= </a:t>
            </a:r>
            <a:r>
              <a:rPr lang="en-US" dirty="0" smtClean="0"/>
              <a:t> new Map 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obj </a:t>
            </a:r>
            <a:r>
              <a:rPr lang="en-US" dirty="0" smtClean="0"/>
              <a:t>   =  {};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map . </a:t>
            </a:r>
            <a:r>
              <a:rPr lang="en-US" dirty="0"/>
              <a:t>s</a:t>
            </a:r>
            <a:r>
              <a:rPr lang="en-US" dirty="0" smtClean="0"/>
              <a:t>et ( obj , </a:t>
            </a:r>
            <a:r>
              <a:rPr lang="en-US" dirty="0"/>
              <a:t>123);</a:t>
            </a:r>
          </a:p>
          <a:p>
            <a:pPr marL="0" indent="0">
              <a:buNone/>
            </a:pPr>
            <a:r>
              <a:rPr lang="en-US" dirty="0" smtClean="0"/>
              <a:t>	console.log ( map . </a:t>
            </a:r>
            <a:r>
              <a:rPr lang="en-US" dirty="0"/>
              <a:t>g</a:t>
            </a:r>
            <a:r>
              <a:rPr lang="en-US" dirty="0" smtClean="0"/>
              <a:t>et (obj)) ;  / / </a:t>
            </a:r>
            <a:r>
              <a:rPr lang="en-US" dirty="0"/>
              <a:t>123</a:t>
            </a:r>
          </a:p>
          <a:p>
            <a:pPr marL="0" indent="0">
              <a:buNone/>
            </a:pPr>
            <a:r>
              <a:rPr lang="en-US" dirty="0" smtClean="0"/>
              <a:t>	console.log (map . has (obj</a:t>
            </a:r>
            <a:r>
              <a:rPr lang="en-US" dirty="0"/>
              <a:t>)); </a:t>
            </a:r>
            <a:r>
              <a:rPr lang="en-US" dirty="0" smtClean="0"/>
              <a:t> / /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map . </a:t>
            </a:r>
            <a:r>
              <a:rPr lang="en-US" dirty="0"/>
              <a:t>d</a:t>
            </a:r>
            <a:r>
              <a:rPr lang="en-US" dirty="0" smtClean="0"/>
              <a:t>elete ( obj 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console . </a:t>
            </a:r>
            <a:r>
              <a:rPr lang="en-US" dirty="0"/>
              <a:t>l</a:t>
            </a:r>
            <a:r>
              <a:rPr lang="en-US" dirty="0" smtClean="0"/>
              <a:t>og ( map . </a:t>
            </a:r>
            <a:r>
              <a:rPr lang="en-US" dirty="0"/>
              <a:t>h</a:t>
            </a:r>
            <a:r>
              <a:rPr lang="en-US" dirty="0" smtClean="0"/>
              <a:t>as ( obj )) ; / /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Also: </a:t>
            </a:r>
            <a:r>
              <a:rPr lang="en-US" dirty="0" smtClean="0"/>
              <a:t> iteration </a:t>
            </a:r>
            <a:r>
              <a:rPr lang="en-US" dirty="0"/>
              <a:t>(over keys, values, entries) and more.</a:t>
            </a:r>
          </a:p>
        </p:txBody>
      </p:sp>
    </p:spTree>
    <p:extLst>
      <p:ext uri="{BB962C8B-B14F-4D97-AF65-F5344CB8AC3E}">
        <p14:creationId xmlns:p14="http://schemas.microsoft.com/office/powerpoint/2010/main" xmlns="" val="20203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4925" y="2793573"/>
            <a:ext cx="2899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 smtClean="0"/>
              <a:t>Background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176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516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collection of values without duplicates.</a:t>
            </a:r>
          </a:p>
          <a:p>
            <a:pPr marL="0" indent="0">
              <a:buNone/>
            </a:pPr>
            <a:r>
              <a:rPr lang="en-US" dirty="0" smtClean="0"/>
              <a:t>		let </a:t>
            </a:r>
            <a:r>
              <a:rPr lang="en-US" dirty="0"/>
              <a:t>set1 = new Set();</a:t>
            </a:r>
          </a:p>
          <a:p>
            <a:pPr marL="0" indent="0">
              <a:buNone/>
            </a:pPr>
            <a:r>
              <a:rPr lang="en-US" dirty="0" smtClean="0"/>
              <a:t>		set1 . add(‘hello’);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console . log(set1 . has(‘hello’)) ; / / </a:t>
            </a: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 smtClean="0"/>
              <a:t>		console . log(set1 . has (‘world’)) ; / /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let </a:t>
            </a:r>
            <a:r>
              <a:rPr lang="en-US" dirty="0"/>
              <a:t>set2 = new </a:t>
            </a:r>
            <a:r>
              <a:rPr lang="en-US" dirty="0" smtClean="0"/>
              <a:t>Set	( [ 3,2,1,3,2,3 ]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console.log (set2 . </a:t>
            </a:r>
            <a:r>
              <a:rPr lang="en-US" dirty="0"/>
              <a:t>v</a:t>
            </a:r>
            <a:r>
              <a:rPr lang="en-US" dirty="0" smtClean="0"/>
              <a:t>alues () ) ; / / </a:t>
            </a:r>
            <a:r>
              <a:rPr lang="en-US" dirty="0"/>
              <a:t>1,2,3</a:t>
            </a:r>
          </a:p>
        </p:txBody>
      </p:sp>
    </p:spTree>
    <p:extLst>
      <p:ext uri="{BB962C8B-B14F-4D97-AF65-F5344CB8AC3E}">
        <p14:creationId xmlns:p14="http://schemas.microsoft.com/office/powerpoint/2010/main" xmlns="" val="2080455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Object . assign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 one object into another one.</a:t>
            </a:r>
          </a:p>
          <a:p>
            <a:pPr marL="0" indent="0">
              <a:buNone/>
            </a:pPr>
            <a:r>
              <a:rPr lang="en-US" dirty="0" smtClean="0"/>
              <a:t>		class </a:t>
            </a:r>
            <a:r>
              <a:rPr lang="en-US" dirty="0"/>
              <a:t>Point {</a:t>
            </a:r>
          </a:p>
          <a:p>
            <a:pPr marL="0" indent="0">
              <a:buNone/>
            </a:pPr>
            <a:r>
              <a:rPr lang="en-US" dirty="0" smtClean="0"/>
              <a:t>			constructor (x ,  y )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Object . </a:t>
            </a:r>
            <a:r>
              <a:rPr lang="en-US" dirty="0"/>
              <a:t>a</a:t>
            </a:r>
            <a:r>
              <a:rPr lang="en-US" dirty="0" smtClean="0"/>
              <a:t>ssign (this ,  {  x ,  </a:t>
            </a:r>
            <a:r>
              <a:rPr lang="en-US" dirty="0"/>
              <a:t>y </a:t>
            </a:r>
            <a:r>
              <a:rPr lang="en-US" dirty="0" smtClean="0"/>
              <a:t> } ) 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to </a:t>
            </a:r>
            <a:r>
              <a:rPr lang="en-US" dirty="0" smtClean="0"/>
              <a:t>Underscore . </a:t>
            </a:r>
            <a:r>
              <a:rPr lang="en-US" dirty="0" err="1" smtClean="0"/>
              <a:t>js</a:t>
            </a:r>
            <a:r>
              <a:rPr lang="en-US" dirty="0" smtClean="0"/>
              <a:t> _ . extend()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766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2324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Various other additions to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&gt; ‘ abc ’ . repeat(3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‘ abcabcabc 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&gt; ‘ abc ’.startsWith	(‘ </a:t>
            </a:r>
            <a:r>
              <a:rPr lang="en-US" dirty="0" err="1" smtClean="0"/>
              <a:t>ab</a:t>
            </a:r>
            <a:r>
              <a:rPr lang="en-US" dirty="0" smtClean="0"/>
              <a:t> 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&gt; ‘ abc ’.endsWith(‘ </a:t>
            </a:r>
            <a:r>
              <a:rPr lang="en-US" dirty="0" err="1" smtClean="0"/>
              <a:t>bc</a:t>
            </a:r>
            <a:r>
              <a:rPr lang="en-US" dirty="0" smtClean="0"/>
              <a:t> 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xmlns="" val="1353781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8984" y="2806452"/>
            <a:ext cx="46121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 smtClean="0">
                <a:solidFill>
                  <a:srgbClr val="C00000"/>
                </a:solidFill>
              </a:rPr>
              <a:t>Loops and iteration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915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3531" y="2318197"/>
            <a:ext cx="3103809" cy="51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Iterables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0" y="1325563"/>
            <a:ext cx="11435367" cy="553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Iterable</a:t>
            </a:r>
            <a:r>
              <a:rPr lang="en-US" b="1" dirty="0" smtClean="0"/>
              <a:t>:					Iterator:</a:t>
            </a:r>
          </a:p>
          <a:p>
            <a:pPr marL="0" indent="0">
              <a:buNone/>
            </a:pPr>
            <a:r>
              <a:rPr lang="en-US" dirty="0" smtClean="0"/>
              <a:t>traversable </a:t>
            </a:r>
            <a:r>
              <a:rPr lang="en-US" dirty="0"/>
              <a:t>data </a:t>
            </a:r>
            <a:r>
              <a:rPr lang="en-US" dirty="0" smtClean="0"/>
              <a:t>structure		 pointer for traversing iterable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---			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[iterate]()				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 </a:t>
            </a:r>
            <a:r>
              <a:rPr lang="en-US" dirty="0"/>
              <a:t>of iterables: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Results produced by tool functions and methods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keys(), values(), entries()).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98490" y="2794715"/>
            <a:ext cx="2369713" cy="1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5611" y="2228045"/>
            <a:ext cx="2343955" cy="12234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35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8650"/>
            <a:ext cx="10515600" cy="56698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import { iterate } </a:t>
            </a:r>
            <a:r>
              <a:rPr lang="en-US" dirty="0"/>
              <a:t>from </a:t>
            </a:r>
            <a:r>
              <a:rPr lang="en-US" dirty="0" smtClean="0"/>
              <a:t>‘ @</a:t>
            </a:r>
            <a:r>
              <a:rPr lang="en-US" dirty="0" err="1" smtClean="0"/>
              <a:t>iter</a:t>
            </a:r>
            <a:r>
              <a:rPr lang="en-US" dirty="0"/>
              <a:t> </a:t>
            </a:r>
            <a:r>
              <a:rPr lang="en-US" dirty="0" smtClean="0"/>
              <a:t>‘ 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 /  symbol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function iterArray (</a:t>
            </a:r>
            <a:r>
              <a:rPr lang="en-US" dirty="0"/>
              <a:t>arr) {</a:t>
            </a:r>
          </a:p>
          <a:p>
            <a:pPr marL="0" indent="0">
              <a:buNone/>
            </a:pPr>
            <a:r>
              <a:rPr lang="en-US" dirty="0" smtClean="0"/>
              <a:t>		let </a:t>
            </a:r>
            <a:r>
              <a:rPr lang="en-US" dirty="0"/>
              <a:t>i = 0;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both iterable and iterator</a:t>
            </a:r>
          </a:p>
          <a:p>
            <a:pPr marL="0" indent="0">
              <a:buNone/>
            </a:pPr>
            <a:r>
              <a:rPr lang="en-US" dirty="0" smtClean="0"/>
              <a:t>			[ iterate ] ()  </a:t>
            </a:r>
            <a:r>
              <a:rPr lang="en-US" dirty="0"/>
              <a:t>{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iterable</a:t>
            </a:r>
          </a:p>
          <a:p>
            <a:pPr marL="0" indent="0">
              <a:buNone/>
            </a:pPr>
            <a:r>
              <a:rPr lang="en-US" dirty="0" smtClean="0"/>
              <a:t>				return this 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iterator</a:t>
            </a:r>
          </a:p>
          <a:p>
            <a:pPr marL="0" indent="0">
              <a:buNone/>
            </a:pPr>
            <a:r>
              <a:rPr lang="en-US" dirty="0" smtClean="0"/>
              <a:t>			},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next () </a:t>
            </a:r>
            <a:r>
              <a:rPr lang="en-US" dirty="0"/>
              <a:t>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iterator</a:t>
            </a:r>
          </a:p>
          <a:p>
            <a:pPr marL="0" indent="0">
              <a:buNone/>
            </a:pPr>
            <a:r>
              <a:rPr lang="en-US" dirty="0" smtClean="0"/>
              <a:t>				if </a:t>
            </a:r>
            <a:r>
              <a:rPr lang="en-US" dirty="0"/>
              <a:t>(i &lt; </a:t>
            </a:r>
            <a:r>
              <a:rPr lang="en-US" dirty="0" err="1"/>
              <a:t>arr.length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				return </a:t>
            </a:r>
            <a:r>
              <a:rPr lang="en-US" dirty="0"/>
              <a:t>{ value: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 };</a:t>
            </a:r>
          </a:p>
          <a:p>
            <a:pPr marL="0" indent="0">
              <a:buNone/>
            </a:pPr>
            <a:r>
              <a:rPr lang="en-US" dirty="0" smtClean="0"/>
              <a:t>				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					return </a:t>
            </a:r>
            <a:r>
              <a:rPr lang="en-US" dirty="0"/>
              <a:t>{ done: true };</a:t>
            </a:r>
          </a:p>
          <a:p>
            <a:pPr marL="0" indent="0">
              <a:buNone/>
            </a:pPr>
            <a:r>
              <a:rPr lang="en-US" dirty="0" smtClean="0"/>
              <a:t>				} </a:t>
            </a:r>
            <a:r>
              <a:rPr lang="en-US" dirty="0"/>
              <a:t>} } }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(let elem of </a:t>
            </a:r>
            <a:r>
              <a:rPr lang="en-US" dirty="0" smtClean="0"/>
              <a:t>iterArray ( [ ‘ a</a:t>
            </a:r>
            <a:r>
              <a:rPr lang="en-US" dirty="0"/>
              <a:t> </a:t>
            </a:r>
            <a:r>
              <a:rPr lang="en-US" dirty="0" smtClean="0"/>
              <a:t>‘ , ‘ b ‘ ] ) 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console.log (elem 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3364" y="4082603"/>
            <a:ext cx="2833352" cy="48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4765183"/>
            <a:ext cx="2833352" cy="476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3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for-of: a better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6" y="1931832"/>
            <a:ext cx="10515600" cy="4584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looping constructs:</a:t>
            </a:r>
          </a:p>
          <a:p>
            <a:pPr lvl="1"/>
            <a:r>
              <a:rPr lang="en-US" sz="3200" dirty="0" smtClean="0"/>
              <a:t>for-in</a:t>
            </a:r>
            <a:r>
              <a:rPr lang="en-US" sz="3200" dirty="0"/>
              <a:t>:</a:t>
            </a:r>
          </a:p>
          <a:p>
            <a:pPr lvl="2"/>
            <a:r>
              <a:rPr lang="en-US" sz="2800" dirty="0" smtClean="0"/>
              <a:t>Basically </a:t>
            </a:r>
            <a:r>
              <a:rPr lang="en-US" sz="2800" dirty="0"/>
              <a:t>useless for arrays</a:t>
            </a:r>
          </a:p>
          <a:p>
            <a:pPr lvl="2"/>
            <a:r>
              <a:rPr lang="en-US" sz="2800" dirty="0" smtClean="0"/>
              <a:t>Quirky </a:t>
            </a:r>
            <a:r>
              <a:rPr lang="en-US" sz="2800" dirty="0"/>
              <a:t>for </a:t>
            </a:r>
            <a:r>
              <a:rPr lang="en-US" sz="2800" dirty="0" smtClean="0"/>
              <a:t>objects</a:t>
            </a:r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sz="3200" dirty="0" smtClean="0"/>
              <a:t>Array . prototype . forEach () :</a:t>
            </a:r>
            <a:endParaRPr lang="en-US" sz="3200" dirty="0"/>
          </a:p>
          <a:p>
            <a:pPr lvl="2"/>
            <a:r>
              <a:rPr lang="en-US" sz="2800" dirty="0"/>
              <a:t>doesn’t work with </a:t>
            </a:r>
            <a:r>
              <a:rPr lang="en-US" sz="2800" dirty="0" smtClean="0"/>
              <a:t>iterables</a:t>
            </a:r>
            <a:r>
              <a:rPr lang="en-US" dirty="0" smtClean="0"/>
              <a:t> 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8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for-of loop: iterables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Looping over iterables (incl. arrays).</a:t>
            </a:r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arr = [ </a:t>
            </a:r>
            <a:r>
              <a:rPr lang="en-US" dirty="0" smtClean="0"/>
              <a:t>‘ hello</a:t>
            </a:r>
            <a:r>
              <a:rPr lang="en-US" dirty="0"/>
              <a:t> </a:t>
            </a:r>
            <a:r>
              <a:rPr lang="en-US" dirty="0" smtClean="0"/>
              <a:t>‘, ‘ world ’ ]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( let </a:t>
            </a:r>
            <a:r>
              <a:rPr lang="en-US" dirty="0"/>
              <a:t>elem of </a:t>
            </a:r>
            <a:r>
              <a:rPr lang="en-US" dirty="0" smtClean="0"/>
              <a:t>arr 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console.log ( elem 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– elements, not indices:</a:t>
            </a:r>
          </a:p>
          <a:p>
            <a:pPr marL="0" indent="0">
              <a:buNone/>
            </a:pPr>
            <a:r>
              <a:rPr lang="en-US" dirty="0" smtClean="0"/>
              <a:t>	hello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29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for-of loop: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345843"/>
            <a:ext cx="10941676" cy="5512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obj = </a:t>
            </a:r>
            <a:r>
              <a:rPr lang="en-US" dirty="0" smtClean="0"/>
              <a:t> {  first : ‘ Jane ‘ , last : ‘ Doe ’  }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Iterate over properties:</a:t>
            </a:r>
          </a:p>
          <a:p>
            <a:pPr marL="0" indent="0">
              <a:buNone/>
            </a:pPr>
            <a:r>
              <a:rPr lang="en-US" dirty="0" smtClean="0"/>
              <a:t>	import { entries } </a:t>
            </a:r>
            <a:r>
              <a:rPr lang="en-US" dirty="0"/>
              <a:t>from </a:t>
            </a:r>
            <a:r>
              <a:rPr lang="en-US" dirty="0" smtClean="0"/>
              <a:t>‘ @ </a:t>
            </a:r>
            <a:r>
              <a:rPr lang="en-US" dirty="0" err="1" smtClean="0"/>
              <a:t>iter</a:t>
            </a:r>
            <a:r>
              <a:rPr lang="en-US" dirty="0" smtClean="0"/>
              <a:t> ‘ ;  / / </a:t>
            </a:r>
            <a:r>
              <a:rPr lang="en-US" dirty="0"/>
              <a:t>returns an iterable</a:t>
            </a:r>
          </a:p>
          <a:p>
            <a:pPr marL="0" indent="0">
              <a:buNone/>
            </a:pPr>
            <a:r>
              <a:rPr lang="en-US" dirty="0" smtClean="0"/>
              <a:t>	for ( let [ key , value ] </a:t>
            </a:r>
            <a:r>
              <a:rPr lang="en-US" dirty="0"/>
              <a:t>of </a:t>
            </a:r>
            <a:r>
              <a:rPr lang="en-US" dirty="0" smtClean="0"/>
              <a:t>entries ( obj ))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console . log ( key </a:t>
            </a:r>
            <a:r>
              <a:rPr lang="en-US" dirty="0"/>
              <a:t>+ </a:t>
            </a:r>
            <a:r>
              <a:rPr lang="en-US" dirty="0" smtClean="0"/>
              <a:t>‘  </a:t>
            </a:r>
            <a:r>
              <a:rPr lang="en-US" dirty="0"/>
              <a:t>= </a:t>
            </a:r>
            <a:r>
              <a:rPr lang="en-US" dirty="0" smtClean="0"/>
              <a:t> ‘ </a:t>
            </a:r>
            <a:r>
              <a:rPr lang="en-US" dirty="0"/>
              <a:t>+ </a:t>
            </a:r>
            <a:r>
              <a:rPr lang="en-US" dirty="0" smtClean="0"/>
              <a:t>value 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Iterate over property names:</a:t>
            </a:r>
          </a:p>
          <a:p>
            <a:pPr marL="0" indent="0">
              <a:buNone/>
            </a:pPr>
            <a:r>
              <a:rPr lang="en-US" dirty="0" smtClean="0"/>
              <a:t>	import  </a:t>
            </a:r>
            <a:r>
              <a:rPr lang="en-US" dirty="0"/>
              <a:t>{keys} </a:t>
            </a:r>
            <a:r>
              <a:rPr lang="en-US" dirty="0" smtClean="0"/>
              <a:t> from  ‘ @ </a:t>
            </a:r>
            <a:r>
              <a:rPr lang="en-US" dirty="0" err="1" smtClean="0"/>
              <a:t>iter</a:t>
            </a:r>
            <a:r>
              <a:rPr lang="en-US" dirty="0" smtClean="0"/>
              <a:t> ’ ;  // </a:t>
            </a:r>
            <a:r>
              <a:rPr lang="en-US" dirty="0"/>
              <a:t>returns an iterable</a:t>
            </a:r>
          </a:p>
          <a:p>
            <a:pPr marL="0" indent="0">
              <a:buNone/>
            </a:pPr>
            <a:r>
              <a:rPr lang="en-US" dirty="0" smtClean="0"/>
              <a:t>	for ( let </a:t>
            </a:r>
            <a:r>
              <a:rPr lang="en-US" dirty="0"/>
              <a:t>name of </a:t>
            </a:r>
            <a:r>
              <a:rPr lang="en-US" dirty="0" smtClean="0"/>
              <a:t>keys ( obj ))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console . log (name)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3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3245" y="2896605"/>
            <a:ext cx="30091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 smtClean="0">
                <a:solidFill>
                  <a:srgbClr val="C00000"/>
                </a:solidFill>
                <a:latin typeface="Calibri "/>
              </a:rPr>
              <a:t>Generators</a:t>
            </a:r>
            <a:endParaRPr lang="en-US" sz="4400" dirty="0">
              <a:solidFill>
                <a:srgbClr val="C00000"/>
              </a:solidFill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8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50" y="1555169"/>
            <a:ext cx="10515600" cy="4897146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Important </a:t>
            </a:r>
            <a:r>
              <a:rPr lang="en-US" sz="3100" dirty="0"/>
              <a:t>terms:</a:t>
            </a:r>
          </a:p>
          <a:p>
            <a:r>
              <a:rPr lang="en-US" sz="3100" b="1" dirty="0"/>
              <a:t>TC39 (Ecma Technical Committee 39): </a:t>
            </a:r>
            <a:r>
              <a:rPr lang="en-US" sz="3100" dirty="0"/>
              <a:t>the committee evolving</a:t>
            </a:r>
          </a:p>
          <a:p>
            <a:pPr marL="0" indent="0">
              <a:buNone/>
            </a:pPr>
            <a:r>
              <a:rPr lang="en-US" sz="3100" dirty="0" smtClean="0"/>
              <a:t>   JavaScript</a:t>
            </a:r>
            <a:r>
              <a:rPr lang="en-US" sz="3100" dirty="0"/>
              <a:t>.</a:t>
            </a:r>
          </a:p>
          <a:p>
            <a:pPr lvl="2"/>
            <a:r>
              <a:rPr lang="en-US" sz="2300" dirty="0"/>
              <a:t>Members: companies (all major browser vendors etc.).</a:t>
            </a:r>
          </a:p>
          <a:p>
            <a:pPr lvl="2"/>
            <a:r>
              <a:rPr lang="en-US" sz="2300" dirty="0"/>
              <a:t>Meetings attended by employees and invited experts</a:t>
            </a:r>
            <a:r>
              <a:rPr lang="en-US" sz="2300" dirty="0" smtClean="0"/>
              <a:t>.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100" b="1" dirty="0"/>
              <a:t>JavaScript: </a:t>
            </a:r>
            <a:r>
              <a:rPr lang="en-US" sz="3100" dirty="0"/>
              <a:t>colloquially: the language; formally: one implementation</a:t>
            </a:r>
          </a:p>
          <a:p>
            <a:pPr lvl="2"/>
            <a:r>
              <a:rPr lang="en-US" sz="2300" b="1" dirty="0" smtClean="0"/>
              <a:t>ECMAScript</a:t>
            </a:r>
            <a:r>
              <a:rPr lang="en-US" sz="2300" b="1" dirty="0"/>
              <a:t>: </a:t>
            </a:r>
            <a:r>
              <a:rPr lang="en-US" sz="2300" dirty="0"/>
              <a:t>the language </a:t>
            </a:r>
            <a:r>
              <a:rPr lang="en-US" sz="2300" dirty="0" smtClean="0"/>
              <a:t>standard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100" b="1" dirty="0"/>
              <a:t>ECMAScript Harmony: </a:t>
            </a:r>
            <a:r>
              <a:rPr lang="en-US" sz="3100" dirty="0"/>
              <a:t>improvements after ECMAScript 5</a:t>
            </a:r>
          </a:p>
          <a:p>
            <a:pPr marL="0" indent="0">
              <a:buNone/>
            </a:pPr>
            <a:r>
              <a:rPr lang="en-US" sz="3100" dirty="0" smtClean="0"/>
              <a:t>	(</a:t>
            </a:r>
            <a:r>
              <a:rPr lang="en-US" sz="3100" dirty="0"/>
              <a:t>ECMAScript 6 and 7)</a:t>
            </a:r>
          </a:p>
          <a:p>
            <a:r>
              <a:rPr lang="en-US" sz="3100" b="1" dirty="0" err="1"/>
              <a:t>ECMAScript.next</a:t>
            </a:r>
            <a:r>
              <a:rPr lang="en-US" sz="3100" b="1" dirty="0"/>
              <a:t>: </a:t>
            </a:r>
            <a:r>
              <a:rPr lang="en-US" sz="3100" dirty="0"/>
              <a:t>code name for upcoming version, subset </a:t>
            </a:r>
            <a:r>
              <a:rPr lang="en-US" sz="3100" dirty="0" smtClean="0"/>
              <a:t>of Harmony</a:t>
            </a:r>
            <a:endParaRPr lang="en-US" sz="3100" dirty="0"/>
          </a:p>
          <a:p>
            <a:r>
              <a:rPr lang="en-US" sz="3100" b="1" dirty="0"/>
              <a:t>ECMAScript 6: </a:t>
            </a:r>
            <a:r>
              <a:rPr lang="en-US" sz="3100" dirty="0"/>
              <a:t>the final name of </a:t>
            </a:r>
            <a:r>
              <a:rPr lang="en-US" sz="3100" dirty="0" err="1"/>
              <a:t>ECMAScript.next</a:t>
            </a:r>
            <a:r>
              <a:rPr lang="en-US" sz="3100" dirty="0"/>
              <a:t> (probably)</a:t>
            </a:r>
            <a:r>
              <a:rPr lang="en-US" sz="3100" dirty="0" err="1" smtClean="0"/>
              <a:t>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8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979" y="128789"/>
            <a:ext cx="5100036" cy="2397392"/>
          </a:xfrm>
        </p:spPr>
        <p:txBody>
          <a:bodyPr>
            <a:normAutofit/>
          </a:bodyPr>
          <a:lstStyle/>
          <a:p>
            <a:r>
              <a:rPr lang="en-US" sz="2400" b="1" dirty="0"/>
              <a:t>Generators: suspend and resume</a:t>
            </a:r>
            <a:br>
              <a:rPr lang="en-US" sz="2400" b="1" dirty="0"/>
            </a:br>
            <a:r>
              <a:rPr lang="en-US" sz="2400" b="1" dirty="0"/>
              <a:t>a </a:t>
            </a:r>
            <a:r>
              <a:rPr lang="en-US" sz="2400" b="1" dirty="0" smtClean="0"/>
              <a:t>function</a:t>
            </a:r>
            <a:br>
              <a:rPr lang="en-US" sz="2400" b="1" dirty="0" smtClean="0"/>
            </a:br>
            <a:r>
              <a:rPr lang="en-US" sz="2400" b="1" dirty="0" smtClean="0"/>
              <a:t>●</a:t>
            </a:r>
            <a:r>
              <a:rPr lang="en-US" sz="2400" b="1" dirty="0"/>
              <a:t>	</a:t>
            </a:r>
            <a:r>
              <a:rPr lang="en-US" sz="2400" dirty="0"/>
              <a:t>Shallow coroutines [4]: only</a:t>
            </a:r>
            <a:br>
              <a:rPr lang="en-US" sz="2400" dirty="0"/>
            </a:br>
            <a:r>
              <a:rPr lang="en-US" sz="2400" dirty="0"/>
              <a:t>	function body is suspended.</a:t>
            </a:r>
            <a:br>
              <a:rPr lang="en-US" sz="2400" dirty="0"/>
            </a:br>
            <a:r>
              <a:rPr lang="en-US" sz="2400" dirty="0" smtClean="0"/>
              <a:t>●	Uses</a:t>
            </a:r>
            <a:r>
              <a:rPr lang="en-US" sz="2400" dirty="0"/>
              <a:t>: iterators, simpler</a:t>
            </a:r>
            <a:br>
              <a:rPr lang="en-US" sz="2400" dirty="0"/>
            </a:br>
            <a:r>
              <a:rPr lang="en-US" sz="2400" dirty="0"/>
              <a:t>	asynchronous </a:t>
            </a:r>
            <a:r>
              <a:rPr lang="en-US" sz="2400" dirty="0" smtClean="0"/>
              <a:t>programming.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87704"/>
            <a:ext cx="4811668" cy="1951196"/>
          </a:xfrm>
          <a:solidFill>
            <a:schemeClr val="lt1"/>
          </a:solidFill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function* generatorFunction() {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yield x;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255" y="2526181"/>
            <a:ext cx="1828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generatorObject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0545" y="3354546"/>
            <a:ext cx="302654" cy="81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04751" y="4172755"/>
            <a:ext cx="22539" cy="540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9865" y="4766617"/>
            <a:ext cx="267237" cy="85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2" idx="2"/>
          </p:cNvCxnSpPr>
          <p:nvPr/>
        </p:nvCxnSpPr>
        <p:spPr>
          <a:xfrm flipH="1">
            <a:off x="2588654" y="5616623"/>
            <a:ext cx="4830" cy="462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0"/>
          </p:cNvCxnSpPr>
          <p:nvPr/>
        </p:nvCxnSpPr>
        <p:spPr>
          <a:xfrm>
            <a:off x="2588655" y="2895513"/>
            <a:ext cx="3217" cy="459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56458" y="3347707"/>
            <a:ext cx="1030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2575775" y="2189408"/>
            <a:ext cx="12880" cy="33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Generators: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1275008"/>
            <a:ext cx="10515600" cy="53447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Suspend via yield </a:t>
            </a:r>
            <a:r>
              <a:rPr lang="en-US" dirty="0" smtClean="0"/>
              <a:t>(“ </a:t>
            </a:r>
            <a:r>
              <a:rPr lang="en-US" dirty="0" err="1" smtClean="0"/>
              <a:t>resumable</a:t>
            </a:r>
            <a:r>
              <a:rPr lang="en-US" dirty="0" smtClean="0"/>
              <a:t> </a:t>
            </a:r>
            <a:r>
              <a:rPr lang="en-US" dirty="0"/>
              <a:t>return”):</a:t>
            </a:r>
          </a:p>
          <a:p>
            <a:pPr marL="0" indent="0">
              <a:buNone/>
            </a:pPr>
            <a:r>
              <a:rPr lang="en-US" dirty="0" smtClean="0"/>
              <a:t>	function</a:t>
            </a:r>
            <a:r>
              <a:rPr lang="en-US" dirty="0"/>
              <a:t>* generatorFunction() {</a:t>
            </a:r>
          </a:p>
          <a:p>
            <a:pPr marL="0" indent="0">
              <a:buNone/>
            </a:pPr>
            <a:r>
              <a:rPr lang="en-US" dirty="0" smtClean="0"/>
              <a:t>		yield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		yield </a:t>
            </a:r>
            <a:r>
              <a:rPr lang="en-US" dirty="0"/>
              <a:t>1;</a:t>
            </a:r>
          </a:p>
          <a:p>
            <a:pPr marL="0" indent="0">
              <a:buNone/>
            </a:pPr>
            <a:r>
              <a:rPr lang="en-US" dirty="0" smtClean="0"/>
              <a:t>		yield </a:t>
            </a:r>
            <a:r>
              <a:rPr lang="en-US" dirty="0"/>
              <a:t>2;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and resume via next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let </a:t>
            </a:r>
            <a:r>
              <a:rPr lang="en-US" dirty="0"/>
              <a:t>genObj = generatorFunction();</a:t>
            </a:r>
          </a:p>
          <a:p>
            <a:pPr marL="0" indent="0">
              <a:buNone/>
            </a:pPr>
            <a:r>
              <a:rPr lang="en-US" dirty="0" smtClean="0"/>
              <a:t>	console . log( </a:t>
            </a:r>
            <a:r>
              <a:rPr lang="en-US" dirty="0" err="1" smtClean="0"/>
              <a:t>genObj.next</a:t>
            </a:r>
            <a:r>
              <a:rPr lang="en-US" dirty="0" smtClean="0"/>
              <a:t> () ); 	// 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 smtClean="0"/>
              <a:t>	console . log( </a:t>
            </a:r>
            <a:r>
              <a:rPr lang="en-US" dirty="0" err="1" smtClean="0"/>
              <a:t>genObj.next</a:t>
            </a:r>
            <a:r>
              <a:rPr lang="en-US" dirty="0" smtClean="0"/>
              <a:t> () );	//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 smtClean="0"/>
              <a:t>	console . log( </a:t>
            </a:r>
            <a:r>
              <a:rPr lang="en-US" dirty="0" err="1" smtClean="0"/>
              <a:t>genObj.next</a:t>
            </a:r>
            <a:r>
              <a:rPr lang="en-US" dirty="0" smtClean="0"/>
              <a:t> () ); 	//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9102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"/>
              </a:rPr>
              <a:t>Generators: implementing an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7" y="1687132"/>
            <a:ext cx="10515600" cy="49148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iterator for nested arrays:</a:t>
            </a:r>
          </a:p>
          <a:p>
            <a:pPr marL="0" indent="0">
              <a:buNone/>
            </a:pPr>
            <a:r>
              <a:rPr lang="en-US" dirty="0" smtClean="0"/>
              <a:t>	function</a:t>
            </a:r>
            <a:r>
              <a:rPr lang="en-US" dirty="0"/>
              <a:t>* </a:t>
            </a:r>
            <a:r>
              <a:rPr lang="en-US" dirty="0" smtClean="0"/>
              <a:t>iterTree ( tree 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if ( Array . isArray (tree ) 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	// </a:t>
            </a:r>
            <a:r>
              <a:rPr lang="en-US" dirty="0"/>
              <a:t>inner node</a:t>
            </a:r>
          </a:p>
          <a:p>
            <a:pPr marL="0" indent="0">
              <a:buNone/>
            </a:pPr>
            <a:r>
              <a:rPr lang="nn-NO" dirty="0" smtClean="0"/>
              <a:t>			for(let i = 0 ;  </a:t>
            </a:r>
            <a:r>
              <a:rPr lang="nn-NO" dirty="0"/>
              <a:t>i </a:t>
            </a:r>
            <a:r>
              <a:rPr lang="nn-NO" dirty="0" smtClean="0"/>
              <a:t> &lt;  tree . length ;  i++ )  </a:t>
            </a:r>
            <a:r>
              <a:rPr lang="nn-NO" dirty="0"/>
              <a:t>{</a:t>
            </a:r>
          </a:p>
          <a:p>
            <a:pPr marL="0" indent="0">
              <a:buNone/>
            </a:pPr>
            <a:r>
              <a:rPr lang="en-US" dirty="0" smtClean="0"/>
              <a:t>				yield*	 iterTree (tree [ i ] ) ;  // </a:t>
            </a:r>
            <a:r>
              <a:rPr lang="en-US" dirty="0"/>
              <a:t>recursion</a:t>
            </a:r>
          </a:p>
          <a:p>
            <a:pPr marL="0" indent="0">
              <a:buNone/>
            </a:pPr>
            <a:r>
              <a:rPr lang="en-US" dirty="0" smtClean="0"/>
              <a:t>	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			// </a:t>
            </a:r>
            <a:r>
              <a:rPr lang="en-US" dirty="0"/>
              <a:t>leaf</a:t>
            </a:r>
          </a:p>
          <a:p>
            <a:pPr marL="0" indent="0">
              <a:buNone/>
            </a:pPr>
            <a:r>
              <a:rPr lang="en-US" dirty="0" smtClean="0"/>
              <a:t>			yield </a:t>
            </a:r>
            <a:r>
              <a:rPr lang="en-US" dirty="0"/>
              <a:t>tree;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Difficult to write without recursion.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907" y="3361386"/>
            <a:ext cx="759853" cy="347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5780" y="4739425"/>
            <a:ext cx="566671" cy="296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1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Time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4" y="15938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ECMAScript </a:t>
            </a:r>
            <a:r>
              <a:rPr lang="en-US" dirty="0"/>
              <a:t>specification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November 2013: final review of draft</a:t>
            </a:r>
          </a:p>
          <a:p>
            <a:r>
              <a:rPr lang="en-US" dirty="0"/>
              <a:t>July 2014: editorially complete</a:t>
            </a:r>
          </a:p>
          <a:p>
            <a:r>
              <a:rPr lang="en-US" dirty="0"/>
              <a:t>December 2014: Ecma approval</a:t>
            </a:r>
          </a:p>
        </p:txBody>
      </p:sp>
    </p:spTree>
    <p:extLst>
      <p:ext uri="{BB962C8B-B14F-4D97-AF65-F5344CB8AC3E}">
        <p14:creationId xmlns:p14="http://schemas.microsoft.com/office/powerpoint/2010/main" xmlns="" val="20908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5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Using ECMAScript 6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621777"/>
            <a:ext cx="10709856" cy="4851400"/>
          </a:xfrm>
        </p:spPr>
        <p:txBody>
          <a:bodyPr>
            <a:normAutofit/>
          </a:bodyPr>
          <a:lstStyle/>
          <a:p>
            <a:r>
              <a:rPr lang="en-US" dirty="0"/>
              <a:t>First features are already in engines [5]</a:t>
            </a:r>
          </a:p>
          <a:p>
            <a:r>
              <a:rPr lang="en-US" dirty="0"/>
              <a:t>Traceur by Google: compiles ECMAScript 6 to ECMAScript 5.</a:t>
            </a:r>
          </a:p>
          <a:p>
            <a:pPr lvl="2"/>
            <a:r>
              <a:rPr lang="en-US" dirty="0" smtClean="0"/>
              <a:t>dynamically </a:t>
            </a:r>
            <a:r>
              <a:rPr lang="en-US" dirty="0"/>
              <a:t>(on the fly)</a:t>
            </a:r>
          </a:p>
          <a:p>
            <a:pPr lvl="2"/>
            <a:r>
              <a:rPr lang="en-US" dirty="0" smtClean="0"/>
              <a:t>statically </a:t>
            </a:r>
            <a:r>
              <a:rPr lang="en-US" dirty="0"/>
              <a:t>(e.g. via tools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TypeScript by Microsoft:</a:t>
            </a:r>
          </a:p>
          <a:p>
            <a:pPr lvl="2"/>
            <a:r>
              <a:rPr lang="en-US" dirty="0"/>
              <a:t>ECMAScript 6 + optional static typing (at development time)</a:t>
            </a:r>
          </a:p>
          <a:p>
            <a:pPr lvl="2"/>
            <a:r>
              <a:rPr lang="en-US" dirty="0"/>
              <a:t>compiles to ECMAScript </a:t>
            </a:r>
            <a:r>
              <a:rPr lang="en-US" dirty="0" smtClean="0"/>
              <a:t>5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es6-shim by Paul Miller: features of the ES6 standard library,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backported </a:t>
            </a:r>
            <a:r>
              <a:rPr lang="en-US" dirty="0"/>
              <a:t>to ES5.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8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719" y="2754936"/>
            <a:ext cx="2736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u="none" strike="noStrike" baseline="0" dirty="0" smtClean="0">
                <a:solidFill>
                  <a:srgbClr val="C00000"/>
                </a:solidFill>
              </a:rPr>
              <a:t>Thank you!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3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Goals for ECMAScript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of several official </a:t>
            </a:r>
            <a:r>
              <a:rPr lang="en-US" smtClean="0"/>
              <a:t>goals : </a:t>
            </a:r>
            <a:r>
              <a:rPr lang="en-US" dirty="0"/>
              <a:t>make JavaScript </a:t>
            </a:r>
            <a:r>
              <a:rPr lang="en-US" dirty="0" smtClean="0"/>
              <a:t>better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complex </a:t>
            </a:r>
            <a:r>
              <a:rPr lang="en-US" dirty="0" smtClean="0"/>
              <a:t>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libraries (possibly including the DOM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 target of code generators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298787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How ECMAScript features are designed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51" y="1284712"/>
            <a:ext cx="10515600" cy="532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Avoid “design by committee”:</a:t>
            </a:r>
          </a:p>
          <a:p>
            <a:pPr lvl="1"/>
            <a:r>
              <a:rPr lang="en-US" dirty="0"/>
              <a:t>Design by “champions” (groups of 1–2 experts)</a:t>
            </a:r>
          </a:p>
          <a:p>
            <a:pPr lvl="1"/>
            <a:r>
              <a:rPr lang="en-US" dirty="0"/>
              <a:t>Feedback from TC39 and the web community</a:t>
            </a:r>
          </a:p>
          <a:p>
            <a:pPr lvl="1"/>
            <a:r>
              <a:rPr lang="en-US" dirty="0"/>
              <a:t>TC39 has final word on whether/when to </a:t>
            </a:r>
            <a:r>
              <a:rPr lang="en-US" dirty="0" smtClean="0"/>
              <a:t>include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Stages [2]:</a:t>
            </a:r>
          </a:p>
          <a:p>
            <a:pPr lvl="1"/>
            <a:r>
              <a:rPr lang="en-US" dirty="0" err="1"/>
              <a:t>Strawman</a:t>
            </a:r>
            <a:r>
              <a:rPr lang="en-US" dirty="0"/>
              <a:t> proposal</a:t>
            </a:r>
          </a:p>
          <a:p>
            <a:pPr lvl="1"/>
            <a:r>
              <a:rPr lang="en-US" dirty="0"/>
              <a:t>TC39 is interested </a:t>
            </a:r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 proposal</a:t>
            </a:r>
            <a:endParaRPr lang="en-US" dirty="0"/>
          </a:p>
          <a:p>
            <a:pPr lvl="1"/>
            <a:r>
              <a:rPr lang="en-US" dirty="0"/>
              <a:t>Field-testing via one or more implementations, refinements</a:t>
            </a:r>
          </a:p>
          <a:p>
            <a:pPr lvl="1"/>
            <a:r>
              <a:rPr lang="en-US" dirty="0"/>
              <a:t>TC39 accepts feature </a:t>
            </a:r>
            <a:r>
              <a:rPr lang="en-US" dirty="0" smtClean="0"/>
              <a:t> 	            included </a:t>
            </a:r>
            <a:r>
              <a:rPr lang="en-US" dirty="0"/>
              <a:t>in ECMAScript draft</a:t>
            </a:r>
          </a:p>
          <a:p>
            <a:pPr lvl="1"/>
            <a:r>
              <a:rPr lang="en-US" dirty="0"/>
              <a:t>Included in final </a:t>
            </a:r>
            <a:r>
              <a:rPr lang="en-US" dirty="0" smtClean="0"/>
              <a:t>spec                 Standard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348506" y="4649274"/>
            <a:ext cx="940159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771363" y="5419860"/>
            <a:ext cx="940159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69216" y="5804079"/>
            <a:ext cx="940159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958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4400" dirty="0" smtClean="0"/>
              <a:t>Variables </a:t>
            </a:r>
            <a:r>
              <a:rPr lang="en-US" sz="4400" dirty="0"/>
              <a:t>and scoping</a:t>
            </a:r>
          </a:p>
        </p:txBody>
      </p:sp>
    </p:spTree>
    <p:extLst>
      <p:ext uri="{BB962C8B-B14F-4D97-AF65-F5344CB8AC3E}">
        <p14:creationId xmlns:p14="http://schemas.microsoft.com/office/powerpoint/2010/main" xmlns="" val="18477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083380" y="2446986"/>
            <a:ext cx="2253803" cy="45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2738" y="3709115"/>
            <a:ext cx="1635617" cy="47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alibri "/>
              </a:rPr>
              <a:t>Block-scoped variables</a:t>
            </a:r>
            <a:endParaRPr lang="en-US" dirty="0">
              <a:solidFill>
                <a:srgbClr val="C00000"/>
              </a:solidFill>
              <a:latin typeface="Calibri 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3726" y="1526616"/>
            <a:ext cx="5157787" cy="8239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Function scope (var)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7816" y="2041436"/>
            <a:ext cx="5157787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function order(x, y) {</a:t>
            </a:r>
          </a:p>
          <a:p>
            <a:pPr marL="0" indent="0">
              <a:buNone/>
            </a:pPr>
            <a:r>
              <a:rPr lang="en-US" sz="2200" dirty="0" smtClean="0"/>
              <a:t>	console.log(</a:t>
            </a:r>
            <a:r>
              <a:rPr lang="en-US" sz="2200" dirty="0" err="1" smtClean="0"/>
              <a:t>tmp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	     // undefined</a:t>
            </a:r>
          </a:p>
          <a:p>
            <a:pPr marL="0" indent="0">
              <a:buNone/>
            </a:pPr>
            <a:r>
              <a:rPr lang="en-US" sz="2200" dirty="0" smtClean="0"/>
              <a:t>	if (x &gt; y) {</a:t>
            </a:r>
          </a:p>
          <a:p>
            <a:pPr marL="0" indent="0">
              <a:buNone/>
            </a:pPr>
            <a:r>
              <a:rPr lang="en-US" sz="2200" dirty="0" smtClean="0"/>
              <a:t>	    var </a:t>
            </a:r>
            <a:r>
              <a:rPr lang="en-US" sz="2200" dirty="0" err="1" smtClean="0"/>
              <a:t>tmp</a:t>
            </a:r>
            <a:r>
              <a:rPr lang="en-US" sz="2200" dirty="0" smtClean="0"/>
              <a:t> = x;</a:t>
            </a:r>
          </a:p>
          <a:p>
            <a:pPr marL="0" indent="0">
              <a:buNone/>
            </a:pPr>
            <a:r>
              <a:rPr lang="en-US" sz="2200" dirty="0" smtClean="0"/>
              <a:t>	    x = y;</a:t>
            </a:r>
          </a:p>
          <a:p>
            <a:pPr marL="0" indent="0">
              <a:buNone/>
            </a:pPr>
            <a:r>
              <a:rPr lang="en-US" sz="2200" dirty="0" smtClean="0"/>
              <a:t>                  y = </a:t>
            </a:r>
            <a:r>
              <a:rPr lang="en-US" sz="2200" dirty="0" err="1" smtClean="0"/>
              <a:t>tmp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	}</a:t>
            </a:r>
          </a:p>
          <a:p>
            <a:pPr marL="0" indent="0">
              <a:buNone/>
            </a:pPr>
            <a:r>
              <a:rPr lang="en-US" sz="2200" dirty="0" smtClean="0"/>
              <a:t>	return [x, y];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62223"/>
            <a:ext cx="5183188" cy="8239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Block scope (let, </a:t>
            </a:r>
            <a:r>
              <a:rPr lang="en-US" dirty="0" err="1" smtClean="0">
                <a:solidFill>
                  <a:srgbClr val="C00000"/>
                </a:solidFill>
              </a:rPr>
              <a:t>const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85078" y="1951284"/>
            <a:ext cx="5183188" cy="4546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function order(x, y) {</a:t>
            </a:r>
          </a:p>
          <a:p>
            <a:pPr marL="0" indent="0">
              <a:buNone/>
            </a:pPr>
            <a:r>
              <a:rPr lang="en-US" sz="2200" dirty="0" smtClean="0"/>
              <a:t>	console.log(</a:t>
            </a:r>
            <a:r>
              <a:rPr lang="en-US" sz="2200" dirty="0" err="1" smtClean="0"/>
              <a:t>tmp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		// </a:t>
            </a:r>
            <a:r>
              <a:rPr lang="en-US" sz="2200" dirty="0" err="1"/>
              <a:t>ReferenceError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 smtClean="0"/>
              <a:t>		// </a:t>
            </a:r>
            <a:r>
              <a:rPr lang="en-US" sz="2200" dirty="0" err="1"/>
              <a:t>tmp</a:t>
            </a:r>
            <a:r>
              <a:rPr lang="en-US" sz="2200" dirty="0"/>
              <a:t> is not defined</a:t>
            </a:r>
          </a:p>
          <a:p>
            <a:pPr marL="0" indent="0">
              <a:buNone/>
            </a:pPr>
            <a:r>
              <a:rPr lang="en-US" sz="2200" dirty="0" smtClean="0"/>
              <a:t>	if </a:t>
            </a:r>
            <a:r>
              <a:rPr lang="en-US" sz="2200" dirty="0"/>
              <a:t>(x &gt; y) {</a:t>
            </a:r>
          </a:p>
          <a:p>
            <a:pPr marL="0" indent="0">
              <a:buNone/>
            </a:pPr>
            <a:r>
              <a:rPr lang="en-US" sz="2200" dirty="0" smtClean="0"/>
              <a:t>		let </a:t>
            </a:r>
            <a:r>
              <a:rPr lang="en-US" sz="2200" dirty="0" err="1"/>
              <a:t>tmp</a:t>
            </a:r>
            <a:r>
              <a:rPr lang="en-US" sz="2200" dirty="0"/>
              <a:t> = x;</a:t>
            </a:r>
          </a:p>
          <a:p>
            <a:pPr marL="0" indent="0">
              <a:buNone/>
            </a:pPr>
            <a:r>
              <a:rPr lang="en-US" sz="2200" dirty="0" smtClean="0"/>
              <a:t>		x </a:t>
            </a:r>
            <a:r>
              <a:rPr lang="en-US" sz="2200" dirty="0"/>
              <a:t>= y;</a:t>
            </a:r>
          </a:p>
          <a:p>
            <a:pPr marL="0" indent="0">
              <a:buNone/>
            </a:pPr>
            <a:r>
              <a:rPr lang="en-US" sz="2200" dirty="0" smtClean="0"/>
              <a:t>		y </a:t>
            </a:r>
            <a:r>
              <a:rPr lang="en-US" sz="2200" dirty="0"/>
              <a:t>=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 smtClean="0"/>
              <a:t>	}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return </a:t>
            </a:r>
            <a:r>
              <a:rPr lang="en-US" sz="2200" dirty="0"/>
              <a:t>[x, y];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390918" y="2446986"/>
            <a:ext cx="2215167" cy="46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84901" y="4211392"/>
            <a:ext cx="1532586" cy="39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4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810</Words>
  <Application>Microsoft Office PowerPoint</Application>
  <PresentationFormat>Custom</PresentationFormat>
  <Paragraphs>508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    ECMAScript 6</vt:lpstr>
      <vt:lpstr>JavaScript: big and dangerous</vt:lpstr>
      <vt:lpstr>ECMAScript 6</vt:lpstr>
      <vt:lpstr>Slide 4</vt:lpstr>
      <vt:lpstr>Glossary</vt:lpstr>
      <vt:lpstr>Goals for ECMAScript 6</vt:lpstr>
      <vt:lpstr>How ECMAScript features are designed</vt:lpstr>
      <vt:lpstr>Slide 8</vt:lpstr>
      <vt:lpstr>Block-scoped variables</vt:lpstr>
      <vt:lpstr>Destructuring: objects</vt:lpstr>
      <vt:lpstr>Destructuring: arrays</vt:lpstr>
      <vt:lpstr>Slide 12</vt:lpstr>
      <vt:lpstr>Arrow functions: less to type</vt:lpstr>
      <vt:lpstr>Arrow functions: lexical this, no more that=this</vt:lpstr>
      <vt:lpstr>Arrow functions: versions</vt:lpstr>
      <vt:lpstr>Slide 16</vt:lpstr>
      <vt:lpstr>Parameter handling 1: parameter default values</vt:lpstr>
      <vt:lpstr>Parameter handling 2: rest parameters</vt:lpstr>
      <vt:lpstr>Spread operator (...)</vt:lpstr>
      <vt:lpstr>Parameter handling 3: named parameters</vt:lpstr>
      <vt:lpstr>Slide 21</vt:lpstr>
      <vt:lpstr>Object literals</vt:lpstr>
      <vt:lpstr>Object literals: property value shorthand</vt:lpstr>
      <vt:lpstr>Symbols</vt:lpstr>
      <vt:lpstr>Symbols: enum-style values</vt:lpstr>
      <vt:lpstr>Symbols: property keys</vt:lpstr>
      <vt:lpstr>Symbols: property keys</vt:lpstr>
      <vt:lpstr>Classes</vt:lpstr>
      <vt:lpstr>Classes: sub-type</vt:lpstr>
      <vt:lpstr>Static methods</vt:lpstr>
      <vt:lpstr>Private properties</vt:lpstr>
      <vt:lpstr>Modules: overview</vt:lpstr>
      <vt:lpstr>Modules: features</vt:lpstr>
      <vt:lpstr>Slide 34</vt:lpstr>
      <vt:lpstr>Template strings: string interpolation</vt:lpstr>
      <vt:lpstr>Template strings: raw strings</vt:lpstr>
      <vt:lpstr>Template strings: other use cases</vt:lpstr>
      <vt:lpstr>Slide 38</vt:lpstr>
      <vt:lpstr>Maps</vt:lpstr>
      <vt:lpstr>Sets</vt:lpstr>
      <vt:lpstr>Object . assign</vt:lpstr>
      <vt:lpstr>Various other additions to the standard library</vt:lpstr>
      <vt:lpstr>Slide 43</vt:lpstr>
      <vt:lpstr>Iterables and iterators</vt:lpstr>
      <vt:lpstr>Iterators</vt:lpstr>
      <vt:lpstr>for-of: a better loop</vt:lpstr>
      <vt:lpstr>for-of loop: iterables</vt:lpstr>
      <vt:lpstr>for-of loop: objects</vt:lpstr>
      <vt:lpstr>Slide 49</vt:lpstr>
      <vt:lpstr>Generators: suspend and resume a function ● Shallow coroutines [4]: only  function body is suspended. ● Uses: iterators, simpler  asynchronous programming.</vt:lpstr>
      <vt:lpstr>Generators: example</vt:lpstr>
      <vt:lpstr>Generators: implementing an iterator</vt:lpstr>
      <vt:lpstr>Time table</vt:lpstr>
      <vt:lpstr>Using ECMAScript 6 today</vt:lpstr>
      <vt:lpstr>Slide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Administrator</dc:creator>
  <cp:lastModifiedBy>Ritesh</cp:lastModifiedBy>
  <cp:revision>227</cp:revision>
  <dcterms:created xsi:type="dcterms:W3CDTF">2015-07-08T09:40:24Z</dcterms:created>
  <dcterms:modified xsi:type="dcterms:W3CDTF">2015-07-12T07:03:38Z</dcterms:modified>
</cp:coreProperties>
</file>