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7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BD42999E-53DE-41BB-8274-73429B249DAC}">
          <p14:sldIdLst>
            <p14:sldId id="256"/>
          </p14:sldIdLst>
        </p14:section>
        <p14:section name="Анализ и оценка на интерфейси на таблици и списъци за мобилни приложения" id="{2125F56E-A815-49F9-A51C-E3C5E345F5B8}">
          <p14:sldIdLst>
            <p14:sldId id="280"/>
          </p14:sldIdLst>
        </p14:section>
        <p14:section name="Въведение" id="{D4925C4C-A06C-44C3-83E3-F58C16D719E4}">
          <p14:sldIdLst>
            <p14:sldId id="258"/>
            <p14:sldId id="259"/>
            <p14:sldId id="260"/>
          </p14:sldIdLst>
        </p14:section>
        <p14:section name="Стандартна таблица (Basic table)" id="{BF784054-F336-49E7-B4C5-E0B0B837A3CE}">
          <p14:sldIdLst>
            <p14:sldId id="261"/>
            <p14:sldId id="262"/>
          </p14:sldIdLst>
        </p14:section>
        <p14:section name="Таблица без заглавия (Headerless Table)" id="{7EC22831-21B7-4FA6-95C9-29DA07FDF544}">
          <p14:sldIdLst>
            <p14:sldId id="263"/>
            <p14:sldId id="264"/>
          </p14:sldIdLst>
        </p14:section>
        <p14:section name="С фиксирана колона (Fixed Column)" id="{6077DEBD-9BBF-4D19-8C46-C2AF4951CB89}">
          <p14:sldIdLst>
            <p14:sldId id="265"/>
            <p14:sldId id="266"/>
          </p14:sldIdLst>
        </p14:section>
        <p14:section name="Преглед плюс данни (Overview plus Data)" id="{B7F2CEF4-D248-4A12-A1C7-8E45F6A0BBB6}">
          <p14:sldIdLst>
            <p14:sldId id="267"/>
            <p14:sldId id="268"/>
            <p14:sldId id="269"/>
            <p14:sldId id="270"/>
          </p14:sldIdLst>
        </p14:section>
        <p14:section name="Групирани редове (Grouped Rows)" id="{6426DBA3-18CE-43A1-9F0C-29704934BA0D}">
          <p14:sldIdLst>
            <p14:sldId id="271"/>
            <p14:sldId id="274"/>
          </p14:sldIdLst>
        </p14:section>
        <p14:section name="Каскадни списъци (Cascading Lists)" id="{5C9C415E-7B7E-4701-92C4-931B3D59B424}">
          <p14:sldIdLst>
            <p14:sldId id="273"/>
            <p14:sldId id="272"/>
            <p14:sldId id="275"/>
          </p14:sldIdLst>
        </p14:section>
        <p14:section name="Таблици с визуални индикатори (Table with Visual Indicators)" id="{72B3ACD6-DDC4-46A0-8B1B-EA435FB5DCFC}">
          <p14:sldIdLst>
            <p14:sldId id="276"/>
            <p14:sldId id="277"/>
          </p14:sldIdLst>
        </p14:section>
        <p14:section name="Таблици с възможност за редакция (Editable Table)" id="{C29952E8-5406-4123-82DB-9CC885094AE6}">
          <p14:sldIdLst>
            <p14:sldId id="278"/>
            <p14:sldId id="279"/>
          </p14:sldIdLst>
        </p14:section>
        <p14:section name="Изграждане на емпатия у младите деца, използвайки Допълнена реалност (AR)" id="{6E84D9FE-780D-49D7-A6E7-6E1EF1222F0F}">
          <p14:sldIdLst>
            <p14:sldId id="287"/>
          </p14:sldIdLst>
        </p14:section>
        <p14:section name="Въведение" id="{618136EA-9F8E-4964-BD6A-AB3C2D158B68}">
          <p14:sldIdLst>
            <p14:sldId id="281"/>
          </p14:sldIdLst>
        </p14:section>
        <p14:section name="Мотивация" id="{1DD6550D-4ABA-46F4-94DC-B1DF87C4063D}">
          <p14:sldIdLst>
            <p14:sldId id="282"/>
          </p14:sldIdLst>
        </p14:section>
        <p14:section name="Литературен преглед" id="{0C8CCE89-78F0-43EC-AE91-0B2E76EAB43C}">
          <p14:sldIdLst>
            <p14:sldId id="283"/>
          </p14:sldIdLst>
        </p14:section>
        <p14:section name="Предложен подход" id="{7FF3F791-75F2-42D0-B2C0-0E68BF22601C}">
          <p14:sldIdLst>
            <p14:sldId id="284"/>
          </p14:sldIdLst>
        </p14:section>
        <p14:section name="Резултати и дискусии" id="{CF54E700-1F47-4D29-92CD-7D8CF8FB406F}">
          <p14:sldIdLst>
            <p14:sldId id="285"/>
          </p14:sldIdLst>
        </p14:section>
        <p14:section name="Изводи" id="{CFFACB7F-F0D5-4F0C-8C47-44E2D90B9531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8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F2E84-62A5-4CBA-92DF-6982939BC251}" type="datetimeFigureOut">
              <a:rPr lang="bg-BG" smtClean="0"/>
              <a:t>21.10.2022 г.</a:t>
            </a:fld>
            <a:endParaRPr lang="bg-BG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D76E1-9B05-4E6B-8FAA-2DCF75BA935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890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Здравейте, аз съм Михаил Георгиев, СИТ 1 група.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591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Следващи са таблиците с фиксирана колона. Те се използват за по-големи таблици, а именно таблиците с много колони. При тях една или няколко от колоните се „замразява“, а останалите могат да се скролират.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483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 примера от лявата страна на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Roambi, можем да видим че първата колона е замразена, а всички останали могат да се скролират. Докато в примера от Fidelity забелязваме, че замразяват най-лявата и най-дясната колона, а тези по средата могат да се скролират. Този дизайн е по сложен за използване поради по малката площ която може да се </a:t>
            </a:r>
            <a:r>
              <a:rPr lang="bg-BG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скролира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862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Продължаваме с таблиците, които предлагат преглед на данните. Те обобщават съдържанието което се показва над всеки ред.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3301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 ето пример от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SpendAnalyzer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Discover. При него се вижда как информацията от таблицата се обобщава чрез няколко диаграми над нея.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8288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Следващите два примера са от приложенията на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Американската банка и NASDAQ.com. Отляво можем да как наличността по спестовната сметка се показва с едър шрифт, което се явява прегледа, над транзакциите по тази сметка, като това са данните. Отдясно също можем да видим обобщение на портфейла и под него самите детайли, по този начин потребителите могат свободно да се движат из портфейла си.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568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Други два примера са тези от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Adobe Site Catalyst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Proofpoint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При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Adobe Site Catalyst </a:t>
            </a:r>
            <a:r>
              <a:rPr lang="bg-BG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се вижда, че те отново показват обобщението чрез кръгова диаграма, но легендата им не се чете достатъчно добре. А при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Proofpoint</a:t>
            </a:r>
            <a:r>
              <a:rPr lang="bg-BG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можем да забележим, че те решават този проблем като включат легендата заедно с данните.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4383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Следващия модел таблици са тези с групирани редове. Те подпомагат за по-лесното разбиране на данните.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258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От левия пример на </a:t>
            </a:r>
            <a:r>
              <a:rPr lang="en-US" dirty="0"/>
              <a:t>Mint </a:t>
            </a:r>
            <a:r>
              <a:rPr lang="bg-BG" dirty="0"/>
              <a:t>можем да видим че групите от редове могат да служат за заглавия, така транзакциите са подредени и групирани по дата. А от десния пример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MicroStrategy Mobile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виждаме, че те могат да се използват и като обобщаващи за подраздела.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4572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Каскадните списъци предлагат йерархията на дървовидната таблица, която не може да се събере на малкия екран.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4570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Каскадния списък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Wine Spectator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предоставя бърза и лесна навигация от Сраната на виното до Сорта му и накрая до Реколтата му.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82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 днес ще ви представя 2 теми, като първо ще започнем с </a:t>
            </a:r>
            <a:r>
              <a:rPr lang="bg-BG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Анализ и оценка на интерфейси на таблици и списъци за мобилни приложения.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690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iOS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това е известно като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View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Той представлява списък с данни от няколко реда с една колона.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Dropbox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използва този дизайн за вторична навигация в раздела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Dropbox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196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Едни от най интересните таблица са тези със визуални индикатори. Това са допълнително стилизирани таблици чрез икони и/или допълнителни визуални елементи, като графики и други. Те спомагат фокусирането върху определени точки на интерес. 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6513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На примера можем да видим как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 Diet Calendar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използва цветни стрелки като индикация дали нетния прием на калории е по-голям или по-малък от разхода за деня. А на примера от Roambi, в таблицата им за Продажби по магазини, можем да видим, че те използват както икони, така 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диаграма за показването на продажбите и тенденциите на месечна база.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1060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/>
              <a:t>Последни, но не на последно място са таблиците с възможност за редакция. Те се срещат предимно в приложенията като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QuickOffice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поради причината, че са доста по сложни за продължително използвано сравнено с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приложенията. Това е така защото клавишната навигация и по точно табулацията се различава между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мобилно приложение.</a:t>
            </a:r>
            <a:endParaRPr lang="bg-BG" dirty="0"/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4111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Много от правилата, които са за мобилните приложения се отнасят и към </a:t>
            </a:r>
            <a:r>
              <a:rPr lang="en-US" dirty="0"/>
              <a:t>web </a:t>
            </a:r>
            <a:r>
              <a:rPr lang="bg-BG" dirty="0"/>
              <a:t>приложенията. А те са:</a:t>
            </a:r>
          </a:p>
          <a:p>
            <a:r>
              <a:rPr lang="bg-BG" dirty="0"/>
              <a:t> -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Ясно посочване на кой ред и/или клетка е избран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800" dirty="0">
                <a:effectLst/>
                <a:latin typeface="Times New Roman" panose="02020603050405020304" pitchFamily="18" charset="0"/>
              </a:rPr>
              <a:t> -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Осигуряване на подходящ редактор в зависимост от формата на клетката (селектор, спинър, избор на цвят, избор на дата...).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1800" dirty="0">
                <a:effectLst/>
                <a:latin typeface="Times New Roman" panose="02020603050405020304" pitchFamily="18" charset="0"/>
              </a:rPr>
              <a:t> -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запазване, а не при промяна, осигуряване на обратна връзка и известия за грешки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64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18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998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1908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9846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29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255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Кратко въведение. В днешно време почти всички се чудят как да представят огромна таблица с десетки редове и колони на малките екрани на мобилните устройства. Но точно тези малки екрани ни предоставят чудесната възможност да измислим нови начини за представяне на тези данни. 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1552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30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0856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31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685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Една дълга таблица с резултатите на ученици може да бъде представена като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Гаусовата крива. По този начин ще се виждат всички ученици постигнали резултат в даден диапазон.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238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Друга опция е да използваме таблица без заглавие и възможност за търсене за по бърз достъп до резултата на даден ученик.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086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Да започнем с първия модел на таблици, Стандартната таблица.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03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Това са прости таблици с фиксирани заглавия на колоните и мрежово оформление. Често се среща да се редуват цветовете през един ред, наречено още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"зеброво райе„. Друг вариант за подобряване на четливостта на таблицата е тънки линии между редовете.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670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Нека продължим с таблиците без заглавия. </a:t>
            </a:r>
            <a:r>
              <a:rPr lang="bg-BG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Този модел таблица е идеален за показване на колекция от обекти като например инвентар, албуми, рецепти и други.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369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/>
              <a:t>Те представляват удебелени редове с множество информация за дадения обект без етикети за отделните колони. Често срещана практика е също така е идентификатора на реда да се прави с удебелен шрифт, а подробностите с по-малък. Тук на лявата снимка можем да видим пример от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Realtor.com, като те са се опитали да предоставят възможно най-много информация в тези удебелени редове.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D76E1-9B05-4E6B-8FAA-2DCF75BA935B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197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3648"/>
      </p:ext>
    </p:extLst>
  </p:cSld>
  <p:clrMapOvr>
    <a:masterClrMapping/>
  </p:clrMapOvr>
  <p:transition spd="slow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47640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86365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04526"/>
      </p:ext>
    </p:extLst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028981"/>
      </p:ext>
    </p:extLst>
  </p:cSld>
  <p:clrMapOvr>
    <a:masterClrMapping/>
  </p:clrMapOvr>
  <p:transition spd="slow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03154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2711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01395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29112"/>
      </p:ext>
    </p:extLst>
  </p:cSld>
  <p:clrMapOvr>
    <a:masterClrMapping/>
  </p:clrMapOvr>
  <p:transition spd="slow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36398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51973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B727223-1342-4176-BE12-382D120D6EE1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5D32866-DAC9-4F2B-ACC0-E7C122917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2DCB8E-7D94-DC85-E02E-287EF321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26" y="637563"/>
            <a:ext cx="11607068" cy="3070370"/>
          </a:xfrm>
        </p:spPr>
        <p:txBody>
          <a:bodyPr anchor="b">
            <a:normAutofit/>
          </a:bodyPr>
          <a:lstStyle/>
          <a:p>
            <a:r>
              <a:rPr lang="bg-BG" sz="4000" cap="non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Реферат по Проектиране на потребителски интерфейси</a:t>
            </a:r>
            <a:endParaRPr lang="en-US" sz="4000" cap="non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782344D-50D7-6E3A-CD47-C478C8CAE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899" y="3707933"/>
            <a:ext cx="8640202" cy="2153859"/>
          </a:xfrm>
        </p:spPr>
        <p:txBody>
          <a:bodyPr anchor="t">
            <a:normAutofit/>
          </a:bodyPr>
          <a:lstStyle/>
          <a:p>
            <a:r>
              <a:rPr lang="bg-BG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Изготвил: Михаил Георгиев</a:t>
            </a:r>
          </a:p>
          <a:p>
            <a:r>
              <a:rPr lang="bg-BG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 1а група, 19621820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1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3187992" y="2721223"/>
            <a:ext cx="5816016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 фиксирана колона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Fixed Column</a:t>
            </a:r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85384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6D36A61-AC48-2544-4F28-794E607D83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69774" y="565573"/>
            <a:ext cx="7447370" cy="5734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6985241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3159138" y="2721223"/>
            <a:ext cx="5873723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Преглед плюс данни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plus Data)</a:t>
            </a:r>
            <a:endParaRPr lang="bg-BG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5884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C6ADA7AD-4FE1-B3B9-5872-A5679BF54D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7311" y="565573"/>
            <a:ext cx="7992297" cy="5734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307773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4BAE40E3-1265-33B8-01E4-68D7BA587C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7406" y="565573"/>
            <a:ext cx="8192106" cy="5734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403450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5D6DCA97-CDB2-BF3C-D4DB-EA761433B7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1186" y="565573"/>
            <a:ext cx="7964547" cy="5734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2201165"/>
      </p:ext>
    </p:extLst>
  </p:cSld>
  <p:clrMapOvr>
    <a:masterClrMapping/>
  </p:clrMapOvr>
  <p:transition spd="slow">
    <p:split orient="vert"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3446075" y="2721223"/>
            <a:ext cx="5299849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Групирани редове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Grouped Rows)</a:t>
            </a:r>
            <a:endParaRPr lang="bg-BG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2500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38F089BB-2626-F78E-159D-A746229D69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5737" y="565573"/>
            <a:ext cx="7855444" cy="5734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8706126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3469319" y="2721223"/>
            <a:ext cx="525336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Каскадни списъци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Cascading Lists)</a:t>
            </a:r>
            <a:endParaRPr lang="bg-BG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0764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16511944-31D0-F403-5008-1564BC161C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2872" y="814883"/>
            <a:ext cx="11081175" cy="5235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7487646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C5D2198-FF44-8D6C-37D8-0095539F4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58" y="2543760"/>
            <a:ext cx="11399003" cy="1816973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Анализ и оценка на интерфейси на таблици и списъци за мобилни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01462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4E0F45B6-AA6A-5A3B-8C88-3A2277095F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2" y="773329"/>
            <a:ext cx="11081175" cy="5318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7594495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1452741" y="2721223"/>
            <a:ext cx="9286517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Таблици с визуални индикатори </a:t>
            </a:r>
          </a:p>
          <a:p>
            <a:pPr algn="ctr"/>
            <a:r>
              <a:rPr lang="en-US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(Table with Visual Indicators)</a:t>
            </a:r>
            <a:endParaRPr lang="bg-BG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7210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897D1CCD-55E4-58A1-0DE0-E42FD7F96E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9267" y="565573"/>
            <a:ext cx="8048384" cy="5734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5048978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1032755" y="2721223"/>
            <a:ext cx="1012649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Таблици с възможност </a:t>
            </a:r>
            <a:r>
              <a:rPr lang="ru-RU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редакция 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ru-RU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Editable Table</a:t>
            </a:r>
            <a:r>
              <a:rPr lang="ru-RU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bg-BG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6726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C1877A3C-5B5E-37B0-6580-011F9DF28A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6829" y="565573"/>
            <a:ext cx="6993261" cy="5734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1885426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C5D2198-FF44-8D6C-37D8-0095539F4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58" y="2536011"/>
            <a:ext cx="11399003" cy="1816973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Изграждане на емпатия у младите деца, използвайки Допълнена реалност (AR)</a:t>
            </a:r>
          </a:p>
        </p:txBody>
      </p:sp>
    </p:spTree>
    <p:extLst>
      <p:ext uri="{BB962C8B-B14F-4D97-AF65-F5344CB8AC3E}">
        <p14:creationId xmlns:p14="http://schemas.microsoft.com/office/powerpoint/2010/main" val="4079158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4471997" y="3059777"/>
            <a:ext cx="324800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Въведение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3413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4439135" y="3059777"/>
            <a:ext cx="3313729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Мотивация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8403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3042920" y="3059777"/>
            <a:ext cx="610616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Литературен преглед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133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3369933" y="3059777"/>
            <a:ext cx="545213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Предложен подход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56656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4471997" y="3059777"/>
            <a:ext cx="324800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Въведение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582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3058149" y="3059777"/>
            <a:ext cx="607570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Резултати и дискусии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970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4981752" y="3059777"/>
            <a:ext cx="222849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Изводи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6788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859B27A1-EEB5-36B6-1636-5D81636B28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3224" y="1442045"/>
            <a:ext cx="5865552" cy="3973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4888475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8EB46A22-5823-372E-BC01-032C98445E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17265" y="1560512"/>
            <a:ext cx="5157470" cy="373697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46845914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3196809" y="2721223"/>
            <a:ext cx="5798382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Стандартна таблица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table)</a:t>
            </a:r>
          </a:p>
        </p:txBody>
      </p:sp>
    </p:spTree>
    <p:extLst>
      <p:ext uri="{BB962C8B-B14F-4D97-AF65-F5344CB8AC3E}">
        <p14:creationId xmlns:p14="http://schemas.microsoft.com/office/powerpoint/2010/main" val="133033302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E8A4CE0B-B080-E7B3-7D9F-B6DBF0641A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2199" y="565573"/>
            <a:ext cx="9802520" cy="5734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911228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9DEC8E-4F2B-8B0B-2F00-C1E84EEC321A}"/>
              </a:ext>
            </a:extLst>
          </p:cNvPr>
          <p:cNvSpPr txBox="1"/>
          <p:nvPr/>
        </p:nvSpPr>
        <p:spPr>
          <a:xfrm>
            <a:off x="3012463" y="2721223"/>
            <a:ext cx="6167073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Таблица без заглавия</a:t>
            </a:r>
            <a:endParaRPr lang="en-US" sz="4400" dirty="0">
              <a:solidFill>
                <a:srgbClr val="A6B72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bg-BG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4400" dirty="0">
                <a:solidFill>
                  <a:srgbClr val="A6B7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Headerless Table)</a:t>
            </a:r>
          </a:p>
        </p:txBody>
      </p:sp>
    </p:spTree>
    <p:extLst>
      <p:ext uri="{BB962C8B-B14F-4D97-AF65-F5344CB8AC3E}">
        <p14:creationId xmlns:p14="http://schemas.microsoft.com/office/powerpoint/2010/main" val="255138932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F0B5A99-232A-28C8-6115-BE0EA85BBC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3798" y="565573"/>
            <a:ext cx="7399322" cy="5734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9752614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аза">
  <a:themeElements>
    <a:clrScheme name="База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а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TM03457444[[fn=База]]</Template>
  <TotalTime>331</TotalTime>
  <Words>1074</Words>
  <Application>Microsoft Office PowerPoint</Application>
  <PresentationFormat>Widescreen</PresentationFormat>
  <Paragraphs>86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Corbel</vt:lpstr>
      <vt:lpstr>Open Sans</vt:lpstr>
      <vt:lpstr>Times New Roman</vt:lpstr>
      <vt:lpstr>База</vt:lpstr>
      <vt:lpstr>Реферат по Проектиране на потребителски интерфейси</vt:lpstr>
      <vt:lpstr>Анализ и оценка на интерфейси на таблици и списъци за мобилни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Изграждане на емпатия у младите деца, използвайки Допълнена реалност (AR)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Реферат по Проектиране на потребителски интерфейси</dc:title>
  <dc:creator>МИХАИЛ БИСЕРОВ ГЕОРГИЕВ СИТ 3к</dc:creator>
  <cp:lastModifiedBy>МИХАИЛ БИСЕРОВ ГЕОРГИЕВ СИТ 3к</cp:lastModifiedBy>
  <cp:revision>27</cp:revision>
  <dcterms:created xsi:type="dcterms:W3CDTF">2022-10-17T13:47:02Z</dcterms:created>
  <dcterms:modified xsi:type="dcterms:W3CDTF">2022-10-21T16:05:17Z</dcterms:modified>
</cp:coreProperties>
</file>