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3556348425196844E-2"/>
          <c:y val="0.12558269105325864"/>
          <c:w val="0.90925615157480311"/>
          <c:h val="0.6608075442489268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Actual 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Начало на проекта</c:v>
                </c:pt>
                <c:pt idx="1">
                  <c:v>Планиране</c:v>
                </c:pt>
                <c:pt idx="2">
                  <c:v>Разработка</c:v>
                </c:pt>
                <c:pt idx="3">
                  <c:v>Цялостно тестване</c:v>
                </c:pt>
                <c:pt idx="4">
                  <c:v>Документиране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0</c:v>
                </c:pt>
                <c:pt idx="1">
                  <c:v>3180</c:v>
                </c:pt>
                <c:pt idx="2">
                  <c:v>22785.200000000001</c:v>
                </c:pt>
                <c:pt idx="3">
                  <c:v>1164</c:v>
                </c:pt>
                <c:pt idx="4">
                  <c:v>2640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2F-4F4E-A324-CC3E0ADECA4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Remaining 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Начало на проекта</c:v>
                </c:pt>
                <c:pt idx="1">
                  <c:v>Планиране</c:v>
                </c:pt>
                <c:pt idx="2">
                  <c:v>Разработка</c:v>
                </c:pt>
                <c:pt idx="3">
                  <c:v>Цялостно тестване</c:v>
                </c:pt>
                <c:pt idx="4">
                  <c:v>Документиране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134.80000000000001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2F-4F4E-A324-CC3E0ADEC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16880080"/>
        <c:axId val="1916880496"/>
      </c:barChart>
      <c:lineChart>
        <c:grouping val="standard"/>
        <c:varyColors val="0"/>
        <c:ser>
          <c:idx val="2"/>
          <c:order val="2"/>
          <c:tx>
            <c:strRef>
              <c:f>Лист1!$D$1</c:f>
              <c:strCache>
                <c:ptCount val="1"/>
                <c:pt idx="0">
                  <c:v>Baseline cost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Лист1!$A$2:$A$6</c:f>
              <c:strCache>
                <c:ptCount val="5"/>
                <c:pt idx="0">
                  <c:v>Начало на проекта</c:v>
                </c:pt>
                <c:pt idx="1">
                  <c:v>Планиране</c:v>
                </c:pt>
                <c:pt idx="2">
                  <c:v>Разработка</c:v>
                </c:pt>
                <c:pt idx="3">
                  <c:v>Цялостно тестване</c:v>
                </c:pt>
                <c:pt idx="4">
                  <c:v>Документиране</c:v>
                </c:pt>
              </c:strCache>
            </c:str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2F-4F4E-A324-CC3E0ADEC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6880080"/>
        <c:axId val="1916880496"/>
      </c:lineChart>
      <c:catAx>
        <c:axId val="191688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880496"/>
        <c:crosses val="autoZero"/>
        <c:auto val="1"/>
        <c:lblAlgn val="ctr"/>
        <c:lblOffset val="100"/>
        <c:noMultiLvlLbl val="0"/>
      </c:catAx>
      <c:valAx>
        <c:axId val="1916880496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88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bg-BG" sz="1800" dirty="0">
                <a:effectLst/>
              </a:rPr>
              <a:t>Диаграма на свършената работа</a:t>
            </a:r>
            <a:endParaRPr lang="en-US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bg-BG" dirty="0"/>
          </a:p>
        </c:rich>
      </c:tx>
      <c:layout>
        <c:manualLayout>
          <c:xMode val="edge"/>
          <c:yMode val="edge"/>
          <c:x val="0.27704020088853681"/>
          <c:y val="2.11085578224896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33970685042535E-2"/>
          <c:y val="0.11360179429864739"/>
          <c:w val="0.86386427790809828"/>
          <c:h val="0.7046449749522860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Actual work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Владимир</c:v>
                </c:pt>
                <c:pt idx="1">
                  <c:v>Михаил</c:v>
                </c:pt>
                <c:pt idx="2">
                  <c:v>Румен</c:v>
                </c:pt>
              </c:strCache>
            </c:strRef>
          </c:cat>
          <c:val>
            <c:numRef>
              <c:f>Лист1!$B$2:$B$4</c:f>
              <c:numCache>
                <c:formatCode>#\ "hrs"</c:formatCode>
                <c:ptCount val="3"/>
                <c:pt idx="0">
                  <c:v>270</c:v>
                </c:pt>
                <c:pt idx="1">
                  <c:v>254</c:v>
                </c:pt>
                <c:pt idx="2">
                  <c:v>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03-4C2B-9D09-BBB08F8A2DE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Remaining work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Владимир</c:v>
                </c:pt>
                <c:pt idx="1">
                  <c:v>Михаил</c:v>
                </c:pt>
                <c:pt idx="2">
                  <c:v>Румен</c:v>
                </c:pt>
              </c:strCache>
            </c:strRef>
          </c:cat>
          <c:val>
            <c:numRef>
              <c:f>Лист1!$C$2:$C$4</c:f>
              <c:numCache>
                <c:formatCode>#\ "hrs"</c:formatCode>
                <c:ptCount val="3"/>
                <c:pt idx="0">
                  <c:v>2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03-4C2B-9D09-BBB08F8A2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021320096"/>
        <c:axId val="2021316352"/>
      </c:barChart>
      <c:lineChart>
        <c:grouping val="standard"/>
        <c:varyColors val="0"/>
        <c:ser>
          <c:idx val="2"/>
          <c:order val="2"/>
          <c:tx>
            <c:strRef>
              <c:f>Лист1!$D$1</c:f>
              <c:strCache>
                <c:ptCount val="1"/>
                <c:pt idx="0">
                  <c:v>Baseline work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Лист1!$A$2:$A$4</c:f>
              <c:strCache>
                <c:ptCount val="3"/>
                <c:pt idx="0">
                  <c:v>Владимир</c:v>
                </c:pt>
                <c:pt idx="1">
                  <c:v>Михаил</c:v>
                </c:pt>
                <c:pt idx="2">
                  <c:v>Румен</c:v>
                </c:pt>
              </c:strCache>
            </c:strRef>
          </c:cat>
          <c:val>
            <c:numRef>
              <c:f>Лист1!$D$2:$D$4</c:f>
              <c:numCache>
                <c:formatCode>#\ "hrs"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03-4C2B-9D09-BBB08F8A2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1320096"/>
        <c:axId val="2021316352"/>
      </c:lineChart>
      <c:catAx>
        <c:axId val="202132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16352"/>
        <c:crosses val="autoZero"/>
        <c:auto val="1"/>
        <c:lblAlgn val="ctr"/>
        <c:lblOffset val="100"/>
        <c:noMultiLvlLbl val="0"/>
      </c:catAx>
      <c:valAx>
        <c:axId val="202131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&quot;hr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2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 sz="1800" dirty="0">
                <a:effectLst/>
              </a:rPr>
              <a:t>Кръгова диаграма на разпределение на ресурсите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Продажби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Лист1!$A$2:$A$4</c:f>
              <c:strCache>
                <c:ptCount val="3"/>
                <c:pt idx="0">
                  <c:v>Type: Work</c:v>
                </c:pt>
                <c:pt idx="1">
                  <c:v>Type: Material</c:v>
                </c:pt>
                <c:pt idx="2">
                  <c:v>Type: Cost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16904</c:v>
                </c:pt>
                <c:pt idx="1">
                  <c:v>13000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9B-452C-ACB1-4CC9DC5F1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Владимир</c:v>
                </c:pt>
                <c:pt idx="1">
                  <c:v>Михаил</c:v>
                </c:pt>
                <c:pt idx="2">
                  <c:v>Румен</c:v>
                </c:pt>
                <c:pt idx="3">
                  <c:v>Компютър</c:v>
                </c:pt>
                <c:pt idx="4">
                  <c:v>Електричество</c:v>
                </c:pt>
                <c:pt idx="5">
                  <c:v>Интернет</c:v>
                </c:pt>
                <c:pt idx="6">
                  <c:v>Консумативи</c:v>
                </c:pt>
              </c:strCache>
            </c:strRef>
          </c:cat>
          <c:val>
            <c:numRef>
              <c:f>Лист1!$B$2:$B$8</c:f>
              <c:numCache>
                <c:formatCode>[$$-409]#\ ##0.00</c:formatCode>
                <c:ptCount val="7"/>
                <c:pt idx="0">
                  <c:v>5440</c:v>
                </c:pt>
                <c:pt idx="1">
                  <c:v>6380</c:v>
                </c:pt>
                <c:pt idx="2">
                  <c:v>5084</c:v>
                </c:pt>
                <c:pt idx="3">
                  <c:v>3000</c:v>
                </c:pt>
                <c:pt idx="4">
                  <c:v>50</c:v>
                </c:pt>
                <c:pt idx="5">
                  <c:v>16.190000000000001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B8-488D-BAF0-326BA6FF059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  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Владимир</c:v>
                </c:pt>
                <c:pt idx="1">
                  <c:v>Михаил</c:v>
                </c:pt>
                <c:pt idx="2">
                  <c:v>Румен</c:v>
                </c:pt>
                <c:pt idx="3">
                  <c:v>Компютър</c:v>
                </c:pt>
                <c:pt idx="4">
                  <c:v>Електричество</c:v>
                </c:pt>
                <c:pt idx="5">
                  <c:v>Интернет</c:v>
                </c:pt>
                <c:pt idx="6">
                  <c:v>Консумативи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98B8-488D-BAF0-326BA6FF0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98781200"/>
        <c:axId val="1998785360"/>
      </c:barChart>
      <c:lineChart>
        <c:grouping val="standard"/>
        <c:varyColors val="0"/>
        <c:ser>
          <c:idx val="2"/>
          <c:order val="2"/>
          <c:tx>
            <c:strRef>
              <c:f>Лист1!$D$1</c:f>
              <c:strCache>
                <c:ptCount val="1"/>
                <c:pt idx="0">
                  <c:v>    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Лист1!$A$2:$A$8</c:f>
              <c:strCache>
                <c:ptCount val="7"/>
                <c:pt idx="0">
                  <c:v>Владимир</c:v>
                </c:pt>
                <c:pt idx="1">
                  <c:v>Михаил</c:v>
                </c:pt>
                <c:pt idx="2">
                  <c:v>Румен</c:v>
                </c:pt>
                <c:pt idx="3">
                  <c:v>Компютър</c:v>
                </c:pt>
                <c:pt idx="4">
                  <c:v>Електричество</c:v>
                </c:pt>
                <c:pt idx="5">
                  <c:v>Интернет</c:v>
                </c:pt>
                <c:pt idx="6">
                  <c:v>Консумативи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B8-488D-BAF0-326BA6FF0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8781200"/>
        <c:axId val="1998785360"/>
      </c:lineChart>
      <c:catAx>
        <c:axId val="199878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785360"/>
        <c:crosses val="autoZero"/>
        <c:auto val="1"/>
        <c:lblAlgn val="ctr"/>
        <c:lblOffset val="100"/>
        <c:noMultiLvlLbl val="0"/>
      </c:catAx>
      <c:valAx>
        <c:axId val="199878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\ 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78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DC80-A931-4F93-B1C7-D5965913A02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92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DC80-A931-4F93-B1C7-D5965913A02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52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DC80-A931-4F93-B1C7-D5965913A02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5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DC80-A931-4F93-B1C7-D5965913A02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DC80-A931-4F93-B1C7-D5965913A02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4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DC80-A931-4F93-B1C7-D5965913A02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01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DC80-A931-4F93-B1C7-D5965913A02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64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DC80-A931-4F93-B1C7-D5965913A02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0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DC80-A931-4F93-B1C7-D5965913A02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6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DC80-A931-4F93-B1C7-D5965913A02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39DC80-A931-4F93-B1C7-D5965913A02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77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9DC80-A931-4F93-B1C7-D5965913A02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53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608675E-B218-2CAF-D87D-0FA532958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723" y="212265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Библиотека за валидиране на данни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E09CCD5-7741-A6E5-EE88-80CD19650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83337"/>
            <a:ext cx="12192000" cy="1655762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Изработили: Владимир Владимиров, Румен Павлов, Михаил Георгиев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01BBF8-0923-9EB8-7460-34597300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1918245"/>
            <a:ext cx="8643154" cy="1887950"/>
          </a:xfrm>
        </p:spPr>
        <p:txBody>
          <a:bodyPr/>
          <a:lstStyle/>
          <a:p>
            <a:pPr algn="ctr"/>
            <a:r>
              <a:rPr lang="bg-BG" dirty="0"/>
              <a:t>Благодарим ви за вниманието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0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01BBF8-0923-9EB8-7460-34597300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0608"/>
            <a:ext cx="9603275" cy="1049235"/>
          </a:xfrm>
        </p:spPr>
        <p:txBody>
          <a:bodyPr/>
          <a:lstStyle/>
          <a:p>
            <a:r>
              <a:rPr lang="bg-BG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Описание на проекта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CF4579E-29AF-C480-50E9-378B02E74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76581"/>
            <a:ext cx="9603275" cy="4842268"/>
          </a:xfrm>
        </p:spPr>
        <p:txBody>
          <a:bodyPr numCol="1">
            <a:normAutofit/>
          </a:bodyPr>
          <a:lstStyle/>
          <a:p>
            <a:r>
              <a:rPr lang="bg-B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Разработеният </a:t>
            </a:r>
            <a:r>
              <a:rPr lang="bg-B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проект представлява библиотека за </a:t>
            </a:r>
            <a:r>
              <a:rPr lang="bg-B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валидиране на лични данни на човек , които включват: име, възраст, дата на раждане, ЕГН и др.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34BAF304-0989-C803-CC8D-917F19F96E06}"/>
              </a:ext>
            </a:extLst>
          </p:cNvPr>
          <p:cNvSpPr txBox="1"/>
          <p:nvPr/>
        </p:nvSpPr>
        <p:spPr>
          <a:xfrm>
            <a:off x="1451578" y="2690336"/>
            <a:ext cx="9479019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 на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библиотеката</a:t>
            </a:r>
            <a:r>
              <a:rPr lang="bg-BG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bg-BG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Валидиране на имена			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Валидиране на възраст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Валидиране на град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Валидиране на пол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Валидиране на ЕГН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Валидиране на телефон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Валидиране на имейл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Валидиране на дата</a:t>
            </a:r>
          </a:p>
        </p:txBody>
      </p:sp>
    </p:spTree>
    <p:extLst>
      <p:ext uri="{BB962C8B-B14F-4D97-AF65-F5344CB8AC3E}">
        <p14:creationId xmlns:p14="http://schemas.microsoft.com/office/powerpoint/2010/main" val="382775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01BBF8-0923-9EB8-7460-34597300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5"/>
            <a:ext cx="9603275" cy="1049235"/>
          </a:xfrm>
        </p:spPr>
        <p:txBody>
          <a:bodyPr/>
          <a:lstStyle/>
          <a:p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Екип и роли​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CF4579E-29AF-C480-50E9-378B02E74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Михаил Георгиев – мениджър, разработчик, тестер, архитект</a:t>
            </a:r>
          </a:p>
          <a:p>
            <a:r>
              <a:rPr lang="bg-BG" dirty="0"/>
              <a:t>Румен Павлов – разработчик, тестер</a:t>
            </a:r>
            <a:endParaRPr lang="en-US" dirty="0"/>
          </a:p>
          <a:p>
            <a:r>
              <a:rPr lang="bg-BG" dirty="0"/>
              <a:t>Владимир Владимиров – разработчик, технически писател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665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01BBF8-0923-9EB8-7460-34597300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5"/>
            <a:ext cx="9603275" cy="1049235"/>
          </a:xfrm>
        </p:spPr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Бюджет на проекта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7" name="Диаграма 26">
            <a:extLst>
              <a:ext uri="{FF2B5EF4-FFF2-40B4-BE49-F238E27FC236}">
                <a16:creationId xmlns:a16="http://schemas.microsoft.com/office/drawing/2014/main" id="{DB262051-9B58-4DF0-ACFA-599A5DDA79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6922736"/>
              </p:ext>
            </p:extLst>
          </p:nvPr>
        </p:nvGraphicFramePr>
        <p:xfrm>
          <a:off x="2032000" y="1924050"/>
          <a:ext cx="8128000" cy="4214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028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01BBF8-0923-9EB8-7460-34597300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296889"/>
            <a:ext cx="9603275" cy="1049235"/>
          </a:xfrm>
        </p:spPr>
        <p:txBody>
          <a:bodyPr/>
          <a:lstStyle/>
          <a:p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Разпределение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работата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 бюджета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Диаграма 10">
            <a:extLst>
              <a:ext uri="{FF2B5EF4-FFF2-40B4-BE49-F238E27FC236}">
                <a16:creationId xmlns:a16="http://schemas.microsoft.com/office/drawing/2014/main" id="{729DD2B3-2AF6-C21E-75AF-D6C521B27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3151885"/>
              </p:ext>
            </p:extLst>
          </p:nvPr>
        </p:nvGraphicFramePr>
        <p:xfrm>
          <a:off x="1" y="1975757"/>
          <a:ext cx="6095999" cy="4211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Диаграма 13">
            <a:extLst>
              <a:ext uri="{FF2B5EF4-FFF2-40B4-BE49-F238E27FC236}">
                <a16:creationId xmlns:a16="http://schemas.microsoft.com/office/drawing/2014/main" id="{608B9DD1-A774-B236-CC9A-711A0CD981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097877"/>
              </p:ext>
            </p:extLst>
          </p:nvPr>
        </p:nvGraphicFramePr>
        <p:xfrm>
          <a:off x="5684157" y="1975757"/>
          <a:ext cx="6095999" cy="4211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715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01BBF8-0923-9EB8-7460-34597300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1049235"/>
          </a:xfrm>
        </p:spPr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Разпределение на бюджета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Диаграма 6">
            <a:extLst>
              <a:ext uri="{FF2B5EF4-FFF2-40B4-BE49-F238E27FC236}">
                <a16:creationId xmlns:a16="http://schemas.microsoft.com/office/drawing/2014/main" id="{7646E306-A073-FDD8-FA9E-57059A8F1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888917"/>
              </p:ext>
            </p:extLst>
          </p:nvPr>
        </p:nvGraphicFramePr>
        <p:xfrm>
          <a:off x="702129" y="1975757"/>
          <a:ext cx="10352725" cy="4162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057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01BBF8-0923-9EB8-7460-34597300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5"/>
            <a:ext cx="9603275" cy="1049235"/>
          </a:xfrm>
        </p:spPr>
        <p:txBody>
          <a:bodyPr/>
          <a:lstStyle/>
          <a:p>
            <a:r>
              <a:rPr lang="ru-RU" dirty="0"/>
              <a:t>Система за управление на проекта</a:t>
            </a:r>
            <a:endParaRPr lang="en-US" dirty="0"/>
          </a:p>
        </p:txBody>
      </p:sp>
      <p:pic>
        <p:nvPicPr>
          <p:cNvPr id="9" name="Picture 26" descr="Microsoft Project (MSP) Logo Vector (.AI) Free Download">
            <a:extLst>
              <a:ext uri="{FF2B5EF4-FFF2-40B4-BE49-F238E27FC236}">
                <a16:creationId xmlns:a16="http://schemas.microsoft.com/office/drawing/2014/main" id="{FFA31DB2-7213-2B07-D798-B91D3303E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31" y="1922688"/>
            <a:ext cx="1282849" cy="130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9140CE88-C22A-CCFE-3D1C-985320D28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artisticPaintStrok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21356" y="1922688"/>
            <a:ext cx="1300183" cy="130018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noFill/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2" descr="Git - Logo Downloads">
            <a:extLst>
              <a:ext uri="{FF2B5EF4-FFF2-40B4-BE49-F238E27FC236}">
                <a16:creationId xmlns:a16="http://schemas.microsoft.com/office/drawing/2014/main" id="{FE3ECDD5-1F1F-E99E-C17D-5C4FA15E1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5" y="2092287"/>
            <a:ext cx="2399538" cy="100200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noFill/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CC28D29A-A838-C28A-2CE1-4DE754D70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669" y="1935363"/>
            <a:ext cx="1300184" cy="1300184"/>
          </a:xfrm>
          <a:prstGeom prst="rect">
            <a:avLst/>
          </a:prstGeom>
        </p:spPr>
      </p:pic>
      <p:sp>
        <p:nvSpPr>
          <p:cNvPr id="18" name="AutoShape 2" descr="Node.js - Wikipedia">
            <a:extLst>
              <a:ext uri="{FF2B5EF4-FFF2-40B4-BE49-F238E27FC236}">
                <a16:creationId xmlns:a16="http://schemas.microsoft.com/office/drawing/2014/main" id="{634CA8D4-CFCD-C971-3123-25A883291D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5B56436A-CD63-93C3-3981-FE474DCED5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5F80D03-D279-0677-CF4A-CB0FB2EF5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3" y="4114911"/>
            <a:ext cx="3195247" cy="8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7DC5785-924F-6E1F-EE92-F13B9D247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356" y="3496019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w name and new brand - Clubhouse becomes Shortcut">
            <a:extLst>
              <a:ext uri="{FF2B5EF4-FFF2-40B4-BE49-F238E27FC236}">
                <a16:creationId xmlns:a16="http://schemas.microsoft.com/office/drawing/2014/main" id="{05856132-14FF-C1D3-92A2-B5D313B2B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225" y="3068570"/>
            <a:ext cx="3083305" cy="173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- joseluisgs/testing-js-jest: Conjunto de ejemplos para realizar  test unitarios y TDD usando Jest con JS para Node.js, HTML o Vue.js.">
            <a:extLst>
              <a:ext uri="{FF2B5EF4-FFF2-40B4-BE49-F238E27FC236}">
                <a16:creationId xmlns:a16="http://schemas.microsoft.com/office/drawing/2014/main" id="{9E2F691E-B093-3BFC-064E-FC80C7734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421" y="4575258"/>
            <a:ext cx="3667125" cy="91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51DE45B-0A98-5DD3-51B3-C55D47938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297" y="4506476"/>
            <a:ext cx="3068928" cy="119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15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01BBF8-0923-9EB8-7460-34597300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5"/>
            <a:ext cx="9603275" cy="1049235"/>
          </a:xfrm>
        </p:spPr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Профил на риск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AB5A620B-8D14-9C7C-2AA9-E7B91937B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82599"/>
              </p:ext>
            </p:extLst>
          </p:nvPr>
        </p:nvGraphicFramePr>
        <p:xfrm>
          <a:off x="2738979" y="2305720"/>
          <a:ext cx="6095064" cy="3028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0999">
                  <a:extLst>
                    <a:ext uri="{9D8B030D-6E8A-4147-A177-3AD203B41FA5}">
                      <a16:colId xmlns:a16="http://schemas.microsoft.com/office/drawing/2014/main" val="3861855997"/>
                    </a:ext>
                  </a:extLst>
                </a:gridCol>
                <a:gridCol w="1965527">
                  <a:extLst>
                    <a:ext uri="{9D8B030D-6E8A-4147-A177-3AD203B41FA5}">
                      <a16:colId xmlns:a16="http://schemas.microsoft.com/office/drawing/2014/main" val="4046674434"/>
                    </a:ext>
                  </a:extLst>
                </a:gridCol>
                <a:gridCol w="1698538">
                  <a:extLst>
                    <a:ext uri="{9D8B030D-6E8A-4147-A177-3AD203B41FA5}">
                      <a16:colId xmlns:a16="http://schemas.microsoft.com/office/drawing/2014/main" val="2780282061"/>
                    </a:ext>
                  </a:extLst>
                </a:gridCol>
              </a:tblGrid>
              <a:tr h="292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8180" marR="581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  <a:latin typeface="+mn-lt"/>
                        </a:rPr>
                        <a:t>Вероятност</a:t>
                      </a:r>
                      <a:endParaRPr lang="bg-BG" sz="1400" spc="-10" noProof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</a:pPr>
                      <a:r>
                        <a:rPr lang="bg-BG" sz="1400" spc="-10" noProof="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Вляние</a:t>
                      </a:r>
                    </a:p>
                  </a:txBody>
                  <a:tcPr marL="58180" marR="58180" marT="0" marB="0" anchor="ctr"/>
                </a:tc>
                <a:extLst>
                  <a:ext uri="{0D108BD9-81ED-4DB2-BD59-A6C34878D82A}">
                    <a16:rowId xmlns:a16="http://schemas.microsoft.com/office/drawing/2014/main" val="615700361"/>
                  </a:ext>
                </a:extLst>
              </a:tr>
              <a:tr h="83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Липса на време</a:t>
                      </a:r>
                    </a:p>
                  </a:txBody>
                  <a:tcPr marL="58180" marR="581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Средна</a:t>
                      </a:r>
                    </a:p>
                  </a:txBody>
                  <a:tcPr marL="58180" marR="581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Високо</a:t>
                      </a:r>
                    </a:p>
                  </a:txBody>
                  <a:tcPr marL="58180" marR="58180" marT="0" marB="0"/>
                </a:tc>
                <a:extLst>
                  <a:ext uri="{0D108BD9-81ED-4DB2-BD59-A6C34878D82A}">
                    <a16:rowId xmlns:a16="http://schemas.microsoft.com/office/drawing/2014/main" val="996874129"/>
                  </a:ext>
                </a:extLst>
              </a:tr>
              <a:tr h="7619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Липса на ресурси</a:t>
                      </a:r>
                    </a:p>
                  </a:txBody>
                  <a:tcPr marL="58180" marR="581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  <a:latin typeface="+mn-lt"/>
                        </a:rPr>
                        <a:t>Ниска</a:t>
                      </a:r>
                      <a:endParaRPr lang="bg-BG" sz="1400" spc="-10" noProof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  <a:latin typeface="+mn-lt"/>
                        </a:rPr>
                        <a:t>Средно</a:t>
                      </a:r>
                    </a:p>
                  </a:txBody>
                  <a:tcPr marL="58180" marR="58180" marT="0" marB="0"/>
                </a:tc>
                <a:extLst>
                  <a:ext uri="{0D108BD9-81ED-4DB2-BD59-A6C34878D82A}">
                    <a16:rowId xmlns:a16="http://schemas.microsoft.com/office/drawing/2014/main" val="374202044"/>
                  </a:ext>
                </a:extLst>
              </a:tr>
              <a:tr h="11401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Напускане</a:t>
                      </a:r>
                      <a:r>
                        <a:rPr lang="bg-BG" sz="1400" spc="-10" baseline="0" noProof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на член от екипа</a:t>
                      </a:r>
                      <a:endParaRPr lang="bg-BG" sz="1400" spc="-10" noProof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Ниска</a:t>
                      </a:r>
                    </a:p>
                  </a:txBody>
                  <a:tcPr marL="58180" marR="581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  <a:latin typeface="+mn-lt"/>
                        </a:rPr>
                        <a:t>Средно</a:t>
                      </a:r>
                      <a:endParaRPr lang="bg-BG" sz="1400" spc="-10" noProof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/>
                </a:tc>
                <a:extLst>
                  <a:ext uri="{0D108BD9-81ED-4DB2-BD59-A6C34878D82A}">
                    <a16:rowId xmlns:a16="http://schemas.microsoft.com/office/drawing/2014/main" val="1044899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58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01BBF8-0923-9EB8-7460-34597300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5"/>
            <a:ext cx="9603275" cy="1049235"/>
          </a:xfrm>
        </p:spPr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Възможности за бъдеща разработка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CF4579E-29AF-C480-50E9-378B02E74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Разширяване на обсега на </a:t>
            </a:r>
            <a:r>
              <a:rPr lang="bg-BG" dirty="0" err="1"/>
              <a:t>валидационните</a:t>
            </a:r>
            <a:r>
              <a:rPr lang="bg-BG" dirty="0"/>
              <a:t> функции(валидиране на данни различни от лични данни)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1895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ия">
  <a:themeElements>
    <a:clrScheme name="Галери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и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и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140</TotalTime>
  <Words>180</Words>
  <Application>Microsoft Office PowerPoint</Application>
  <PresentationFormat>Широк екран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Галерия</vt:lpstr>
      <vt:lpstr>Библиотека за валидиране на данни</vt:lpstr>
      <vt:lpstr>Описание на проекта</vt:lpstr>
      <vt:lpstr>Екип и роли​</vt:lpstr>
      <vt:lpstr>Бюджет на проекта</vt:lpstr>
      <vt:lpstr>Разпределение на работата и бюджета</vt:lpstr>
      <vt:lpstr>Разпределение на бюджета</vt:lpstr>
      <vt:lpstr>Система за управление на проекта</vt:lpstr>
      <vt:lpstr>Профил на риск</vt:lpstr>
      <vt:lpstr>Възможности за бъдеща разработка</vt:lpstr>
      <vt:lpstr>Благодарим ви за вниманието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Библиотека за валидиране на данни</dc:title>
  <dc:creator>vladimir vladimirov</dc:creator>
  <cp:lastModifiedBy>vladimir vladimirov</cp:lastModifiedBy>
  <cp:revision>4</cp:revision>
  <dcterms:created xsi:type="dcterms:W3CDTF">2022-05-10T11:54:44Z</dcterms:created>
  <dcterms:modified xsi:type="dcterms:W3CDTF">2022-05-10T14:15:33Z</dcterms:modified>
</cp:coreProperties>
</file>