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6D79AA-760E-4F94-B5A2-1DF68B2999B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EB15689-5511-42EB-995B-4DDF32CCF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238F415-9964-431A-B7EA-1AEAB14B3E42}"/>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6D672363-4785-4A25-BBBF-DBCAE268FDC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631E9B-DA86-456E-8D9C-EE345701A187}"/>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306444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F24A17-8C7C-4AF4-B064-E60D6CD060C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ADBAC7-8E98-4DC3-9CAE-52E361E17F7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5D4E5F-CF64-4282-81C1-714E66C4921B}"/>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BCBF2423-A5A2-4418-850D-D55AAE859D7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B29BAC-ABE2-4BD2-839D-477D3134CF08}"/>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383744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4C13553-EF02-4CCC-8E63-C1719222296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E751FF-5AB7-4509-9899-071C0D1B0DD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0117098-A6EC-4B5D-A261-956EB870C7CA}"/>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B43E9989-DF56-48CD-8869-C86D0FCFDA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828F06-BFCF-495F-A99E-296C39BB0EBF}"/>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68307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76CA1-1298-410B-9AB0-C773C8D39C2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7108EAE-9563-4CAE-86E9-E95C509CE72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62282D-37CB-40AC-9EE7-995D38551F87}"/>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662430C3-67B0-4618-B379-B37B9F04135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C46303-5881-4868-A4A2-E2F40F847784}"/>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382967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CE9881-61B3-4CAB-9019-6C8BFAD77F7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8BCBB7F-E954-4367-8203-BDF655F5A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433806A-90DD-427F-AD94-61656A991BC1}"/>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04E9994E-2129-443E-B7B6-7B6866D774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304029-D56B-44BF-9FDE-753198D49CD5}"/>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78983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6AED8C-8C8C-4513-A7D3-199E55D9BDE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4F5F38C-49B9-4AA3-BC30-068F089000B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0AD571B-8911-4D33-907C-20196BDDDB0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BA8897-263E-4451-AEF6-D280B6BAEC78}"/>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6" name="Нижний колонтитул 5">
            <a:extLst>
              <a:ext uri="{FF2B5EF4-FFF2-40B4-BE49-F238E27FC236}">
                <a16:creationId xmlns:a16="http://schemas.microsoft.com/office/drawing/2014/main" id="{F4219ECA-2DFB-4C3A-9EA6-F55C89D628D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FE95114-7B11-46F2-8F9F-3C1406A53B9B}"/>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371883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A55C3-3110-4C6C-8A46-3CCC031FC53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6A0A5A2-002E-4828-86D9-D3332BB76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687581B-811F-42B7-B2F0-EFDCAEB967E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452F142-0D6D-456B-8E8B-2146236ED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8FDADC6-580E-4251-B855-027C28C47B3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7167F15-B2C5-45DA-BAF1-E18BD956F47F}"/>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8" name="Нижний колонтитул 7">
            <a:extLst>
              <a:ext uri="{FF2B5EF4-FFF2-40B4-BE49-F238E27FC236}">
                <a16:creationId xmlns:a16="http://schemas.microsoft.com/office/drawing/2014/main" id="{600B4EE1-A809-43C4-92D9-C4D24AA20CA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10FCDEB-7DC0-4708-91F9-99438019A581}"/>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94758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E390F5-8148-403A-87B8-840F21FC5C8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30A767D-8696-45F8-B0C8-B485D41D35E8}"/>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4" name="Нижний колонтитул 3">
            <a:extLst>
              <a:ext uri="{FF2B5EF4-FFF2-40B4-BE49-F238E27FC236}">
                <a16:creationId xmlns:a16="http://schemas.microsoft.com/office/drawing/2014/main" id="{40FC83A7-8330-482B-B700-A00CEAEC58A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EBD30A6-DCFA-49EF-93BE-BBF8E2C288B3}"/>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253009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718B3EF-CEE3-4C68-BFC7-8FB4E40E207D}"/>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3" name="Нижний колонтитул 2">
            <a:extLst>
              <a:ext uri="{FF2B5EF4-FFF2-40B4-BE49-F238E27FC236}">
                <a16:creationId xmlns:a16="http://schemas.microsoft.com/office/drawing/2014/main" id="{8880118C-CC4C-4A60-83D9-15AABFDC6A1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E835AE2-DCE0-4D9A-BB88-8C932F62C433}"/>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270149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0FCC1-F294-4FF0-BAC0-2216CC95686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9FD7F5D-414D-471D-BCD6-DF6EE182F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D433999-5677-4D01-AA14-88BA5D82D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E7C2D44-B0F3-4E5D-BE29-C759F49A5C58}"/>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6" name="Нижний колонтитул 5">
            <a:extLst>
              <a:ext uri="{FF2B5EF4-FFF2-40B4-BE49-F238E27FC236}">
                <a16:creationId xmlns:a16="http://schemas.microsoft.com/office/drawing/2014/main" id="{736E5524-DE03-4D5B-A307-8D191C9CC2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D969A81-1BEC-49EA-8C42-5F950315518A}"/>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299522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6CADF1-2DB2-4458-B1E5-03BB1A8F1E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E8A7574-C9FC-47C2-96C2-0735934D7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A68678D-CE6C-4D13-A82E-2C8552600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7E1EFF2-8FB6-4C06-999F-023D936F6A1F}"/>
              </a:ext>
            </a:extLst>
          </p:cNvPr>
          <p:cNvSpPr>
            <a:spLocks noGrp="1"/>
          </p:cNvSpPr>
          <p:nvPr>
            <p:ph type="dt" sz="half" idx="10"/>
          </p:nvPr>
        </p:nvSpPr>
        <p:spPr/>
        <p:txBody>
          <a:bodyPr/>
          <a:lstStyle/>
          <a:p>
            <a:fld id="{2373DC19-941E-4AA0-BDB8-E95CE6222191}" type="datetimeFigureOut">
              <a:rPr lang="ru-RU" smtClean="0"/>
              <a:t>07.01.2021</a:t>
            </a:fld>
            <a:endParaRPr lang="ru-RU"/>
          </a:p>
        </p:txBody>
      </p:sp>
      <p:sp>
        <p:nvSpPr>
          <p:cNvPr id="6" name="Нижний колонтитул 5">
            <a:extLst>
              <a:ext uri="{FF2B5EF4-FFF2-40B4-BE49-F238E27FC236}">
                <a16:creationId xmlns:a16="http://schemas.microsoft.com/office/drawing/2014/main" id="{E28C11FC-43CB-4898-BFFA-E2C8A6AE594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7A9F6C7-7FE5-4B0F-A6E0-B6D061F9A977}"/>
              </a:ext>
            </a:extLst>
          </p:cNvPr>
          <p:cNvSpPr>
            <a:spLocks noGrp="1"/>
          </p:cNvSpPr>
          <p:nvPr>
            <p:ph type="sldNum" sz="quarter" idx="12"/>
          </p:nvPr>
        </p:nvSpPr>
        <p:spPr/>
        <p:txBody>
          <a:bodyPr/>
          <a:lstStyle/>
          <a:p>
            <a:fld id="{54412BAA-3D14-41E7-953E-F2CF45D9D3EF}" type="slidenum">
              <a:rPr lang="ru-RU" smtClean="0"/>
              <a:t>‹#›</a:t>
            </a:fld>
            <a:endParaRPr lang="ru-RU"/>
          </a:p>
        </p:txBody>
      </p:sp>
    </p:spTree>
    <p:extLst>
      <p:ext uri="{BB962C8B-B14F-4D97-AF65-F5344CB8AC3E}">
        <p14:creationId xmlns:p14="http://schemas.microsoft.com/office/powerpoint/2010/main" val="193509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8B0EBC-DEEE-49C2-94C4-86BC76ED0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EAED195-53DF-477E-AFCB-A8567F7CA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85F44B-DB52-433E-9E96-7E544C55E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3DC19-941E-4AA0-BDB8-E95CE6222191}" type="datetimeFigureOut">
              <a:rPr lang="ru-RU" smtClean="0"/>
              <a:t>07.01.2021</a:t>
            </a:fld>
            <a:endParaRPr lang="ru-RU"/>
          </a:p>
        </p:txBody>
      </p:sp>
      <p:sp>
        <p:nvSpPr>
          <p:cNvPr id="5" name="Нижний колонтитул 4">
            <a:extLst>
              <a:ext uri="{FF2B5EF4-FFF2-40B4-BE49-F238E27FC236}">
                <a16:creationId xmlns:a16="http://schemas.microsoft.com/office/drawing/2014/main" id="{BE79E719-1E05-4124-8AB9-48C83ADCA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85757C9-017B-406E-8F0C-21BBBF0E3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12BAA-3D14-41E7-953E-F2CF45D9D3EF}" type="slidenum">
              <a:rPr lang="ru-RU" smtClean="0"/>
              <a:t>‹#›</a:t>
            </a:fld>
            <a:endParaRPr lang="ru-RU"/>
          </a:p>
        </p:txBody>
      </p:sp>
    </p:spTree>
    <p:extLst>
      <p:ext uri="{BB962C8B-B14F-4D97-AF65-F5344CB8AC3E}">
        <p14:creationId xmlns:p14="http://schemas.microsoft.com/office/powerpoint/2010/main" val="68609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FBB752-CF31-4AE1-8FBC-F465E7EA6B3B}"/>
              </a:ext>
            </a:extLst>
          </p:cNvPr>
          <p:cNvSpPr>
            <a:spLocks noGrp="1"/>
          </p:cNvSpPr>
          <p:nvPr>
            <p:ph type="ctrTitle"/>
          </p:nvPr>
        </p:nvSpPr>
        <p:spPr/>
        <p:txBody>
          <a:bodyPr/>
          <a:lstStyle/>
          <a:p>
            <a:r>
              <a:rPr lang="en-US" dirty="0"/>
              <a:t>Moscow and Voronezh:</a:t>
            </a:r>
            <a:r>
              <a:rPr lang="ru-RU" dirty="0"/>
              <a:t> </a:t>
            </a:r>
            <a:r>
              <a:rPr lang="en-US" dirty="0"/>
              <a:t>compared</a:t>
            </a:r>
            <a:endParaRPr lang="ru-RU" dirty="0"/>
          </a:p>
        </p:txBody>
      </p:sp>
      <p:sp>
        <p:nvSpPr>
          <p:cNvPr id="3" name="Подзаголовок 2">
            <a:extLst>
              <a:ext uri="{FF2B5EF4-FFF2-40B4-BE49-F238E27FC236}">
                <a16:creationId xmlns:a16="http://schemas.microsoft.com/office/drawing/2014/main" id="{749495C5-2358-449A-B482-0B50616F2D25}"/>
              </a:ext>
            </a:extLst>
          </p:cNvPr>
          <p:cNvSpPr>
            <a:spLocks noGrp="1"/>
          </p:cNvSpPr>
          <p:nvPr>
            <p:ph type="subTitle" idx="1"/>
          </p:nvPr>
        </p:nvSpPr>
        <p:spPr/>
        <p:txBody>
          <a:bodyPr/>
          <a:lstStyle/>
          <a:p>
            <a:r>
              <a:rPr lang="en-US" dirty="0"/>
              <a:t>IBM capstone project</a:t>
            </a:r>
            <a:endParaRPr lang="ru-RU" dirty="0"/>
          </a:p>
        </p:txBody>
      </p:sp>
    </p:spTree>
    <p:extLst>
      <p:ext uri="{BB962C8B-B14F-4D97-AF65-F5344CB8AC3E}">
        <p14:creationId xmlns:p14="http://schemas.microsoft.com/office/powerpoint/2010/main" val="6017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E4B6A5-8A41-4A71-9C16-9F8E67ABAC22}"/>
              </a:ext>
            </a:extLst>
          </p:cNvPr>
          <p:cNvSpPr>
            <a:spLocks noGrp="1"/>
          </p:cNvSpPr>
          <p:nvPr>
            <p:ph type="title"/>
          </p:nvPr>
        </p:nvSpPr>
        <p:spPr/>
        <p:txBody>
          <a:bodyPr/>
          <a:lstStyle/>
          <a:p>
            <a:r>
              <a:rPr lang="en-US" dirty="0"/>
              <a:t>Introduction</a:t>
            </a:r>
            <a:endParaRPr lang="ru-RU" dirty="0"/>
          </a:p>
        </p:txBody>
      </p:sp>
      <p:sp>
        <p:nvSpPr>
          <p:cNvPr id="3" name="Объект 2">
            <a:extLst>
              <a:ext uri="{FF2B5EF4-FFF2-40B4-BE49-F238E27FC236}">
                <a16:creationId xmlns:a16="http://schemas.microsoft.com/office/drawing/2014/main" id="{2141A33E-3D9A-4FE8-9C35-4BD985C0A256}"/>
              </a:ext>
            </a:extLst>
          </p:cNvPr>
          <p:cNvSpPr>
            <a:spLocks noGrp="1"/>
          </p:cNvSpPr>
          <p:nvPr>
            <p:ph idx="1"/>
          </p:nvPr>
        </p:nvSpPr>
        <p:spPr/>
        <p:txBody>
          <a:bodyPr/>
          <a:lstStyle/>
          <a:p>
            <a:pPr marL="0" indent="0" algn="just">
              <a:buNone/>
            </a:pPr>
            <a:r>
              <a:rPr lang="en-US" b="0" i="0" dirty="0">
                <a:solidFill>
                  <a:srgbClr val="000000"/>
                </a:solidFill>
                <a:effectLst/>
                <a:latin typeface="Helvetica Neue"/>
              </a:rPr>
              <a:t>I’m not sure if it is exactly a business problem, but I want to compare my hometown – Voronezh with my new city – Moscow. Voronezh is quite developed city with more than one million population. Obviously, life there is less expensive than in capital city. But this project gave me interesting idea – let’s compare these two places only from venue point if view. Maybe in this particular case there is no such terrific difference. Or maybe all neighborhoods of Voronezh closer to only suburban areas of Moscow, who knows?</a:t>
            </a:r>
            <a:endParaRPr lang="ru-RU" dirty="0"/>
          </a:p>
        </p:txBody>
      </p:sp>
    </p:spTree>
    <p:extLst>
      <p:ext uri="{BB962C8B-B14F-4D97-AF65-F5344CB8AC3E}">
        <p14:creationId xmlns:p14="http://schemas.microsoft.com/office/powerpoint/2010/main" val="387575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591D7-573B-4921-8092-93FB14843226}"/>
              </a:ext>
            </a:extLst>
          </p:cNvPr>
          <p:cNvSpPr>
            <a:spLocks noGrp="1"/>
          </p:cNvSpPr>
          <p:nvPr>
            <p:ph type="title"/>
          </p:nvPr>
        </p:nvSpPr>
        <p:spPr/>
        <p:txBody>
          <a:bodyPr/>
          <a:lstStyle/>
          <a:p>
            <a:r>
              <a:rPr lang="en-US" dirty="0"/>
              <a:t>Data description</a:t>
            </a:r>
            <a:endParaRPr lang="ru-RU" dirty="0"/>
          </a:p>
        </p:txBody>
      </p:sp>
      <p:sp>
        <p:nvSpPr>
          <p:cNvPr id="3" name="Объект 2">
            <a:extLst>
              <a:ext uri="{FF2B5EF4-FFF2-40B4-BE49-F238E27FC236}">
                <a16:creationId xmlns:a16="http://schemas.microsoft.com/office/drawing/2014/main" id="{E2B54239-F7DD-4F83-8CC1-6D3497E325CC}"/>
              </a:ext>
            </a:extLst>
          </p:cNvPr>
          <p:cNvSpPr>
            <a:spLocks noGrp="1"/>
          </p:cNvSpPr>
          <p:nvPr>
            <p:ph idx="1"/>
          </p:nvPr>
        </p:nvSpPr>
        <p:spPr/>
        <p:txBody>
          <a:bodyPr/>
          <a:lstStyle/>
          <a:p>
            <a:pPr marL="0" indent="0" algn="just">
              <a:buNone/>
            </a:pPr>
            <a:r>
              <a:rPr lang="en-US" dirty="0"/>
              <a:t>I used:</a:t>
            </a:r>
          </a:p>
          <a:p>
            <a:pPr algn="just"/>
            <a:r>
              <a:rPr lang="en-US" dirty="0" err="1"/>
              <a:t>Geopandas</a:t>
            </a:r>
            <a:r>
              <a:rPr lang="en-US" dirty="0"/>
              <a:t> geocoder to gain coordinates of cities neighborhoods</a:t>
            </a:r>
          </a:p>
          <a:p>
            <a:pPr algn="just"/>
            <a:r>
              <a:rPr lang="en-US" dirty="0"/>
              <a:t>Foursquare API to collect information about venues in Moscow and Voronezh</a:t>
            </a:r>
          </a:p>
          <a:p>
            <a:pPr algn="just"/>
            <a:r>
              <a:rPr lang="en-US" dirty="0"/>
              <a:t>As preprocessing step I generalized some venue categories (For example – all sorts of restaurants in one category)</a:t>
            </a:r>
            <a:endParaRPr lang="ru-RU" dirty="0"/>
          </a:p>
        </p:txBody>
      </p:sp>
    </p:spTree>
    <p:extLst>
      <p:ext uri="{BB962C8B-B14F-4D97-AF65-F5344CB8AC3E}">
        <p14:creationId xmlns:p14="http://schemas.microsoft.com/office/powerpoint/2010/main" val="272025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6EF767-8DDF-4138-B578-4F6ED37EBD26}"/>
              </a:ext>
            </a:extLst>
          </p:cNvPr>
          <p:cNvSpPr>
            <a:spLocks noGrp="1"/>
          </p:cNvSpPr>
          <p:nvPr>
            <p:ph type="title"/>
          </p:nvPr>
        </p:nvSpPr>
        <p:spPr/>
        <p:txBody>
          <a:bodyPr/>
          <a:lstStyle/>
          <a:p>
            <a:r>
              <a:rPr lang="en-US" dirty="0"/>
              <a:t>Methodology</a:t>
            </a:r>
            <a:endParaRPr lang="ru-RU" dirty="0"/>
          </a:p>
        </p:txBody>
      </p:sp>
      <p:sp>
        <p:nvSpPr>
          <p:cNvPr id="3" name="Объект 2">
            <a:extLst>
              <a:ext uri="{FF2B5EF4-FFF2-40B4-BE49-F238E27FC236}">
                <a16:creationId xmlns:a16="http://schemas.microsoft.com/office/drawing/2014/main" id="{DE7E2339-9632-4C5A-A8A6-C5F7DE287AF4}"/>
              </a:ext>
            </a:extLst>
          </p:cNvPr>
          <p:cNvSpPr>
            <a:spLocks noGrp="1"/>
          </p:cNvSpPr>
          <p:nvPr>
            <p:ph idx="1"/>
          </p:nvPr>
        </p:nvSpPr>
        <p:spPr/>
        <p:txBody>
          <a:bodyPr/>
          <a:lstStyle/>
          <a:p>
            <a:pPr marL="514350" indent="-514350">
              <a:buFont typeface="+mj-lt"/>
              <a:buAutoNum type="arabicPeriod"/>
            </a:pPr>
            <a:r>
              <a:rPr lang="en-US" dirty="0"/>
              <a:t>Collect and analyze data</a:t>
            </a:r>
          </a:p>
          <a:p>
            <a:pPr marL="514350" indent="-514350">
              <a:buFont typeface="+mj-lt"/>
              <a:buAutoNum type="arabicPeriod"/>
            </a:pPr>
            <a:r>
              <a:rPr lang="en-US" dirty="0"/>
              <a:t>Preprocess data</a:t>
            </a:r>
          </a:p>
          <a:p>
            <a:pPr marL="514350" indent="-514350">
              <a:buFont typeface="+mj-lt"/>
              <a:buAutoNum type="arabicPeriod"/>
            </a:pPr>
            <a:r>
              <a:rPr lang="en-US" dirty="0"/>
              <a:t>Use K means to perform clustering</a:t>
            </a:r>
          </a:p>
          <a:p>
            <a:pPr marL="514350" indent="-514350">
              <a:buFont typeface="+mj-lt"/>
              <a:buAutoNum type="arabicPeriod"/>
            </a:pPr>
            <a:r>
              <a:rPr lang="en-US" dirty="0"/>
              <a:t>Visualize results by means of folium </a:t>
            </a:r>
            <a:endParaRPr lang="ru-RU" dirty="0"/>
          </a:p>
        </p:txBody>
      </p:sp>
    </p:spTree>
    <p:extLst>
      <p:ext uri="{BB962C8B-B14F-4D97-AF65-F5344CB8AC3E}">
        <p14:creationId xmlns:p14="http://schemas.microsoft.com/office/powerpoint/2010/main" val="193071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03D4D4-74EC-43EF-84A2-CA6A002472F5}"/>
              </a:ext>
            </a:extLst>
          </p:cNvPr>
          <p:cNvSpPr>
            <a:spLocks noGrp="1"/>
          </p:cNvSpPr>
          <p:nvPr>
            <p:ph type="title"/>
          </p:nvPr>
        </p:nvSpPr>
        <p:spPr/>
        <p:txBody>
          <a:bodyPr/>
          <a:lstStyle/>
          <a:p>
            <a:r>
              <a:rPr lang="en-US" dirty="0"/>
              <a:t>Results and discussion</a:t>
            </a:r>
            <a:endParaRPr lang="ru-RU" dirty="0"/>
          </a:p>
        </p:txBody>
      </p:sp>
      <p:sp>
        <p:nvSpPr>
          <p:cNvPr id="3" name="Объект 2">
            <a:extLst>
              <a:ext uri="{FF2B5EF4-FFF2-40B4-BE49-F238E27FC236}">
                <a16:creationId xmlns:a16="http://schemas.microsoft.com/office/drawing/2014/main" id="{8598511C-E1FB-436F-BBBE-6E1AEF541E3A}"/>
              </a:ext>
            </a:extLst>
          </p:cNvPr>
          <p:cNvSpPr>
            <a:spLocks noGrp="1"/>
          </p:cNvSpPr>
          <p:nvPr>
            <p:ph idx="1"/>
          </p:nvPr>
        </p:nvSpPr>
        <p:spPr>
          <a:xfrm>
            <a:off x="527482" y="1834502"/>
            <a:ext cx="4559423" cy="4351338"/>
          </a:xfrm>
        </p:spPr>
        <p:txBody>
          <a:bodyPr/>
          <a:lstStyle/>
          <a:p>
            <a:pPr marL="0" indent="0" algn="just">
              <a:buNone/>
            </a:pPr>
            <a:r>
              <a:rPr lang="en-US" dirty="0">
                <a:solidFill>
                  <a:srgbClr val="000000"/>
                </a:solidFill>
                <a:latin typeface="Helvetica Neue"/>
              </a:rPr>
              <a:t>T</a:t>
            </a:r>
            <a:r>
              <a:rPr lang="en-US" b="0" i="0" dirty="0">
                <a:solidFill>
                  <a:srgbClr val="000000"/>
                </a:solidFill>
                <a:effectLst/>
                <a:latin typeface="Helvetica Neue"/>
              </a:rPr>
              <a:t>here is no common clusters in Moscow and Voronezh. </a:t>
            </a:r>
          </a:p>
          <a:p>
            <a:pPr marL="0" indent="0" algn="just">
              <a:buNone/>
            </a:pPr>
            <a:r>
              <a:rPr lang="en-US" b="0" i="0" dirty="0">
                <a:solidFill>
                  <a:srgbClr val="000000"/>
                </a:solidFill>
                <a:effectLst/>
                <a:latin typeface="Helvetica Neue"/>
              </a:rPr>
              <a:t>By using K Means I understood that these two cities are too different to generalize even only in venues field.</a:t>
            </a:r>
            <a:endParaRPr lang="ru-RU" dirty="0"/>
          </a:p>
        </p:txBody>
      </p:sp>
      <p:pic>
        <p:nvPicPr>
          <p:cNvPr id="5" name="Рисунок 4">
            <a:extLst>
              <a:ext uri="{FF2B5EF4-FFF2-40B4-BE49-F238E27FC236}">
                <a16:creationId xmlns:a16="http://schemas.microsoft.com/office/drawing/2014/main" id="{5A9A42C0-4358-434A-97FC-348A555984B7}"/>
              </a:ext>
            </a:extLst>
          </p:cNvPr>
          <p:cNvPicPr>
            <a:picLocks noChangeAspect="1"/>
          </p:cNvPicPr>
          <p:nvPr/>
        </p:nvPicPr>
        <p:blipFill>
          <a:blip r:embed="rId2"/>
          <a:stretch>
            <a:fillRect/>
          </a:stretch>
        </p:blipFill>
        <p:spPr>
          <a:xfrm>
            <a:off x="5298487" y="1482571"/>
            <a:ext cx="6610833" cy="4505106"/>
          </a:xfrm>
          <a:prstGeom prst="rect">
            <a:avLst/>
          </a:prstGeom>
        </p:spPr>
      </p:pic>
    </p:spTree>
    <p:extLst>
      <p:ext uri="{BB962C8B-B14F-4D97-AF65-F5344CB8AC3E}">
        <p14:creationId xmlns:p14="http://schemas.microsoft.com/office/powerpoint/2010/main" val="21240079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206</Words>
  <Application>Microsoft Office PowerPoint</Application>
  <PresentationFormat>Широкоэкранный</PresentationFormat>
  <Paragraphs>17</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Calibri Light</vt:lpstr>
      <vt:lpstr>Helvetica Neue</vt:lpstr>
      <vt:lpstr>Тема Office</vt:lpstr>
      <vt:lpstr>Moscow and Voronezh: compared</vt:lpstr>
      <vt:lpstr>Introduction</vt:lpstr>
      <vt:lpstr>Data description</vt:lpstr>
      <vt:lpstr>Methodology</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Moscow and Voronezh: compared</dc:title>
  <dc:creator>Миша Миша</dc:creator>
  <cp:lastModifiedBy>Миша Миша</cp:lastModifiedBy>
  <cp:revision>2</cp:revision>
  <dcterms:created xsi:type="dcterms:W3CDTF">2021-01-07T09:22:27Z</dcterms:created>
  <dcterms:modified xsi:type="dcterms:W3CDTF">2021-01-07T09:37:40Z</dcterms:modified>
</cp:coreProperties>
</file>