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1" r:id="rId5"/>
    <p:sldId id="262" r:id="rId6"/>
    <p:sldId id="265" r:id="rId7"/>
    <p:sldId id="263" r:id="rId8"/>
    <p:sldId id="264" r:id="rId9"/>
    <p:sldId id="268" r:id="rId10"/>
    <p:sldId id="269"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8C40B-F671-4DEC-823D-95172FC29B30}" type="datetimeFigureOut">
              <a:rPr lang="ru-RU" smtClean="0"/>
              <a:t>20.12.2018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9FC0-18B7-4C18-9FCD-BF8C39D555F0}" type="slidenum">
              <a:rPr lang="ru-RU" smtClean="0"/>
              <a:t>‹#›</a:t>
            </a:fld>
            <a:endParaRPr lang="ru-RU"/>
          </a:p>
        </p:txBody>
      </p:sp>
    </p:spTree>
    <p:extLst>
      <p:ext uri="{BB962C8B-B14F-4D97-AF65-F5344CB8AC3E}">
        <p14:creationId xmlns:p14="http://schemas.microsoft.com/office/powerpoint/2010/main" val="63136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329FC0-18B7-4C18-9FCD-BF8C39D555F0}" type="slidenum">
              <a:rPr lang="ru-RU" smtClean="0"/>
              <a:t>7</a:t>
            </a:fld>
            <a:endParaRPr lang="ru-RU"/>
          </a:p>
        </p:txBody>
      </p:sp>
    </p:spTree>
    <p:extLst>
      <p:ext uri="{BB962C8B-B14F-4D97-AF65-F5344CB8AC3E}">
        <p14:creationId xmlns:p14="http://schemas.microsoft.com/office/powerpoint/2010/main" val="82238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4000" b="1" dirty="0" smtClean="0"/>
              <a:t>Курсовая работа</a:t>
            </a:r>
            <a:r>
              <a:rPr lang="ru-RU" sz="2000" b="1" dirty="0" smtClean="0"/>
              <a:t/>
            </a:r>
            <a:br>
              <a:rPr lang="ru-RU" sz="2000" b="1" dirty="0" smtClean="0"/>
            </a:br>
            <a:r>
              <a:rPr lang="ru-RU" sz="2000" b="1" dirty="0"/>
              <a:t>«</a:t>
            </a:r>
            <a:r>
              <a:rPr lang="ru-RU" sz="2000" b="1" dirty="0" smtClean="0"/>
              <a:t>Исследование изображений плевральных выпотом для ранней диагностики заболеваний»</a:t>
            </a:r>
            <a:endParaRPr lang="ru-RU" sz="2000" dirty="0"/>
          </a:p>
        </p:txBody>
      </p:sp>
      <p:sp>
        <p:nvSpPr>
          <p:cNvPr id="3" name="Подзаголовок 2"/>
          <p:cNvSpPr>
            <a:spLocks noGrp="1"/>
          </p:cNvSpPr>
          <p:nvPr>
            <p:ph type="subTitle" idx="1"/>
          </p:nvPr>
        </p:nvSpPr>
        <p:spPr>
          <a:xfrm>
            <a:off x="3779912" y="5301208"/>
            <a:ext cx="5076056" cy="1368152"/>
          </a:xfrm>
        </p:spPr>
        <p:txBody>
          <a:bodyPr>
            <a:normAutofit/>
          </a:bodyPr>
          <a:lstStyle/>
          <a:p>
            <a:pPr algn="r"/>
            <a:r>
              <a:rPr lang="ru-RU" sz="1800" dirty="0" smtClean="0">
                <a:solidFill>
                  <a:schemeClr val="tx1"/>
                </a:solidFill>
              </a:rPr>
              <a:t>Работу выполнил студент</a:t>
            </a:r>
          </a:p>
          <a:p>
            <a:pPr algn="r"/>
            <a:r>
              <a:rPr lang="ru-RU" sz="1800" dirty="0" smtClean="0">
                <a:solidFill>
                  <a:schemeClr val="tx1"/>
                </a:solidFill>
              </a:rPr>
              <a:t>механико-математического факультета</a:t>
            </a:r>
          </a:p>
          <a:p>
            <a:pPr algn="r"/>
            <a:r>
              <a:rPr lang="ru-RU" sz="1800" dirty="0" smtClean="0">
                <a:solidFill>
                  <a:schemeClr val="tx1"/>
                </a:solidFill>
              </a:rPr>
              <a:t> группы ПМИ-1,2-2015</a:t>
            </a:r>
          </a:p>
          <a:p>
            <a:pPr algn="r"/>
            <a:r>
              <a:rPr lang="ru-RU" sz="1800" b="1" dirty="0" err="1" smtClean="0">
                <a:solidFill>
                  <a:schemeClr val="tx1"/>
                </a:solidFill>
              </a:rPr>
              <a:t>Заманов</a:t>
            </a:r>
            <a:r>
              <a:rPr lang="ru-RU" sz="1800" b="1" dirty="0" smtClean="0">
                <a:solidFill>
                  <a:schemeClr val="tx1"/>
                </a:solidFill>
              </a:rPr>
              <a:t> </a:t>
            </a:r>
            <a:r>
              <a:rPr lang="ru-RU" sz="1800" b="1" dirty="0" err="1" smtClean="0">
                <a:solidFill>
                  <a:schemeClr val="tx1"/>
                </a:solidFill>
              </a:rPr>
              <a:t>Мухтар</a:t>
            </a:r>
            <a:endParaRPr lang="ru-RU" sz="1800" b="1" dirty="0" smtClean="0">
              <a:solidFill>
                <a:schemeClr val="tx1"/>
              </a:solidFill>
            </a:endParaRPr>
          </a:p>
          <a:p>
            <a:pPr algn="r"/>
            <a:endParaRPr lang="ru-RU" sz="1800" dirty="0">
              <a:solidFill>
                <a:schemeClr val="tx1"/>
              </a:solidFill>
            </a:endParaRPr>
          </a:p>
        </p:txBody>
      </p:sp>
      <p:sp>
        <p:nvSpPr>
          <p:cNvPr id="4" name="Подзаголовок 2"/>
          <p:cNvSpPr txBox="1">
            <a:spLocks/>
          </p:cNvSpPr>
          <p:nvPr/>
        </p:nvSpPr>
        <p:spPr>
          <a:xfrm>
            <a:off x="251520" y="5589240"/>
            <a:ext cx="4572000" cy="1008112"/>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0" i="0" u="none" strike="noStrike" kern="1200" cap="none" spc="0" normalizeH="0" baseline="0" noProof="0" dirty="0" smtClean="0">
                <a:ln>
                  <a:noFill/>
                </a:ln>
                <a:effectLst/>
                <a:uLnTx/>
                <a:uFillTx/>
                <a:latin typeface="+mn-lt"/>
                <a:ea typeface="+mn-ea"/>
                <a:cs typeface="+mn-cs"/>
              </a:rPr>
              <a:t>Научный руководитель:</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smtClean="0"/>
              <a:t>Доцент кафедры МОВС, </a:t>
            </a:r>
            <a:r>
              <a:rPr lang="ru-RU" dirty="0" err="1" smtClean="0"/>
              <a:t>к.ф.-м.н</a:t>
            </a:r>
            <a:r>
              <a:rPr lang="ru-RU" dirty="0" smtClean="0"/>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1" i="0" u="none" strike="noStrike" kern="1200" cap="none" spc="0" normalizeH="0" baseline="0" noProof="0" dirty="0" smtClean="0">
                <a:ln>
                  <a:noFill/>
                </a:ln>
                <a:effectLst/>
                <a:uLnTx/>
                <a:uFillTx/>
                <a:latin typeface="+mn-lt"/>
                <a:ea typeface="+mn-ea"/>
                <a:cs typeface="+mn-cs"/>
              </a:rPr>
              <a:t>Замятина</a:t>
            </a:r>
            <a:r>
              <a:rPr kumimoji="0" lang="ru-RU" b="1" i="0" u="none" strike="noStrike" kern="1200" cap="none" spc="0" normalizeH="0" noProof="0" dirty="0" smtClean="0">
                <a:ln>
                  <a:noFill/>
                </a:ln>
                <a:effectLst/>
                <a:uLnTx/>
                <a:uFillTx/>
                <a:latin typeface="+mn-lt"/>
                <a:ea typeface="+mn-ea"/>
                <a:cs typeface="+mn-cs"/>
              </a:rPr>
              <a:t> Е.Б.</a:t>
            </a:r>
            <a:endParaRPr kumimoji="0" lang="ru-RU"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08920"/>
            <a:ext cx="8229600" cy="1143000"/>
          </a:xfrm>
        </p:spPr>
        <p:txBody>
          <a:bodyPr>
            <a:normAutofit/>
          </a:bodyPr>
          <a:lstStyle/>
          <a:p>
            <a:r>
              <a:rPr lang="ru-RU" sz="5400" b="1" dirty="0" smtClean="0"/>
              <a:t>Спасибо за внимание!</a:t>
            </a:r>
            <a:endParaRPr lang="ru-RU" sz="5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a:bodyPr>
          <a:lstStyle/>
          <a:p>
            <a:r>
              <a:rPr lang="ru-RU" sz="3200" b="1" dirty="0" smtClean="0">
                <a:latin typeface="Arial" panose="020B0604020202020204" pitchFamily="34" charset="0"/>
                <a:cs typeface="Arial" panose="020B0604020202020204" pitchFamily="34" charset="0"/>
              </a:rPr>
              <a:t>Цели</a:t>
            </a:r>
            <a:endParaRPr lang="ru-RU" sz="3200" b="1" dirty="0">
              <a:latin typeface="Arial" panose="020B0604020202020204" pitchFamily="34" charset="0"/>
              <a:cs typeface="Arial" panose="020B0604020202020204" pitchFamily="34" charset="0"/>
            </a:endParaRPr>
          </a:p>
        </p:txBody>
      </p:sp>
      <p:sp>
        <p:nvSpPr>
          <p:cNvPr id="3" name="Содержимое 2"/>
          <p:cNvSpPr>
            <a:spLocks noGrp="1"/>
          </p:cNvSpPr>
          <p:nvPr>
            <p:ph idx="1"/>
          </p:nvPr>
        </p:nvSpPr>
        <p:spPr>
          <a:xfrm>
            <a:off x="251520" y="1052736"/>
            <a:ext cx="8568952" cy="2520280"/>
          </a:xfrm>
        </p:spPr>
        <p:txBody>
          <a:bodyPr>
            <a:normAutofit/>
          </a:bodyPr>
          <a:lstStyle/>
          <a:p>
            <a:pPr>
              <a:buNone/>
            </a:pPr>
            <a:r>
              <a:rPr lang="ru-RU" sz="2000" dirty="0" smtClean="0">
                <a:latin typeface="Arial" pitchFamily="34" charset="0"/>
                <a:ea typeface="Calibri" pitchFamily="34" charset="0"/>
                <a:cs typeface="Times New Roman" pitchFamily="18" charset="0"/>
              </a:rPr>
              <a:t>Список целей:  </a:t>
            </a:r>
          </a:p>
          <a:p>
            <a:r>
              <a:rPr lang="ru-RU" sz="2000" dirty="0" smtClean="0">
                <a:latin typeface="Arial" pitchFamily="34" charset="0"/>
                <a:ea typeface="Calibri" pitchFamily="34" charset="0"/>
                <a:cs typeface="Times New Roman" pitchFamily="18" charset="0"/>
              </a:rPr>
              <a:t>Познакомиться со </a:t>
            </a:r>
            <a:r>
              <a:rPr lang="ru-RU" sz="2000" b="1" dirty="0" err="1" smtClean="0">
                <a:latin typeface="Arial" pitchFamily="34" charset="0"/>
                <a:ea typeface="Calibri" pitchFamily="34" charset="0"/>
                <a:cs typeface="Times New Roman" pitchFamily="18" charset="0"/>
              </a:rPr>
              <a:t>сверточными</a:t>
            </a:r>
            <a:r>
              <a:rPr lang="ru-RU" sz="2000" dirty="0" smtClean="0">
                <a:latin typeface="Arial" pitchFamily="34" charset="0"/>
                <a:ea typeface="Calibri" pitchFamily="34" charset="0"/>
                <a:cs typeface="Times New Roman" pitchFamily="18" charset="0"/>
              </a:rPr>
              <a:t> нейронными сетями.</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Более глубоко изучить предварительную обработку изображений с использованием функций библиотеки </a:t>
            </a:r>
            <a:r>
              <a:rPr lang="ru-RU" sz="2000" b="1" dirty="0" err="1" smtClean="0">
                <a:latin typeface="Arial" pitchFamily="34" charset="0"/>
                <a:ea typeface="Calibri" pitchFamily="34" charset="0"/>
                <a:cs typeface="Times New Roman" pitchFamily="18" charset="0"/>
              </a:rPr>
              <a:t>OpenCV</a:t>
            </a:r>
            <a:r>
              <a:rPr lang="ru-RU" sz="2000" dirty="0" smtClean="0">
                <a:latin typeface="Arial" pitchFamily="34" charset="0"/>
                <a:ea typeface="Calibri" pitchFamily="34" charset="0"/>
                <a:cs typeface="Times New Roman" pitchFamily="18" charset="0"/>
              </a:rPr>
              <a:t>.</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Реализовать программный фрагмент, который реализует </a:t>
            </a:r>
            <a:r>
              <a:rPr lang="ru-RU" sz="2000" b="1" dirty="0" smtClean="0">
                <a:latin typeface="Arial" pitchFamily="34" charset="0"/>
                <a:ea typeface="Calibri" pitchFamily="34" charset="0"/>
                <a:cs typeface="Times New Roman" pitchFamily="18" charset="0"/>
              </a:rPr>
              <a:t>предобработку</a:t>
            </a:r>
            <a:r>
              <a:rPr lang="ru-RU" sz="2000" dirty="0" smtClean="0">
                <a:latin typeface="Arial" pitchFamily="34" charset="0"/>
                <a:ea typeface="Calibri" pitchFamily="34" charset="0"/>
                <a:cs typeface="Times New Roman" pitchFamily="18" charset="0"/>
              </a:rPr>
              <a:t> образов.</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Сформулировать </a:t>
            </a:r>
            <a:r>
              <a:rPr lang="ru-RU" sz="2000" b="1" dirty="0" smtClean="0">
                <a:latin typeface="Arial" pitchFamily="34" charset="0"/>
                <a:ea typeface="Calibri" pitchFamily="34" charset="0"/>
                <a:cs typeface="Times New Roman" pitchFamily="18" charset="0"/>
              </a:rPr>
              <a:t>выводы</a:t>
            </a:r>
            <a:r>
              <a:rPr lang="ru-RU" sz="2000" dirty="0" smtClean="0">
                <a:latin typeface="Arial" pitchFamily="34" charset="0"/>
                <a:ea typeface="Calibri" pitchFamily="34" charset="0"/>
                <a:cs typeface="Times New Roman" pitchFamily="18" charset="0"/>
              </a:rPr>
              <a:t>.</a:t>
            </a:r>
            <a:endParaRPr lang="ru-RU"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2</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2050" name="Picture 2" descr="ÐÐ°ÑÑÐ¸Ð½ÐºÐ¸ Ð¿Ð¾ Ð·Ð°Ð¿ÑÐ¾ÑÑ ÑÐµÐ»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684" y="3573016"/>
            <a:ext cx="5616624" cy="3127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1124744"/>
            <a:ext cx="4358996" cy="3042592"/>
          </a:xfrm>
        </p:spPr>
        <p:txBody>
          <a:bodyPr>
            <a:noAutofit/>
          </a:bodyPr>
          <a:lstStyle/>
          <a:p>
            <a:pPr marL="0" indent="0">
              <a:buNone/>
            </a:pPr>
            <a:r>
              <a:rPr lang="ru-RU" sz="1400" b="1" dirty="0" err="1" smtClean="0">
                <a:latin typeface="Arial" panose="020B0604020202020204" pitchFamily="34" charset="0"/>
                <a:cs typeface="Arial" panose="020B0604020202020204" pitchFamily="34" charset="0"/>
              </a:rPr>
              <a:t>Сверточная</a:t>
            </a:r>
            <a:r>
              <a:rPr lang="ru-RU" sz="1400" b="1" dirty="0" smtClean="0">
                <a:latin typeface="Arial" panose="020B0604020202020204" pitchFamily="34" charset="0"/>
                <a:cs typeface="Arial" panose="020B0604020202020204" pitchFamily="34" charset="0"/>
              </a:rPr>
              <a:t> </a:t>
            </a:r>
            <a:r>
              <a:rPr lang="ru-RU" sz="1400" b="1" dirty="0">
                <a:latin typeface="Arial" panose="020B0604020202020204" pitchFamily="34" charset="0"/>
                <a:cs typeface="Arial" panose="020B0604020202020204" pitchFamily="34" charset="0"/>
              </a:rPr>
              <a:t>нейронная сеть </a:t>
            </a:r>
            <a:r>
              <a:rPr lang="ru-RU" sz="1400" dirty="0">
                <a:latin typeface="Arial" panose="020B0604020202020204" pitchFamily="34" charset="0"/>
                <a:cs typeface="Arial" panose="020B0604020202020204" pitchFamily="34" charset="0"/>
              </a:rPr>
              <a:t>(</a:t>
            </a:r>
            <a:r>
              <a:rPr lang="ru-RU" sz="1400" dirty="0" err="1">
                <a:latin typeface="Arial" panose="020B0604020202020204" pitchFamily="34" charset="0"/>
                <a:cs typeface="Arial" panose="020B0604020202020204" pitchFamily="34" charset="0"/>
              </a:rPr>
              <a:t>convolutional</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neural</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network</a:t>
            </a:r>
            <a:r>
              <a:rPr lang="ru-RU" sz="1400" dirty="0">
                <a:latin typeface="Arial" panose="020B0604020202020204" pitchFamily="34" charset="0"/>
                <a:cs typeface="Arial" panose="020B0604020202020204" pitchFamily="34" charset="0"/>
              </a:rPr>
              <a:t>, CNN) — специальная архитектура искусственных нейронных </a:t>
            </a:r>
            <a:r>
              <a:rPr lang="ru-RU" sz="1400" dirty="0" smtClean="0">
                <a:latin typeface="Arial" panose="020B0604020202020204" pitchFamily="34" charset="0"/>
                <a:cs typeface="Arial" panose="020B0604020202020204" pitchFamily="34" charset="0"/>
              </a:rPr>
              <a:t>сетей, нацеленная </a:t>
            </a:r>
            <a:r>
              <a:rPr lang="ru-RU" sz="1400" dirty="0">
                <a:latin typeface="Arial" panose="020B0604020202020204" pitchFamily="34" charset="0"/>
                <a:cs typeface="Arial" panose="020B0604020202020204" pitchFamily="34" charset="0"/>
              </a:rPr>
              <a:t>на эффективное распознавание изображений, входит в состав технологий глубокого обучения</a:t>
            </a:r>
            <a:r>
              <a:rPr lang="ru-RU" sz="1400" dirty="0" smtClean="0">
                <a:latin typeface="Arial" panose="020B0604020202020204" pitchFamily="34" charset="0"/>
                <a:cs typeface="Arial" panose="020B0604020202020204" pitchFamily="34" charset="0"/>
              </a:rPr>
              <a:t>.</a:t>
            </a:r>
          </a:p>
          <a:p>
            <a:pPr marL="0" indent="0">
              <a:buNone/>
            </a:pPr>
            <a:r>
              <a:rPr lang="ru-RU"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CNN </a:t>
            </a:r>
            <a:r>
              <a:rPr lang="ru-RU" sz="1400" dirty="0" smtClean="0">
                <a:latin typeface="Arial" panose="020B0604020202020204" pitchFamily="34" charset="0"/>
                <a:cs typeface="Arial" panose="020B0604020202020204" pitchFamily="34" charset="0"/>
              </a:rPr>
              <a:t>использует </a:t>
            </a:r>
            <a:r>
              <a:rPr lang="ru-RU" sz="1400" dirty="0">
                <a:latin typeface="Arial" panose="020B0604020202020204" pitchFamily="34" charset="0"/>
                <a:cs typeface="Arial" panose="020B0604020202020204" pitchFamily="34" charset="0"/>
              </a:rPr>
              <a:t>некоторые особенности зрительной коры, в которой были открыты так называемые простые клетки, реагирующие на прямые линии под разными углами, и сложные клетки, реакция которых связана с активацией определённого набора простых клеток. </a:t>
            </a:r>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3</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4" name="Picture 2" descr="ÐÐ°ÑÑÐ¸Ð½ÐºÐ¸ Ð¿Ð¾ Ð·Ð°Ð¿ÑÐ¾ÑÑ ÑÐ²ÐµÑÑÐ¾ÑÐ½ÑÐµ Ð½ÐµÐ¹ÑÐ¾Ð½Ð½ÑÐµ ÑÐµ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167336"/>
            <a:ext cx="4560441" cy="2564188"/>
          </a:xfrm>
          <a:prstGeom prst="rect">
            <a:avLst/>
          </a:prstGeom>
          <a:noFill/>
          <a:extLst>
            <a:ext uri="{909E8E84-426E-40DD-AFC4-6F175D3DCCD1}">
              <a14:hiddenFill xmlns:a14="http://schemas.microsoft.com/office/drawing/2010/main">
                <a:solidFill>
                  <a:srgbClr val="FFFFFF"/>
                </a:solidFill>
              </a14:hiddenFill>
            </a:ext>
          </a:extLst>
        </p:spPr>
      </p:pic>
      <p:sp>
        <p:nvSpPr>
          <p:cNvPr id="7" name="Содержимое 2"/>
          <p:cNvSpPr txBox="1">
            <a:spLocks/>
          </p:cNvSpPr>
          <p:nvPr/>
        </p:nvSpPr>
        <p:spPr>
          <a:xfrm>
            <a:off x="4716016" y="1143000"/>
            <a:ext cx="4316082" cy="4662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latin typeface="Arial" panose="020B0604020202020204" pitchFamily="34" charset="0"/>
                <a:cs typeface="Arial" panose="020B0604020202020204" pitchFamily="34" charset="0"/>
              </a:rPr>
              <a:t>Традиционно </a:t>
            </a:r>
            <a:r>
              <a:rPr lang="ru-RU" sz="1400" dirty="0" err="1">
                <a:latin typeface="Arial" panose="020B0604020202020204" pitchFamily="34" charset="0"/>
                <a:cs typeface="Arial" panose="020B0604020202020204" pitchFamily="34" charset="0"/>
              </a:rPr>
              <a:t>сверточная</a:t>
            </a:r>
            <a:r>
              <a:rPr lang="ru-RU" sz="1400" dirty="0">
                <a:latin typeface="Arial" panose="020B0604020202020204" pitchFamily="34" charset="0"/>
                <a:cs typeface="Arial" panose="020B0604020202020204" pitchFamily="34" charset="0"/>
              </a:rPr>
              <a:t> нейронная сеть содержит в себе следующие типы слоев: </a:t>
            </a:r>
          </a:p>
          <a:p>
            <a:pPr lvl="0"/>
            <a:r>
              <a:rPr lang="ru-RU" sz="1400" b="1" dirty="0" err="1">
                <a:latin typeface="Arial" panose="020B0604020202020204" pitchFamily="34" charset="0"/>
                <a:cs typeface="Arial" panose="020B0604020202020204" pitchFamily="34" charset="0"/>
              </a:rPr>
              <a:t>Сверточный</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convolutional</a:t>
            </a:r>
            <a:r>
              <a:rPr lang="ru-RU" sz="1400" dirty="0">
                <a:latin typeface="Arial" panose="020B0604020202020204" pitchFamily="34" charset="0"/>
                <a:cs typeface="Arial" panose="020B0604020202020204" pitchFamily="34" charset="0"/>
              </a:rPr>
              <a:t>). Используется для генерации «карт значений» при помощи фильтров (ядер </a:t>
            </a:r>
            <a:r>
              <a:rPr lang="ru-RU" sz="1400" dirty="0" smtClean="0">
                <a:latin typeface="Arial" panose="020B0604020202020204" pitchFamily="34" charset="0"/>
                <a:cs typeface="Arial" panose="020B0604020202020204" pitchFamily="34" charset="0"/>
              </a:rPr>
              <a:t>свертки).</a:t>
            </a:r>
            <a:endParaRPr lang="ru-RU" sz="1400" dirty="0">
              <a:latin typeface="Arial" panose="020B0604020202020204" pitchFamily="34" charset="0"/>
              <a:cs typeface="Arial" panose="020B0604020202020204" pitchFamily="34" charset="0"/>
            </a:endParaRPr>
          </a:p>
          <a:p>
            <a:pPr lvl="0"/>
            <a:r>
              <a:rPr lang="ru-RU" sz="1400" b="1" dirty="0" err="1">
                <a:latin typeface="Arial" panose="020B0604020202020204" pitchFamily="34" charset="0"/>
                <a:cs typeface="Arial" panose="020B0604020202020204" pitchFamily="34" charset="0"/>
              </a:rPr>
              <a:t>Субдискретизирующий</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подвыборка</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pooling</a:t>
            </a:r>
            <a:r>
              <a:rPr lang="ru-RU" sz="1400" dirty="0">
                <a:latin typeface="Arial" panose="020B0604020202020204" pitchFamily="34" charset="0"/>
                <a:cs typeface="Arial" panose="020B0604020202020204" pitchFamily="34" charset="0"/>
              </a:rPr>
              <a:t>). Основной задачей этого типа слоев является уплотнение карты признаков посредством сжатия </a:t>
            </a:r>
            <a:r>
              <a:rPr lang="ru-RU" sz="1400" dirty="0" smtClean="0">
                <a:latin typeface="Arial" panose="020B0604020202020204" pitchFamily="34" charset="0"/>
                <a:cs typeface="Arial" panose="020B0604020202020204" pitchFamily="34" charset="0"/>
              </a:rPr>
              <a:t>изображения. </a:t>
            </a:r>
          </a:p>
          <a:p>
            <a:pPr lvl="0"/>
            <a:r>
              <a:rPr lang="ru-RU" sz="1400" b="1" dirty="0" smtClean="0">
                <a:latin typeface="Arial" panose="020B0604020202020204" pitchFamily="34" charset="0"/>
                <a:cs typeface="Arial" panose="020B0604020202020204" pitchFamily="34" charset="0"/>
              </a:rPr>
              <a:t>Активационный</a:t>
            </a:r>
            <a:r>
              <a:rPr lang="ru-RU" sz="1400" dirty="0">
                <a:latin typeface="Arial" panose="020B0604020202020204" pitchFamily="34" charset="0"/>
                <a:cs typeface="Arial" panose="020B0604020202020204" pitchFamily="34" charset="0"/>
              </a:rPr>
              <a:t>. Функция активации, через которую проходят результаты свертки или </a:t>
            </a:r>
            <a:r>
              <a:rPr lang="ru-RU" sz="1400" dirty="0" err="1">
                <a:latin typeface="Arial" panose="020B0604020202020204" pitchFamily="34" charset="0"/>
                <a:cs typeface="Arial" panose="020B0604020202020204" pitchFamily="34" charset="0"/>
              </a:rPr>
              <a:t>пуллинга</a:t>
            </a:r>
            <a:r>
              <a:rPr lang="ru-RU" sz="1400" dirty="0">
                <a:latin typeface="Arial" panose="020B0604020202020204" pitchFamily="34" charset="0"/>
                <a:cs typeface="Arial" panose="020B0604020202020204" pitchFamily="34" charset="0"/>
              </a:rPr>
              <a:t>.</a:t>
            </a:r>
          </a:p>
          <a:p>
            <a:pPr lvl="0"/>
            <a:r>
              <a:rPr lang="ru-RU" sz="1400" b="1" dirty="0" err="1">
                <a:latin typeface="Arial" panose="020B0604020202020204" pitchFamily="34" charset="0"/>
                <a:cs typeface="Arial" panose="020B0604020202020204" pitchFamily="34" charset="0"/>
              </a:rPr>
              <a:t>Полносвязный</a:t>
            </a:r>
            <a:r>
              <a:rPr lang="ru-RU" sz="1400" dirty="0">
                <a:latin typeface="Arial" panose="020B0604020202020204" pitchFamily="34" charset="0"/>
                <a:cs typeface="Arial" panose="020B0604020202020204" pitchFamily="34" charset="0"/>
              </a:rPr>
              <a:t>. После прохождения всех слоев свертки и </a:t>
            </a:r>
            <a:r>
              <a:rPr lang="ru-RU" sz="1400" dirty="0" err="1">
                <a:latin typeface="Arial" panose="020B0604020202020204" pitchFamily="34" charset="0"/>
                <a:cs typeface="Arial" panose="020B0604020202020204" pitchFamily="34" charset="0"/>
              </a:rPr>
              <a:t>пуллинга</a:t>
            </a:r>
            <a:r>
              <a:rPr lang="ru-RU" sz="1400" dirty="0">
                <a:latin typeface="Arial" panose="020B0604020202020204" pitchFamily="34" charset="0"/>
                <a:cs typeface="Arial" panose="020B0604020202020204" pitchFamily="34" charset="0"/>
              </a:rPr>
              <a:t>, остается большой набор каналов, хранящих абстрактные понятия, полученные из исходного изображения. Эти данные объединяются и передаются на </a:t>
            </a:r>
            <a:r>
              <a:rPr lang="ru-RU" sz="1400" dirty="0" err="1">
                <a:latin typeface="Arial" panose="020B0604020202020204" pitchFamily="34" charset="0"/>
                <a:cs typeface="Arial" panose="020B0604020202020204" pitchFamily="34" charset="0"/>
              </a:rPr>
              <a:t>полносвязную</a:t>
            </a:r>
            <a:r>
              <a:rPr lang="ru-RU" sz="1400" dirty="0">
                <a:latin typeface="Arial" panose="020B0604020202020204" pitchFamily="34" charset="0"/>
                <a:cs typeface="Arial" panose="020B0604020202020204" pitchFamily="34" charset="0"/>
              </a:rPr>
              <a:t> нейронную сеть, состоящую из одного или более слоев</a:t>
            </a:r>
            <a:r>
              <a:rPr lang="ru-RU" sz="1400" dirty="0" smtClean="0">
                <a:latin typeface="Arial" panose="020B0604020202020204" pitchFamily="34" charset="0"/>
                <a:cs typeface="Arial" panose="020B0604020202020204" pitchFamily="34" charset="0"/>
              </a:rPr>
              <a:t>.</a:t>
            </a:r>
            <a:endParaRPr lang="ru-RU" sz="1400" dirty="0">
              <a:latin typeface="Arial" panose="020B0604020202020204" pitchFamily="34" charset="0"/>
              <a:cs typeface="Arial" panose="020B0604020202020204" pitchFamily="34" charset="0"/>
            </a:endParaRPr>
          </a:p>
        </p:txBody>
      </p:sp>
      <p:sp>
        <p:nvSpPr>
          <p:cNvPr id="8"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err="1" smtClean="0">
                <a:latin typeface="Arial" panose="020B0604020202020204" pitchFamily="34" charset="0"/>
                <a:cs typeface="Arial" panose="020B0604020202020204" pitchFamily="34" charset="0"/>
              </a:rPr>
              <a:t>Сверточные</a:t>
            </a:r>
            <a:r>
              <a:rPr lang="ru-RU" sz="3200" b="1" dirty="0" smtClean="0">
                <a:latin typeface="Arial" panose="020B0604020202020204" pitchFamily="34" charset="0"/>
                <a:cs typeface="Arial" panose="020B0604020202020204" pitchFamily="34" charset="0"/>
              </a:rPr>
              <a:t> нейронные сети</a:t>
            </a:r>
            <a:endParaRPr lang="ru-RU" sz="32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7814" y="1220742"/>
            <a:ext cx="4248472" cy="2424282"/>
          </a:xfrm>
        </p:spPr>
        <p:txBody>
          <a:bodyPr>
            <a:normAutofit lnSpcReduction="10000"/>
          </a:bodyPr>
          <a:lstStyle/>
          <a:p>
            <a:pPr marL="0" indent="0">
              <a:buNone/>
            </a:pPr>
            <a:r>
              <a:rPr lang="ru-RU" sz="2000" dirty="0" err="1">
                <a:latin typeface="Arial" panose="020B0604020202020204" pitchFamily="34" charset="0"/>
                <a:cs typeface="Arial" panose="020B0604020202020204" pitchFamily="34" charset="0"/>
              </a:rPr>
              <a:t>OpenCV</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Open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Source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Computer</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Vision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Library</a:t>
            </a:r>
            <a:r>
              <a:rPr lang="ru-RU" sz="2000" dirty="0">
                <a:latin typeface="Arial" panose="020B0604020202020204" pitchFamily="34" charset="0"/>
                <a:cs typeface="Arial" panose="020B0604020202020204" pitchFamily="34" charset="0"/>
              </a:rPr>
              <a:t> ) – самая популярная библиотека </a:t>
            </a:r>
            <a:r>
              <a:rPr lang="ru-RU" sz="2000" b="1" dirty="0">
                <a:latin typeface="Arial" panose="020B0604020202020204" pitchFamily="34" charset="0"/>
                <a:cs typeface="Arial" panose="020B0604020202020204" pitchFamily="34" charset="0"/>
              </a:rPr>
              <a:t>компьютерного</a:t>
            </a:r>
            <a:r>
              <a:rPr lang="ru-RU" sz="2000"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зрения</a:t>
            </a:r>
            <a:r>
              <a:rPr lang="ru-RU" sz="2000" dirty="0">
                <a:latin typeface="Arial" panose="020B0604020202020204" pitchFamily="34" charset="0"/>
                <a:cs typeface="Arial" panose="020B0604020202020204" pitchFamily="34" charset="0"/>
              </a:rPr>
              <a:t>, написанная на языке C/C++, исходный код библиотеки открыт, сама же она включает более </a:t>
            </a:r>
            <a:r>
              <a:rPr lang="ru-RU" sz="2000" b="1" dirty="0">
                <a:latin typeface="Arial" panose="020B0604020202020204" pitchFamily="34" charset="0"/>
                <a:cs typeface="Arial" panose="020B0604020202020204" pitchFamily="34" charset="0"/>
              </a:rPr>
              <a:t>1000</a:t>
            </a:r>
            <a:r>
              <a:rPr lang="ru-RU" sz="2000" dirty="0">
                <a:latin typeface="Arial" panose="020B0604020202020204" pitchFamily="34" charset="0"/>
                <a:cs typeface="Arial" panose="020B0604020202020204" pitchFamily="34" charset="0"/>
              </a:rPr>
              <a:t> функций и алгоритмов</a:t>
            </a:r>
            <a:r>
              <a:rPr lang="ru-RU" sz="2000" dirty="0" smtClean="0">
                <a:latin typeface="Arial" panose="020B0604020202020204" pitchFamily="34" charset="0"/>
                <a:cs typeface="Arial" panose="020B0604020202020204" pitchFamily="34" charset="0"/>
              </a:rPr>
              <a:t>.</a:t>
            </a:r>
          </a:p>
        </p:txBody>
      </p:sp>
      <p:sp>
        <p:nvSpPr>
          <p:cNvPr id="6" name="Нижний колонтитул 4"/>
          <p:cNvSpPr>
            <a:spLocks noGrp="1"/>
          </p:cNvSpPr>
          <p:nvPr>
            <p:ph type="ftr" sz="quarter" idx="11"/>
          </p:nvPr>
        </p:nvSpPr>
        <p:spPr>
          <a:xfrm>
            <a:off x="7380312" y="6492875"/>
            <a:ext cx="2895600" cy="365125"/>
          </a:xfrm>
        </p:spPr>
        <p:txBody>
          <a:bodyPr/>
          <a:lstStyle/>
          <a:p>
            <a:r>
              <a:rPr lang="en-US" sz="2000" b="1" dirty="0" smtClean="0">
                <a:solidFill>
                  <a:schemeClr val="tx1"/>
                </a:solidFill>
              </a:rPr>
              <a:t>4/1</a:t>
            </a:r>
            <a:r>
              <a:rPr lang="ru-RU" sz="2000" b="1" dirty="0" smtClean="0">
                <a:solidFill>
                  <a:schemeClr val="tx1"/>
                </a:solidFill>
              </a:rPr>
              <a:t>0</a:t>
            </a:r>
            <a:endParaRPr lang="ru-RU" sz="2000" b="1" dirty="0">
              <a:solidFill>
                <a:schemeClr val="tx1"/>
              </a:solidFill>
            </a:endParaRPr>
          </a:p>
        </p:txBody>
      </p:sp>
      <p:pic>
        <p:nvPicPr>
          <p:cNvPr id="3076" name="Picture 4" descr="ÐÐ°ÑÑÐ¸Ð½ÐºÐ¸ Ð¿Ð¾ Ð·Ð°Ð¿ÑÐ¾ÑÑ openc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45024"/>
            <a:ext cx="6096000" cy="3124201"/>
          </a:xfrm>
          <a:prstGeom prst="rect">
            <a:avLst/>
          </a:prstGeom>
          <a:noFill/>
          <a:extLst>
            <a:ext uri="{909E8E84-426E-40DD-AFC4-6F175D3DCCD1}">
              <a14:hiddenFill xmlns:a14="http://schemas.microsoft.com/office/drawing/2010/main">
                <a:solidFill>
                  <a:srgbClr val="FFFFFF"/>
                </a:solidFill>
              </a14:hiddenFill>
            </a:ext>
          </a:extLst>
        </p:spPr>
      </p:pic>
      <p:sp>
        <p:nvSpPr>
          <p:cNvPr id="9" name="Содержимое 2"/>
          <p:cNvSpPr txBox="1">
            <a:spLocks/>
          </p:cNvSpPr>
          <p:nvPr/>
        </p:nvSpPr>
        <p:spPr>
          <a:xfrm>
            <a:off x="4788024" y="1220742"/>
            <a:ext cx="4248472" cy="2280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latin typeface="Arial" panose="020B0604020202020204" pitchFamily="34" charset="0"/>
                <a:cs typeface="Arial" panose="020B0604020202020204" pitchFamily="34" charset="0"/>
              </a:rPr>
              <a:t>Библиотека </a:t>
            </a: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очень популярна, о чем свидетельствует огромное число загрузок данной библиотеки (более 6 млн.). </a:t>
            </a: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 самая большая библиотека по </a:t>
            </a:r>
            <a:r>
              <a:rPr lang="ru-RU" sz="2000" b="1" dirty="0" smtClean="0">
                <a:latin typeface="Arial" panose="020B0604020202020204" pitchFamily="34" charset="0"/>
                <a:cs typeface="Arial" panose="020B0604020202020204" pitchFamily="34" charset="0"/>
              </a:rPr>
              <a:t>широте</a:t>
            </a:r>
            <a:r>
              <a:rPr lang="ru-RU" sz="2000" dirty="0" smtClean="0">
                <a:latin typeface="Arial" panose="020B0604020202020204" pitchFamily="34" charset="0"/>
                <a:cs typeface="Arial" panose="020B0604020202020204" pitchFamily="34" charset="0"/>
              </a:rPr>
              <a:t> </a:t>
            </a:r>
            <a:r>
              <a:rPr lang="ru-RU" sz="2000" b="1" dirty="0" smtClean="0">
                <a:latin typeface="Arial" panose="020B0604020202020204" pitchFamily="34" charset="0"/>
                <a:cs typeface="Arial" panose="020B0604020202020204" pitchFamily="34" charset="0"/>
              </a:rPr>
              <a:t>тематики</a:t>
            </a:r>
            <a:r>
              <a:rPr lang="ru-RU"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sp>
        <p:nvSpPr>
          <p:cNvPr id="11"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err="1" smtClean="0">
                <a:latin typeface="Arial" panose="020B0604020202020204" pitchFamily="34" charset="0"/>
                <a:cs typeface="Arial" panose="020B0604020202020204" pitchFamily="34" charset="0"/>
              </a:rPr>
              <a:t>OpenCV</a:t>
            </a:r>
            <a:endParaRPr lang="ru-RU" sz="32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88024" y="1268760"/>
            <a:ext cx="4248472" cy="4608512"/>
          </a:xfrm>
        </p:spPr>
        <p:txBody>
          <a:bodyPr>
            <a:noAutofit/>
          </a:bodyPr>
          <a:lstStyle/>
          <a:p>
            <a:r>
              <a:rPr lang="ru-RU" sz="2200" b="1" dirty="0" smtClean="0">
                <a:latin typeface="Arial" panose="020B0604020202020204" pitchFamily="34" charset="0"/>
                <a:cs typeface="Arial" panose="020B0604020202020204" pitchFamily="34" charset="0"/>
              </a:rPr>
              <a:t>Повороты изображения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Для увеличения обучающего множества было решено каждый образ поворачивать на 45° 8 раз.</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Для </a:t>
            </a:r>
            <a:r>
              <a:rPr lang="ru-RU" sz="2000" dirty="0">
                <a:latin typeface="Arial" panose="020B0604020202020204" pitchFamily="34" charset="0"/>
                <a:cs typeface="Arial" panose="020B0604020202020204" pitchFamily="34" charset="0"/>
              </a:rPr>
              <a:t>поворота изображения использовались возможности библиотеки </a:t>
            </a:r>
            <a:r>
              <a:rPr lang="en-US" sz="2000" dirty="0" err="1">
                <a:latin typeface="Arial" panose="020B0604020202020204" pitchFamily="34" charset="0"/>
                <a:cs typeface="Arial" panose="020B0604020202020204" pitchFamily="34" charset="0"/>
              </a:rPr>
              <a:t>OpenCV</a:t>
            </a:r>
            <a:r>
              <a:rPr lang="ru-RU" sz="2000" dirty="0">
                <a:latin typeface="Arial" panose="020B0604020202020204" pitchFamily="34" charset="0"/>
                <a:cs typeface="Arial" panose="020B0604020202020204" pitchFamily="34" charset="0"/>
              </a:rPr>
              <a:t>, а именно, функция </a:t>
            </a:r>
            <a:r>
              <a:rPr lang="ru-RU" sz="2000" b="1" dirty="0">
                <a:latin typeface="Arial" panose="020B0604020202020204" pitchFamily="34" charset="0"/>
                <a:cs typeface="Arial" panose="020B0604020202020204" pitchFamily="34" charset="0"/>
              </a:rPr>
              <a:t>getRotationMatrix2D( </a:t>
            </a:r>
            <a:r>
              <a:rPr lang="ru-RU" sz="2000" b="1"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Поворот осуществляется против часовой стрелки.</a:t>
            </a:r>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5</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9" name="Рисунок 8"/>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4536504" cy="52241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292080" y="1196752"/>
            <a:ext cx="3744416" cy="3454712"/>
          </a:xfrm>
        </p:spPr>
        <p:txBody>
          <a:bodyPr>
            <a:normAutofit fontScale="77500" lnSpcReduction="20000"/>
          </a:bodyPr>
          <a:lstStyle/>
          <a:p>
            <a:r>
              <a:rPr lang="ru-RU" sz="2800" b="1" dirty="0" smtClean="0">
                <a:latin typeface="Arial" panose="020B0604020202020204" pitchFamily="34" charset="0"/>
                <a:cs typeface="Arial" panose="020B0604020202020204" pitchFamily="34" charset="0"/>
              </a:rPr>
              <a:t>Устранение шумовых помех</a:t>
            </a:r>
          </a:p>
          <a:p>
            <a:pPr marL="0" indent="0">
              <a:buNone/>
            </a:pPr>
            <a:endParaRPr lang="ru-RU" sz="1800" dirty="0" smtClean="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Gaussian</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Filtering</a:t>
            </a:r>
            <a:r>
              <a:rPr lang="ru-RU"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cv2.GaussianBlur</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 </a:t>
            </a:r>
            <a:endParaRPr lang="ru-RU" sz="2600" dirty="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2D </a:t>
            </a:r>
            <a:r>
              <a:rPr lang="en-US" sz="2600" b="1" dirty="0">
                <a:latin typeface="Arial" panose="020B0604020202020204" pitchFamily="34" charset="0"/>
                <a:cs typeface="Arial" panose="020B0604020202020204" pitchFamily="34" charset="0"/>
              </a:rPr>
              <a:t>Convolution</a:t>
            </a:r>
            <a:r>
              <a:rPr lang="en-US"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cv2.filter2D</a:t>
            </a:r>
            <a:r>
              <a:rPr lang="ru-RU" sz="2600" dirty="0" smtClean="0">
                <a:latin typeface="Arial" panose="020B0604020202020204" pitchFamily="34" charset="0"/>
                <a:cs typeface="Arial" panose="020B0604020202020204" pitchFamily="34" charset="0"/>
              </a:rPr>
              <a:t>)</a:t>
            </a:r>
          </a:p>
          <a:p>
            <a:r>
              <a:rPr lang="en-US" sz="2600" b="1" dirty="0">
                <a:latin typeface="Arial" panose="020B0604020202020204" pitchFamily="34" charset="0"/>
                <a:cs typeface="Arial" panose="020B0604020202020204" pitchFamily="34" charset="0"/>
              </a:rPr>
              <a:t>Averaging</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(cv2.blur</a:t>
            </a:r>
            <a:r>
              <a:rPr lang="ru-RU" sz="2600" dirty="0" smtClean="0">
                <a:latin typeface="Arial" panose="020B0604020202020204" pitchFamily="34" charset="0"/>
                <a:cs typeface="Arial" panose="020B0604020202020204" pitchFamily="34" charset="0"/>
              </a:rPr>
              <a:t>)</a:t>
            </a:r>
          </a:p>
          <a:p>
            <a:r>
              <a:rPr lang="ru-RU" sz="2600" b="1" dirty="0" err="1" smtClean="0">
                <a:latin typeface="Arial" panose="020B0604020202020204" pitchFamily="34" charset="0"/>
                <a:cs typeface="Arial" panose="020B0604020202020204" pitchFamily="34" charset="0"/>
              </a:rPr>
              <a:t>Median</a:t>
            </a:r>
            <a:r>
              <a:rPr lang="ru-RU" sz="2600" dirty="0" smtClean="0">
                <a:latin typeface="Arial" panose="020B0604020202020204" pitchFamily="34" charset="0"/>
                <a:cs typeface="Arial" panose="020B0604020202020204" pitchFamily="34" charset="0"/>
              </a:rPr>
              <a:t> </a:t>
            </a:r>
            <a:r>
              <a:rPr lang="ru-RU" sz="2600" dirty="0" err="1">
                <a:latin typeface="Arial" panose="020B0604020202020204" pitchFamily="34" charset="0"/>
                <a:cs typeface="Arial" panose="020B0604020202020204" pitchFamily="34" charset="0"/>
              </a:rPr>
              <a:t>Filtering</a:t>
            </a:r>
            <a:r>
              <a:rPr lang="ru-RU"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cv2.medianBlur</a:t>
            </a:r>
            <a:r>
              <a:rPr lang="ru-RU" sz="2600" dirty="0" smtClean="0">
                <a:latin typeface="Arial" panose="020B0604020202020204" pitchFamily="34" charset="0"/>
                <a:cs typeface="Arial" panose="020B0604020202020204" pitchFamily="34" charset="0"/>
              </a:rPr>
              <a:t>)</a:t>
            </a:r>
          </a:p>
          <a:p>
            <a:r>
              <a:rPr lang="en-US" sz="2600" b="1" dirty="0" smtClean="0">
                <a:latin typeface="Arial" panose="020B0604020202020204" pitchFamily="34" charset="0"/>
                <a:cs typeface="Arial" panose="020B0604020202020204" pitchFamily="34" charset="0"/>
              </a:rPr>
              <a:t>Bilateral</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Filtering (cv2.bilateralFilter</a:t>
            </a:r>
            <a:r>
              <a:rPr lang="ru-RU" sz="2600" dirty="0" smtClean="0">
                <a:latin typeface="Arial" panose="020B0604020202020204" pitchFamily="34" charset="0"/>
                <a:cs typeface="Arial" panose="020B0604020202020204" pitchFamily="34" charset="0"/>
              </a:rPr>
              <a:t>)</a:t>
            </a:r>
            <a:endParaRPr lang="ru-RU" sz="2600" dirty="0">
              <a:latin typeface="Arial" panose="020B0604020202020204" pitchFamily="34" charset="0"/>
              <a:cs typeface="Arial" panose="020B0604020202020204" pitchFamily="34" charset="0"/>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1" name="Рисунок 10"/>
          <p:cNvPicPr/>
          <p:nvPr/>
        </p:nvPicPr>
        <p:blipFill>
          <a:blip r:embed="rId2" cstate="print"/>
          <a:srcRect/>
          <a:stretch>
            <a:fillRect/>
          </a:stretch>
        </p:blipFill>
        <p:spPr bwMode="auto">
          <a:xfrm>
            <a:off x="5292079" y="4651464"/>
            <a:ext cx="3744417" cy="1841411"/>
          </a:xfrm>
          <a:prstGeom prst="rect">
            <a:avLst/>
          </a:prstGeom>
          <a:noFill/>
          <a:ln w="9525">
            <a:noFill/>
            <a:miter lim="800000"/>
            <a:headEnd/>
            <a:tailEnd/>
          </a:ln>
        </p:spPr>
      </p:pic>
      <p:pic>
        <p:nvPicPr>
          <p:cNvPr id="12" name="Рисунок 11"/>
          <p:cNvPicPr/>
          <p:nvPr/>
        </p:nvPicPr>
        <p:blipFill>
          <a:blip r:embed="rId3"/>
          <a:stretch>
            <a:fillRect/>
          </a:stretch>
        </p:blipFill>
        <p:spPr>
          <a:xfrm>
            <a:off x="107504" y="1196752"/>
            <a:ext cx="5077072" cy="3240360"/>
          </a:xfrm>
          <a:prstGeom prst="rect">
            <a:avLst/>
          </a:prstGeom>
        </p:spPr>
      </p:pic>
      <p:sp>
        <p:nvSpPr>
          <p:cNvPr id="13" name="Содержимое 2"/>
          <p:cNvSpPr txBox="1">
            <a:spLocks/>
          </p:cNvSpPr>
          <p:nvPr/>
        </p:nvSpPr>
        <p:spPr>
          <a:xfrm>
            <a:off x="107504" y="4651464"/>
            <a:ext cx="5077072" cy="19458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a:latin typeface="Arial" panose="020B0604020202020204" pitchFamily="34" charset="0"/>
                <a:cs typeface="Arial" panose="020B0604020202020204" pitchFamily="34" charset="0"/>
              </a:rPr>
              <a:t>На практике часто встречаются изображения, искаженные </a:t>
            </a:r>
            <a:r>
              <a:rPr lang="ru-RU" sz="2000" dirty="0" smtClean="0">
                <a:latin typeface="Arial" panose="020B0604020202020204" pitchFamily="34" charset="0"/>
                <a:cs typeface="Arial" panose="020B0604020202020204" pitchFamily="34" charset="0"/>
              </a:rPr>
              <a:t>шумом.</a:t>
            </a:r>
          </a:p>
          <a:p>
            <a:pPr marL="0" indent="0">
              <a:buNone/>
            </a:pPr>
            <a:r>
              <a:rPr lang="ru-RU" sz="2000" dirty="0" smtClean="0">
                <a:latin typeface="Arial" panose="020B0604020202020204" pitchFamily="34" charset="0"/>
                <a:cs typeface="Arial" panose="020B0604020202020204" pitchFamily="34" charset="0"/>
              </a:rPr>
              <a:t>Для того, чтобы важные для распознавания </a:t>
            </a:r>
            <a:r>
              <a:rPr lang="ru-RU" sz="2000" dirty="0">
                <a:latin typeface="Arial" panose="020B0604020202020204" pitchFamily="34" charset="0"/>
                <a:cs typeface="Arial" panose="020B0604020202020204" pitchFamily="34" charset="0"/>
              </a:rPr>
              <a:t>детали изображения не </a:t>
            </a:r>
            <a:r>
              <a:rPr lang="ru-RU" sz="2000" dirty="0" smtClean="0">
                <a:latin typeface="Arial" panose="020B0604020202020204" pitchFamily="34" charset="0"/>
                <a:cs typeface="Arial" panose="020B0604020202020204" pitchFamily="34" charset="0"/>
              </a:rPr>
              <a:t>пострадали, необходимо эффективно эти шумы устранять.</a:t>
            </a:r>
            <a:endParaRPr lang="ru-RU" sz="2000" dirty="0">
              <a:latin typeface="Arial" panose="020B0604020202020204" pitchFamily="34" charset="0"/>
              <a:cs typeface="Arial" panose="020B0604020202020204" pitchFamily="34" charset="0"/>
            </a:endParaRPr>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6</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16016" y="1196752"/>
            <a:ext cx="4427984" cy="5661247"/>
          </a:xfrm>
        </p:spPr>
        <p:txBody>
          <a:bodyPr>
            <a:normAutofit/>
          </a:bodyPr>
          <a:lstStyle/>
          <a:p>
            <a:r>
              <a:rPr lang="ru-RU" sz="2200" b="1" dirty="0">
                <a:latin typeface="Arial" panose="020B0604020202020204" pitchFamily="34" charset="0"/>
                <a:cs typeface="Arial" panose="020B0604020202020204" pitchFamily="34" charset="0"/>
              </a:rPr>
              <a:t>Бинаризация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предоставляет три типа техники бинаризации изображения:</a:t>
            </a:r>
            <a:endParaRPr lang="ru-RU" sz="2000" dirty="0" smtClean="0">
              <a:latin typeface="Arial" panose="020B0604020202020204" pitchFamily="34" charset="0"/>
              <a:cs typeface="Arial" panose="020B0604020202020204" pitchFamily="34" charset="0"/>
            </a:endParaRPr>
          </a:p>
          <a:p>
            <a:r>
              <a:rPr lang="ru-RU" sz="2000" b="1" dirty="0" err="1" smtClean="0">
                <a:latin typeface="Arial" panose="020B0604020202020204" pitchFamily="34" charset="0"/>
                <a:cs typeface="Arial" panose="020B0604020202020204" pitchFamily="34" charset="0"/>
              </a:rPr>
              <a:t>Simple</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Thresholding</a:t>
            </a:r>
            <a:r>
              <a:rPr lang="ru-RU" sz="2000" dirty="0" smtClean="0">
                <a:latin typeface="Arial" panose="020B0604020202020204" pitchFamily="34" charset="0"/>
                <a:cs typeface="Arial" panose="020B0604020202020204" pitchFamily="34" charset="0"/>
              </a:rPr>
              <a:t> (с использованием простого порога) - </a:t>
            </a:r>
            <a:r>
              <a:rPr lang="en-US" sz="2000" dirty="0">
                <a:latin typeface="Arial" panose="020B0604020202020204" pitchFamily="34" charset="0"/>
                <a:cs typeface="Arial" panose="020B0604020202020204" pitchFamily="34" charset="0"/>
              </a:rPr>
              <a:t>cv2.threshold</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с параметром </a:t>
            </a:r>
            <a:r>
              <a:rPr lang="en-US" sz="2000" dirty="0" smtClean="0">
                <a:latin typeface="Arial" panose="020B0604020202020204" pitchFamily="34" charset="0"/>
                <a:cs typeface="Arial" panose="020B0604020202020204" pitchFamily="34" charset="0"/>
              </a:rPr>
              <a:t>cv2.THRESH_BINARY</a:t>
            </a:r>
            <a:r>
              <a:rPr lang="ru-RU" sz="2000" dirty="0" smtClean="0">
                <a:latin typeface="Arial" panose="020B0604020202020204" pitchFamily="34" charset="0"/>
                <a:cs typeface="Arial" panose="020B0604020202020204" pitchFamily="34" charset="0"/>
              </a:rPr>
              <a:t>.</a:t>
            </a:r>
          </a:p>
          <a:p>
            <a:r>
              <a:rPr lang="ru-RU" sz="2000" b="1" dirty="0" err="1" smtClean="0">
                <a:latin typeface="Arial" panose="020B0604020202020204" pitchFamily="34" charset="0"/>
                <a:cs typeface="Arial" panose="020B0604020202020204" pitchFamily="34" charset="0"/>
              </a:rPr>
              <a:t>Adaptive</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Thresholding</a:t>
            </a:r>
            <a:r>
              <a:rPr lang="ru-RU" sz="2000" dirty="0">
                <a:latin typeface="Arial" panose="020B0604020202020204" pitchFamily="34" charset="0"/>
                <a:cs typeface="Arial" panose="020B0604020202020204" pitchFamily="34" charset="0"/>
              </a:rPr>
              <a:t> (с использованием адаптивного </a:t>
            </a:r>
            <a:r>
              <a:rPr lang="ru-RU" sz="2000" dirty="0" smtClean="0">
                <a:latin typeface="Arial" panose="020B0604020202020204" pitchFamily="34" charset="0"/>
                <a:cs typeface="Arial" panose="020B0604020202020204" pitchFamily="34" charset="0"/>
              </a:rPr>
              <a:t>порога) - </a:t>
            </a:r>
            <a:r>
              <a:rPr lang="en-US" sz="2000" dirty="0">
                <a:latin typeface="Arial" panose="020B0604020202020204" pitchFamily="34" charset="0"/>
                <a:cs typeface="Arial" panose="020B0604020202020204" pitchFamily="34" charset="0"/>
              </a:rPr>
              <a:t>cv2.adaptiveThreshold</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a:t>
            </a:r>
          </a:p>
          <a:p>
            <a:r>
              <a:rPr lang="ru-RU" sz="2000" b="1" dirty="0" err="1" smtClean="0">
                <a:latin typeface="Arial" panose="020B0604020202020204" pitchFamily="34" charset="0"/>
                <a:cs typeface="Arial" panose="020B0604020202020204" pitchFamily="34" charset="0"/>
              </a:rPr>
              <a:t>Otsu’s</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Binarization</a:t>
            </a:r>
            <a:r>
              <a:rPr lang="ru-RU" sz="2000" dirty="0">
                <a:latin typeface="Arial" panose="020B0604020202020204" pitchFamily="34" charset="0"/>
                <a:cs typeface="Arial" panose="020B0604020202020204" pitchFamily="34" charset="0"/>
              </a:rPr>
              <a:t> (Бинаризация </a:t>
            </a:r>
            <a:r>
              <a:rPr lang="ru-RU" sz="2000" dirty="0" err="1">
                <a:latin typeface="Arial" panose="020B0604020202020204" pitchFamily="34" charset="0"/>
                <a:cs typeface="Arial" panose="020B0604020202020204" pitchFamily="34" charset="0"/>
              </a:rPr>
              <a:t>Оцу</a:t>
            </a:r>
            <a:r>
              <a:rPr lang="ru-RU"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cv2.threshold</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с дополнительным параметром </a:t>
            </a:r>
            <a:r>
              <a:rPr lang="en-US" sz="2000" dirty="0" smtClean="0">
                <a:latin typeface="Arial" panose="020B0604020202020204" pitchFamily="34" charset="0"/>
                <a:cs typeface="Arial" panose="020B0604020202020204" pitchFamily="34" charset="0"/>
              </a:rPr>
              <a:t>cv2.THRESH_OTSU</a:t>
            </a:r>
            <a:r>
              <a:rPr lang="ru-RU" sz="2000" dirty="0" smtClean="0">
                <a:latin typeface="Arial" panose="020B0604020202020204" pitchFamily="34" charset="0"/>
                <a:cs typeface="Arial" panose="020B0604020202020204" pitchFamily="34" charset="0"/>
              </a:rPr>
              <a:t>.</a:t>
            </a:r>
          </a:p>
          <a:p>
            <a:pPr marL="0" indent="0">
              <a:buNone/>
            </a:pPr>
            <a:endParaRPr lang="ru-RU" sz="2000" dirty="0">
              <a:latin typeface="Arial" panose="020B0604020202020204" pitchFamily="34" charset="0"/>
              <a:cs typeface="Arial" panose="020B0604020202020204" pitchFamily="34" charset="0"/>
            </a:endParaRPr>
          </a:p>
        </p:txBody>
      </p:sp>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7</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0" name="Рисунок 9"/>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97610"/>
            <a:ext cx="3571875" cy="38595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68761"/>
            <a:ext cx="9144000" cy="2880319"/>
          </a:xfrm>
        </p:spPr>
        <p:txBody>
          <a:bodyPr>
            <a:normAutofit/>
          </a:bodyPr>
          <a:lstStyle/>
          <a:p>
            <a:r>
              <a:rPr lang="ru-RU" sz="2200" b="1" dirty="0" smtClean="0">
                <a:latin typeface="Arial" panose="020B0604020202020204" pitchFamily="34" charset="0"/>
                <a:cs typeface="Arial" panose="020B0604020202020204" pitchFamily="34" charset="0"/>
              </a:rPr>
              <a:t>Сегментация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Сегментация необходима для того, чтобы разделить исходное изображение на составные части. Степень детализации данного деления зависит от задачи, которую требуется решить, т.е. сегментацию следует остановить тогда, когда интересующие объекты уже найдены и выделены. </a:t>
            </a:r>
            <a:r>
              <a:rPr lang="ru-RU" sz="2000" dirty="0">
                <a:latin typeface="Arial" panose="020B0604020202020204" pitchFamily="34" charset="0"/>
                <a:cs typeface="Arial" panose="020B0604020202020204" pitchFamily="34" charset="0"/>
              </a:rPr>
              <a:t>Для поиска контуров используется </a:t>
            </a:r>
            <a:r>
              <a:rPr lang="ru-RU" sz="2000" b="1" dirty="0">
                <a:latin typeface="Arial" panose="020B0604020202020204" pitchFamily="34" charset="0"/>
                <a:cs typeface="Arial" panose="020B0604020202020204" pitchFamily="34" charset="0"/>
              </a:rPr>
              <a:t>детектор границ </a:t>
            </a:r>
            <a:r>
              <a:rPr lang="ru-RU" sz="2000" b="1" dirty="0" err="1" smtClean="0">
                <a:latin typeface="Arial" panose="020B0604020202020204" pitchFamily="34" charset="0"/>
                <a:cs typeface="Arial" panose="020B0604020202020204" pitchFamily="34" charset="0"/>
              </a:rPr>
              <a:t>Канни</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cv2.Canny</a:t>
            </a:r>
            <a:r>
              <a:rPr lang="ru-RU" sz="2000" dirty="0" smtClean="0">
                <a:latin typeface="Arial" panose="020B0604020202020204" pitchFamily="34" charset="0"/>
                <a:cs typeface="Arial" panose="020B0604020202020204" pitchFamily="34" charset="0"/>
              </a:rPr>
              <a:t>).</a:t>
            </a:r>
          </a:p>
          <a:p>
            <a:endParaRPr lang="ru-RU" b="1"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8</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9"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0" name="Рисунок 9"/>
          <p:cNvPicPr/>
          <p:nvPr/>
        </p:nvPicPr>
        <p:blipFill>
          <a:blip r:embed="rId2"/>
          <a:stretch>
            <a:fillRect/>
          </a:stretch>
        </p:blipFill>
        <p:spPr>
          <a:xfrm>
            <a:off x="1914207" y="3861048"/>
            <a:ext cx="5315585" cy="2533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ru-RU" sz="4000" b="1" dirty="0" smtClean="0"/>
              <a:t>Заключение</a:t>
            </a:r>
            <a:endParaRPr lang="ru-RU" dirty="0"/>
          </a:p>
        </p:txBody>
      </p:sp>
      <p:sp>
        <p:nvSpPr>
          <p:cNvPr id="3" name="Содержимое 2"/>
          <p:cNvSpPr>
            <a:spLocks noGrp="1"/>
          </p:cNvSpPr>
          <p:nvPr>
            <p:ph idx="1"/>
          </p:nvPr>
        </p:nvSpPr>
        <p:spPr>
          <a:xfrm>
            <a:off x="179512" y="1268761"/>
            <a:ext cx="8784976" cy="5040560"/>
          </a:xfrm>
        </p:spPr>
        <p:txBody>
          <a:bodyPr>
            <a:normAutofit/>
          </a:bodyPr>
          <a:lstStyle/>
          <a:p>
            <a:r>
              <a:rPr lang="ru-RU" sz="2000" dirty="0" smtClean="0">
                <a:latin typeface="Arial" panose="020B0604020202020204" pitchFamily="34" charset="0"/>
                <a:cs typeface="Arial" panose="020B0604020202020204" pitchFamily="34" charset="0"/>
              </a:rPr>
              <a:t>Предварительная обработка изображения играет значительную роль при дальнейшем распознавании, поэтому нужно для себя решить и правильно выбрать те средства, которые будут использоваться при реализации программы, ставящей диагноз.</a:t>
            </a:r>
            <a:endParaRPr lang="ru-RU" sz="2000" dirty="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Ранее задача распознавания была реализована при помощи метода </a:t>
            </a:r>
            <a:r>
              <a:rPr lang="en-US" sz="2000" dirty="0" err="1" smtClean="0">
                <a:latin typeface="Arial" panose="020B0604020202020204" pitchFamily="34" charset="0"/>
                <a:cs typeface="Arial" panose="020B0604020202020204" pitchFamily="34" charset="0"/>
              </a:rPr>
              <a:t>kNN</a:t>
            </a:r>
            <a:r>
              <a:rPr lang="ru-RU" sz="2000" dirty="0">
                <a:latin typeface="Arial" panose="020B0604020202020204" pitchFamily="34" charset="0"/>
                <a:cs typeface="Arial" panose="020B0604020202020204" pitchFamily="34" charset="0"/>
              </a:rPr>
              <a:t>, который не показал удовлетворительных </a:t>
            </a:r>
            <a:r>
              <a:rPr lang="ru-RU" sz="2000" dirty="0" smtClean="0">
                <a:latin typeface="Arial" panose="020B0604020202020204" pitchFamily="34" charset="0"/>
                <a:cs typeface="Arial" panose="020B0604020202020204" pitchFamily="34" charset="0"/>
              </a:rPr>
              <a:t>результатов. В </a:t>
            </a:r>
            <a:r>
              <a:rPr lang="ru-RU" sz="2000" dirty="0">
                <a:latin typeface="Arial" panose="020B0604020202020204" pitchFamily="34" charset="0"/>
                <a:cs typeface="Arial" panose="020B0604020202020204" pitchFamily="34" charset="0"/>
              </a:rPr>
              <a:t>будущем будет использоваться другой подход, а именно </a:t>
            </a:r>
            <a:r>
              <a:rPr lang="ru-RU" sz="2000" dirty="0" err="1">
                <a:latin typeface="Arial" panose="020B0604020202020204" pitchFamily="34" charset="0"/>
                <a:cs typeface="Arial" panose="020B0604020202020204" pitchFamily="34" charset="0"/>
              </a:rPr>
              <a:t>сверточные</a:t>
            </a:r>
            <a:r>
              <a:rPr lang="ru-RU" sz="2000" dirty="0">
                <a:latin typeface="Arial" panose="020B0604020202020204" pitchFamily="34" charset="0"/>
                <a:cs typeface="Arial" panose="020B0604020202020204" pitchFamily="34" charset="0"/>
              </a:rPr>
              <a:t> нейронные сети, так как </a:t>
            </a:r>
            <a:r>
              <a:rPr lang="ru-RU" sz="2000" dirty="0" smtClean="0">
                <a:latin typeface="Arial" panose="020B0604020202020204" pitchFamily="34" charset="0"/>
                <a:cs typeface="Arial" panose="020B0604020202020204" pitchFamily="34" charset="0"/>
              </a:rPr>
              <a:t>на данный момент главный </a:t>
            </a:r>
            <a:r>
              <a:rPr lang="ru-RU" sz="2000" dirty="0">
                <a:latin typeface="Arial" panose="020B0604020202020204" pitchFamily="34" charset="0"/>
                <a:cs typeface="Arial" panose="020B0604020202020204" pitchFamily="34" charset="0"/>
              </a:rPr>
              <a:t>прогресс в области компьютерного зрения связан прежде всего с глубинным обучением и </a:t>
            </a:r>
            <a:r>
              <a:rPr lang="ru-RU" sz="2000" dirty="0" err="1">
                <a:latin typeface="Arial" panose="020B0604020202020204" pitchFamily="34" charset="0"/>
                <a:cs typeface="Arial" panose="020B0604020202020204" pitchFamily="34" charset="0"/>
              </a:rPr>
              <a:t>сверточными</a:t>
            </a:r>
            <a:r>
              <a:rPr lang="ru-RU" sz="2000" dirty="0">
                <a:latin typeface="Arial" panose="020B0604020202020204" pitchFamily="34" charset="0"/>
                <a:cs typeface="Arial" panose="020B0604020202020204" pitchFamily="34" charset="0"/>
              </a:rPr>
              <a:t> нейронными сетями.</a:t>
            </a:r>
          </a:p>
          <a:p>
            <a:endParaRPr lang="ru-RU" sz="2000" dirty="0" smtClean="0">
              <a:latin typeface="Arial" panose="020B0604020202020204" pitchFamily="34" charset="0"/>
              <a:cs typeface="Arial" panose="020B0604020202020204" pitchFamily="34" charset="0"/>
            </a:endParaRPr>
          </a:p>
        </p:txBody>
      </p:sp>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9</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1028" name="Picture 4" descr="ÐÐ°ÑÑÐ¸Ð½ÐºÐ¸ Ð¿Ð¾ Ð·Ð°Ð¿ÑÐ¾ÑÑ Ð²ÑÐ²Ð¾Ð´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836" y="4494105"/>
            <a:ext cx="2952328" cy="2360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615</Words>
  <Application>Microsoft Office PowerPoint</Application>
  <PresentationFormat>Экран (4:3)</PresentationFormat>
  <Paragraphs>68</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Times New Roman</vt:lpstr>
      <vt:lpstr>Тема Office</vt:lpstr>
      <vt:lpstr>Курсовая работа «Исследование изображений плевральных выпотом для ранней диагностики заболеваний»</vt:lpstr>
      <vt:lpstr>Цели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ЗАБОЛЕВАНИЙ С ИСПОЛЬЗОВАНИЕМ РЯДА МЕДИЦИНСКИХ ПОКАЗАТЕЛЕЙ </dc:title>
  <dc:creator>Миша</dc:creator>
  <cp:lastModifiedBy>Миша</cp:lastModifiedBy>
  <cp:revision>34</cp:revision>
  <dcterms:created xsi:type="dcterms:W3CDTF">2018-04-25T22:33:30Z</dcterms:created>
  <dcterms:modified xsi:type="dcterms:W3CDTF">2018-12-20T07:14:39Z</dcterms:modified>
</cp:coreProperties>
</file>