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5" r:id="rId2"/>
    <p:sldId id="259" r:id="rId3"/>
    <p:sldId id="270" r:id="rId4"/>
    <p:sldId id="258" r:id="rId5"/>
    <p:sldId id="277" r:id="rId6"/>
    <p:sldId id="278" r:id="rId7"/>
    <p:sldId id="273" r:id="rId8"/>
    <p:sldId id="274" r:id="rId9"/>
    <p:sldId id="268" r:id="rId10"/>
    <p:sldId id="276"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1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8C40B-F671-4DEC-823D-95172FC29B30}" type="datetimeFigureOut">
              <a:rPr lang="ru-RU" smtClean="0"/>
              <a:pPr/>
              <a:t>07.06.2019</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29FC0-18B7-4C18-9FCD-BF8C39D555F0}" type="slidenum">
              <a:rPr lang="ru-RU" smtClean="0"/>
              <a:pPr/>
              <a:t>‹#›</a:t>
            </a:fld>
            <a:endParaRPr lang="ru-RU"/>
          </a:p>
        </p:txBody>
      </p:sp>
    </p:spTree>
    <p:extLst>
      <p:ext uri="{BB962C8B-B14F-4D97-AF65-F5344CB8AC3E}">
        <p14:creationId xmlns:p14="http://schemas.microsoft.com/office/powerpoint/2010/main" val="63136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5329FC0-18B7-4C18-9FCD-BF8C39D555F0}" type="slidenum">
              <a:rPr lang="ru-RU" smtClean="0"/>
              <a:pPr/>
              <a:t>2</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07.06.2019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07.06.2019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0"/>
            <a:ext cx="914400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9pPr>
          </a:lstStyle>
          <a:p>
            <a:pPr marL="914400">
              <a:lnSpc>
                <a:spcPct val="100000"/>
              </a:lnSpc>
            </a:pPr>
            <a:endParaRPr lang="ru-RU" altLang="ru-RU" sz="3600" dirty="0" smtClean="0">
              <a:solidFill>
                <a:srgbClr val="FFFFFF"/>
              </a:solidFill>
              <a:latin typeface="PermianSansTypeface" pitchFamily="48" charset="0"/>
            </a:endParaRPr>
          </a:p>
          <a:p>
            <a:pPr marL="914400">
              <a:lnSpc>
                <a:spcPct val="100000"/>
              </a:lnSpc>
            </a:pPr>
            <a:endParaRPr lang="ru-RU" altLang="ru-RU" sz="3600" dirty="0">
              <a:solidFill>
                <a:srgbClr val="FFFFFF"/>
              </a:solidFill>
              <a:latin typeface="PermianSansTypeface" pitchFamily="48" charset="0"/>
            </a:endParaRPr>
          </a:p>
          <a:p>
            <a:pPr marL="914400">
              <a:lnSpc>
                <a:spcPct val="100000"/>
              </a:lnSpc>
            </a:pPr>
            <a:r>
              <a:rPr lang="ru-RU" altLang="ru-RU" sz="4000" dirty="0" smtClean="0">
                <a:solidFill>
                  <a:srgbClr val="FFFFFF"/>
                </a:solidFill>
                <a:latin typeface="+mn-lt"/>
              </a:rPr>
              <a:t>Отчет </a:t>
            </a:r>
            <a:r>
              <a:rPr lang="ru-RU" altLang="ru-RU" sz="4000" dirty="0">
                <a:solidFill>
                  <a:srgbClr val="FFFFFF"/>
                </a:solidFill>
                <a:latin typeface="+mn-lt"/>
              </a:rPr>
              <a:t>п</a:t>
            </a:r>
            <a:r>
              <a:rPr lang="ru-RU" altLang="ru-RU" sz="4000" dirty="0" smtClean="0">
                <a:solidFill>
                  <a:srgbClr val="FFFFFF"/>
                </a:solidFill>
                <a:latin typeface="+mn-lt"/>
              </a:rPr>
              <a:t>о преддипломной практике</a:t>
            </a:r>
          </a:p>
          <a:p>
            <a:pPr marL="914400">
              <a:lnSpc>
                <a:spcPct val="100000"/>
              </a:lnSpc>
            </a:pPr>
            <a:r>
              <a:rPr lang="ru-RU" altLang="ru-RU" sz="2000" dirty="0" smtClean="0">
                <a:solidFill>
                  <a:srgbClr val="FFFFFF"/>
                </a:solidFill>
                <a:latin typeface="+mn-lt"/>
              </a:rPr>
              <a:t>«Исследование </a:t>
            </a:r>
            <a:r>
              <a:rPr lang="ru-RU" altLang="ru-RU" sz="2000" dirty="0">
                <a:solidFill>
                  <a:srgbClr val="FFFFFF"/>
                </a:solidFill>
                <a:latin typeface="+mn-lt"/>
              </a:rPr>
              <a:t>изображений плевральных выпотов для ранней диагностики заболеваний»</a:t>
            </a:r>
          </a:p>
          <a:p>
            <a:pPr marL="914400">
              <a:lnSpc>
                <a:spcPct val="100000"/>
              </a:lnSpc>
            </a:pPr>
            <a:endParaRPr lang="ru-RU" altLang="ru-RU" sz="3600" dirty="0">
              <a:solidFill>
                <a:srgbClr val="FFFFFF"/>
              </a:solidFill>
              <a:latin typeface="PermianSansTypeface" pitchFamily="48" charset="0"/>
            </a:endParaRPr>
          </a:p>
          <a:p>
            <a:pPr marL="914400">
              <a:lnSpc>
                <a:spcPct val="100000"/>
              </a:lnSpc>
            </a:pPr>
            <a:endParaRPr lang="ru-RU" altLang="ru-RU" sz="3600" dirty="0">
              <a:solidFill>
                <a:srgbClr val="FFFFFF"/>
              </a:solidFill>
              <a:latin typeface="PermianSansTypeface" pitchFamily="48" charset="0"/>
            </a:endParaRPr>
          </a:p>
        </p:txBody>
      </p:sp>
      <p:sp>
        <p:nvSpPr>
          <p:cNvPr id="7" name="Rectangle 3"/>
          <p:cNvSpPr>
            <a:spLocks noChangeArrowheads="1"/>
          </p:cNvSpPr>
          <p:nvPr/>
        </p:nvSpPr>
        <p:spPr bwMode="auto">
          <a:xfrm>
            <a:off x="1541463" y="2827338"/>
            <a:ext cx="6673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00" y="447675"/>
            <a:ext cx="5133975" cy="1273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Line 5"/>
          <p:cNvSpPr>
            <a:spLocks noChangeShapeType="1"/>
          </p:cNvSpPr>
          <p:nvPr/>
        </p:nvSpPr>
        <p:spPr bwMode="auto">
          <a:xfrm>
            <a:off x="965200" y="1976438"/>
            <a:ext cx="7199313" cy="1587"/>
          </a:xfrm>
          <a:prstGeom prst="line">
            <a:avLst/>
          </a:prstGeom>
          <a:noFill/>
          <a:ln w="25560" cap="flat">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0" name="Подзаголовок 2"/>
          <p:cNvSpPr txBox="1">
            <a:spLocks/>
          </p:cNvSpPr>
          <p:nvPr/>
        </p:nvSpPr>
        <p:spPr>
          <a:xfrm>
            <a:off x="251520" y="5589240"/>
            <a:ext cx="4572000" cy="108012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ru-RU" dirty="0">
                <a:solidFill>
                  <a:srgbClr val="FFFFFF"/>
                </a:solidFill>
              </a:rPr>
              <a:t>Научный руководитель:</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ru-RU" dirty="0">
                <a:solidFill>
                  <a:srgbClr val="FFFFFF"/>
                </a:solidFill>
              </a:rPr>
              <a:t>Доцент кафедры МОВС, </a:t>
            </a:r>
            <a:r>
              <a:rPr lang="ru-RU" dirty="0" err="1">
                <a:solidFill>
                  <a:srgbClr val="FFFFFF"/>
                </a:solidFill>
              </a:rPr>
              <a:t>к.ф.-м.н</a:t>
            </a:r>
            <a:r>
              <a:rPr lang="ru-RU" dirty="0">
                <a:solidFill>
                  <a:srgbClr val="FFFFFF"/>
                </a:solidFill>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ru-RU" dirty="0">
                <a:solidFill>
                  <a:srgbClr val="FFFFFF"/>
                </a:solidFill>
              </a:rPr>
              <a:t>Замятина Е.Б.</a:t>
            </a:r>
          </a:p>
        </p:txBody>
      </p:sp>
      <p:sp>
        <p:nvSpPr>
          <p:cNvPr id="11" name="Подзаголовок 2"/>
          <p:cNvSpPr txBox="1">
            <a:spLocks/>
          </p:cNvSpPr>
          <p:nvPr/>
        </p:nvSpPr>
        <p:spPr>
          <a:xfrm>
            <a:off x="3779912" y="5373216"/>
            <a:ext cx="5076056" cy="1296144"/>
          </a:xfrm>
          <a:prstGeom prst="rect">
            <a:avLst/>
          </a:prstGeom>
        </p:spPr>
        <p:txBody>
          <a:bodyPr>
            <a:noAutofit/>
          </a:bodyPr>
          <a:lstStyle>
            <a:lvl1pPr marL="342900" indent="-342900" algn="l" defTabSz="449263" rtl="0" fontAlgn="base">
              <a:lnSpc>
                <a:spcPct val="88000"/>
              </a:lnSpc>
              <a:spcBef>
                <a:spcPts val="1425"/>
              </a:spcBef>
              <a:spcAft>
                <a:spcPct val="0"/>
              </a:spcAft>
              <a:buClr>
                <a:srgbClr val="000000"/>
              </a:buClr>
              <a:buSzPct val="100000"/>
              <a:buFont typeface="Times New Roman" panose="02020603050405020304" pitchFamily="18" charset="0"/>
              <a:defRPr sz="2100" kern="1200">
                <a:solidFill>
                  <a:srgbClr val="C62E3E"/>
                </a:solidFill>
                <a:latin typeface="+mn-lt"/>
                <a:ea typeface="+mn-ea"/>
                <a:cs typeface="+mn-cs"/>
              </a:defRPr>
            </a:lvl1pPr>
            <a:lvl2pPr marL="742950" indent="-285750" algn="l" defTabSz="449263" rtl="0" fontAlgn="base">
              <a:lnSpc>
                <a:spcPct val="88000"/>
              </a:lnSpc>
              <a:spcBef>
                <a:spcPts val="1138"/>
              </a:spcBef>
              <a:spcAft>
                <a:spcPct val="0"/>
              </a:spcAft>
              <a:buClr>
                <a:srgbClr val="000000"/>
              </a:buClr>
              <a:buSzPct val="100000"/>
              <a:buFont typeface="Times New Roman" panose="02020603050405020304" pitchFamily="18" charset="0"/>
              <a:defRPr sz="1500" kern="1200">
                <a:solidFill>
                  <a:srgbClr val="C62E3E"/>
                </a:solidFill>
                <a:latin typeface="+mn-lt"/>
                <a:ea typeface="+mn-ea"/>
                <a:cs typeface="+mn-cs"/>
              </a:defRPr>
            </a:lvl2pPr>
            <a:lvl3pPr marL="1143000" indent="-228600" algn="l" defTabSz="449263" rtl="0" fontAlgn="base">
              <a:lnSpc>
                <a:spcPct val="88000"/>
              </a:lnSpc>
              <a:spcBef>
                <a:spcPts val="850"/>
              </a:spcBef>
              <a:spcAft>
                <a:spcPct val="0"/>
              </a:spcAft>
              <a:buClr>
                <a:srgbClr val="000000"/>
              </a:buClr>
              <a:buSzPct val="100000"/>
              <a:buFont typeface="Times New Roman" panose="02020603050405020304" pitchFamily="18" charset="0"/>
              <a:defRPr sz="1300" kern="1200">
                <a:solidFill>
                  <a:srgbClr val="C62E3E"/>
                </a:solidFill>
                <a:latin typeface="+mn-lt"/>
                <a:ea typeface="+mn-ea"/>
                <a:cs typeface="+mn-cs"/>
              </a:defRPr>
            </a:lvl3pPr>
            <a:lvl4pPr marL="1600200" indent="-228600" algn="l" defTabSz="449263" rtl="0" fontAlgn="base">
              <a:lnSpc>
                <a:spcPct val="88000"/>
              </a:lnSpc>
              <a:spcBef>
                <a:spcPts val="575"/>
              </a:spcBef>
              <a:spcAft>
                <a:spcPct val="0"/>
              </a:spcAft>
              <a:buClr>
                <a:srgbClr val="000000"/>
              </a:buClr>
              <a:buSzPct val="100000"/>
              <a:buFont typeface="Times New Roman" panose="02020603050405020304" pitchFamily="18" charset="0"/>
              <a:defRPr sz="1300" kern="1200">
                <a:solidFill>
                  <a:srgbClr val="C62E3E"/>
                </a:solidFill>
                <a:latin typeface="+mn-lt"/>
                <a:ea typeface="+mn-ea"/>
                <a:cs typeface="+mn-cs"/>
              </a:defRPr>
            </a:lvl4pPr>
            <a:lvl5pPr marL="2057400" indent="-228600" algn="l" defTabSz="449263"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C62E3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400" fontAlgn="auto">
              <a:lnSpc>
                <a:spcPct val="100000"/>
              </a:lnSpc>
              <a:spcBef>
                <a:spcPct val="20000"/>
              </a:spcBef>
              <a:spcAft>
                <a:spcPts val="0"/>
              </a:spcAft>
              <a:buClrTx/>
              <a:buSzTx/>
              <a:defRPr/>
            </a:pPr>
            <a:r>
              <a:rPr lang="ru-RU" sz="1800" dirty="0">
                <a:solidFill>
                  <a:srgbClr val="FFFFFF"/>
                </a:solidFill>
              </a:rPr>
              <a:t>Работу выполнил студент</a:t>
            </a:r>
          </a:p>
          <a:p>
            <a:pPr marL="0" indent="0" algn="r" defTabSz="914400" fontAlgn="auto">
              <a:lnSpc>
                <a:spcPct val="100000"/>
              </a:lnSpc>
              <a:spcBef>
                <a:spcPct val="20000"/>
              </a:spcBef>
              <a:spcAft>
                <a:spcPts val="0"/>
              </a:spcAft>
              <a:buClrTx/>
              <a:buSzTx/>
              <a:defRPr/>
            </a:pPr>
            <a:r>
              <a:rPr lang="ru-RU" sz="1800" dirty="0">
                <a:solidFill>
                  <a:srgbClr val="FFFFFF"/>
                </a:solidFill>
              </a:rPr>
              <a:t>механико-математического факультета</a:t>
            </a:r>
          </a:p>
          <a:p>
            <a:pPr marL="0" indent="0" algn="r" defTabSz="914400" fontAlgn="auto">
              <a:lnSpc>
                <a:spcPct val="100000"/>
              </a:lnSpc>
              <a:spcBef>
                <a:spcPct val="20000"/>
              </a:spcBef>
              <a:spcAft>
                <a:spcPts val="0"/>
              </a:spcAft>
              <a:buClrTx/>
              <a:buSzTx/>
              <a:defRPr/>
            </a:pPr>
            <a:r>
              <a:rPr lang="ru-RU" sz="1800" dirty="0">
                <a:solidFill>
                  <a:srgbClr val="FFFFFF"/>
                </a:solidFill>
              </a:rPr>
              <a:t> группы ПМИ-1,2-2015</a:t>
            </a:r>
          </a:p>
          <a:p>
            <a:pPr marL="0" indent="0" algn="r" defTabSz="914400" fontAlgn="auto">
              <a:lnSpc>
                <a:spcPct val="100000"/>
              </a:lnSpc>
              <a:spcBef>
                <a:spcPct val="20000"/>
              </a:spcBef>
              <a:spcAft>
                <a:spcPts val="0"/>
              </a:spcAft>
              <a:buClrTx/>
              <a:buSzTx/>
              <a:defRPr/>
            </a:pPr>
            <a:r>
              <a:rPr lang="ru-RU" sz="1800" dirty="0" err="1">
                <a:solidFill>
                  <a:srgbClr val="FFFFFF"/>
                </a:solidFill>
              </a:rPr>
              <a:t>Заманов</a:t>
            </a:r>
            <a:r>
              <a:rPr lang="ru-RU" sz="1800" dirty="0">
                <a:solidFill>
                  <a:srgbClr val="FFFFFF"/>
                </a:solidFill>
              </a:rPr>
              <a:t> </a:t>
            </a:r>
            <a:r>
              <a:rPr lang="ru-RU" sz="1800" dirty="0" err="1">
                <a:solidFill>
                  <a:srgbClr val="FFFFFF"/>
                </a:solidFill>
              </a:rPr>
              <a:t>Мухтар</a:t>
            </a:r>
            <a:endParaRPr lang="ru-RU" sz="1800" dirty="0">
              <a:solidFill>
                <a:srgbClr val="FFFFFF"/>
              </a:solidFill>
            </a:endParaRPr>
          </a:p>
          <a:p>
            <a:pPr algn="r" hangingPunct="1">
              <a:lnSpc>
                <a:spcPct val="100000"/>
              </a:lnSpc>
            </a:pPr>
            <a:endParaRPr lang="ru-RU" sz="1400" dirty="0">
              <a:solidFill>
                <a:schemeClr val="tx1"/>
              </a:solidFill>
            </a:endParaRPr>
          </a:p>
        </p:txBody>
      </p:sp>
    </p:spTree>
    <p:extLst>
      <p:ext uri="{BB962C8B-B14F-4D97-AF65-F5344CB8AC3E}">
        <p14:creationId xmlns:p14="http://schemas.microsoft.com/office/powerpoint/2010/main" val="33968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9pPr>
          </a:lstStyle>
          <a:p>
            <a:pPr marL="914400">
              <a:lnSpc>
                <a:spcPct val="100000"/>
              </a:lnSpc>
            </a:pPr>
            <a:endParaRPr lang="ru-RU" altLang="ru-RU" sz="3600" dirty="0">
              <a:solidFill>
                <a:srgbClr val="FFFFFF"/>
              </a:solidFill>
              <a:latin typeface="PermianSansTypeface" pitchFamily="48" charset="0"/>
            </a:endParaRPr>
          </a:p>
          <a:p>
            <a:pPr marL="914400">
              <a:lnSpc>
                <a:spcPct val="100000"/>
              </a:lnSpc>
            </a:pPr>
            <a:endParaRPr lang="ru-RU" altLang="ru-RU" sz="3600" dirty="0">
              <a:solidFill>
                <a:srgbClr val="FFFFFF"/>
              </a:solidFill>
              <a:latin typeface="PermianSansTypeface" pitchFamily="48" charset="0"/>
            </a:endParaRPr>
          </a:p>
          <a:p>
            <a:pPr marL="914400">
              <a:lnSpc>
                <a:spcPct val="100000"/>
              </a:lnSpc>
            </a:pPr>
            <a:endParaRPr lang="ru-RU" altLang="ru-RU" sz="3600" dirty="0">
              <a:solidFill>
                <a:srgbClr val="FFFFFF"/>
              </a:solidFill>
              <a:latin typeface="PermianSansTypeface" pitchFamily="48" charset="0"/>
            </a:endParaRPr>
          </a:p>
          <a:p>
            <a:pPr marL="914400">
              <a:lnSpc>
                <a:spcPct val="100000"/>
              </a:lnSpc>
            </a:pPr>
            <a:endParaRPr lang="ru-RU" altLang="ru-RU" sz="3600" dirty="0">
              <a:solidFill>
                <a:srgbClr val="FFFFFF"/>
              </a:solidFill>
              <a:latin typeface="PermianSansTypeface" pitchFamily="48" charset="0"/>
            </a:endParaRPr>
          </a:p>
          <a:p>
            <a:pPr marL="914400">
              <a:lnSpc>
                <a:spcPct val="100000"/>
              </a:lnSpc>
            </a:pPr>
            <a:r>
              <a:rPr lang="ru-RU" altLang="ru-RU" sz="3600" dirty="0">
                <a:solidFill>
                  <a:srgbClr val="FFFFFF"/>
                </a:solidFill>
                <a:latin typeface="PermianSansTypeface" pitchFamily="48" charset="0"/>
              </a:rPr>
              <a:t>Спасибо за внимание!</a:t>
            </a:r>
          </a:p>
          <a:p>
            <a:pPr marL="914400">
              <a:lnSpc>
                <a:spcPct val="100000"/>
              </a:lnSpc>
            </a:pPr>
            <a:endParaRPr lang="ru-RU" altLang="ru-RU" sz="3600" dirty="0">
              <a:solidFill>
                <a:srgbClr val="FFFFFF"/>
              </a:solidFill>
              <a:latin typeface="PermianSansTypeface" pitchFamily="48" charset="0"/>
            </a:endParaRPr>
          </a:p>
          <a:p>
            <a:pPr marL="914400">
              <a:lnSpc>
                <a:spcPct val="100000"/>
              </a:lnSpc>
            </a:pPr>
            <a:endParaRPr lang="ru-RU" altLang="ru-RU" sz="3600" dirty="0" smtClean="0">
              <a:solidFill>
                <a:srgbClr val="FFFFFF"/>
              </a:solidFill>
              <a:latin typeface="PermianSansTypeface" pitchFamily="48" charset="0"/>
            </a:endParaRPr>
          </a:p>
          <a:p>
            <a:pPr marL="914400">
              <a:lnSpc>
                <a:spcPct val="100000"/>
              </a:lnSpc>
            </a:pPr>
            <a:endParaRPr lang="ru-RU" altLang="ru-RU" sz="3600" dirty="0">
              <a:solidFill>
                <a:srgbClr val="FFFFFF"/>
              </a:solidFill>
              <a:latin typeface="PermianSansTypeface" pitchFamily="48" charset="0"/>
            </a:endParaRPr>
          </a:p>
          <a:p>
            <a:pPr marL="914400"/>
            <a:r>
              <a:rPr lang="ru-RU" sz="2000" dirty="0" err="1" smtClean="0">
                <a:solidFill>
                  <a:srgbClr val="FFFFFF"/>
                </a:solidFill>
                <a:latin typeface="PermianSansTypeface" pitchFamily="48" charset="0"/>
              </a:rPr>
              <a:t>Заманов</a:t>
            </a:r>
            <a:r>
              <a:rPr lang="ru-RU" sz="2000" dirty="0" smtClean="0">
                <a:solidFill>
                  <a:srgbClr val="FFFFFF"/>
                </a:solidFill>
                <a:latin typeface="PermianSansTypeface" pitchFamily="48" charset="0"/>
              </a:rPr>
              <a:t> </a:t>
            </a:r>
            <a:r>
              <a:rPr lang="ru-RU" sz="2000" dirty="0" err="1" smtClean="0">
                <a:solidFill>
                  <a:srgbClr val="FFFFFF"/>
                </a:solidFill>
                <a:latin typeface="PermianSansTypeface" pitchFamily="48" charset="0"/>
              </a:rPr>
              <a:t>Мухтар</a:t>
            </a:r>
            <a:endParaRPr lang="ru-RU" sz="2000" dirty="0" smtClean="0">
              <a:solidFill>
                <a:srgbClr val="FFFFFF"/>
              </a:solidFill>
              <a:latin typeface="PermianSansTypeface" pitchFamily="48" charset="0"/>
            </a:endParaRPr>
          </a:p>
          <a:p>
            <a:pPr marL="914400"/>
            <a:r>
              <a:rPr lang="en-US" sz="2000" dirty="0">
                <a:solidFill>
                  <a:srgbClr val="FFFFFF"/>
                </a:solidFill>
                <a:latin typeface="PermianSansTypeface" pitchFamily="48" charset="0"/>
              </a:rPr>
              <a:t>M</a:t>
            </a:r>
            <a:r>
              <a:rPr lang="en-US" sz="2000" dirty="0" smtClean="0">
                <a:solidFill>
                  <a:srgbClr val="FFFFFF"/>
                </a:solidFill>
                <a:latin typeface="PermianSansTypeface" pitchFamily="48" charset="0"/>
              </a:rPr>
              <a:t>ishaz020@mail.ru</a:t>
            </a:r>
            <a:endParaRPr lang="ru-RU" sz="2000" dirty="0">
              <a:solidFill>
                <a:srgbClr val="FFFFFF"/>
              </a:solidFill>
              <a:latin typeface="PermianSansTypeface" pitchFamily="4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541338"/>
            <a:ext cx="1439863" cy="1439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5094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a:bodyPr>
          <a:lstStyle/>
          <a:p>
            <a:r>
              <a:rPr lang="ru-RU" sz="3200" b="1" dirty="0" smtClean="0">
                <a:latin typeface="Arial" panose="020B0604020202020204" pitchFamily="34" charset="0"/>
                <a:cs typeface="Arial" panose="020B0604020202020204" pitchFamily="34" charset="0"/>
              </a:rPr>
              <a:t>Цели</a:t>
            </a:r>
            <a:endParaRPr lang="ru-RU" sz="3200" b="1" dirty="0">
              <a:latin typeface="Arial" panose="020B0604020202020204" pitchFamily="34" charset="0"/>
              <a:cs typeface="Arial" panose="020B0604020202020204" pitchFamily="34" charset="0"/>
            </a:endParaRPr>
          </a:p>
        </p:txBody>
      </p:sp>
      <p:sp>
        <p:nvSpPr>
          <p:cNvPr id="3" name="Содержимое 2"/>
          <p:cNvSpPr>
            <a:spLocks noGrp="1"/>
          </p:cNvSpPr>
          <p:nvPr>
            <p:ph idx="1"/>
          </p:nvPr>
        </p:nvSpPr>
        <p:spPr>
          <a:xfrm>
            <a:off x="251520" y="1052736"/>
            <a:ext cx="8568952" cy="4824536"/>
          </a:xfrm>
        </p:spPr>
        <p:txBody>
          <a:bodyPr>
            <a:noAutofit/>
          </a:bodyPr>
          <a:lstStyle/>
          <a:p>
            <a:pPr>
              <a:buNone/>
            </a:pPr>
            <a:r>
              <a:rPr lang="ru-RU" sz="1600" dirty="0" smtClean="0"/>
              <a:t>	Список целей: </a:t>
            </a:r>
          </a:p>
          <a:p>
            <a:pPr lvl="0"/>
            <a:endParaRPr lang="ru-RU" sz="1600" dirty="0" smtClean="0"/>
          </a:p>
          <a:p>
            <a:pPr lvl="0"/>
            <a:r>
              <a:rPr lang="ru-RU" sz="1600" dirty="0" smtClean="0"/>
              <a:t> Реализовать </a:t>
            </a:r>
            <a:r>
              <a:rPr lang="ru-RU" sz="1600" dirty="0"/>
              <a:t>фрагмент программы, который осуществляет предварительную обработку </a:t>
            </a:r>
            <a:r>
              <a:rPr lang="ru-RU" sz="1600" dirty="0" smtClean="0"/>
              <a:t>изображений </a:t>
            </a:r>
            <a:r>
              <a:rPr lang="ru-RU" sz="1600" dirty="0"/>
              <a:t>с использованием функций библиотеки </a:t>
            </a:r>
            <a:r>
              <a:rPr lang="ru-RU" sz="1600" b="1" dirty="0" err="1"/>
              <a:t>OpenCV</a:t>
            </a:r>
            <a:r>
              <a:rPr lang="ru-RU" sz="1600" dirty="0" smtClean="0"/>
              <a:t>.</a:t>
            </a:r>
          </a:p>
          <a:p>
            <a:pPr lvl="0"/>
            <a:endParaRPr lang="ru-RU" sz="1600" dirty="0"/>
          </a:p>
          <a:p>
            <a:pPr lvl="0"/>
            <a:r>
              <a:rPr lang="ru-RU" sz="1600" dirty="0"/>
              <a:t>Разработать архитектуру </a:t>
            </a:r>
            <a:r>
              <a:rPr lang="ru-RU" sz="1600" b="1" dirty="0" err="1"/>
              <a:t>сверточной</a:t>
            </a:r>
            <a:r>
              <a:rPr lang="ru-RU" sz="1600" dirty="0"/>
              <a:t> нейронной </a:t>
            </a:r>
            <a:r>
              <a:rPr lang="ru-RU" sz="1600" dirty="0" smtClean="0"/>
              <a:t>сети для решения поставленной задачи.</a:t>
            </a:r>
          </a:p>
          <a:p>
            <a:pPr lvl="0"/>
            <a:endParaRPr lang="en-US" sz="1600" dirty="0" smtClean="0"/>
          </a:p>
          <a:p>
            <a:r>
              <a:rPr lang="ru-RU" sz="1600" dirty="0"/>
              <a:t>Реализовать фрагмент программы, отвечающий за </a:t>
            </a:r>
            <a:r>
              <a:rPr lang="ru-RU" sz="1600" b="1" dirty="0"/>
              <a:t>распознавание</a:t>
            </a:r>
            <a:r>
              <a:rPr lang="ru-RU" sz="1600" dirty="0"/>
              <a:t> изображений, и пользовательский интерфейс.</a:t>
            </a:r>
          </a:p>
          <a:p>
            <a:pPr lvl="0"/>
            <a:endParaRPr lang="ru-RU" sz="1600" dirty="0"/>
          </a:p>
          <a:p>
            <a:pPr lvl="0"/>
            <a:r>
              <a:rPr lang="ru-RU" sz="1600" dirty="0"/>
              <a:t>Обучить нейронную сеть с использование возможностей библиотеки </a:t>
            </a:r>
            <a:r>
              <a:rPr lang="en-US" sz="1600" b="1" dirty="0" err="1"/>
              <a:t>Keras</a:t>
            </a:r>
            <a:r>
              <a:rPr lang="ru-RU" sz="1600" dirty="0" smtClean="0"/>
              <a:t>.</a:t>
            </a:r>
          </a:p>
          <a:p>
            <a:pPr lvl="0"/>
            <a:endParaRPr lang="ru-RU" sz="1600" dirty="0"/>
          </a:p>
          <a:p>
            <a:pPr lvl="0"/>
            <a:r>
              <a:rPr lang="ru-RU" sz="1600" dirty="0"/>
              <a:t>Осуществить анализ результатов распознавания после </a:t>
            </a:r>
            <a:r>
              <a:rPr lang="ru-RU" sz="1600" dirty="0" smtClean="0"/>
              <a:t>обучения</a:t>
            </a:r>
            <a:r>
              <a:rPr lang="ru-RU" sz="1600" dirty="0"/>
              <a:t> </a:t>
            </a:r>
            <a:r>
              <a:rPr lang="ru-RU" sz="1600" dirty="0" smtClean="0"/>
              <a:t>и сформулировать </a:t>
            </a:r>
            <a:r>
              <a:rPr lang="ru-RU" sz="1600" b="1" dirty="0" smtClean="0"/>
              <a:t>выводы</a:t>
            </a:r>
            <a:r>
              <a:rPr lang="ru-RU" sz="1600" dirty="0" smtClean="0"/>
              <a:t>.</a:t>
            </a:r>
            <a:endParaRPr lang="ru-RU" sz="1600" dirty="0"/>
          </a:p>
        </p:txBody>
      </p:sp>
      <p:sp>
        <p:nvSpPr>
          <p:cNvPr id="8"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2</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5" name="Rectangle 2"/>
          <p:cNvSpPr>
            <a:spLocks noChangeArrowheads="1"/>
          </p:cNvSpPr>
          <p:nvPr/>
        </p:nvSpPr>
        <p:spPr bwMode="auto">
          <a:xfrm>
            <a:off x="0" y="0"/>
            <a:ext cx="25152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sp>
        <p:nvSpPr>
          <p:cNvPr id="7" name="Содержимое 2"/>
          <p:cNvSpPr>
            <a:spLocks noGrp="1"/>
          </p:cNvSpPr>
          <p:nvPr>
            <p:ph idx="1"/>
          </p:nvPr>
        </p:nvSpPr>
        <p:spPr>
          <a:xfrm>
            <a:off x="395536" y="1196752"/>
            <a:ext cx="2808312" cy="3384376"/>
          </a:xfrm>
        </p:spPr>
        <p:txBody>
          <a:bodyPr>
            <a:noAutofit/>
          </a:bodyPr>
          <a:lstStyle/>
          <a:p>
            <a:pPr>
              <a:buNone/>
            </a:pPr>
            <a:r>
              <a:rPr lang="ru-RU" sz="1600" dirty="0" smtClean="0"/>
              <a:t>	Обработка осуществлялась в 3 этапа:</a:t>
            </a:r>
          </a:p>
          <a:p>
            <a:pPr>
              <a:buNone/>
            </a:pPr>
            <a:r>
              <a:rPr lang="ru-RU" sz="1600" dirty="0" smtClean="0"/>
              <a:t> </a:t>
            </a:r>
          </a:p>
          <a:p>
            <a:r>
              <a:rPr lang="ru-RU" sz="1600" dirty="0" smtClean="0"/>
              <a:t>Приведение изображения к квадратному виду</a:t>
            </a:r>
          </a:p>
          <a:p>
            <a:endParaRPr lang="ru-RU" sz="1600" dirty="0" smtClean="0"/>
          </a:p>
          <a:p>
            <a:pPr lvl="0"/>
            <a:r>
              <a:rPr lang="ru-RU" sz="1600" dirty="0" smtClean="0"/>
              <a:t>Устранение шумовых помех</a:t>
            </a:r>
          </a:p>
          <a:p>
            <a:pPr lvl="0"/>
            <a:endParaRPr lang="ru-RU" sz="1600" dirty="0" smtClean="0"/>
          </a:p>
          <a:p>
            <a:pPr lvl="0"/>
            <a:r>
              <a:rPr lang="ru-RU" sz="1600" dirty="0" smtClean="0"/>
              <a:t>Бинаризация</a:t>
            </a:r>
          </a:p>
          <a:p>
            <a:pPr lvl="0">
              <a:buNone/>
            </a:pPr>
            <a:endParaRPr lang="ru-RU" sz="1600" b="1" dirty="0" smtClean="0"/>
          </a:p>
          <a:p>
            <a:pPr lvl="0"/>
            <a:endParaRPr lang="ru-RU" sz="1600" dirty="0" smtClean="0"/>
          </a:p>
        </p:txBody>
      </p:sp>
      <p:sp>
        <p:nvSpPr>
          <p:cNvPr id="9"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3</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10" name="Рисунок 9"/>
          <p:cNvPicPr/>
          <p:nvPr/>
        </p:nvPicPr>
        <p:blipFill>
          <a:blip r:embed="rId2" cstate="print"/>
          <a:srcRect/>
          <a:stretch>
            <a:fillRect/>
          </a:stretch>
        </p:blipFill>
        <p:spPr bwMode="auto">
          <a:xfrm>
            <a:off x="3347864" y="3068960"/>
            <a:ext cx="5686425" cy="3409950"/>
          </a:xfrm>
          <a:prstGeom prst="rect">
            <a:avLst/>
          </a:prstGeom>
          <a:noFill/>
          <a:ln w="9525">
            <a:noFill/>
            <a:miter lim="800000"/>
            <a:headEnd/>
            <a:tailEnd/>
          </a:ln>
        </p:spPr>
      </p:pic>
      <p:sp>
        <p:nvSpPr>
          <p:cNvPr id="12" name="Содержимое 2"/>
          <p:cNvSpPr txBox="1">
            <a:spLocks/>
          </p:cNvSpPr>
          <p:nvPr/>
        </p:nvSpPr>
        <p:spPr>
          <a:xfrm>
            <a:off x="3275856" y="1196752"/>
            <a:ext cx="5616624" cy="172819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None/>
            </a:pPr>
            <a:r>
              <a:rPr lang="ru-RU" sz="2000" dirty="0" smtClean="0"/>
              <a:t>	</a:t>
            </a:r>
            <a:r>
              <a:rPr lang="ru-RU" sz="2100" dirty="0" smtClean="0"/>
              <a:t>Также было реализовано увеличение количества изображений, используемых для обучения нейронной сети, так как на момент написания работы медиками было предоставлено недостаточное количество образов. Увеличение количества изображений было реализовано посредством 40 поворотов на 9 градусов каждого изображения, которое обучало нейронную сеть.</a:t>
            </a:r>
          </a:p>
        </p:txBody>
      </p:sp>
      <p:sp>
        <p:nvSpPr>
          <p:cNvPr id="8" name="Rectangle 2"/>
          <p:cNvSpPr>
            <a:spLocks noChangeArrowheads="1"/>
          </p:cNvSpPr>
          <p:nvPr/>
        </p:nvSpPr>
        <p:spPr bwMode="auto">
          <a:xfrm>
            <a:off x="0" y="0"/>
            <a:ext cx="25152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29028" y="1052736"/>
            <a:ext cx="4358996" cy="5544616"/>
          </a:xfrm>
        </p:spPr>
        <p:txBody>
          <a:bodyPr>
            <a:noAutofit/>
          </a:bodyPr>
          <a:lstStyle/>
          <a:p>
            <a:pPr marL="0" indent="0">
              <a:buNone/>
            </a:pPr>
            <a:r>
              <a:rPr lang="ru-RU" sz="1600" b="1" dirty="0" err="1" smtClean="0"/>
              <a:t>Сверточные</a:t>
            </a:r>
            <a:r>
              <a:rPr lang="ru-RU" sz="1600" dirty="0" smtClean="0"/>
              <a:t> </a:t>
            </a:r>
            <a:r>
              <a:rPr lang="ru-RU" sz="1600" b="1" dirty="0" smtClean="0"/>
              <a:t>нейронные</a:t>
            </a:r>
            <a:r>
              <a:rPr lang="ru-RU" sz="1600" dirty="0" smtClean="0"/>
              <a:t> </a:t>
            </a:r>
            <a:r>
              <a:rPr lang="ru-RU" sz="1600" b="1" dirty="0" smtClean="0"/>
              <a:t>сети</a:t>
            </a:r>
            <a:r>
              <a:rPr lang="ru-RU" sz="1600" dirty="0" smtClean="0"/>
              <a:t> (</a:t>
            </a:r>
            <a:r>
              <a:rPr lang="ru-RU" sz="1600" dirty="0" err="1" smtClean="0"/>
              <a:t>convolutional</a:t>
            </a:r>
            <a:r>
              <a:rPr lang="ru-RU" sz="1600" dirty="0" smtClean="0"/>
              <a:t> </a:t>
            </a:r>
            <a:r>
              <a:rPr lang="ru-RU" sz="1600" dirty="0" err="1" smtClean="0"/>
              <a:t>neural</a:t>
            </a:r>
            <a:r>
              <a:rPr lang="ru-RU" sz="1600" dirty="0" smtClean="0"/>
              <a:t> </a:t>
            </a:r>
            <a:r>
              <a:rPr lang="ru-RU" sz="1600" dirty="0" err="1" smtClean="0"/>
              <a:t>networks</a:t>
            </a:r>
            <a:r>
              <a:rPr lang="ru-RU" sz="1600" dirty="0" smtClean="0"/>
              <a:t>, CNN) — это широкий класс архитектур, основная идея которых состоит в том, чтобы </a:t>
            </a:r>
            <a:r>
              <a:rPr lang="ru-RU" sz="1600" dirty="0" err="1" smtClean="0"/>
              <a:t>переиспользовать</a:t>
            </a:r>
            <a:r>
              <a:rPr lang="ru-RU" sz="1600" dirty="0" smtClean="0"/>
              <a:t> одни и те же части нейронной сети для работы с разными маленькими, локальными участками входов. Как и многие другие нейронные архитектуры, </a:t>
            </a:r>
            <a:r>
              <a:rPr lang="ru-RU" sz="1600" dirty="0" err="1" smtClean="0"/>
              <a:t>сверточные</a:t>
            </a:r>
            <a:r>
              <a:rPr lang="ru-RU" sz="1600" dirty="0" smtClean="0"/>
              <a:t> сети известны довольно давно, и в наши дни у них уже нашлось много самых разнообразных применений, но основным приложением, ради которого люди когда-то придумали </a:t>
            </a:r>
            <a:r>
              <a:rPr lang="ru-RU" sz="1600" dirty="0" err="1" smtClean="0"/>
              <a:t>сверточные</a:t>
            </a:r>
            <a:r>
              <a:rPr lang="ru-RU" sz="1600" dirty="0" smtClean="0"/>
              <a:t> сети, остается обработка изображений.</a:t>
            </a:r>
          </a:p>
          <a:p>
            <a:pPr marL="0" indent="0">
              <a:buNone/>
            </a:pPr>
            <a:r>
              <a:rPr lang="ru-RU" sz="1600" dirty="0" smtClean="0"/>
              <a:t> </a:t>
            </a:r>
            <a:endParaRPr lang="ru-RU" sz="1600" dirty="0"/>
          </a:p>
        </p:txBody>
      </p:sp>
      <p:sp>
        <p:nvSpPr>
          <p:cNvPr id="5"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4</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4" name="Picture 2" descr="ÐÐ°ÑÑÐ¸Ð½ÐºÐ¸ Ð¿Ð¾ Ð·Ð°Ð¿ÑÐ¾ÑÑ ÑÐ²ÐµÑÑÐ¾ÑÐ½ÑÐµ Ð½ÐµÐ¹ÑÐ¾Ð½Ð½ÑÐµ ÑÐµÑ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591" y="4249188"/>
            <a:ext cx="4560441" cy="2564188"/>
          </a:xfrm>
          <a:prstGeom prst="rect">
            <a:avLst/>
          </a:prstGeom>
          <a:noFill/>
          <a:extLst>
            <a:ext uri="{909E8E84-426E-40DD-AFC4-6F175D3DCCD1}">
              <a14:hiddenFill xmlns:a14="http://schemas.microsoft.com/office/drawing/2010/main">
                <a:solidFill>
                  <a:srgbClr val="FFFFFF"/>
                </a:solidFill>
              </a14:hiddenFill>
            </a:ext>
          </a:extLst>
        </p:spPr>
      </p:pic>
      <p:sp>
        <p:nvSpPr>
          <p:cNvPr id="7" name="Содержимое 2"/>
          <p:cNvSpPr txBox="1">
            <a:spLocks/>
          </p:cNvSpPr>
          <p:nvPr/>
        </p:nvSpPr>
        <p:spPr>
          <a:xfrm>
            <a:off x="4860032" y="1052736"/>
            <a:ext cx="4316082" cy="53823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600" dirty="0"/>
              <a:t>Традиционно </a:t>
            </a:r>
            <a:r>
              <a:rPr lang="ru-RU" sz="1600" dirty="0" err="1"/>
              <a:t>сверточная</a:t>
            </a:r>
            <a:r>
              <a:rPr lang="ru-RU" sz="1600" dirty="0"/>
              <a:t> нейронная сеть содержит в себе следующие типы слоев: </a:t>
            </a:r>
          </a:p>
          <a:p>
            <a:pPr lvl="0"/>
            <a:r>
              <a:rPr lang="ru-RU" sz="1600" b="1" dirty="0" err="1"/>
              <a:t>Сверточный</a:t>
            </a:r>
            <a:r>
              <a:rPr lang="ru-RU" sz="1600" dirty="0"/>
              <a:t> (</a:t>
            </a:r>
            <a:r>
              <a:rPr lang="ru-RU" sz="1600" dirty="0" err="1"/>
              <a:t>convolutional</a:t>
            </a:r>
            <a:r>
              <a:rPr lang="ru-RU" sz="1600" dirty="0"/>
              <a:t>). Используется для генерации «карт значений» при помощи фильтров (ядер </a:t>
            </a:r>
            <a:r>
              <a:rPr lang="ru-RU" sz="1600" dirty="0" smtClean="0"/>
              <a:t>свертки).</a:t>
            </a:r>
            <a:endParaRPr lang="ru-RU" sz="1600" dirty="0"/>
          </a:p>
          <a:p>
            <a:pPr lvl="0"/>
            <a:r>
              <a:rPr lang="ru-RU" sz="1600" b="1" dirty="0" err="1"/>
              <a:t>Субдискретизирующий</a:t>
            </a:r>
            <a:r>
              <a:rPr lang="ru-RU" sz="1600" dirty="0"/>
              <a:t> (</a:t>
            </a:r>
            <a:r>
              <a:rPr lang="ru-RU" sz="1600" dirty="0" err="1"/>
              <a:t>подвыборка</a:t>
            </a:r>
            <a:r>
              <a:rPr lang="ru-RU" sz="1600" dirty="0"/>
              <a:t>, </a:t>
            </a:r>
            <a:r>
              <a:rPr lang="ru-RU" sz="1600" dirty="0" err="1"/>
              <a:t>pooling</a:t>
            </a:r>
            <a:r>
              <a:rPr lang="ru-RU" sz="1600" dirty="0"/>
              <a:t>). Основной задачей этого типа слоев является уплотнение карты признаков посредством сжатия </a:t>
            </a:r>
            <a:r>
              <a:rPr lang="ru-RU" sz="1600" dirty="0" smtClean="0"/>
              <a:t>изображения. </a:t>
            </a:r>
          </a:p>
          <a:p>
            <a:pPr lvl="0"/>
            <a:r>
              <a:rPr lang="ru-RU" sz="1600" b="1" dirty="0" smtClean="0"/>
              <a:t>Активационный</a:t>
            </a:r>
            <a:r>
              <a:rPr lang="ru-RU" sz="1600" dirty="0"/>
              <a:t>. Функция активации, через которую проходят результаты свертки или </a:t>
            </a:r>
            <a:r>
              <a:rPr lang="ru-RU" sz="1600" dirty="0" err="1"/>
              <a:t>пуллинга</a:t>
            </a:r>
            <a:r>
              <a:rPr lang="ru-RU" sz="1600" dirty="0"/>
              <a:t>.</a:t>
            </a:r>
          </a:p>
          <a:p>
            <a:pPr lvl="0"/>
            <a:r>
              <a:rPr lang="ru-RU" sz="1600" b="1" dirty="0" err="1"/>
              <a:t>Полносвязный</a:t>
            </a:r>
            <a:r>
              <a:rPr lang="ru-RU" sz="1600" dirty="0"/>
              <a:t>. После прохождения всех слоев свертки и </a:t>
            </a:r>
            <a:r>
              <a:rPr lang="ru-RU" sz="1600" dirty="0" err="1"/>
              <a:t>пуллинга</a:t>
            </a:r>
            <a:r>
              <a:rPr lang="ru-RU" sz="1600" dirty="0"/>
              <a:t>, остается большой набор каналов, хранящих абстрактные понятия, полученные из исходного изображения. Эти данные объединяются и передаются на </a:t>
            </a:r>
            <a:r>
              <a:rPr lang="ru-RU" sz="1600" dirty="0" err="1"/>
              <a:t>полносвязную</a:t>
            </a:r>
            <a:r>
              <a:rPr lang="ru-RU" sz="1600" dirty="0"/>
              <a:t> нейронную сеть, состоящую из одного или более слоев</a:t>
            </a:r>
            <a:r>
              <a:rPr lang="ru-RU" sz="1600" dirty="0" smtClean="0"/>
              <a:t>.</a:t>
            </a:r>
            <a:endParaRPr lang="ru-RU" sz="1600" dirty="0"/>
          </a:p>
        </p:txBody>
      </p:sp>
      <p:sp>
        <p:nvSpPr>
          <p:cNvPr id="8"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err="1" smtClean="0">
                <a:latin typeface="Arial" panose="020B0604020202020204" pitchFamily="34" charset="0"/>
                <a:cs typeface="Arial" panose="020B0604020202020204" pitchFamily="34" charset="0"/>
              </a:rPr>
              <a:t>Сверточные</a:t>
            </a:r>
            <a:r>
              <a:rPr lang="ru-RU" sz="3200" b="1" dirty="0" smtClean="0">
                <a:latin typeface="Arial" panose="020B0604020202020204" pitchFamily="34" charset="0"/>
                <a:cs typeface="Arial" panose="020B0604020202020204" pitchFamily="34" charset="0"/>
              </a:rPr>
              <a:t> нейронные сети</a:t>
            </a:r>
            <a:endParaRPr lang="ru-RU" sz="3200" b="1" dirty="0">
              <a:latin typeface="Arial" panose="020B0604020202020204" pitchFamily="34" charset="0"/>
              <a:cs typeface="Arial" panose="020B0604020202020204" pitchFamily="34" charset="0"/>
            </a:endParaRPr>
          </a:p>
        </p:txBody>
      </p:sp>
      <p:sp>
        <p:nvSpPr>
          <p:cNvPr id="9" name="Rectangle 2"/>
          <p:cNvSpPr>
            <a:spLocks noChangeArrowheads="1"/>
          </p:cNvSpPr>
          <p:nvPr/>
        </p:nvSpPr>
        <p:spPr bwMode="auto">
          <a:xfrm>
            <a:off x="0" y="0"/>
            <a:ext cx="25152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25152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6"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5</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9"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Сравнение точностей архитектур</a:t>
            </a:r>
            <a:endParaRPr lang="ru-RU" sz="3200" b="1" dirty="0">
              <a:latin typeface="Arial" panose="020B0604020202020204" pitchFamily="34" charset="0"/>
              <a:cs typeface="Arial" panose="020B0604020202020204" pitchFamily="34" charset="0"/>
            </a:endParaRPr>
          </a:p>
        </p:txBody>
      </p:sp>
      <p:graphicFrame>
        <p:nvGraphicFramePr>
          <p:cNvPr id="11" name="Таблица 10"/>
          <p:cNvGraphicFramePr>
            <a:graphicFrameLocks noGrp="1"/>
          </p:cNvGraphicFramePr>
          <p:nvPr>
            <p:extLst>
              <p:ext uri="{D42A27DB-BD31-4B8C-83A1-F6EECF244321}">
                <p14:modId xmlns:p14="http://schemas.microsoft.com/office/powerpoint/2010/main" val="3942534485"/>
              </p:ext>
            </p:extLst>
          </p:nvPr>
        </p:nvGraphicFramePr>
        <p:xfrm>
          <a:off x="914059" y="2205882"/>
          <a:ext cx="7315881" cy="2446235"/>
        </p:xfrm>
        <a:graphic>
          <a:graphicData uri="http://schemas.openxmlformats.org/drawingml/2006/table">
            <a:tbl>
              <a:tblPr firstRow="1" firstCol="1" bandRow="1">
                <a:tableStyleId>{5C22544A-7EE6-4342-B048-85BDC9FD1C3A}</a:tableStyleId>
              </a:tblPr>
              <a:tblGrid>
                <a:gridCol w="2683254">
                  <a:extLst>
                    <a:ext uri="{9D8B030D-6E8A-4147-A177-3AD203B41FA5}">
                      <a16:colId xmlns:a16="http://schemas.microsoft.com/office/drawing/2014/main" val="2523586564"/>
                    </a:ext>
                  </a:extLst>
                </a:gridCol>
                <a:gridCol w="2817799">
                  <a:extLst>
                    <a:ext uri="{9D8B030D-6E8A-4147-A177-3AD203B41FA5}">
                      <a16:colId xmlns:a16="http://schemas.microsoft.com/office/drawing/2014/main" val="1062211282"/>
                    </a:ext>
                  </a:extLst>
                </a:gridCol>
                <a:gridCol w="1814828">
                  <a:extLst>
                    <a:ext uri="{9D8B030D-6E8A-4147-A177-3AD203B41FA5}">
                      <a16:colId xmlns:a16="http://schemas.microsoft.com/office/drawing/2014/main" val="1522255155"/>
                    </a:ext>
                  </a:extLst>
                </a:gridCol>
              </a:tblGrid>
              <a:tr h="698925">
                <a:tc>
                  <a:txBody>
                    <a:bodyPr/>
                    <a:lstStyle/>
                    <a:p>
                      <a:pPr algn="ctr">
                        <a:lnSpc>
                          <a:spcPct val="250000"/>
                        </a:lnSpc>
                        <a:spcAft>
                          <a:spcPts val="0"/>
                        </a:spcAft>
                        <a:tabLst>
                          <a:tab pos="2879725" algn="ctr"/>
                          <a:tab pos="5939790" algn="r"/>
                        </a:tabLst>
                      </a:pPr>
                      <a:r>
                        <a:rPr lang="ru-RU" sz="1500" kern="1200" dirty="0">
                          <a:solidFill>
                            <a:schemeClr val="tx1"/>
                          </a:solidFill>
                          <a:latin typeface="+mn-lt"/>
                          <a:ea typeface="+mn-ea"/>
                          <a:cs typeface="+mn-cs"/>
                        </a:rPr>
                        <a:t>Имя архитектуры</a:t>
                      </a:r>
                    </a:p>
                  </a:txBody>
                  <a:tcPr marL="68580" marR="68580" marT="0" marB="0"/>
                </a:tc>
                <a:tc>
                  <a:txBody>
                    <a:bodyPr/>
                    <a:lstStyle/>
                    <a:p>
                      <a:pPr algn="ctr">
                        <a:spcAft>
                          <a:spcPts val="0"/>
                        </a:spcAft>
                        <a:tabLst>
                          <a:tab pos="2879725" algn="ctr"/>
                          <a:tab pos="5939790" algn="r"/>
                        </a:tabLst>
                      </a:pPr>
                      <a:r>
                        <a:rPr lang="ru-RU" sz="1500" kern="1200" dirty="0">
                          <a:solidFill>
                            <a:schemeClr val="tx1"/>
                          </a:solidFill>
                          <a:latin typeface="+mn-lt"/>
                          <a:ea typeface="+mn-ea"/>
                          <a:cs typeface="+mn-cs"/>
                        </a:rPr>
                        <a:t>Популярная архитектура, лежащая в основе</a:t>
                      </a:r>
                    </a:p>
                  </a:txBody>
                  <a:tcPr marL="68580" marR="68580" marT="0" marB="0"/>
                </a:tc>
                <a:tc>
                  <a:txBody>
                    <a:bodyPr/>
                    <a:lstStyle/>
                    <a:p>
                      <a:pPr algn="ctr">
                        <a:lnSpc>
                          <a:spcPct val="250000"/>
                        </a:lnSpc>
                        <a:spcAft>
                          <a:spcPts val="0"/>
                        </a:spcAft>
                        <a:tabLst>
                          <a:tab pos="2879725" algn="ctr"/>
                          <a:tab pos="5939790" algn="r"/>
                        </a:tabLst>
                      </a:pPr>
                      <a:r>
                        <a:rPr lang="ru-RU" sz="1500" kern="1200" dirty="0">
                          <a:solidFill>
                            <a:schemeClr val="tx1"/>
                          </a:solidFill>
                          <a:latin typeface="+mn-lt"/>
                          <a:ea typeface="+mn-ea"/>
                          <a:cs typeface="+mn-cs"/>
                        </a:rPr>
                        <a:t>Точность</a:t>
                      </a:r>
                    </a:p>
                  </a:txBody>
                  <a:tcPr marL="68580" marR="68580" marT="0" marB="0"/>
                </a:tc>
                <a:extLst>
                  <a:ext uri="{0D108BD9-81ED-4DB2-BD59-A6C34878D82A}">
                    <a16:rowId xmlns:a16="http://schemas.microsoft.com/office/drawing/2014/main" val="114321939"/>
                  </a:ext>
                </a:extLst>
              </a:tr>
              <a:tr h="349462">
                <a:tc>
                  <a:txBody>
                    <a:bodyPr/>
                    <a:lstStyle/>
                    <a:p>
                      <a:pPr algn="ctr">
                        <a:spcAft>
                          <a:spcPts val="0"/>
                        </a:spcAft>
                      </a:pPr>
                      <a:r>
                        <a:rPr lang="ru-RU" sz="1500" kern="1200" dirty="0">
                          <a:solidFill>
                            <a:schemeClr val="tx1"/>
                          </a:solidFill>
                          <a:latin typeface="+mn-lt"/>
                          <a:ea typeface="+mn-ea"/>
                          <a:cs typeface="+mn-cs"/>
                        </a:rPr>
                        <a:t>Архитектура 1</a:t>
                      </a:r>
                    </a:p>
                  </a:txBody>
                  <a:tcPr marL="68580" marR="68580" marT="0" marB="0"/>
                </a:tc>
                <a:tc>
                  <a:txBody>
                    <a:bodyPr/>
                    <a:lstStyle/>
                    <a:p>
                      <a:pPr algn="ctr">
                        <a:spcAft>
                          <a:spcPts val="0"/>
                        </a:spcAft>
                      </a:pPr>
                      <a:r>
                        <a:rPr lang="en-US" sz="1500" kern="1200" dirty="0">
                          <a:solidFill>
                            <a:schemeClr val="tx1"/>
                          </a:solidFill>
                          <a:latin typeface="+mn-lt"/>
                          <a:ea typeface="+mn-ea"/>
                          <a:cs typeface="+mn-cs"/>
                        </a:rPr>
                        <a:t>VGG16</a:t>
                      </a:r>
                      <a:endParaRPr lang="ru-RU" sz="1500" kern="1200" dirty="0">
                        <a:solidFill>
                          <a:schemeClr val="tx1"/>
                        </a:solidFill>
                        <a:latin typeface="+mn-lt"/>
                        <a:ea typeface="+mn-ea"/>
                        <a:cs typeface="+mn-cs"/>
                      </a:endParaRPr>
                    </a:p>
                  </a:txBody>
                  <a:tcPr marL="68580" marR="68580" marT="0" marB="0"/>
                </a:tc>
                <a:tc>
                  <a:txBody>
                    <a:bodyPr/>
                    <a:lstStyle/>
                    <a:p>
                      <a:pPr algn="ctr">
                        <a:spcAft>
                          <a:spcPts val="0"/>
                        </a:spcAft>
                      </a:pPr>
                      <a:r>
                        <a:rPr lang="en-US" sz="1500" kern="1200" dirty="0" smtClean="0">
                          <a:solidFill>
                            <a:schemeClr val="tx1"/>
                          </a:solidFill>
                          <a:latin typeface="+mn-lt"/>
                          <a:ea typeface="+mn-ea"/>
                          <a:cs typeface="+mn-cs"/>
                        </a:rPr>
                        <a:t>9</a:t>
                      </a:r>
                      <a:r>
                        <a:rPr lang="ru-RU" sz="1500" kern="1200" dirty="0" smtClean="0">
                          <a:solidFill>
                            <a:schemeClr val="tx1"/>
                          </a:solidFill>
                          <a:latin typeface="+mn-lt"/>
                          <a:ea typeface="+mn-ea"/>
                          <a:cs typeface="+mn-cs"/>
                        </a:rPr>
                        <a:t>5</a:t>
                      </a:r>
                      <a:r>
                        <a:rPr lang="en-US" sz="1500" kern="1200" dirty="0" smtClean="0">
                          <a:solidFill>
                            <a:schemeClr val="tx1"/>
                          </a:solidFill>
                          <a:latin typeface="+mn-lt"/>
                          <a:ea typeface="+mn-ea"/>
                          <a:cs typeface="+mn-cs"/>
                        </a:rPr>
                        <a:t>,71%</a:t>
                      </a:r>
                      <a:endParaRPr lang="ru-RU" sz="15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179446366"/>
                  </a:ext>
                </a:extLst>
              </a:tr>
              <a:tr h="349462">
                <a:tc>
                  <a:txBody>
                    <a:bodyPr/>
                    <a:lstStyle/>
                    <a:p>
                      <a:pPr algn="ctr">
                        <a:spcAft>
                          <a:spcPts val="0"/>
                        </a:spcAft>
                      </a:pPr>
                      <a:r>
                        <a:rPr lang="ru-RU" sz="1500" kern="1200">
                          <a:solidFill>
                            <a:schemeClr val="tx1"/>
                          </a:solidFill>
                          <a:latin typeface="+mn-lt"/>
                          <a:ea typeface="+mn-ea"/>
                          <a:cs typeface="+mn-cs"/>
                        </a:rPr>
                        <a:t>Архитектура 2</a:t>
                      </a:r>
                    </a:p>
                  </a:txBody>
                  <a:tcPr marL="68580" marR="68580" marT="0" marB="0"/>
                </a:tc>
                <a:tc>
                  <a:txBody>
                    <a:bodyPr/>
                    <a:lstStyle/>
                    <a:p>
                      <a:pPr algn="ctr">
                        <a:spcAft>
                          <a:spcPts val="0"/>
                        </a:spcAft>
                      </a:pPr>
                      <a:r>
                        <a:rPr lang="en-US" sz="1500" kern="1200" dirty="0">
                          <a:solidFill>
                            <a:schemeClr val="tx1"/>
                          </a:solidFill>
                          <a:latin typeface="+mn-lt"/>
                          <a:ea typeface="+mn-ea"/>
                          <a:cs typeface="+mn-cs"/>
                        </a:rPr>
                        <a:t>VGG16</a:t>
                      </a:r>
                      <a:endParaRPr lang="ru-RU" sz="1500" kern="1200" dirty="0">
                        <a:solidFill>
                          <a:schemeClr val="tx1"/>
                        </a:solidFill>
                        <a:latin typeface="+mn-lt"/>
                        <a:ea typeface="+mn-ea"/>
                        <a:cs typeface="+mn-cs"/>
                      </a:endParaRPr>
                    </a:p>
                  </a:txBody>
                  <a:tcPr marL="68580" marR="68580" marT="0" marB="0"/>
                </a:tc>
                <a:tc>
                  <a:txBody>
                    <a:bodyPr/>
                    <a:lstStyle/>
                    <a:p>
                      <a:pPr algn="ctr">
                        <a:spcAft>
                          <a:spcPts val="0"/>
                        </a:spcAft>
                      </a:pPr>
                      <a:r>
                        <a:rPr lang="en-US" sz="1500" kern="1200">
                          <a:solidFill>
                            <a:schemeClr val="tx1"/>
                          </a:solidFill>
                          <a:latin typeface="+mn-lt"/>
                          <a:ea typeface="+mn-ea"/>
                          <a:cs typeface="+mn-cs"/>
                        </a:rPr>
                        <a:t>63,92%</a:t>
                      </a:r>
                      <a:endParaRPr lang="ru-RU" sz="1500" kern="1200">
                        <a:solidFill>
                          <a:schemeClr val="tx1"/>
                        </a:solidFill>
                        <a:latin typeface="+mn-lt"/>
                        <a:ea typeface="+mn-ea"/>
                        <a:cs typeface="+mn-cs"/>
                      </a:endParaRPr>
                    </a:p>
                  </a:txBody>
                  <a:tcPr marL="68580" marR="68580" marT="0" marB="0"/>
                </a:tc>
                <a:extLst>
                  <a:ext uri="{0D108BD9-81ED-4DB2-BD59-A6C34878D82A}">
                    <a16:rowId xmlns:a16="http://schemas.microsoft.com/office/drawing/2014/main" val="928566574"/>
                  </a:ext>
                </a:extLst>
              </a:tr>
              <a:tr h="349462">
                <a:tc>
                  <a:txBody>
                    <a:bodyPr/>
                    <a:lstStyle/>
                    <a:p>
                      <a:pPr algn="ctr">
                        <a:spcAft>
                          <a:spcPts val="0"/>
                        </a:spcAft>
                      </a:pPr>
                      <a:r>
                        <a:rPr lang="ru-RU" sz="1500" kern="1200">
                          <a:solidFill>
                            <a:schemeClr val="tx1"/>
                          </a:solidFill>
                          <a:latin typeface="+mn-lt"/>
                          <a:ea typeface="+mn-ea"/>
                          <a:cs typeface="+mn-cs"/>
                        </a:rPr>
                        <a:t>Архитектура 3</a:t>
                      </a:r>
                    </a:p>
                  </a:txBody>
                  <a:tcPr marL="68580" marR="68580" marT="0" marB="0"/>
                </a:tc>
                <a:tc>
                  <a:txBody>
                    <a:bodyPr/>
                    <a:lstStyle/>
                    <a:p>
                      <a:pPr algn="ctr">
                        <a:spcAft>
                          <a:spcPts val="0"/>
                        </a:spcAft>
                      </a:pPr>
                      <a:r>
                        <a:rPr lang="en-US" sz="1500" kern="1200" dirty="0" err="1">
                          <a:solidFill>
                            <a:schemeClr val="tx1"/>
                          </a:solidFill>
                          <a:latin typeface="+mn-lt"/>
                          <a:ea typeface="+mn-ea"/>
                          <a:cs typeface="+mn-cs"/>
                        </a:rPr>
                        <a:t>AlexNet</a:t>
                      </a:r>
                      <a:endParaRPr lang="ru-RU" sz="1500" kern="1200" dirty="0">
                        <a:solidFill>
                          <a:schemeClr val="tx1"/>
                        </a:solidFill>
                        <a:latin typeface="+mn-lt"/>
                        <a:ea typeface="+mn-ea"/>
                        <a:cs typeface="+mn-cs"/>
                      </a:endParaRPr>
                    </a:p>
                  </a:txBody>
                  <a:tcPr marL="68580" marR="68580" marT="0" marB="0"/>
                </a:tc>
                <a:tc>
                  <a:txBody>
                    <a:bodyPr/>
                    <a:lstStyle/>
                    <a:p>
                      <a:pPr algn="ctr">
                        <a:spcAft>
                          <a:spcPts val="0"/>
                        </a:spcAft>
                      </a:pPr>
                      <a:r>
                        <a:rPr lang="en-US" sz="1500" kern="1200">
                          <a:solidFill>
                            <a:schemeClr val="tx1"/>
                          </a:solidFill>
                          <a:latin typeface="+mn-lt"/>
                          <a:ea typeface="+mn-ea"/>
                          <a:cs typeface="+mn-cs"/>
                        </a:rPr>
                        <a:t>67,34%</a:t>
                      </a:r>
                      <a:endParaRPr lang="ru-RU" sz="1500" kern="1200">
                        <a:solidFill>
                          <a:schemeClr val="tx1"/>
                        </a:solidFill>
                        <a:latin typeface="+mn-lt"/>
                        <a:ea typeface="+mn-ea"/>
                        <a:cs typeface="+mn-cs"/>
                      </a:endParaRPr>
                    </a:p>
                  </a:txBody>
                  <a:tcPr marL="68580" marR="68580" marT="0" marB="0"/>
                </a:tc>
                <a:extLst>
                  <a:ext uri="{0D108BD9-81ED-4DB2-BD59-A6C34878D82A}">
                    <a16:rowId xmlns:a16="http://schemas.microsoft.com/office/drawing/2014/main" val="4051118120"/>
                  </a:ext>
                </a:extLst>
              </a:tr>
              <a:tr h="349462">
                <a:tc>
                  <a:txBody>
                    <a:bodyPr/>
                    <a:lstStyle/>
                    <a:p>
                      <a:pPr algn="ctr">
                        <a:spcAft>
                          <a:spcPts val="0"/>
                        </a:spcAft>
                      </a:pPr>
                      <a:r>
                        <a:rPr lang="ru-RU" sz="1500" kern="1200">
                          <a:solidFill>
                            <a:schemeClr val="tx1"/>
                          </a:solidFill>
                          <a:latin typeface="+mn-lt"/>
                          <a:ea typeface="+mn-ea"/>
                          <a:cs typeface="+mn-cs"/>
                        </a:rPr>
                        <a:t>Архитектура 4</a:t>
                      </a:r>
                    </a:p>
                  </a:txBody>
                  <a:tcPr marL="68580" marR="68580" marT="0" marB="0"/>
                </a:tc>
                <a:tc>
                  <a:txBody>
                    <a:bodyPr/>
                    <a:lstStyle/>
                    <a:p>
                      <a:pPr algn="ctr">
                        <a:spcAft>
                          <a:spcPts val="0"/>
                        </a:spcAft>
                      </a:pPr>
                      <a:r>
                        <a:rPr lang="en-US" sz="1500" kern="1200" dirty="0" err="1">
                          <a:solidFill>
                            <a:schemeClr val="tx1"/>
                          </a:solidFill>
                          <a:latin typeface="+mn-lt"/>
                          <a:ea typeface="+mn-ea"/>
                          <a:cs typeface="+mn-cs"/>
                        </a:rPr>
                        <a:t>AlexNet</a:t>
                      </a:r>
                      <a:endParaRPr lang="ru-RU" sz="1500" kern="1200" dirty="0">
                        <a:solidFill>
                          <a:schemeClr val="tx1"/>
                        </a:solidFill>
                        <a:latin typeface="+mn-lt"/>
                        <a:ea typeface="+mn-ea"/>
                        <a:cs typeface="+mn-cs"/>
                      </a:endParaRPr>
                    </a:p>
                  </a:txBody>
                  <a:tcPr marL="68580" marR="68580" marT="0" marB="0"/>
                </a:tc>
                <a:tc>
                  <a:txBody>
                    <a:bodyPr/>
                    <a:lstStyle/>
                    <a:p>
                      <a:pPr algn="ctr">
                        <a:spcAft>
                          <a:spcPts val="0"/>
                        </a:spcAft>
                      </a:pPr>
                      <a:r>
                        <a:rPr lang="en-US" sz="1500" kern="1200">
                          <a:solidFill>
                            <a:schemeClr val="tx1"/>
                          </a:solidFill>
                          <a:latin typeface="+mn-lt"/>
                          <a:ea typeface="+mn-ea"/>
                          <a:cs typeface="+mn-cs"/>
                        </a:rPr>
                        <a:t>81,71%</a:t>
                      </a:r>
                      <a:endParaRPr lang="ru-RU" sz="1500" kern="1200">
                        <a:solidFill>
                          <a:schemeClr val="tx1"/>
                        </a:solidFill>
                        <a:latin typeface="+mn-lt"/>
                        <a:ea typeface="+mn-ea"/>
                        <a:cs typeface="+mn-cs"/>
                      </a:endParaRPr>
                    </a:p>
                  </a:txBody>
                  <a:tcPr marL="68580" marR="68580" marT="0" marB="0"/>
                </a:tc>
                <a:extLst>
                  <a:ext uri="{0D108BD9-81ED-4DB2-BD59-A6C34878D82A}">
                    <a16:rowId xmlns:a16="http://schemas.microsoft.com/office/drawing/2014/main" val="710863619"/>
                  </a:ext>
                </a:extLst>
              </a:tr>
              <a:tr h="349462">
                <a:tc>
                  <a:txBody>
                    <a:bodyPr/>
                    <a:lstStyle/>
                    <a:p>
                      <a:pPr algn="ctr">
                        <a:spcAft>
                          <a:spcPts val="0"/>
                        </a:spcAft>
                      </a:pPr>
                      <a:r>
                        <a:rPr lang="ru-RU" sz="1500" kern="1200">
                          <a:solidFill>
                            <a:schemeClr val="tx1"/>
                          </a:solidFill>
                          <a:latin typeface="+mn-lt"/>
                          <a:ea typeface="+mn-ea"/>
                          <a:cs typeface="+mn-cs"/>
                        </a:rPr>
                        <a:t>Архитектура 5</a:t>
                      </a:r>
                    </a:p>
                  </a:txBody>
                  <a:tcPr marL="68580" marR="68580" marT="0" marB="0"/>
                </a:tc>
                <a:tc>
                  <a:txBody>
                    <a:bodyPr/>
                    <a:lstStyle/>
                    <a:p>
                      <a:pPr algn="ctr">
                        <a:spcAft>
                          <a:spcPts val="0"/>
                        </a:spcAft>
                      </a:pPr>
                      <a:r>
                        <a:rPr lang="en-US" sz="1500" kern="1200" dirty="0">
                          <a:solidFill>
                            <a:schemeClr val="tx1"/>
                          </a:solidFill>
                          <a:latin typeface="+mn-lt"/>
                          <a:ea typeface="+mn-ea"/>
                          <a:cs typeface="+mn-cs"/>
                        </a:rPr>
                        <a:t>Inception</a:t>
                      </a:r>
                      <a:endParaRPr lang="ru-RU" sz="1500" kern="1200" dirty="0">
                        <a:solidFill>
                          <a:schemeClr val="tx1"/>
                        </a:solidFill>
                        <a:latin typeface="+mn-lt"/>
                        <a:ea typeface="+mn-ea"/>
                        <a:cs typeface="+mn-cs"/>
                      </a:endParaRPr>
                    </a:p>
                  </a:txBody>
                  <a:tcPr marL="68580" marR="68580" marT="0" marB="0"/>
                </a:tc>
                <a:tc>
                  <a:txBody>
                    <a:bodyPr/>
                    <a:lstStyle/>
                    <a:p>
                      <a:pPr algn="ctr">
                        <a:spcAft>
                          <a:spcPts val="0"/>
                        </a:spcAft>
                      </a:pPr>
                      <a:r>
                        <a:rPr lang="en-US" sz="1500" kern="1200" dirty="0">
                          <a:solidFill>
                            <a:schemeClr val="tx1"/>
                          </a:solidFill>
                          <a:latin typeface="+mn-lt"/>
                          <a:ea typeface="+mn-ea"/>
                          <a:cs typeface="+mn-cs"/>
                        </a:rPr>
                        <a:t>59,21%</a:t>
                      </a:r>
                      <a:endParaRPr lang="ru-RU" sz="15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94742345"/>
                  </a:ext>
                </a:extLst>
              </a:tr>
            </a:tbl>
          </a:graphicData>
        </a:graphic>
      </p:graphicFrame>
    </p:spTree>
    <p:extLst>
      <p:ext uri="{BB962C8B-B14F-4D97-AF65-F5344CB8AC3E}">
        <p14:creationId xmlns:p14="http://schemas.microsoft.com/office/powerpoint/2010/main" val="238054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Финальная архитектура </a:t>
            </a:r>
            <a:r>
              <a:rPr lang="en-US" sz="3200" b="1" dirty="0" smtClean="0">
                <a:latin typeface="Arial" panose="020B0604020202020204" pitchFamily="34" charset="0"/>
                <a:cs typeface="Arial" panose="020B0604020202020204" pitchFamily="34" charset="0"/>
              </a:rPr>
              <a:t>CNN</a:t>
            </a:r>
            <a:endParaRPr lang="ru-RU" sz="3200" b="1" dirty="0">
              <a:latin typeface="Arial" panose="020B0604020202020204" pitchFamily="34" charset="0"/>
              <a:cs typeface="Arial" panose="020B0604020202020204" pitchFamily="34" charset="0"/>
            </a:endParaRPr>
          </a:p>
        </p:txBody>
      </p:sp>
      <p:sp>
        <p:nvSpPr>
          <p:cNvPr id="6"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6</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7" name="Rectangle 2"/>
          <p:cNvSpPr>
            <a:spLocks noChangeArrowheads="1"/>
          </p:cNvSpPr>
          <p:nvPr/>
        </p:nvSpPr>
        <p:spPr bwMode="auto">
          <a:xfrm>
            <a:off x="0" y="0"/>
            <a:ext cx="25152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pic>
        <p:nvPicPr>
          <p:cNvPr id="8" name="Рисунок 7"/>
          <p:cNvPicPr/>
          <p:nvPr/>
        </p:nvPicPr>
        <p:blipFill>
          <a:blip r:embed="rId2"/>
          <a:stretch>
            <a:fillRect/>
          </a:stretch>
        </p:blipFill>
        <p:spPr>
          <a:xfrm>
            <a:off x="1043608" y="1052736"/>
            <a:ext cx="7056784" cy="4752528"/>
          </a:xfrm>
          <a:prstGeom prst="rect">
            <a:avLst/>
          </a:prstGeom>
        </p:spPr>
      </p:pic>
    </p:spTree>
    <p:extLst>
      <p:ext uri="{BB962C8B-B14F-4D97-AF65-F5344CB8AC3E}">
        <p14:creationId xmlns:p14="http://schemas.microsoft.com/office/powerpoint/2010/main" val="371090547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Распознавание изображений</a:t>
            </a:r>
            <a:endParaRPr lang="ru-RU" sz="3200" b="1" dirty="0">
              <a:latin typeface="Arial" panose="020B0604020202020204" pitchFamily="34" charset="0"/>
              <a:cs typeface="Arial" panose="020B0604020202020204" pitchFamily="34" charset="0"/>
            </a:endParaRPr>
          </a:p>
        </p:txBody>
      </p:sp>
      <p:sp>
        <p:nvSpPr>
          <p:cNvPr id="6"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7</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7" name="Rectangle 2"/>
          <p:cNvSpPr>
            <a:spLocks noChangeArrowheads="1"/>
          </p:cNvSpPr>
          <p:nvPr/>
        </p:nvSpPr>
        <p:spPr bwMode="auto">
          <a:xfrm>
            <a:off x="0" y="0"/>
            <a:ext cx="25152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pic>
        <p:nvPicPr>
          <p:cNvPr id="9" name="Рисунок 8"/>
          <p:cNvPicPr/>
          <p:nvPr/>
        </p:nvPicPr>
        <p:blipFill>
          <a:blip r:embed="rId2"/>
          <a:stretch>
            <a:fillRect/>
          </a:stretch>
        </p:blipFill>
        <p:spPr>
          <a:xfrm>
            <a:off x="827584" y="780939"/>
            <a:ext cx="7488832" cy="5296122"/>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Обзор результатов</a:t>
            </a:r>
            <a:endParaRPr lang="ru-RU" sz="3200" b="1" dirty="0">
              <a:latin typeface="Arial" panose="020B0604020202020204" pitchFamily="34" charset="0"/>
              <a:cs typeface="Arial" panose="020B0604020202020204" pitchFamily="34" charset="0"/>
            </a:endParaRPr>
          </a:p>
        </p:txBody>
      </p:sp>
      <p:sp>
        <p:nvSpPr>
          <p:cNvPr id="7"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8</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5" name="Rectangle 2"/>
          <p:cNvSpPr>
            <a:spLocks noChangeArrowheads="1"/>
          </p:cNvSpPr>
          <p:nvPr/>
        </p:nvSpPr>
        <p:spPr bwMode="auto">
          <a:xfrm>
            <a:off x="0" y="0"/>
            <a:ext cx="25152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pic>
        <p:nvPicPr>
          <p:cNvPr id="9" name="Рисунок 8" descr="C:\Users\shenmay\Documents\GitHub\Kurs\ScreenShot\Final.png"/>
          <p:cNvPicPr/>
          <p:nvPr/>
        </p:nvPicPr>
        <p:blipFill>
          <a:blip r:embed="rId2">
            <a:extLst>
              <a:ext uri="{28A0092B-C50C-407E-A947-70E740481C1C}">
                <a14:useLocalDpi xmlns:a14="http://schemas.microsoft.com/office/drawing/2010/main" val="0"/>
              </a:ext>
            </a:extLst>
          </a:blip>
          <a:srcRect/>
          <a:stretch>
            <a:fillRect/>
          </a:stretch>
        </p:blipFill>
        <p:spPr bwMode="auto">
          <a:xfrm>
            <a:off x="575556" y="1052736"/>
            <a:ext cx="7992888" cy="4752527"/>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143000"/>
          </a:xfrm>
        </p:spPr>
        <p:txBody>
          <a:bodyPr>
            <a:normAutofit/>
          </a:bodyPr>
          <a:lstStyle/>
          <a:p>
            <a:r>
              <a:rPr lang="ru-RU" sz="4000" b="1" dirty="0" smtClean="0"/>
              <a:t>Заключение</a:t>
            </a:r>
            <a:endParaRPr lang="ru-RU" dirty="0"/>
          </a:p>
        </p:txBody>
      </p:sp>
      <p:sp>
        <p:nvSpPr>
          <p:cNvPr id="3" name="Содержимое 2"/>
          <p:cNvSpPr>
            <a:spLocks noGrp="1"/>
          </p:cNvSpPr>
          <p:nvPr>
            <p:ph idx="1"/>
          </p:nvPr>
        </p:nvSpPr>
        <p:spPr>
          <a:xfrm>
            <a:off x="179512" y="1268761"/>
            <a:ext cx="8784976" cy="5040560"/>
          </a:xfrm>
        </p:spPr>
        <p:txBody>
          <a:bodyPr>
            <a:normAutofit/>
          </a:bodyPr>
          <a:lstStyle/>
          <a:p>
            <a:pPr>
              <a:buNone/>
            </a:pPr>
            <a:r>
              <a:rPr lang="ru-RU" sz="1800" dirty="0" smtClean="0"/>
              <a:t>	</a:t>
            </a:r>
          </a:p>
          <a:p>
            <a:pPr>
              <a:buNone/>
            </a:pPr>
            <a:r>
              <a:rPr lang="ru-RU" sz="1800" dirty="0" smtClean="0"/>
              <a:t>	</a:t>
            </a:r>
          </a:p>
          <a:p>
            <a:pPr>
              <a:buNone/>
            </a:pPr>
            <a:r>
              <a:rPr lang="ru-RU" sz="1800" dirty="0"/>
              <a:t>	</a:t>
            </a:r>
            <a:r>
              <a:rPr lang="ru-RU" sz="1800" dirty="0" smtClean="0"/>
              <a:t>Решение задачи</a:t>
            </a:r>
            <a:r>
              <a:rPr lang="en-US" sz="1800" dirty="0" smtClean="0"/>
              <a:t> </a:t>
            </a:r>
            <a:r>
              <a:rPr lang="ru-RU" sz="1800" dirty="0" smtClean="0"/>
              <a:t>распознавания плевральных выпотов пациентов </a:t>
            </a:r>
            <a:r>
              <a:rPr lang="ru-RU" sz="1800" dirty="0"/>
              <a:t>при помощи средств библиотеки </a:t>
            </a:r>
            <a:r>
              <a:rPr lang="ru-RU" sz="1800" dirty="0" err="1"/>
              <a:t>Keras</a:t>
            </a:r>
            <a:r>
              <a:rPr lang="ru-RU" sz="1800" dirty="0"/>
              <a:t> и с использованием </a:t>
            </a:r>
            <a:r>
              <a:rPr lang="ru-RU" sz="1800" dirty="0" err="1"/>
              <a:t>сверточных</a:t>
            </a:r>
            <a:r>
              <a:rPr lang="ru-RU" sz="1800" dirty="0"/>
              <a:t> нейронных сетей </a:t>
            </a:r>
            <a:r>
              <a:rPr lang="ru-RU" sz="1800" dirty="0" smtClean="0"/>
              <a:t>привело к </a:t>
            </a:r>
            <a:r>
              <a:rPr lang="ru-RU" sz="1800" dirty="0"/>
              <a:t>результату, который оказался лучше, чем </a:t>
            </a:r>
            <a:r>
              <a:rPr lang="ru-RU" sz="1800" dirty="0" smtClean="0"/>
              <a:t>результат применения </a:t>
            </a:r>
            <a:r>
              <a:rPr lang="ru-RU" sz="1800" dirty="0"/>
              <a:t>метода </a:t>
            </a:r>
            <a:r>
              <a:rPr lang="ru-RU" sz="1800" dirty="0" err="1"/>
              <a:t>kNN</a:t>
            </a:r>
            <a:r>
              <a:rPr lang="ru-RU" sz="1800" dirty="0"/>
              <a:t> (в рамках курсовой работы на 3-ем курсе). В </a:t>
            </a:r>
            <a:r>
              <a:rPr lang="ru-RU" sz="1800" dirty="0" smtClean="0"/>
              <a:t>итоге был </a:t>
            </a:r>
            <a:r>
              <a:rPr lang="ru-RU" sz="1800" dirty="0"/>
              <a:t>получен следующий показатель точности классификации – </a:t>
            </a:r>
            <a:r>
              <a:rPr lang="ru-RU" sz="1800" dirty="0" smtClean="0"/>
              <a:t>9</a:t>
            </a:r>
            <a:r>
              <a:rPr lang="en-US" sz="1800" dirty="0" smtClean="0"/>
              <a:t>5,71</a:t>
            </a:r>
            <a:r>
              <a:rPr lang="ru-RU" sz="1800" dirty="0" smtClean="0"/>
              <a:t>%. </a:t>
            </a:r>
            <a:r>
              <a:rPr lang="ru-RU" sz="1800" dirty="0"/>
              <a:t>Данный результат можно считать </a:t>
            </a:r>
            <a:r>
              <a:rPr lang="ru-RU" sz="1800" dirty="0" smtClean="0"/>
              <a:t>хорошим </a:t>
            </a:r>
            <a:r>
              <a:rPr lang="ru-RU" sz="1800" dirty="0"/>
              <a:t>для использованного в ВКР объёма входных данных.</a:t>
            </a:r>
          </a:p>
          <a:p>
            <a:endParaRPr lang="ru-RU" sz="1800" dirty="0" smtClean="0"/>
          </a:p>
          <a:p>
            <a:pPr>
              <a:buNone/>
            </a:pPr>
            <a:r>
              <a:rPr lang="ru-RU" sz="1800" dirty="0"/>
              <a:t>	</a:t>
            </a:r>
            <a:r>
              <a:rPr lang="ru-RU" sz="1800" dirty="0" smtClean="0"/>
              <a:t>Исследования </a:t>
            </a:r>
            <a:r>
              <a:rPr lang="ru-RU" sz="1800" dirty="0"/>
              <a:t>могут быть продолжены, предполагается использовать результаты, которые могут быть получены при реализации нескольких архитектур </a:t>
            </a:r>
            <a:r>
              <a:rPr lang="ru-RU" sz="1800" dirty="0" err="1"/>
              <a:t>сверточных</a:t>
            </a:r>
            <a:r>
              <a:rPr lang="ru-RU" sz="1800" dirty="0"/>
              <a:t> нейронных сетей с применением метода SVM (метод опорных векторов).</a:t>
            </a:r>
            <a:endParaRPr lang="ru-RU" sz="2000" dirty="0" smtClean="0">
              <a:latin typeface="Arial" panose="020B0604020202020204" pitchFamily="34" charset="0"/>
              <a:cs typeface="Arial" panose="020B0604020202020204" pitchFamily="34" charset="0"/>
            </a:endParaRPr>
          </a:p>
        </p:txBody>
      </p:sp>
      <p:sp>
        <p:nvSpPr>
          <p:cNvPr id="7"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9</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5" name="Rectangle 2"/>
          <p:cNvSpPr>
            <a:spLocks noChangeArrowheads="1"/>
          </p:cNvSpPr>
          <p:nvPr/>
        </p:nvSpPr>
        <p:spPr bwMode="auto">
          <a:xfrm>
            <a:off x="0" y="0"/>
            <a:ext cx="251520" cy="6858000"/>
          </a:xfrm>
          <a:prstGeom prst="rect">
            <a:avLst/>
          </a:prstGeom>
          <a:solidFill>
            <a:srgbClr val="C62E3E"/>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311</Words>
  <Application>Microsoft Office PowerPoint</Application>
  <PresentationFormat>Экран (4:3)</PresentationFormat>
  <Paragraphs>87</Paragraphs>
  <Slides>10</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Droid Sans Fallback</vt:lpstr>
      <vt:lpstr>PermianSansTypeface</vt:lpstr>
      <vt:lpstr>Times New Roman</vt:lpstr>
      <vt:lpstr>Тема Office</vt:lpstr>
      <vt:lpstr>Презентация PowerPoint</vt:lpstr>
      <vt:lpstr>Цели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Заключение</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ЗАБОЛЕВАНИЙ С ИСПОЛЬЗОВАНИЕМ РЯДА МЕДИЦИНСКИХ ПОКАЗАТЕЛЕЙ</dc:title>
  <dc:creator>Миша</dc:creator>
  <cp:lastModifiedBy>Миша</cp:lastModifiedBy>
  <cp:revision>54</cp:revision>
  <dcterms:created xsi:type="dcterms:W3CDTF">2018-04-25T22:33:30Z</dcterms:created>
  <dcterms:modified xsi:type="dcterms:W3CDTF">2019-06-06T22:22:39Z</dcterms:modified>
</cp:coreProperties>
</file>