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5" r:id="rId2"/>
    <p:sldId id="279" r:id="rId3"/>
    <p:sldId id="282" r:id="rId4"/>
    <p:sldId id="270" r:id="rId5"/>
    <p:sldId id="259" r:id="rId6"/>
    <p:sldId id="283" r:id="rId7"/>
    <p:sldId id="285" r:id="rId8"/>
    <p:sldId id="280" r:id="rId9"/>
    <p:sldId id="277" r:id="rId10"/>
    <p:sldId id="278" r:id="rId11"/>
    <p:sldId id="273" r:id="rId12"/>
    <p:sldId id="268" r:id="rId13"/>
    <p:sldId id="276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8603FDC-E32A-4AB5-989C-0864C3EAD2B8}" styleName="Стиль из темы 2 - акцент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CAF9ED-07DC-4A11-8D7F-57B35C25682E}" styleName="Средний стиль 1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12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C4BA69-1698-4FA4-9277-D611B248AA79}" type="doc">
      <dgm:prSet loTypeId="urn:microsoft.com/office/officeart/2005/8/layout/chevron2" loCatId="process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D5D6F152-1900-46BE-93C4-DB7A9FD9E391}">
      <dgm:prSet phldrT="[Текст]"/>
      <dgm:spPr/>
      <dgm:t>
        <a:bodyPr/>
        <a:lstStyle/>
        <a:p>
          <a:r>
            <a:rPr lang="ru-RU" dirty="0" smtClean="0"/>
            <a:t>1</a:t>
          </a:r>
          <a:endParaRPr lang="ru-RU" dirty="0"/>
        </a:p>
      </dgm:t>
    </dgm:pt>
    <dgm:pt modelId="{15D9DEAC-DBB3-484B-82C9-504E9F416687}" type="parTrans" cxnId="{24965698-A266-4427-A4A0-263F754FCA8E}">
      <dgm:prSet/>
      <dgm:spPr/>
      <dgm:t>
        <a:bodyPr/>
        <a:lstStyle/>
        <a:p>
          <a:endParaRPr lang="ru-RU"/>
        </a:p>
      </dgm:t>
    </dgm:pt>
    <dgm:pt modelId="{F540CFB0-2F69-423F-A730-5DA94805682C}" type="sibTrans" cxnId="{24965698-A266-4427-A4A0-263F754FCA8E}">
      <dgm:prSet/>
      <dgm:spPr/>
      <dgm:t>
        <a:bodyPr/>
        <a:lstStyle/>
        <a:p>
          <a:endParaRPr lang="ru-RU"/>
        </a:p>
      </dgm:t>
    </dgm:pt>
    <dgm:pt modelId="{C8EDDC8B-0507-49A3-8929-B697D0BACC68}">
      <dgm:prSet phldrT="[Текст]"/>
      <dgm:spPr/>
      <dgm:t>
        <a:bodyPr/>
        <a:lstStyle/>
        <a:p>
          <a:r>
            <a:rPr lang="ru-RU" dirty="0" smtClean="0"/>
            <a:t>Приведение изображения к квадратному виду</a:t>
          </a:r>
          <a:endParaRPr lang="ru-RU" dirty="0"/>
        </a:p>
      </dgm:t>
    </dgm:pt>
    <dgm:pt modelId="{333A1B36-335C-4690-A5D9-FC48EB37106E}" type="parTrans" cxnId="{EF1EBB8B-158A-4507-94A1-DD0DAF3091A9}">
      <dgm:prSet/>
      <dgm:spPr/>
      <dgm:t>
        <a:bodyPr/>
        <a:lstStyle/>
        <a:p>
          <a:endParaRPr lang="ru-RU"/>
        </a:p>
      </dgm:t>
    </dgm:pt>
    <dgm:pt modelId="{58134510-EA36-4362-A8B3-7894216AA56B}" type="sibTrans" cxnId="{EF1EBB8B-158A-4507-94A1-DD0DAF3091A9}">
      <dgm:prSet/>
      <dgm:spPr/>
      <dgm:t>
        <a:bodyPr/>
        <a:lstStyle/>
        <a:p>
          <a:endParaRPr lang="ru-RU"/>
        </a:p>
      </dgm:t>
    </dgm:pt>
    <dgm:pt modelId="{2220B661-FFB0-4C34-B879-50F84590A1B1}">
      <dgm:prSet phldrT="[Текст]"/>
      <dgm:spPr/>
      <dgm:t>
        <a:bodyPr/>
        <a:lstStyle/>
        <a:p>
          <a:r>
            <a:rPr lang="ru-RU" dirty="0" smtClean="0"/>
            <a:t>2</a:t>
          </a:r>
          <a:endParaRPr lang="ru-RU" dirty="0"/>
        </a:p>
      </dgm:t>
    </dgm:pt>
    <dgm:pt modelId="{20B796E4-3567-4648-B1B0-D295B4F1FE6C}" type="parTrans" cxnId="{75036DBB-2774-461C-8D1A-BFCE9EAF111E}">
      <dgm:prSet/>
      <dgm:spPr/>
      <dgm:t>
        <a:bodyPr/>
        <a:lstStyle/>
        <a:p>
          <a:endParaRPr lang="ru-RU"/>
        </a:p>
      </dgm:t>
    </dgm:pt>
    <dgm:pt modelId="{7BFF4E37-C645-449D-9DEC-A552BFD771C2}" type="sibTrans" cxnId="{75036DBB-2774-461C-8D1A-BFCE9EAF111E}">
      <dgm:prSet/>
      <dgm:spPr/>
      <dgm:t>
        <a:bodyPr/>
        <a:lstStyle/>
        <a:p>
          <a:endParaRPr lang="ru-RU"/>
        </a:p>
      </dgm:t>
    </dgm:pt>
    <dgm:pt modelId="{D75108B5-E6DC-4085-BD09-6D4BD96C0FE6}">
      <dgm:prSet phldrT="[Текст]"/>
      <dgm:spPr/>
      <dgm:t>
        <a:bodyPr/>
        <a:lstStyle/>
        <a:p>
          <a:r>
            <a:rPr lang="ru-RU" dirty="0" smtClean="0"/>
            <a:t>Устранение шумовых помех (фильтрация изображения)</a:t>
          </a:r>
          <a:endParaRPr lang="ru-RU" dirty="0"/>
        </a:p>
      </dgm:t>
    </dgm:pt>
    <dgm:pt modelId="{057194DB-4F9F-4A19-9D5F-78CF3EAACEAF}" type="parTrans" cxnId="{53CD8773-7A80-4C49-9962-CA70B105F364}">
      <dgm:prSet/>
      <dgm:spPr/>
      <dgm:t>
        <a:bodyPr/>
        <a:lstStyle/>
        <a:p>
          <a:endParaRPr lang="ru-RU"/>
        </a:p>
      </dgm:t>
    </dgm:pt>
    <dgm:pt modelId="{E0ADEAF5-B965-4953-AD55-93AE48427411}" type="sibTrans" cxnId="{53CD8773-7A80-4C49-9962-CA70B105F364}">
      <dgm:prSet/>
      <dgm:spPr/>
      <dgm:t>
        <a:bodyPr/>
        <a:lstStyle/>
        <a:p>
          <a:endParaRPr lang="ru-RU"/>
        </a:p>
      </dgm:t>
    </dgm:pt>
    <dgm:pt modelId="{71B1C049-52C9-4FA3-9610-8262FC36EBF3}">
      <dgm:prSet phldrT="[Текст]"/>
      <dgm:spPr/>
      <dgm:t>
        <a:bodyPr/>
        <a:lstStyle/>
        <a:p>
          <a:r>
            <a:rPr lang="ru-RU" dirty="0" smtClean="0"/>
            <a:t>3</a:t>
          </a:r>
          <a:endParaRPr lang="ru-RU" dirty="0"/>
        </a:p>
      </dgm:t>
    </dgm:pt>
    <dgm:pt modelId="{F3A7832C-AD07-4521-8C07-35FD1BE77B4B}" type="parTrans" cxnId="{A11000DC-950C-4BC1-A4F8-15D898FFA3B5}">
      <dgm:prSet/>
      <dgm:spPr/>
      <dgm:t>
        <a:bodyPr/>
        <a:lstStyle/>
        <a:p>
          <a:endParaRPr lang="ru-RU"/>
        </a:p>
      </dgm:t>
    </dgm:pt>
    <dgm:pt modelId="{2BB9D7B3-74CB-43B8-8CCC-FD73F42BE8DE}" type="sibTrans" cxnId="{A11000DC-950C-4BC1-A4F8-15D898FFA3B5}">
      <dgm:prSet/>
      <dgm:spPr/>
      <dgm:t>
        <a:bodyPr/>
        <a:lstStyle/>
        <a:p>
          <a:endParaRPr lang="ru-RU"/>
        </a:p>
      </dgm:t>
    </dgm:pt>
    <dgm:pt modelId="{9DBF6ED5-41CC-4C4C-9EEA-49D9B1C292BB}">
      <dgm:prSet phldrT="[Текст]"/>
      <dgm:spPr/>
      <dgm:t>
        <a:bodyPr/>
        <a:lstStyle/>
        <a:p>
          <a:r>
            <a:rPr lang="ru-RU" smtClean="0"/>
            <a:t>Бинаризация изображения</a:t>
          </a:r>
          <a:endParaRPr lang="ru-RU"/>
        </a:p>
      </dgm:t>
    </dgm:pt>
    <dgm:pt modelId="{6EF42E71-0FBF-4593-82E7-1F167BF5C38D}" type="parTrans" cxnId="{66E2B5CC-B9FA-40E6-BF52-5A613BFFACA7}">
      <dgm:prSet/>
      <dgm:spPr/>
      <dgm:t>
        <a:bodyPr/>
        <a:lstStyle/>
        <a:p>
          <a:endParaRPr lang="ru-RU"/>
        </a:p>
      </dgm:t>
    </dgm:pt>
    <dgm:pt modelId="{5770AC7B-BC6F-42ED-8C69-183C8991AE22}" type="sibTrans" cxnId="{66E2B5CC-B9FA-40E6-BF52-5A613BFFACA7}">
      <dgm:prSet/>
      <dgm:spPr/>
      <dgm:t>
        <a:bodyPr/>
        <a:lstStyle/>
        <a:p>
          <a:endParaRPr lang="ru-RU"/>
        </a:p>
      </dgm:t>
    </dgm:pt>
    <dgm:pt modelId="{B60BB517-E444-47D4-B07B-DE4AA1AF5B52}" type="pres">
      <dgm:prSet presAssocID="{12C4BA69-1698-4FA4-9277-D611B248AA79}" presName="linearFlow" presStyleCnt="0">
        <dgm:presLayoutVars>
          <dgm:dir/>
          <dgm:animLvl val="lvl"/>
          <dgm:resizeHandles val="exact"/>
        </dgm:presLayoutVars>
      </dgm:prSet>
      <dgm:spPr/>
    </dgm:pt>
    <dgm:pt modelId="{154C017F-FB2A-442A-AA78-761B959647CD}" type="pres">
      <dgm:prSet presAssocID="{D5D6F152-1900-46BE-93C4-DB7A9FD9E391}" presName="composite" presStyleCnt="0"/>
      <dgm:spPr/>
    </dgm:pt>
    <dgm:pt modelId="{728337E3-82A4-4701-AA94-46257F15AEEC}" type="pres">
      <dgm:prSet presAssocID="{D5D6F152-1900-46BE-93C4-DB7A9FD9E391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F01F7861-A3C4-4215-82C6-333213314B0C}" type="pres">
      <dgm:prSet presAssocID="{D5D6F152-1900-46BE-93C4-DB7A9FD9E391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3E3D227-933B-4FB1-916C-5C678C0A2064}" type="pres">
      <dgm:prSet presAssocID="{F540CFB0-2F69-423F-A730-5DA94805682C}" presName="sp" presStyleCnt="0"/>
      <dgm:spPr/>
    </dgm:pt>
    <dgm:pt modelId="{FF6ED353-EEB1-44FB-8953-0A9901E60474}" type="pres">
      <dgm:prSet presAssocID="{2220B661-FFB0-4C34-B879-50F84590A1B1}" presName="composite" presStyleCnt="0"/>
      <dgm:spPr/>
    </dgm:pt>
    <dgm:pt modelId="{2F149B0F-143E-4EA2-9D4C-17200F1E5618}" type="pres">
      <dgm:prSet presAssocID="{2220B661-FFB0-4C34-B879-50F84590A1B1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3D5FF418-A603-4218-8A35-A23E4CFF9F0F}" type="pres">
      <dgm:prSet presAssocID="{2220B661-FFB0-4C34-B879-50F84590A1B1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02245EB-17F6-4F58-A386-F51E1FC268E1}" type="pres">
      <dgm:prSet presAssocID="{7BFF4E37-C645-449D-9DEC-A552BFD771C2}" presName="sp" presStyleCnt="0"/>
      <dgm:spPr/>
    </dgm:pt>
    <dgm:pt modelId="{06E70B20-73D1-4FAA-B360-5D7CBC91FC2B}" type="pres">
      <dgm:prSet presAssocID="{71B1C049-52C9-4FA3-9610-8262FC36EBF3}" presName="composite" presStyleCnt="0"/>
      <dgm:spPr/>
    </dgm:pt>
    <dgm:pt modelId="{8BDD5023-5693-45DC-913F-8247AB636125}" type="pres">
      <dgm:prSet presAssocID="{71B1C049-52C9-4FA3-9610-8262FC36EBF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23794C50-9A75-4CC8-8F7E-27B858D31918}" type="pres">
      <dgm:prSet presAssocID="{71B1C049-52C9-4FA3-9610-8262FC36EBF3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11000DC-950C-4BC1-A4F8-15D898FFA3B5}" srcId="{12C4BA69-1698-4FA4-9277-D611B248AA79}" destId="{71B1C049-52C9-4FA3-9610-8262FC36EBF3}" srcOrd="2" destOrd="0" parTransId="{F3A7832C-AD07-4521-8C07-35FD1BE77B4B}" sibTransId="{2BB9D7B3-74CB-43B8-8CCC-FD73F42BE8DE}"/>
    <dgm:cxn modelId="{2831DB8C-C74D-4584-A60C-BE5EAD9D0B25}" type="presOf" srcId="{71B1C049-52C9-4FA3-9610-8262FC36EBF3}" destId="{8BDD5023-5693-45DC-913F-8247AB636125}" srcOrd="0" destOrd="0" presId="urn:microsoft.com/office/officeart/2005/8/layout/chevron2"/>
    <dgm:cxn modelId="{75036DBB-2774-461C-8D1A-BFCE9EAF111E}" srcId="{12C4BA69-1698-4FA4-9277-D611B248AA79}" destId="{2220B661-FFB0-4C34-B879-50F84590A1B1}" srcOrd="1" destOrd="0" parTransId="{20B796E4-3567-4648-B1B0-D295B4F1FE6C}" sibTransId="{7BFF4E37-C645-449D-9DEC-A552BFD771C2}"/>
    <dgm:cxn modelId="{EF1EBB8B-158A-4507-94A1-DD0DAF3091A9}" srcId="{D5D6F152-1900-46BE-93C4-DB7A9FD9E391}" destId="{C8EDDC8B-0507-49A3-8929-B697D0BACC68}" srcOrd="0" destOrd="0" parTransId="{333A1B36-335C-4690-A5D9-FC48EB37106E}" sibTransId="{58134510-EA36-4362-A8B3-7894216AA56B}"/>
    <dgm:cxn modelId="{24965698-A266-4427-A4A0-263F754FCA8E}" srcId="{12C4BA69-1698-4FA4-9277-D611B248AA79}" destId="{D5D6F152-1900-46BE-93C4-DB7A9FD9E391}" srcOrd="0" destOrd="0" parTransId="{15D9DEAC-DBB3-484B-82C9-504E9F416687}" sibTransId="{F540CFB0-2F69-423F-A730-5DA94805682C}"/>
    <dgm:cxn modelId="{AF71062A-1EF6-4F75-A00F-4563D6E914DC}" type="presOf" srcId="{2220B661-FFB0-4C34-B879-50F84590A1B1}" destId="{2F149B0F-143E-4EA2-9D4C-17200F1E5618}" srcOrd="0" destOrd="0" presId="urn:microsoft.com/office/officeart/2005/8/layout/chevron2"/>
    <dgm:cxn modelId="{3DFF08A4-DDF5-450F-B7D1-D43B6B4FA394}" type="presOf" srcId="{9DBF6ED5-41CC-4C4C-9EEA-49D9B1C292BB}" destId="{23794C50-9A75-4CC8-8F7E-27B858D31918}" srcOrd="0" destOrd="0" presId="urn:microsoft.com/office/officeart/2005/8/layout/chevron2"/>
    <dgm:cxn modelId="{66E2B5CC-B9FA-40E6-BF52-5A613BFFACA7}" srcId="{71B1C049-52C9-4FA3-9610-8262FC36EBF3}" destId="{9DBF6ED5-41CC-4C4C-9EEA-49D9B1C292BB}" srcOrd="0" destOrd="0" parTransId="{6EF42E71-0FBF-4593-82E7-1F167BF5C38D}" sibTransId="{5770AC7B-BC6F-42ED-8C69-183C8991AE22}"/>
    <dgm:cxn modelId="{1112D575-40D0-4B34-8CE0-1C0EC8C85D24}" type="presOf" srcId="{D75108B5-E6DC-4085-BD09-6D4BD96C0FE6}" destId="{3D5FF418-A603-4218-8A35-A23E4CFF9F0F}" srcOrd="0" destOrd="0" presId="urn:microsoft.com/office/officeart/2005/8/layout/chevron2"/>
    <dgm:cxn modelId="{05B3F342-E14B-4DB7-B57D-76FD88C2CAB6}" type="presOf" srcId="{C8EDDC8B-0507-49A3-8929-B697D0BACC68}" destId="{F01F7861-A3C4-4215-82C6-333213314B0C}" srcOrd="0" destOrd="0" presId="urn:microsoft.com/office/officeart/2005/8/layout/chevron2"/>
    <dgm:cxn modelId="{8CE3ADCF-8FED-458B-A981-6AAA81283DA1}" type="presOf" srcId="{D5D6F152-1900-46BE-93C4-DB7A9FD9E391}" destId="{728337E3-82A4-4701-AA94-46257F15AEEC}" srcOrd="0" destOrd="0" presId="urn:microsoft.com/office/officeart/2005/8/layout/chevron2"/>
    <dgm:cxn modelId="{53CD8773-7A80-4C49-9962-CA70B105F364}" srcId="{2220B661-FFB0-4C34-B879-50F84590A1B1}" destId="{D75108B5-E6DC-4085-BD09-6D4BD96C0FE6}" srcOrd="0" destOrd="0" parTransId="{057194DB-4F9F-4A19-9D5F-78CF3EAACEAF}" sibTransId="{E0ADEAF5-B965-4953-AD55-93AE48427411}"/>
    <dgm:cxn modelId="{B1EE46C2-FE27-47A3-9CE6-65D67A502659}" type="presOf" srcId="{12C4BA69-1698-4FA4-9277-D611B248AA79}" destId="{B60BB517-E444-47D4-B07B-DE4AA1AF5B52}" srcOrd="0" destOrd="0" presId="urn:microsoft.com/office/officeart/2005/8/layout/chevron2"/>
    <dgm:cxn modelId="{06524909-7622-4853-BC50-F6DA29DE110D}" type="presParOf" srcId="{B60BB517-E444-47D4-B07B-DE4AA1AF5B52}" destId="{154C017F-FB2A-442A-AA78-761B959647CD}" srcOrd="0" destOrd="0" presId="urn:microsoft.com/office/officeart/2005/8/layout/chevron2"/>
    <dgm:cxn modelId="{31AA5F2C-92BB-450A-B2A3-B227A8A6E687}" type="presParOf" srcId="{154C017F-FB2A-442A-AA78-761B959647CD}" destId="{728337E3-82A4-4701-AA94-46257F15AEEC}" srcOrd="0" destOrd="0" presId="urn:microsoft.com/office/officeart/2005/8/layout/chevron2"/>
    <dgm:cxn modelId="{AA65178F-0A0A-4763-824A-533BB0FAD26A}" type="presParOf" srcId="{154C017F-FB2A-442A-AA78-761B959647CD}" destId="{F01F7861-A3C4-4215-82C6-333213314B0C}" srcOrd="1" destOrd="0" presId="urn:microsoft.com/office/officeart/2005/8/layout/chevron2"/>
    <dgm:cxn modelId="{7DDD78DF-B9F8-470E-BFCB-CBC3D254B2A9}" type="presParOf" srcId="{B60BB517-E444-47D4-B07B-DE4AA1AF5B52}" destId="{63E3D227-933B-4FB1-916C-5C678C0A2064}" srcOrd="1" destOrd="0" presId="urn:microsoft.com/office/officeart/2005/8/layout/chevron2"/>
    <dgm:cxn modelId="{2328DF7E-365B-4667-AD2F-60538020D5AB}" type="presParOf" srcId="{B60BB517-E444-47D4-B07B-DE4AA1AF5B52}" destId="{FF6ED353-EEB1-44FB-8953-0A9901E60474}" srcOrd="2" destOrd="0" presId="urn:microsoft.com/office/officeart/2005/8/layout/chevron2"/>
    <dgm:cxn modelId="{36CE768B-A5CB-4F4A-AA02-9FDB9B289A3D}" type="presParOf" srcId="{FF6ED353-EEB1-44FB-8953-0A9901E60474}" destId="{2F149B0F-143E-4EA2-9D4C-17200F1E5618}" srcOrd="0" destOrd="0" presId="urn:microsoft.com/office/officeart/2005/8/layout/chevron2"/>
    <dgm:cxn modelId="{D95E1166-50FB-4CF0-BF0C-BD455D51F6A5}" type="presParOf" srcId="{FF6ED353-EEB1-44FB-8953-0A9901E60474}" destId="{3D5FF418-A603-4218-8A35-A23E4CFF9F0F}" srcOrd="1" destOrd="0" presId="urn:microsoft.com/office/officeart/2005/8/layout/chevron2"/>
    <dgm:cxn modelId="{BF75F504-FCF2-4447-8651-58BE57A54F7D}" type="presParOf" srcId="{B60BB517-E444-47D4-B07B-DE4AA1AF5B52}" destId="{602245EB-17F6-4F58-A386-F51E1FC268E1}" srcOrd="3" destOrd="0" presId="urn:microsoft.com/office/officeart/2005/8/layout/chevron2"/>
    <dgm:cxn modelId="{E4A9A3C9-EA03-420C-BF91-E332E2A6AFC3}" type="presParOf" srcId="{B60BB517-E444-47D4-B07B-DE4AA1AF5B52}" destId="{06E70B20-73D1-4FAA-B360-5D7CBC91FC2B}" srcOrd="4" destOrd="0" presId="urn:microsoft.com/office/officeart/2005/8/layout/chevron2"/>
    <dgm:cxn modelId="{4B34C060-0277-48AF-B1BE-BF27C185ED20}" type="presParOf" srcId="{06E70B20-73D1-4FAA-B360-5D7CBC91FC2B}" destId="{8BDD5023-5693-45DC-913F-8247AB636125}" srcOrd="0" destOrd="0" presId="urn:microsoft.com/office/officeart/2005/8/layout/chevron2"/>
    <dgm:cxn modelId="{E946C696-0403-4178-9F0F-994C23CD8B27}" type="presParOf" srcId="{06E70B20-73D1-4FAA-B360-5D7CBC91FC2B}" destId="{23794C50-9A75-4CC8-8F7E-27B858D3191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8337E3-82A4-4701-AA94-46257F15AEEC}">
      <dsp:nvSpPr>
        <dsp:cNvPr id="0" name=""/>
        <dsp:cNvSpPr/>
      </dsp:nvSpPr>
      <dsp:spPr>
        <a:xfrm rot="5400000">
          <a:off x="-222646" y="223826"/>
          <a:ext cx="1484312" cy="103901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kern="1200" dirty="0" smtClean="0"/>
            <a:t>1</a:t>
          </a:r>
          <a:endParaRPr lang="ru-RU" sz="2900" kern="1200" dirty="0"/>
        </a:p>
      </dsp:txBody>
      <dsp:txXfrm rot="-5400000">
        <a:off x="1" y="520688"/>
        <a:ext cx="1039018" cy="445294"/>
      </dsp:txXfrm>
    </dsp:sp>
    <dsp:sp modelId="{F01F7861-A3C4-4215-82C6-333213314B0C}">
      <dsp:nvSpPr>
        <dsp:cNvPr id="0" name=""/>
        <dsp:cNvSpPr/>
      </dsp:nvSpPr>
      <dsp:spPr>
        <a:xfrm rot="5400000">
          <a:off x="3085107" y="-2044909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900" kern="1200" dirty="0" smtClean="0"/>
            <a:t>Приведение изображения к квадратному виду</a:t>
          </a:r>
          <a:endParaRPr lang="ru-RU" sz="2900" kern="1200" dirty="0"/>
        </a:p>
      </dsp:txBody>
      <dsp:txXfrm rot="-5400000">
        <a:off x="1039018" y="48278"/>
        <a:ext cx="5009883" cy="870607"/>
      </dsp:txXfrm>
    </dsp:sp>
    <dsp:sp modelId="{2F149B0F-143E-4EA2-9D4C-17200F1E5618}">
      <dsp:nvSpPr>
        <dsp:cNvPr id="0" name=""/>
        <dsp:cNvSpPr/>
      </dsp:nvSpPr>
      <dsp:spPr>
        <a:xfrm rot="5400000">
          <a:off x="-222646" y="1512490"/>
          <a:ext cx="1484312" cy="103901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kern="1200" dirty="0" smtClean="0"/>
            <a:t>2</a:t>
          </a:r>
          <a:endParaRPr lang="ru-RU" sz="2900" kern="1200" dirty="0"/>
        </a:p>
      </dsp:txBody>
      <dsp:txXfrm rot="-5400000">
        <a:off x="1" y="1809352"/>
        <a:ext cx="1039018" cy="445294"/>
      </dsp:txXfrm>
    </dsp:sp>
    <dsp:sp modelId="{3D5FF418-A603-4218-8A35-A23E4CFF9F0F}">
      <dsp:nvSpPr>
        <dsp:cNvPr id="0" name=""/>
        <dsp:cNvSpPr/>
      </dsp:nvSpPr>
      <dsp:spPr>
        <a:xfrm rot="5400000">
          <a:off x="3085107" y="-756245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900" kern="1200" dirty="0" smtClean="0"/>
            <a:t>Устранение шумовых помех (фильтрация изображения)</a:t>
          </a:r>
          <a:endParaRPr lang="ru-RU" sz="2900" kern="1200" dirty="0"/>
        </a:p>
      </dsp:txBody>
      <dsp:txXfrm rot="-5400000">
        <a:off x="1039018" y="1336942"/>
        <a:ext cx="5009883" cy="870607"/>
      </dsp:txXfrm>
    </dsp:sp>
    <dsp:sp modelId="{8BDD5023-5693-45DC-913F-8247AB636125}">
      <dsp:nvSpPr>
        <dsp:cNvPr id="0" name=""/>
        <dsp:cNvSpPr/>
      </dsp:nvSpPr>
      <dsp:spPr>
        <a:xfrm rot="5400000">
          <a:off x="-222646" y="2801154"/>
          <a:ext cx="1484312" cy="103901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kern="1200" dirty="0" smtClean="0"/>
            <a:t>3</a:t>
          </a:r>
          <a:endParaRPr lang="ru-RU" sz="2900" kern="1200" dirty="0"/>
        </a:p>
      </dsp:txBody>
      <dsp:txXfrm rot="-5400000">
        <a:off x="1" y="3098016"/>
        <a:ext cx="1039018" cy="445294"/>
      </dsp:txXfrm>
    </dsp:sp>
    <dsp:sp modelId="{23794C50-9A75-4CC8-8F7E-27B858D31918}">
      <dsp:nvSpPr>
        <dsp:cNvPr id="0" name=""/>
        <dsp:cNvSpPr/>
      </dsp:nvSpPr>
      <dsp:spPr>
        <a:xfrm rot="5400000">
          <a:off x="3085107" y="532418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900" kern="1200" smtClean="0"/>
            <a:t>Бинаризация изображения</a:t>
          </a:r>
          <a:endParaRPr lang="ru-RU" sz="2900" kern="1200"/>
        </a:p>
      </dsp:txBody>
      <dsp:txXfrm rot="-5400000">
        <a:off x="1039018" y="2625605"/>
        <a:ext cx="5009883" cy="8706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8C40B-F671-4DEC-823D-95172FC29B30}" type="datetimeFigureOut">
              <a:rPr lang="ru-RU" smtClean="0"/>
              <a:pPr/>
              <a:t>24.06.2019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29FC0-18B7-4C18-9FCD-BF8C39D555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1368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29FC0-18B7-4C18-9FCD-BF8C39D555F0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941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29FC0-18B7-4C18-9FCD-BF8C39D555F0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237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29FC0-18B7-4C18-9FCD-BF8C39D555F0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29FC0-18B7-4C18-9FCD-BF8C39D555F0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998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29FC0-18B7-4C18-9FCD-BF8C39D555F0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8307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24.06.2019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C62E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600" cap="flat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marL="914400">
              <a:lnSpc>
                <a:spcPct val="100000"/>
              </a:lnSpc>
            </a:pPr>
            <a:endParaRPr lang="ru-RU" altLang="ru-RU" sz="3600" dirty="0" smtClean="0">
              <a:solidFill>
                <a:srgbClr val="FFFFFF"/>
              </a:solidFill>
              <a:latin typeface="PermianSansTypeface" pitchFamily="48" charset="0"/>
            </a:endParaRPr>
          </a:p>
          <a:p>
            <a:pPr marL="914400">
              <a:lnSpc>
                <a:spcPct val="100000"/>
              </a:lnSpc>
            </a:pPr>
            <a:endParaRPr lang="ru-RU" altLang="ru-RU" sz="3600" dirty="0">
              <a:solidFill>
                <a:srgbClr val="FFFFFF"/>
              </a:solidFill>
              <a:latin typeface="PermianSansTypeface" pitchFamily="48" charset="0"/>
            </a:endParaRPr>
          </a:p>
          <a:p>
            <a:pPr marL="914400">
              <a:lnSpc>
                <a:spcPct val="100000"/>
              </a:lnSpc>
            </a:pPr>
            <a:r>
              <a:rPr lang="ru-RU" altLang="ru-RU" sz="4000" dirty="0" smtClean="0">
                <a:solidFill>
                  <a:srgbClr val="FFFFFF"/>
                </a:solidFill>
                <a:latin typeface="+mn-lt"/>
              </a:rPr>
              <a:t>Выпускная квалификационная работа</a:t>
            </a:r>
          </a:p>
          <a:p>
            <a:pPr marL="914400">
              <a:lnSpc>
                <a:spcPct val="100000"/>
              </a:lnSpc>
            </a:pPr>
            <a:r>
              <a:rPr lang="ru-RU" altLang="ru-RU" sz="2000" dirty="0" smtClean="0">
                <a:solidFill>
                  <a:srgbClr val="FFFFFF"/>
                </a:solidFill>
                <a:latin typeface="+mn-lt"/>
              </a:rPr>
              <a:t>«Исследование </a:t>
            </a:r>
            <a:r>
              <a:rPr lang="ru-RU" altLang="ru-RU" sz="2000" dirty="0">
                <a:solidFill>
                  <a:srgbClr val="FFFFFF"/>
                </a:solidFill>
                <a:latin typeface="+mn-lt"/>
              </a:rPr>
              <a:t>изображений плевральных выпотов для ранней диагностики заболеваний»</a:t>
            </a:r>
          </a:p>
          <a:p>
            <a:pPr marL="914400">
              <a:lnSpc>
                <a:spcPct val="100000"/>
              </a:lnSpc>
            </a:pPr>
            <a:endParaRPr lang="ru-RU" altLang="ru-RU" sz="3600" dirty="0">
              <a:solidFill>
                <a:srgbClr val="FFFFFF"/>
              </a:solidFill>
              <a:latin typeface="PermianSansTypeface" pitchFamily="48" charset="0"/>
            </a:endParaRPr>
          </a:p>
          <a:p>
            <a:pPr marL="914400">
              <a:lnSpc>
                <a:spcPct val="100000"/>
              </a:lnSpc>
            </a:pPr>
            <a:endParaRPr lang="ru-RU" altLang="ru-RU" sz="3600" dirty="0">
              <a:solidFill>
                <a:srgbClr val="FFFFFF"/>
              </a:solidFill>
              <a:latin typeface="PermianSansTypeface" pitchFamily="48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541463" y="2827338"/>
            <a:ext cx="667385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" y="447675"/>
            <a:ext cx="5133975" cy="127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965200" y="1976438"/>
            <a:ext cx="7199313" cy="1587"/>
          </a:xfrm>
          <a:prstGeom prst="line">
            <a:avLst/>
          </a:prstGeom>
          <a:noFill/>
          <a:ln w="25560" cap="flat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" name="Подзаголовок 2"/>
          <p:cNvSpPr txBox="1">
            <a:spLocks/>
          </p:cNvSpPr>
          <p:nvPr/>
        </p:nvSpPr>
        <p:spPr>
          <a:xfrm>
            <a:off x="251520" y="5589240"/>
            <a:ext cx="4572000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dirty="0">
                <a:solidFill>
                  <a:srgbClr val="FFFFFF"/>
                </a:solidFill>
              </a:rPr>
              <a:t>Научный руководитель: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dirty="0">
                <a:solidFill>
                  <a:srgbClr val="FFFFFF"/>
                </a:solidFill>
              </a:rPr>
              <a:t>Доцент кафедры МОВС, </a:t>
            </a:r>
            <a:r>
              <a:rPr lang="ru-RU" dirty="0" err="1">
                <a:solidFill>
                  <a:srgbClr val="FFFFFF"/>
                </a:solidFill>
              </a:rPr>
              <a:t>к.ф.-м.н</a:t>
            </a:r>
            <a:r>
              <a:rPr lang="ru-RU" dirty="0">
                <a:solidFill>
                  <a:srgbClr val="FFFFFF"/>
                </a:solidFill>
              </a:rPr>
              <a:t>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dirty="0">
                <a:solidFill>
                  <a:srgbClr val="FFFFFF"/>
                </a:solidFill>
              </a:rPr>
              <a:t>Замятина Е.Б.</a:t>
            </a:r>
          </a:p>
        </p:txBody>
      </p:sp>
      <p:sp>
        <p:nvSpPr>
          <p:cNvPr id="11" name="Подзаголовок 2"/>
          <p:cNvSpPr txBox="1">
            <a:spLocks/>
          </p:cNvSpPr>
          <p:nvPr/>
        </p:nvSpPr>
        <p:spPr>
          <a:xfrm>
            <a:off x="3779912" y="5373216"/>
            <a:ext cx="5076056" cy="12961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49263" rtl="0" fontAlgn="base">
              <a:lnSpc>
                <a:spcPct val="88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100" kern="1200">
                <a:solidFill>
                  <a:srgbClr val="C62E3E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fontAlgn="base">
              <a:lnSpc>
                <a:spcPct val="88000"/>
              </a:lnSpc>
              <a:spcBef>
                <a:spcPts val="113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00" kern="1200">
                <a:solidFill>
                  <a:srgbClr val="C62E3E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fontAlgn="base">
              <a:lnSpc>
                <a:spcPct val="88000"/>
              </a:lnSpc>
              <a:spcBef>
                <a:spcPts val="8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00" kern="1200">
                <a:solidFill>
                  <a:srgbClr val="C62E3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fontAlgn="base">
              <a:lnSpc>
                <a:spcPct val="88000"/>
              </a:lnSpc>
              <a:spcBef>
                <a:spcPts val="5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00" kern="1200">
                <a:solidFill>
                  <a:srgbClr val="C62E3E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fontAlgn="base">
              <a:lnSpc>
                <a:spcPct val="88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C62E3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9144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ru-RU" sz="1800" dirty="0">
                <a:solidFill>
                  <a:srgbClr val="FFFFFF"/>
                </a:solidFill>
              </a:rPr>
              <a:t>Работу выполнил студент</a:t>
            </a:r>
          </a:p>
          <a:p>
            <a:pPr marL="0" indent="0" algn="r" defTabSz="9144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ru-RU" sz="1800" dirty="0">
                <a:solidFill>
                  <a:srgbClr val="FFFFFF"/>
                </a:solidFill>
              </a:rPr>
              <a:t>механико-математического факультета</a:t>
            </a:r>
          </a:p>
          <a:p>
            <a:pPr marL="0" indent="0" algn="r" defTabSz="9144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ru-RU" sz="1800" dirty="0">
                <a:solidFill>
                  <a:srgbClr val="FFFFFF"/>
                </a:solidFill>
              </a:rPr>
              <a:t> группы ПМИ-1,2-2015</a:t>
            </a:r>
          </a:p>
          <a:p>
            <a:pPr marL="0" indent="0" algn="r" defTabSz="9144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ru-RU" sz="1800" dirty="0" err="1">
                <a:solidFill>
                  <a:srgbClr val="FFFFFF"/>
                </a:solidFill>
              </a:rPr>
              <a:t>Заманов</a:t>
            </a:r>
            <a:r>
              <a:rPr lang="ru-RU" sz="1800" dirty="0">
                <a:solidFill>
                  <a:srgbClr val="FFFFFF"/>
                </a:solidFill>
              </a:rPr>
              <a:t> </a:t>
            </a:r>
            <a:r>
              <a:rPr lang="ru-RU" sz="1800" dirty="0" err="1">
                <a:solidFill>
                  <a:srgbClr val="FFFFFF"/>
                </a:solidFill>
              </a:rPr>
              <a:t>Мухтар</a:t>
            </a:r>
            <a:endParaRPr lang="ru-RU" sz="1800" dirty="0">
              <a:solidFill>
                <a:srgbClr val="FFFFFF"/>
              </a:solidFill>
            </a:endParaRPr>
          </a:p>
          <a:p>
            <a:pPr algn="r" hangingPunct="1">
              <a:lnSpc>
                <a:spcPct val="100000"/>
              </a:lnSpc>
            </a:pPr>
            <a:endParaRPr 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-17227"/>
            <a:ext cx="9144000" cy="90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Финальная архитектура 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7308304" y="6492875"/>
            <a:ext cx="2895600" cy="365125"/>
          </a:xfrm>
        </p:spPr>
        <p:txBody>
          <a:bodyPr/>
          <a:lstStyle/>
          <a:p>
            <a:r>
              <a:rPr lang="ru-RU" sz="2000" b="1" dirty="0" smtClean="0">
                <a:solidFill>
                  <a:schemeClr val="tx1"/>
                </a:solidFill>
              </a:rPr>
              <a:t>10</a:t>
            </a:r>
            <a:r>
              <a:rPr lang="en-US" sz="2000" b="1" dirty="0" smtClean="0">
                <a:solidFill>
                  <a:schemeClr val="tx1"/>
                </a:solidFill>
              </a:rPr>
              <a:t>/1</a:t>
            </a:r>
            <a:r>
              <a:rPr lang="ru-RU" sz="2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251520" cy="6858000"/>
          </a:xfrm>
          <a:prstGeom prst="rect">
            <a:avLst/>
          </a:prstGeom>
          <a:solidFill>
            <a:srgbClr val="C62E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600" cap="flat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1043608" y="1052736"/>
            <a:ext cx="7056784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9054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-17227"/>
            <a:ext cx="9144000" cy="90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Распознавание изображений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251520" cy="6858000"/>
          </a:xfrm>
          <a:prstGeom prst="rect">
            <a:avLst/>
          </a:prstGeom>
          <a:solidFill>
            <a:srgbClr val="C62E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600" cap="flat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827584" y="780939"/>
            <a:ext cx="7488832" cy="5296122"/>
          </a:xfrm>
          <a:prstGeom prst="rect">
            <a:avLst/>
          </a:prstGeom>
        </p:spPr>
      </p:pic>
      <p:sp>
        <p:nvSpPr>
          <p:cNvPr id="9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7308304" y="6492875"/>
            <a:ext cx="2895600" cy="365125"/>
          </a:xfrm>
        </p:spPr>
        <p:txBody>
          <a:bodyPr/>
          <a:lstStyle/>
          <a:p>
            <a:r>
              <a:rPr lang="ru-RU" sz="2000" b="1" dirty="0" smtClean="0">
                <a:solidFill>
                  <a:schemeClr val="tx1"/>
                </a:solidFill>
              </a:rPr>
              <a:t>11</a:t>
            </a:r>
            <a:r>
              <a:rPr lang="en-US" sz="2000" b="1" dirty="0" smtClean="0">
                <a:solidFill>
                  <a:schemeClr val="tx1"/>
                </a:solidFill>
              </a:rPr>
              <a:t>/1</a:t>
            </a:r>
            <a:r>
              <a:rPr lang="ru-RU" sz="2000" b="1" dirty="0">
                <a:solidFill>
                  <a:schemeClr val="tx1"/>
                </a:solidFill>
              </a:rPr>
              <a:t>3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ru-RU" sz="4000" b="1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268761"/>
            <a:ext cx="8784976" cy="5040560"/>
          </a:xfrm>
        </p:spPr>
        <p:txBody>
          <a:bodyPr>
            <a:normAutofit/>
          </a:bodyPr>
          <a:lstStyle/>
          <a:p>
            <a:pPr>
              <a:buNone/>
            </a:pPr>
            <a:endParaRPr lang="ru-RU" sz="1800" dirty="0" smtClean="0"/>
          </a:p>
          <a:p>
            <a:pPr>
              <a:buNone/>
            </a:pPr>
            <a:r>
              <a:rPr lang="ru-RU" sz="1800" dirty="0"/>
              <a:t>	</a:t>
            </a:r>
            <a:r>
              <a:rPr lang="ru-RU" sz="1800" dirty="0" smtClean="0"/>
              <a:t>Использована библиотека</a:t>
            </a:r>
            <a:r>
              <a:rPr lang="en-US" sz="1800" dirty="0" smtClean="0"/>
              <a:t> </a:t>
            </a:r>
            <a:r>
              <a:rPr lang="en-US" sz="1800" b="1" dirty="0" err="1" smtClean="0"/>
              <a:t>Keras</a:t>
            </a:r>
            <a:r>
              <a:rPr lang="en-US" sz="1800" dirty="0" smtClean="0"/>
              <a:t>.</a:t>
            </a:r>
            <a:endParaRPr lang="ru-RU" sz="1800" dirty="0" smtClean="0"/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endParaRPr lang="ru-RU" sz="1800" dirty="0"/>
          </a:p>
          <a:p>
            <a:pPr>
              <a:buNone/>
            </a:pPr>
            <a:r>
              <a:rPr lang="ru-RU" sz="1800" dirty="0" smtClean="0"/>
              <a:t>	Разработаны различные архитектуры </a:t>
            </a:r>
            <a:r>
              <a:rPr lang="ru-RU" sz="1800" b="1" dirty="0" err="1" smtClean="0"/>
              <a:t>сверточных</a:t>
            </a:r>
            <a:r>
              <a:rPr lang="ru-RU" sz="1800" dirty="0" smtClean="0"/>
              <a:t> нейронных сетей.</a:t>
            </a:r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r>
              <a:rPr lang="ru-RU" sz="1800" dirty="0"/>
              <a:t>	</a:t>
            </a:r>
            <a:r>
              <a:rPr lang="ru-RU" sz="1800" dirty="0" smtClean="0"/>
              <a:t>Получен </a:t>
            </a:r>
            <a:r>
              <a:rPr lang="ru-RU" sz="1800" b="1" dirty="0" smtClean="0"/>
              <a:t>результат</a:t>
            </a:r>
            <a:r>
              <a:rPr lang="ru-RU" sz="1800" dirty="0" smtClean="0"/>
              <a:t> 95</a:t>
            </a:r>
            <a:r>
              <a:rPr lang="en-US" sz="1800" dirty="0" smtClean="0"/>
              <a:t>,71%</a:t>
            </a:r>
            <a:r>
              <a:rPr lang="ru-RU" sz="1800" dirty="0" smtClean="0"/>
              <a:t>.</a:t>
            </a:r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 smtClean="0"/>
          </a:p>
          <a:p>
            <a:pPr>
              <a:buNone/>
            </a:pPr>
            <a:r>
              <a:rPr lang="ru-RU" sz="1800" dirty="0"/>
              <a:t>	</a:t>
            </a:r>
            <a:r>
              <a:rPr lang="ru-RU" sz="1800" b="1" dirty="0" smtClean="0"/>
              <a:t>Дальнейшие пути исследования</a:t>
            </a:r>
            <a:r>
              <a:rPr lang="ru-RU" sz="1800" dirty="0" smtClean="0"/>
              <a:t> – применение комбинированных методов распознавания.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251520" cy="6858000"/>
          </a:xfrm>
          <a:prstGeom prst="rect">
            <a:avLst/>
          </a:prstGeom>
          <a:solidFill>
            <a:srgbClr val="C62E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600" cap="flat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7308304" y="6492875"/>
            <a:ext cx="2895600" cy="365125"/>
          </a:xfrm>
        </p:spPr>
        <p:txBody>
          <a:bodyPr/>
          <a:lstStyle/>
          <a:p>
            <a:r>
              <a:rPr lang="ru-RU" sz="2000" b="1" dirty="0" smtClean="0">
                <a:solidFill>
                  <a:schemeClr val="tx1"/>
                </a:solidFill>
              </a:rPr>
              <a:t>12</a:t>
            </a:r>
            <a:r>
              <a:rPr lang="en-US" sz="2000" b="1" dirty="0" smtClean="0">
                <a:solidFill>
                  <a:schemeClr val="tx1"/>
                </a:solidFill>
              </a:rPr>
              <a:t>/1</a:t>
            </a:r>
            <a:r>
              <a:rPr lang="ru-RU" sz="2000" b="1" dirty="0">
                <a:solidFill>
                  <a:schemeClr val="tx1"/>
                </a:solidFill>
              </a:rP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C62E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600" cap="flat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marL="914400">
              <a:lnSpc>
                <a:spcPct val="100000"/>
              </a:lnSpc>
            </a:pPr>
            <a:endParaRPr lang="ru-RU" altLang="ru-RU" sz="3600" dirty="0">
              <a:solidFill>
                <a:srgbClr val="FFFFFF"/>
              </a:solidFill>
              <a:latin typeface="PermianSansTypeface" pitchFamily="48" charset="0"/>
            </a:endParaRPr>
          </a:p>
          <a:p>
            <a:pPr marL="914400">
              <a:lnSpc>
                <a:spcPct val="100000"/>
              </a:lnSpc>
            </a:pPr>
            <a:endParaRPr lang="ru-RU" altLang="ru-RU" sz="3600" dirty="0">
              <a:solidFill>
                <a:srgbClr val="FFFFFF"/>
              </a:solidFill>
              <a:latin typeface="PermianSansTypeface" pitchFamily="48" charset="0"/>
            </a:endParaRPr>
          </a:p>
          <a:p>
            <a:pPr marL="914400">
              <a:lnSpc>
                <a:spcPct val="100000"/>
              </a:lnSpc>
            </a:pPr>
            <a:endParaRPr lang="ru-RU" altLang="ru-RU" sz="3600" dirty="0">
              <a:solidFill>
                <a:srgbClr val="FFFFFF"/>
              </a:solidFill>
              <a:latin typeface="PermianSansTypeface" pitchFamily="48" charset="0"/>
            </a:endParaRPr>
          </a:p>
          <a:p>
            <a:pPr marL="914400">
              <a:lnSpc>
                <a:spcPct val="100000"/>
              </a:lnSpc>
            </a:pPr>
            <a:endParaRPr lang="ru-RU" altLang="ru-RU" sz="3600" dirty="0">
              <a:solidFill>
                <a:srgbClr val="FFFFFF"/>
              </a:solidFill>
              <a:latin typeface="PermianSansTypeface" pitchFamily="48" charset="0"/>
            </a:endParaRPr>
          </a:p>
          <a:p>
            <a:pPr marL="914400">
              <a:lnSpc>
                <a:spcPct val="100000"/>
              </a:lnSpc>
            </a:pPr>
            <a:r>
              <a:rPr lang="ru-RU" altLang="ru-RU" sz="3600" dirty="0">
                <a:solidFill>
                  <a:srgbClr val="FFFFFF"/>
                </a:solidFill>
                <a:latin typeface="PermianSansTypeface" pitchFamily="48" charset="0"/>
              </a:rPr>
              <a:t>Спасибо за внимание!</a:t>
            </a:r>
          </a:p>
          <a:p>
            <a:pPr marL="914400">
              <a:lnSpc>
                <a:spcPct val="100000"/>
              </a:lnSpc>
            </a:pPr>
            <a:endParaRPr lang="ru-RU" altLang="ru-RU" sz="3600" dirty="0">
              <a:solidFill>
                <a:srgbClr val="FFFFFF"/>
              </a:solidFill>
              <a:latin typeface="PermianSansTypeface" pitchFamily="48" charset="0"/>
            </a:endParaRPr>
          </a:p>
          <a:p>
            <a:pPr marL="914400">
              <a:lnSpc>
                <a:spcPct val="100000"/>
              </a:lnSpc>
            </a:pPr>
            <a:endParaRPr lang="ru-RU" altLang="ru-RU" sz="3600" dirty="0" smtClean="0">
              <a:solidFill>
                <a:srgbClr val="FFFFFF"/>
              </a:solidFill>
              <a:latin typeface="PermianSansTypeface" pitchFamily="48" charset="0"/>
            </a:endParaRPr>
          </a:p>
          <a:p>
            <a:pPr marL="914400">
              <a:lnSpc>
                <a:spcPct val="100000"/>
              </a:lnSpc>
            </a:pPr>
            <a:endParaRPr lang="ru-RU" altLang="ru-RU" sz="3600" dirty="0">
              <a:solidFill>
                <a:srgbClr val="FFFFFF"/>
              </a:solidFill>
              <a:latin typeface="PermianSansTypeface" pitchFamily="48" charset="0"/>
            </a:endParaRPr>
          </a:p>
          <a:p>
            <a:pPr marL="914400"/>
            <a:r>
              <a:rPr lang="ru-RU" sz="2000" dirty="0" err="1" smtClean="0">
                <a:solidFill>
                  <a:srgbClr val="FFFFFF"/>
                </a:solidFill>
                <a:latin typeface="PermianSansTypeface" pitchFamily="48" charset="0"/>
              </a:rPr>
              <a:t>Заманов</a:t>
            </a:r>
            <a:r>
              <a:rPr lang="ru-RU" sz="2000" dirty="0" smtClean="0">
                <a:solidFill>
                  <a:srgbClr val="FFFFFF"/>
                </a:solidFill>
                <a:latin typeface="PermianSansTypeface" pitchFamily="48" charset="0"/>
              </a:rPr>
              <a:t> </a:t>
            </a:r>
            <a:r>
              <a:rPr lang="ru-RU" sz="2000" dirty="0" err="1" smtClean="0">
                <a:solidFill>
                  <a:srgbClr val="FFFFFF"/>
                </a:solidFill>
                <a:latin typeface="PermianSansTypeface" pitchFamily="48" charset="0"/>
              </a:rPr>
              <a:t>Мухтар</a:t>
            </a:r>
            <a:endParaRPr lang="ru-RU" sz="2000" dirty="0" smtClean="0">
              <a:solidFill>
                <a:srgbClr val="FFFFFF"/>
              </a:solidFill>
              <a:latin typeface="PermianSansTypeface" pitchFamily="48" charset="0"/>
            </a:endParaRPr>
          </a:p>
          <a:p>
            <a:pPr marL="914400"/>
            <a:r>
              <a:rPr lang="en-US" sz="2000" dirty="0">
                <a:solidFill>
                  <a:srgbClr val="FFFFFF"/>
                </a:solidFill>
                <a:latin typeface="PermianSansTypeface" pitchFamily="48" charset="0"/>
              </a:rPr>
              <a:t>M</a:t>
            </a:r>
            <a:r>
              <a:rPr lang="en-US" sz="2000" dirty="0" smtClean="0">
                <a:solidFill>
                  <a:srgbClr val="FFFFFF"/>
                </a:solidFill>
                <a:latin typeface="PermianSansTypeface" pitchFamily="48" charset="0"/>
              </a:rPr>
              <a:t>ishaz020@mail.ru</a:t>
            </a:r>
            <a:endParaRPr lang="ru-RU" sz="2000" dirty="0">
              <a:solidFill>
                <a:srgbClr val="FFFFFF"/>
              </a:solidFill>
              <a:latin typeface="PermianSansTypeface" pitchFamily="48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541338"/>
            <a:ext cx="1439863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0949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Актуальность и цель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052736"/>
            <a:ext cx="4392488" cy="580526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1800" dirty="0"/>
              <a:t>	</a:t>
            </a:r>
          </a:p>
          <a:p>
            <a:pPr>
              <a:buNone/>
            </a:pPr>
            <a:r>
              <a:rPr lang="ru-RU" sz="1800" b="1" dirty="0"/>
              <a:t>	Актуальность</a:t>
            </a:r>
            <a:r>
              <a:rPr lang="ru-RU" sz="1800" dirty="0"/>
              <a:t> – своевременное определение злокачественного заболевания. </a:t>
            </a:r>
          </a:p>
          <a:p>
            <a:pPr>
              <a:buNone/>
            </a:pPr>
            <a:r>
              <a:rPr lang="ru-RU" sz="1800" dirty="0"/>
              <a:t>	</a:t>
            </a:r>
          </a:p>
          <a:p>
            <a:pPr>
              <a:buNone/>
            </a:pPr>
            <a:r>
              <a:rPr lang="ru-RU" sz="1800" dirty="0"/>
              <a:t>	</a:t>
            </a:r>
            <a:r>
              <a:rPr lang="ru-RU" sz="1800" b="1" dirty="0"/>
              <a:t>Цель</a:t>
            </a:r>
            <a:r>
              <a:rPr lang="ru-RU" sz="1800" dirty="0"/>
              <a:t> – определить по фотографическому изображению плевральной жидкости пациента, болен ли он онкологическим заболеванием.</a:t>
            </a:r>
          </a:p>
          <a:p>
            <a:pPr>
              <a:buNone/>
            </a:pPr>
            <a:r>
              <a:rPr lang="ru-RU" sz="1800" dirty="0"/>
              <a:t>	</a:t>
            </a:r>
          </a:p>
          <a:p>
            <a:pPr>
              <a:buNone/>
            </a:pPr>
            <a:r>
              <a:rPr lang="ru-RU" sz="1800" dirty="0"/>
              <a:t>	При работе непосредственно с самим изображением анализа плевральной жидкости больного человека необходимо найти различные паттерны, по которым и диагностируется определённое заболевание. </a:t>
            </a:r>
            <a:endParaRPr lang="ru-RU" sz="1800" dirty="0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7380312" y="6492875"/>
            <a:ext cx="2895600" cy="365125"/>
          </a:xfrm>
        </p:spPr>
        <p:txBody>
          <a:bodyPr/>
          <a:lstStyle/>
          <a:p>
            <a:r>
              <a:rPr lang="ru-RU" sz="2000" b="1" dirty="0" smtClean="0">
                <a:solidFill>
                  <a:schemeClr val="tx1"/>
                </a:solidFill>
              </a:rPr>
              <a:t>2</a:t>
            </a:r>
            <a:r>
              <a:rPr lang="en-US" sz="2000" b="1" dirty="0" smtClean="0">
                <a:solidFill>
                  <a:schemeClr val="tx1"/>
                </a:solidFill>
              </a:rPr>
              <a:t>/1</a:t>
            </a:r>
            <a:r>
              <a:rPr lang="ru-RU" sz="2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251520" cy="6858000"/>
          </a:xfrm>
          <a:prstGeom prst="rect">
            <a:avLst/>
          </a:prstGeom>
          <a:solidFill>
            <a:srgbClr val="C62E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600" cap="flat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pic>
        <p:nvPicPr>
          <p:cNvPr id="6" name="Рисунок 5" descr="C:\Users\Миша\Desktop\Занятия\курсач\ОнкоПаттерны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1955123"/>
            <a:ext cx="4320480" cy="3852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7607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Задачи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052736"/>
            <a:ext cx="8568952" cy="482453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1800" dirty="0" smtClean="0"/>
              <a:t>	Список задач: </a:t>
            </a:r>
          </a:p>
          <a:p>
            <a:pPr lvl="0"/>
            <a:endParaRPr lang="ru-RU" sz="1800" dirty="0" smtClean="0"/>
          </a:p>
          <a:p>
            <a:pPr lvl="0"/>
            <a:r>
              <a:rPr lang="ru-RU" sz="1800" dirty="0" smtClean="0"/>
              <a:t>Реализовать модуль </a:t>
            </a:r>
            <a:r>
              <a:rPr lang="ru-RU" sz="1800" dirty="0"/>
              <a:t>программы, который осуществляет предварительную обработку </a:t>
            </a:r>
            <a:r>
              <a:rPr lang="ru-RU" sz="1800" dirty="0" smtClean="0"/>
              <a:t>изображений </a:t>
            </a:r>
            <a:r>
              <a:rPr lang="ru-RU" sz="1800" dirty="0"/>
              <a:t>с использованием функций библиотеки </a:t>
            </a:r>
            <a:r>
              <a:rPr lang="ru-RU" sz="1800" b="1" dirty="0" err="1"/>
              <a:t>OpenCV</a:t>
            </a:r>
            <a:r>
              <a:rPr lang="ru-RU" sz="1800" dirty="0" smtClean="0"/>
              <a:t>.</a:t>
            </a:r>
          </a:p>
          <a:p>
            <a:pPr lvl="0"/>
            <a:endParaRPr lang="ru-RU" sz="1800" dirty="0"/>
          </a:p>
          <a:p>
            <a:pPr lvl="0"/>
            <a:r>
              <a:rPr lang="ru-RU" sz="1800" dirty="0"/>
              <a:t>Разработать архитектуру </a:t>
            </a:r>
            <a:r>
              <a:rPr lang="ru-RU" sz="1800" b="1" dirty="0" err="1"/>
              <a:t>сверточной</a:t>
            </a:r>
            <a:r>
              <a:rPr lang="ru-RU" sz="1800" dirty="0"/>
              <a:t> нейронной </a:t>
            </a:r>
            <a:r>
              <a:rPr lang="ru-RU" sz="1800" dirty="0" smtClean="0"/>
              <a:t>сети для решения поставленной задачи.</a:t>
            </a:r>
          </a:p>
          <a:p>
            <a:pPr lvl="0"/>
            <a:endParaRPr lang="en-US" sz="1800" dirty="0" smtClean="0"/>
          </a:p>
          <a:p>
            <a:r>
              <a:rPr lang="ru-RU" sz="1800" dirty="0"/>
              <a:t>Реализовать </a:t>
            </a:r>
            <a:r>
              <a:rPr lang="ru-RU" sz="1800" dirty="0" smtClean="0"/>
              <a:t>модуль </a:t>
            </a:r>
            <a:r>
              <a:rPr lang="ru-RU" sz="1800" dirty="0"/>
              <a:t>программы, отвечающий за </a:t>
            </a:r>
            <a:r>
              <a:rPr lang="ru-RU" sz="1800" b="1" dirty="0"/>
              <a:t>распознавание</a:t>
            </a:r>
            <a:r>
              <a:rPr lang="ru-RU" sz="1800" dirty="0"/>
              <a:t> изображений, и пользовательский интерфейс.</a:t>
            </a:r>
          </a:p>
          <a:p>
            <a:pPr lvl="0"/>
            <a:endParaRPr lang="ru-RU" sz="1800" dirty="0"/>
          </a:p>
          <a:p>
            <a:pPr lvl="0"/>
            <a:r>
              <a:rPr lang="ru-RU" sz="1800" dirty="0"/>
              <a:t>Обучить нейронную сеть с использование возможностей библиотеки </a:t>
            </a:r>
            <a:r>
              <a:rPr lang="en-US" sz="1800" b="1" dirty="0" err="1"/>
              <a:t>Keras</a:t>
            </a:r>
            <a:r>
              <a:rPr lang="ru-RU" sz="1800" dirty="0" smtClean="0"/>
              <a:t>.</a:t>
            </a:r>
          </a:p>
          <a:p>
            <a:pPr lvl="0"/>
            <a:endParaRPr lang="ru-RU" sz="1800" dirty="0"/>
          </a:p>
          <a:p>
            <a:pPr lvl="0"/>
            <a:r>
              <a:rPr lang="ru-RU" sz="1800" dirty="0"/>
              <a:t>Осуществить анализ результатов распознавания после </a:t>
            </a:r>
            <a:r>
              <a:rPr lang="ru-RU" sz="1800" dirty="0" smtClean="0"/>
              <a:t>обучения</a:t>
            </a:r>
            <a:r>
              <a:rPr lang="ru-RU" sz="1800" dirty="0"/>
              <a:t> </a:t>
            </a:r>
            <a:r>
              <a:rPr lang="ru-RU" sz="1800" dirty="0" smtClean="0"/>
              <a:t>и сформулировать </a:t>
            </a:r>
            <a:r>
              <a:rPr lang="ru-RU" sz="1800" b="1" dirty="0" smtClean="0"/>
              <a:t>выводы</a:t>
            </a:r>
            <a:r>
              <a:rPr lang="ru-RU" sz="1800" dirty="0" smtClean="0"/>
              <a:t>.</a:t>
            </a:r>
            <a:endParaRPr lang="ru-RU" sz="1800" dirty="0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7380312" y="6492875"/>
            <a:ext cx="2895600" cy="365125"/>
          </a:xfrm>
        </p:spPr>
        <p:txBody>
          <a:bodyPr/>
          <a:lstStyle/>
          <a:p>
            <a:r>
              <a:rPr lang="ru-RU" sz="2000" b="1" dirty="0">
                <a:solidFill>
                  <a:schemeClr val="tx1"/>
                </a:solidFill>
              </a:rPr>
              <a:t>3</a:t>
            </a:r>
            <a:r>
              <a:rPr lang="en-US" sz="2000" b="1" dirty="0" smtClean="0">
                <a:solidFill>
                  <a:schemeClr val="tx1"/>
                </a:solidFill>
              </a:rPr>
              <a:t>/1</a:t>
            </a:r>
            <a:r>
              <a:rPr lang="ru-RU" sz="2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251520" cy="6858000"/>
          </a:xfrm>
          <a:prstGeom prst="rect">
            <a:avLst/>
          </a:prstGeom>
          <a:solidFill>
            <a:srgbClr val="C62E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600" cap="flat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78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9144000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Предварительная обработка </a:t>
            </a:r>
          </a:p>
          <a:p>
            <a:r>
              <a:rPr 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изображения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7380312" y="6492875"/>
            <a:ext cx="2895600" cy="365125"/>
          </a:xfrm>
        </p:spPr>
        <p:txBody>
          <a:bodyPr/>
          <a:lstStyle/>
          <a:p>
            <a:r>
              <a:rPr lang="ru-RU" sz="2000" b="1" dirty="0">
                <a:solidFill>
                  <a:schemeClr val="tx1"/>
                </a:solidFill>
              </a:rPr>
              <a:t>4</a:t>
            </a:r>
            <a:r>
              <a:rPr lang="en-US" sz="2000" b="1" dirty="0" smtClean="0">
                <a:solidFill>
                  <a:schemeClr val="tx1"/>
                </a:solidFill>
              </a:rPr>
              <a:t>/1</a:t>
            </a:r>
            <a:r>
              <a:rPr lang="ru-RU" sz="2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251520" cy="6858000"/>
          </a:xfrm>
          <a:prstGeom prst="rect">
            <a:avLst/>
          </a:prstGeom>
          <a:solidFill>
            <a:srgbClr val="C62E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600" cap="flat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140946445"/>
              </p:ext>
            </p:extLst>
          </p:nvPr>
        </p:nvGraphicFramePr>
        <p:xfrm>
          <a:off x="1524000" y="152524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Фильтрация изображения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7380312" y="6492875"/>
            <a:ext cx="2895600" cy="365125"/>
          </a:xfrm>
        </p:spPr>
        <p:txBody>
          <a:bodyPr/>
          <a:lstStyle/>
          <a:p>
            <a:r>
              <a:rPr lang="ru-RU" sz="2000" b="1" dirty="0">
                <a:solidFill>
                  <a:schemeClr val="tx1"/>
                </a:solidFill>
              </a:rPr>
              <a:t>5</a:t>
            </a:r>
            <a:r>
              <a:rPr lang="en-US" sz="2000" b="1" dirty="0" smtClean="0">
                <a:solidFill>
                  <a:schemeClr val="tx1"/>
                </a:solidFill>
              </a:rPr>
              <a:t>/1</a:t>
            </a:r>
            <a:r>
              <a:rPr lang="ru-RU" sz="2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251520" cy="6858000"/>
          </a:xfrm>
          <a:prstGeom prst="rect">
            <a:avLst/>
          </a:prstGeom>
          <a:solidFill>
            <a:srgbClr val="C62E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600" cap="flat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pic>
        <p:nvPicPr>
          <p:cNvPr id="7" name="Рисунок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3588" y="1088740"/>
            <a:ext cx="7416824" cy="4680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Бинаризация изображения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7380312" y="6492875"/>
            <a:ext cx="2895600" cy="365125"/>
          </a:xfrm>
        </p:spPr>
        <p:txBody>
          <a:bodyPr/>
          <a:lstStyle/>
          <a:p>
            <a:r>
              <a:rPr lang="ru-RU" sz="2000" b="1" dirty="0">
                <a:solidFill>
                  <a:schemeClr val="tx1"/>
                </a:solidFill>
              </a:rPr>
              <a:t>6</a:t>
            </a:r>
            <a:r>
              <a:rPr lang="en-US" sz="2000" b="1" dirty="0" smtClean="0">
                <a:solidFill>
                  <a:schemeClr val="tx1"/>
                </a:solidFill>
              </a:rPr>
              <a:t>/1</a:t>
            </a:r>
            <a:r>
              <a:rPr lang="ru-RU" sz="2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251520" cy="6858000"/>
          </a:xfrm>
          <a:prstGeom prst="rect">
            <a:avLst/>
          </a:prstGeom>
          <a:solidFill>
            <a:srgbClr val="C62E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600" cap="flat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250" y="908720"/>
            <a:ext cx="5563499" cy="50362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980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Повороты изображений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7380312" y="6492875"/>
            <a:ext cx="2895600" cy="365125"/>
          </a:xfrm>
        </p:spPr>
        <p:txBody>
          <a:bodyPr/>
          <a:lstStyle/>
          <a:p>
            <a:r>
              <a:rPr lang="ru-RU" sz="2000" b="1" dirty="0">
                <a:solidFill>
                  <a:schemeClr val="tx1"/>
                </a:solidFill>
              </a:rPr>
              <a:t>7</a:t>
            </a:r>
            <a:r>
              <a:rPr lang="en-US" sz="2000" b="1" dirty="0" smtClean="0">
                <a:solidFill>
                  <a:schemeClr val="tx1"/>
                </a:solidFill>
              </a:rPr>
              <a:t>/1</a:t>
            </a:r>
            <a:r>
              <a:rPr lang="ru-RU" sz="2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251520" cy="6858000"/>
          </a:xfrm>
          <a:prstGeom prst="rect">
            <a:avLst/>
          </a:prstGeom>
          <a:solidFill>
            <a:srgbClr val="C62E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600" cap="flat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611560" y="980728"/>
            <a:ext cx="8280920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r>
              <a:rPr lang="ru-RU" sz="1800" dirty="0" smtClean="0"/>
              <a:t>	</a:t>
            </a:r>
            <a:r>
              <a:rPr lang="ru-RU" sz="1800" b="1" dirty="0" smtClean="0"/>
              <a:t>Проблема</a:t>
            </a:r>
            <a:r>
              <a:rPr lang="ru-RU" sz="1800" dirty="0" smtClean="0"/>
              <a:t> – малое количество исходных данных.</a:t>
            </a:r>
          </a:p>
          <a:p>
            <a:pPr algn="just">
              <a:buNone/>
            </a:pPr>
            <a:endParaRPr lang="ru-RU" sz="1800" dirty="0" smtClean="0"/>
          </a:p>
          <a:p>
            <a:pPr algn="just">
              <a:buNone/>
            </a:pPr>
            <a:r>
              <a:rPr lang="ru-RU" sz="1800" dirty="0"/>
              <a:t>	</a:t>
            </a:r>
            <a:r>
              <a:rPr lang="ru-RU" sz="1800" b="1" dirty="0" smtClean="0"/>
              <a:t>Решение проблемы</a:t>
            </a:r>
            <a:r>
              <a:rPr lang="ru-RU" sz="1800" dirty="0" smtClean="0"/>
              <a:t> – жёсткие преобразования, а именно, 40 поворотов изображений на 9 градусов.</a:t>
            </a:r>
            <a:endParaRPr lang="ru-RU" sz="2000" dirty="0" smtClean="0"/>
          </a:p>
        </p:txBody>
      </p:sp>
      <p:pic>
        <p:nvPicPr>
          <p:cNvPr id="9" name="Рисунок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8226" y="2492896"/>
            <a:ext cx="6227588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9404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9028" y="1052736"/>
            <a:ext cx="8607468" cy="16561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b="1" dirty="0" err="1" smtClean="0"/>
              <a:t>Сверточные</a:t>
            </a:r>
            <a:r>
              <a:rPr lang="ru-RU" sz="1800" dirty="0" smtClean="0"/>
              <a:t> </a:t>
            </a:r>
            <a:r>
              <a:rPr lang="ru-RU" sz="1800" b="1" dirty="0" smtClean="0"/>
              <a:t>нейронные</a:t>
            </a:r>
            <a:r>
              <a:rPr lang="ru-RU" sz="1800" dirty="0" smtClean="0"/>
              <a:t> </a:t>
            </a:r>
            <a:r>
              <a:rPr lang="ru-RU" sz="1800" b="1" dirty="0" smtClean="0"/>
              <a:t>сети</a:t>
            </a:r>
            <a:r>
              <a:rPr lang="ru-RU" sz="1800" dirty="0" smtClean="0"/>
              <a:t> (</a:t>
            </a:r>
            <a:r>
              <a:rPr lang="ru-RU" sz="1800" dirty="0" err="1" smtClean="0"/>
              <a:t>convolutional</a:t>
            </a:r>
            <a:r>
              <a:rPr lang="ru-RU" sz="1800" dirty="0" smtClean="0"/>
              <a:t> </a:t>
            </a:r>
            <a:r>
              <a:rPr lang="ru-RU" sz="1800" dirty="0" err="1" smtClean="0"/>
              <a:t>neural</a:t>
            </a:r>
            <a:r>
              <a:rPr lang="ru-RU" sz="1800" dirty="0" smtClean="0"/>
              <a:t> </a:t>
            </a:r>
            <a:r>
              <a:rPr lang="ru-RU" sz="1800" dirty="0" err="1" smtClean="0"/>
              <a:t>networks</a:t>
            </a:r>
            <a:r>
              <a:rPr lang="ru-RU" sz="1800" dirty="0" smtClean="0"/>
              <a:t>, CNN) — это широкий класс архитектур, основная идея которых состоит в том, чтобы </a:t>
            </a:r>
            <a:r>
              <a:rPr lang="ru-RU" sz="1800" dirty="0" err="1" smtClean="0"/>
              <a:t>переиспользовать</a:t>
            </a:r>
            <a:r>
              <a:rPr lang="ru-RU" sz="1800" dirty="0" smtClean="0"/>
              <a:t> одни и те же части нейронной сети для работы с разными маленькими, локальными участками входов. </a:t>
            </a:r>
          </a:p>
          <a:p>
            <a:pPr marL="0" indent="0">
              <a:buNone/>
            </a:pPr>
            <a:r>
              <a:rPr lang="ru-RU" sz="1800" dirty="0" smtClean="0"/>
              <a:t> </a:t>
            </a:r>
            <a:endParaRPr lang="ru-RU" sz="18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7380312" y="6492875"/>
            <a:ext cx="2895600" cy="365125"/>
          </a:xfrm>
        </p:spPr>
        <p:txBody>
          <a:bodyPr/>
          <a:lstStyle/>
          <a:p>
            <a:r>
              <a:rPr lang="ru-RU" sz="2000" b="1" dirty="0">
                <a:solidFill>
                  <a:schemeClr val="tx1"/>
                </a:solidFill>
              </a:rPr>
              <a:t>8</a:t>
            </a:r>
            <a:r>
              <a:rPr lang="en-US" sz="2000" b="1" dirty="0" smtClean="0">
                <a:solidFill>
                  <a:schemeClr val="tx1"/>
                </a:solidFill>
              </a:rPr>
              <a:t>/1</a:t>
            </a:r>
            <a:r>
              <a:rPr lang="ru-RU" sz="2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0" y="-17227"/>
            <a:ext cx="9144000" cy="90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Сверточные</a:t>
            </a:r>
            <a:r>
              <a:rPr 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нейронные сети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251520" cy="6858000"/>
          </a:xfrm>
          <a:prstGeom prst="rect">
            <a:avLst/>
          </a:prstGeom>
          <a:solidFill>
            <a:srgbClr val="C62E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600" cap="flat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" name="Содержимое 2"/>
          <p:cNvSpPr txBox="1">
            <a:spLocks/>
          </p:cNvSpPr>
          <p:nvPr/>
        </p:nvSpPr>
        <p:spPr>
          <a:xfrm>
            <a:off x="395536" y="2708920"/>
            <a:ext cx="4316082" cy="4149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 smtClean="0"/>
              <a:t>Традиционно </a:t>
            </a:r>
            <a:r>
              <a:rPr lang="ru-RU" sz="1800" dirty="0" err="1"/>
              <a:t>сверточная</a:t>
            </a:r>
            <a:r>
              <a:rPr lang="ru-RU" sz="1800" dirty="0"/>
              <a:t> нейронная сеть содержит в себе следующие типы слоев</a:t>
            </a:r>
            <a:r>
              <a:rPr lang="ru-RU" sz="1800" dirty="0" smtClean="0"/>
              <a:t>:</a:t>
            </a:r>
            <a:endParaRPr lang="en-US" sz="1800" dirty="0" smtClean="0"/>
          </a:p>
          <a:p>
            <a:pPr marL="0" indent="0">
              <a:buNone/>
            </a:pPr>
            <a:r>
              <a:rPr lang="ru-RU" sz="1800" dirty="0" smtClean="0"/>
              <a:t> </a:t>
            </a:r>
            <a:endParaRPr lang="ru-RU" sz="1800" dirty="0"/>
          </a:p>
          <a:p>
            <a:pPr lvl="0"/>
            <a:r>
              <a:rPr lang="ru-RU" sz="1800" b="1" dirty="0" err="1" smtClean="0"/>
              <a:t>Сверточный</a:t>
            </a:r>
            <a:endParaRPr lang="en-US" sz="1800" b="1" dirty="0" smtClean="0"/>
          </a:p>
          <a:p>
            <a:pPr lvl="0"/>
            <a:endParaRPr lang="ru-RU" sz="1800" dirty="0" smtClean="0"/>
          </a:p>
          <a:p>
            <a:pPr lvl="0"/>
            <a:r>
              <a:rPr lang="ru-RU" sz="1800" b="1" dirty="0" err="1" smtClean="0"/>
              <a:t>Субдискретизирующий</a:t>
            </a:r>
            <a:endParaRPr lang="en-US" sz="1800" b="1" dirty="0" smtClean="0"/>
          </a:p>
          <a:p>
            <a:pPr lvl="0"/>
            <a:endParaRPr lang="ru-RU" sz="1800" dirty="0" smtClean="0"/>
          </a:p>
          <a:p>
            <a:pPr lvl="0"/>
            <a:r>
              <a:rPr lang="ru-RU" sz="1800" b="1" dirty="0" smtClean="0"/>
              <a:t>Активационный</a:t>
            </a:r>
            <a:endParaRPr lang="en-US" sz="1800" b="1" dirty="0" smtClean="0"/>
          </a:p>
          <a:p>
            <a:pPr lvl="0"/>
            <a:endParaRPr lang="ru-RU" sz="1800" dirty="0"/>
          </a:p>
          <a:p>
            <a:pPr lvl="0"/>
            <a:r>
              <a:rPr lang="ru-RU" sz="1800" b="1" dirty="0" err="1" smtClean="0"/>
              <a:t>Полносвязный</a:t>
            </a:r>
            <a:endParaRPr lang="ru-RU" sz="1800" dirty="0" smtClean="0"/>
          </a:p>
        </p:txBody>
      </p:sp>
      <p:pic>
        <p:nvPicPr>
          <p:cNvPr id="12" name="Рисунок 1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59878" y="4581128"/>
            <a:ext cx="354457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034" y="2348880"/>
            <a:ext cx="4127446" cy="159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13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251520" cy="6858000"/>
          </a:xfrm>
          <a:prstGeom prst="rect">
            <a:avLst/>
          </a:prstGeom>
          <a:solidFill>
            <a:srgbClr val="C62E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600" cap="flat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7380312" y="6492875"/>
            <a:ext cx="2895600" cy="365125"/>
          </a:xfrm>
        </p:spPr>
        <p:txBody>
          <a:bodyPr/>
          <a:lstStyle/>
          <a:p>
            <a:r>
              <a:rPr lang="ru-RU" sz="2000" b="1" dirty="0">
                <a:solidFill>
                  <a:schemeClr val="tx1"/>
                </a:solidFill>
              </a:rPr>
              <a:t>9</a:t>
            </a:r>
            <a:r>
              <a:rPr lang="en-US" sz="2000" b="1" dirty="0" smtClean="0">
                <a:solidFill>
                  <a:schemeClr val="tx1"/>
                </a:solidFill>
              </a:rPr>
              <a:t>/1</a:t>
            </a:r>
            <a:r>
              <a:rPr lang="ru-RU" sz="2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0" y="-17228"/>
            <a:ext cx="9144000" cy="1213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Сравнение точности распознавания для различных архитектур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466409"/>
              </p:ext>
            </p:extLst>
          </p:nvPr>
        </p:nvGraphicFramePr>
        <p:xfrm>
          <a:off x="914059" y="2123806"/>
          <a:ext cx="7315881" cy="261038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683254">
                  <a:extLst>
                    <a:ext uri="{9D8B030D-6E8A-4147-A177-3AD203B41FA5}">
                      <a16:colId xmlns:a16="http://schemas.microsoft.com/office/drawing/2014/main" val="2523586564"/>
                    </a:ext>
                  </a:extLst>
                </a:gridCol>
                <a:gridCol w="2817799">
                  <a:extLst>
                    <a:ext uri="{9D8B030D-6E8A-4147-A177-3AD203B41FA5}">
                      <a16:colId xmlns:a16="http://schemas.microsoft.com/office/drawing/2014/main" val="1062211282"/>
                    </a:ext>
                  </a:extLst>
                </a:gridCol>
                <a:gridCol w="1814828">
                  <a:extLst>
                    <a:ext uri="{9D8B030D-6E8A-4147-A177-3AD203B41FA5}">
                      <a16:colId xmlns:a16="http://schemas.microsoft.com/office/drawing/2014/main" val="1522255155"/>
                    </a:ext>
                  </a:extLst>
                </a:gridCol>
              </a:tblGrid>
              <a:tr h="863078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  <a:spcAft>
                          <a:spcPts val="0"/>
                        </a:spcAft>
                        <a:tabLst>
                          <a:tab pos="2879725" algn="ctr"/>
                          <a:tab pos="5939790" algn="r"/>
                        </a:tabLst>
                      </a:pPr>
                      <a:r>
                        <a:rPr lang="ru-RU" sz="1800" kern="1200" dirty="0"/>
                        <a:t>Имя архитектуры</a:t>
                      </a:r>
                      <a:endParaRPr lang="ru-RU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879725" algn="ctr"/>
                          <a:tab pos="5939790" algn="r"/>
                        </a:tabLst>
                      </a:pPr>
                      <a:endParaRPr lang="en-US" sz="1800" kern="1200" dirty="0" smtClean="0"/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879725" algn="ctr"/>
                          <a:tab pos="5939790" algn="r"/>
                        </a:tabLst>
                      </a:pPr>
                      <a:r>
                        <a:rPr lang="ru-RU" sz="1800" kern="1200" dirty="0" smtClean="0"/>
                        <a:t>Популярная </a:t>
                      </a:r>
                      <a:r>
                        <a:rPr lang="ru-RU" sz="1800" kern="1200" dirty="0"/>
                        <a:t>архитектура, лежащая в основе</a:t>
                      </a:r>
                      <a:endParaRPr lang="ru-RU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  <a:spcAft>
                          <a:spcPts val="0"/>
                        </a:spcAft>
                        <a:tabLst>
                          <a:tab pos="2879725" algn="ctr"/>
                          <a:tab pos="5939790" algn="r"/>
                        </a:tabLst>
                      </a:pPr>
                      <a:r>
                        <a:rPr lang="ru-RU" sz="1800" kern="1200" dirty="0"/>
                        <a:t>Точность</a:t>
                      </a:r>
                      <a:endParaRPr lang="ru-RU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321939"/>
                  </a:ext>
                </a:extLst>
              </a:tr>
              <a:tr h="3494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kern="1200" dirty="0"/>
                        <a:t>Архитектура 1</a:t>
                      </a:r>
                      <a:endParaRPr lang="ru-RU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VGG16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200" dirty="0" smtClean="0"/>
                        <a:t>9</a:t>
                      </a:r>
                      <a:r>
                        <a:rPr lang="ru-RU" sz="1800" kern="1200" dirty="0" smtClean="0"/>
                        <a:t>5</a:t>
                      </a:r>
                      <a:r>
                        <a:rPr lang="en-US" sz="1800" kern="1200" dirty="0" smtClean="0"/>
                        <a:t>,</a:t>
                      </a:r>
                      <a:r>
                        <a:rPr lang="ru-RU" sz="1800" kern="1200" dirty="0" smtClean="0"/>
                        <a:t>7</a:t>
                      </a:r>
                      <a:r>
                        <a:rPr lang="en-US" sz="1800" kern="1200" dirty="0" smtClean="0"/>
                        <a:t>1%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9446366"/>
                  </a:ext>
                </a:extLst>
              </a:tr>
              <a:tr h="3494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kern="1200" dirty="0"/>
                        <a:t>Архитектура 2</a:t>
                      </a:r>
                      <a:endParaRPr lang="ru-RU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VGG16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200"/>
                        <a:t>63,92%</a:t>
                      </a:r>
                      <a:endParaRPr lang="ru-RU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8566574"/>
                  </a:ext>
                </a:extLst>
              </a:tr>
              <a:tr h="3494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kern="1200" dirty="0"/>
                        <a:t>Архитектура 3</a:t>
                      </a:r>
                      <a:endParaRPr lang="ru-RU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200" dirty="0" err="1"/>
                        <a:t>AlexNet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67,34%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1118120"/>
                  </a:ext>
                </a:extLst>
              </a:tr>
              <a:tr h="3494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kern="1200" dirty="0"/>
                        <a:t>Архитектура 4</a:t>
                      </a:r>
                      <a:endParaRPr lang="ru-RU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200" dirty="0" err="1"/>
                        <a:t>AlexNet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81,71%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0863619"/>
                  </a:ext>
                </a:extLst>
              </a:tr>
              <a:tr h="3494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kern="1200" dirty="0"/>
                        <a:t>Архитектура 5</a:t>
                      </a:r>
                      <a:endParaRPr lang="ru-RU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Inception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59,21%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4742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054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1698</TotalTime>
  <Words>224</Words>
  <Application>Microsoft Office PowerPoint</Application>
  <PresentationFormat>Экран (4:3)</PresentationFormat>
  <Paragraphs>116</Paragraphs>
  <Slides>13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Droid Sans Fallback</vt:lpstr>
      <vt:lpstr>PermianSansTypeface</vt:lpstr>
      <vt:lpstr>Times New Roman</vt:lpstr>
      <vt:lpstr>Тема Office</vt:lpstr>
      <vt:lpstr>Презентация PowerPoint</vt:lpstr>
      <vt:lpstr>Актуальность и цель</vt:lpstr>
      <vt:lpstr>Задачи</vt:lpstr>
      <vt:lpstr>Презентация PowerPoint</vt:lpstr>
      <vt:lpstr>Фильтрация изображения</vt:lpstr>
      <vt:lpstr>Бинаризация изображения</vt:lpstr>
      <vt:lpstr>Повороты изображений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РАСПОЗНАВАНИЕ ЗАБОЛЕВАНИЙ С ИСПОЛЬЗОВАНИЕМ РЯДА МЕДИЦИНСКИХ ПОКАЗАТЕЛЕЙ</dc:title>
  <dc:creator>Миша</dc:creator>
  <cp:lastModifiedBy>Миша</cp:lastModifiedBy>
  <cp:revision>79</cp:revision>
  <dcterms:created xsi:type="dcterms:W3CDTF">2018-04-25T22:33:30Z</dcterms:created>
  <dcterms:modified xsi:type="dcterms:W3CDTF">2019-06-24T19:27:12Z</dcterms:modified>
</cp:coreProperties>
</file>