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2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Сверточные</a:t>
            </a:r>
            <a:r>
              <a:rPr lang="ru-RU" dirty="0" smtClean="0"/>
              <a:t> нейронные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085184"/>
            <a:ext cx="7056784" cy="648072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Работу выполнил </a:t>
            </a:r>
          </a:p>
          <a:p>
            <a:r>
              <a:rPr lang="ru-RU" dirty="0" smtClean="0"/>
              <a:t>студент группы ПМИ-1-2015</a:t>
            </a:r>
            <a:br>
              <a:rPr lang="ru-RU" dirty="0" smtClean="0"/>
            </a:br>
            <a:r>
              <a:rPr lang="ru-RU" dirty="0" err="1" smtClean="0"/>
              <a:t>Заманов</a:t>
            </a:r>
            <a:r>
              <a:rPr lang="ru-RU" dirty="0" smtClean="0"/>
              <a:t> М.Р.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изображения при помощи </a:t>
            </a:r>
            <a:r>
              <a:rPr lang="en-US" dirty="0" smtClean="0"/>
              <a:t>CNN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Обработка изображения </a:t>
            </a:r>
            <a:r>
              <a:rPr lang="ru-RU" sz="1800" dirty="0" err="1" smtClean="0"/>
              <a:t>сверточными</a:t>
            </a:r>
            <a:r>
              <a:rPr lang="ru-RU" sz="1800" dirty="0" smtClean="0"/>
              <a:t> сетями:</a:t>
            </a:r>
          </a:p>
          <a:p>
            <a:r>
              <a:rPr lang="ru-RU" sz="1800" dirty="0" smtClean="0"/>
              <a:t>• каждая карта признаков первого слоя выделяет некий признак в каждом окне исходного изображения; в частности, первая карта признаков «ищет» диагональную линию из единичек, точнее, из </a:t>
            </a:r>
            <a:r>
              <a:rPr lang="ru-RU" sz="1800" dirty="0" err="1" smtClean="0"/>
              <a:t>пикселов</a:t>
            </a:r>
            <a:r>
              <a:rPr lang="ru-RU" sz="1800" dirty="0" smtClean="0"/>
              <a:t> высокой интенсивности, вторая просто активируется на закрашенное окно изображения, а третья аналогична первой и ищет другую диагональ; </a:t>
            </a:r>
          </a:p>
          <a:p>
            <a:r>
              <a:rPr lang="ru-RU" sz="1800" dirty="0" smtClean="0"/>
              <a:t>• нелинейность в </a:t>
            </a:r>
            <a:r>
              <a:rPr lang="ru-RU" sz="1800" dirty="0" err="1" smtClean="0"/>
              <a:t>сверточном</a:t>
            </a:r>
            <a:r>
              <a:rPr lang="ru-RU" sz="1800" dirty="0" smtClean="0"/>
              <a:t> слое и слой </a:t>
            </a:r>
            <a:r>
              <a:rPr lang="ru-RU" sz="1800" dirty="0" err="1" smtClean="0"/>
              <a:t>субдискретизации</a:t>
            </a:r>
            <a:r>
              <a:rPr lang="ru-RU" sz="1800" dirty="0" smtClean="0"/>
              <a:t> пропустим; </a:t>
            </a:r>
          </a:p>
          <a:p>
            <a:r>
              <a:rPr lang="ru-RU" sz="1800" dirty="0" smtClean="0"/>
              <a:t>• карта признаков на втором слое (для простоты одна) пытается найти на картинке крестик из двух диагональных линий; для этого она объединяет признаки, выделенные на первом слое, то есть свертка второго слоя — это одномерная свертка по каналам (признакам), а не по окнам в изображении.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Опять же, если бы </a:t>
            </a:r>
            <a:r>
              <a:rPr lang="ru-RU" sz="1800" dirty="0" err="1" smtClean="0"/>
              <a:t>субдискретизация</a:t>
            </a:r>
            <a:r>
              <a:rPr lang="ru-RU" sz="1800" dirty="0" smtClean="0"/>
              <a:t> была нетривиальной, она находила бы ещё и «</a:t>
            </a:r>
            <a:r>
              <a:rPr lang="ru-RU" sz="1800" dirty="0" err="1" smtClean="0"/>
              <a:t>псевдокрестики</a:t>
            </a:r>
            <a:r>
              <a:rPr lang="ru-RU" sz="1800" dirty="0" smtClean="0"/>
              <a:t>», в которых диагональные линии находятся рядом друг с другом, а не обязательно в одном и том же окне.</a:t>
            </a:r>
          </a:p>
          <a:p>
            <a:endParaRPr lang="ru-RU" sz="18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316416" y="6492875"/>
            <a:ext cx="827584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10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r>
              <a:rPr lang="ru-RU" sz="2000" dirty="0" err="1" smtClean="0"/>
              <a:t>Сверточные</a:t>
            </a:r>
            <a:r>
              <a:rPr lang="ru-RU" sz="2000" dirty="0" smtClean="0"/>
              <a:t> нейронные сети (</a:t>
            </a:r>
            <a:r>
              <a:rPr lang="ru-RU" sz="2000" dirty="0" err="1" smtClean="0"/>
              <a:t>convolutional</a:t>
            </a:r>
            <a:r>
              <a:rPr lang="ru-RU" sz="2000" dirty="0" smtClean="0"/>
              <a:t> </a:t>
            </a:r>
            <a:r>
              <a:rPr lang="ru-RU" sz="2000" dirty="0" err="1" smtClean="0"/>
              <a:t>neural</a:t>
            </a:r>
            <a:r>
              <a:rPr lang="ru-RU" sz="2000" dirty="0" smtClean="0"/>
              <a:t> </a:t>
            </a:r>
            <a:r>
              <a:rPr lang="ru-RU" sz="2000" dirty="0" err="1" smtClean="0"/>
              <a:t>networks</a:t>
            </a:r>
            <a:r>
              <a:rPr lang="ru-RU" sz="2000" dirty="0" smtClean="0"/>
              <a:t>, CNN) — это широкий класс архитектур, основная идея которых состоит в том, чтобы </a:t>
            </a:r>
            <a:r>
              <a:rPr lang="ru-RU" sz="2000" dirty="0" err="1" smtClean="0"/>
              <a:t>переиспользовать</a:t>
            </a:r>
            <a:r>
              <a:rPr lang="ru-RU" sz="2000" dirty="0" smtClean="0"/>
              <a:t> одни и те же части нейронной сети для работы с разными маленькими, локальными участками входов. Как и многие другие нейронные архитектуры,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 известны довольно давно, и в наши дни у них уже нашлось много самых разнообразных применений, но основным приложением, ради которого люди когда-то придумали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сети, остается обработка изображений.</a:t>
            </a:r>
          </a:p>
          <a:p>
            <a:endParaRPr lang="ru-RU" sz="2000" dirty="0"/>
          </a:p>
        </p:txBody>
      </p:sp>
      <p:pic>
        <p:nvPicPr>
          <p:cNvPr id="4" name="Picture 2" descr="ÐÐ°ÑÑÐ¸Ð½ÐºÐ¸ Ð¿Ð¾ Ð·Ð°Ð¿ÑÐ¾ÑÑ ÑÐ²ÐµÑÑÐ¾ÑÐ½ÑÐµ Ð½ÐµÐ¹ÑÐ¾Ð½Ð½ÑÐµ ÑÐµÑÐ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560441" cy="2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Идея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сетей появилась по меркам машинного обучения очень давно. </a:t>
            </a:r>
          </a:p>
          <a:p>
            <a:r>
              <a:rPr lang="ru-RU" sz="2000" dirty="0" smtClean="0"/>
              <a:t>Первой настоящей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сетью, позаимствовавшей для информатики воплощенные природой в зрительной коре идеи, был </a:t>
            </a:r>
            <a:r>
              <a:rPr lang="ru-RU" sz="2000" dirty="0" err="1" smtClean="0"/>
              <a:t>Neocognitron</a:t>
            </a:r>
            <a:r>
              <a:rPr lang="ru-RU" sz="2000" dirty="0" smtClean="0"/>
              <a:t> </a:t>
            </a:r>
            <a:r>
              <a:rPr lang="ru-RU" sz="2000" dirty="0" err="1" smtClean="0"/>
              <a:t>Кунихико</a:t>
            </a:r>
            <a:r>
              <a:rPr lang="ru-RU" sz="2000" dirty="0" smtClean="0"/>
              <a:t> </a:t>
            </a:r>
            <a:r>
              <a:rPr lang="ru-RU" sz="2000" dirty="0" err="1" smtClean="0"/>
              <a:t>Фукусимы</a:t>
            </a:r>
            <a:r>
              <a:rPr lang="ru-RU" sz="2000" dirty="0" smtClean="0"/>
              <a:t>, появившийся в 1979–1980 годах. Впрочем, </a:t>
            </a:r>
            <a:r>
              <a:rPr lang="ru-RU" sz="2000" dirty="0" err="1" smtClean="0"/>
              <a:t>Фукусима</a:t>
            </a:r>
            <a:r>
              <a:rPr lang="ru-RU" sz="2000" dirty="0" smtClean="0"/>
              <a:t> не использовал градиентный спуск и вообще обучение с учителем, а его работы были довольно прочно забыты. </a:t>
            </a:r>
          </a:p>
          <a:p>
            <a:r>
              <a:rPr lang="ru-RU" sz="2000" dirty="0" smtClean="0"/>
              <a:t>Снова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 в уже вполне современной форме появились только в работах группы Яна </a:t>
            </a:r>
            <a:r>
              <a:rPr lang="ru-RU" sz="2000" dirty="0" err="1" smtClean="0"/>
              <a:t>ЛеКуна</a:t>
            </a:r>
            <a:r>
              <a:rPr lang="ru-RU" sz="2000" dirty="0" smtClean="0"/>
              <a:t> в конце 1980-х годов, и с тех пор и до наших дней они вполне успешно применяются для распознавания изображений и многих других задач.</a:t>
            </a:r>
            <a:endParaRPr lang="ru-RU" sz="20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структура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Многие типы данных имеют свою собственную внутреннюю структуру. Главный пример такой структуры — изображение, которое обычно представляют как массив векторов чисел. </a:t>
            </a:r>
          </a:p>
          <a:p>
            <a:r>
              <a:rPr lang="ru-RU" dirty="0" smtClean="0"/>
              <a:t>Обобщив внутреннюю структуру изображения до максимальной полезной общности, получим следующее описание: </a:t>
            </a:r>
          </a:p>
          <a:p>
            <a:r>
              <a:rPr lang="ru-RU" dirty="0" smtClean="0"/>
              <a:t>1) исходные данные представляют собой многомерный массив («тензор»); </a:t>
            </a:r>
          </a:p>
          <a:p>
            <a:r>
              <a:rPr lang="ru-RU" dirty="0" smtClean="0"/>
              <a:t>2) среди размерностей этого массива есть одна или более осей, порядок вдоль которых играет важную роль (например, это может быть расположение пикселей в изображении, временная шкала для музыкального произведения, порядок слов или символов в тексте); </a:t>
            </a:r>
          </a:p>
          <a:p>
            <a:r>
              <a:rPr lang="ru-RU" dirty="0" smtClean="0"/>
              <a:t>3) другие оси обозначают «каналы», описывающие свойства каждого элемента по предыдущему подмножеству осей (например, три компонента для изображений, два компонента для стереозвука и т. д.). </a:t>
            </a:r>
          </a:p>
          <a:p>
            <a:endParaRPr lang="ru-RU" dirty="0" smtClean="0"/>
          </a:p>
          <a:p>
            <a:r>
              <a:rPr lang="ru-RU" dirty="0" smtClean="0"/>
              <a:t>При обучении </a:t>
            </a:r>
            <a:r>
              <a:rPr lang="ru-RU" dirty="0" err="1" smtClean="0"/>
              <a:t>полносвязных</a:t>
            </a:r>
            <a:r>
              <a:rPr lang="ru-RU" dirty="0" smtClean="0"/>
              <a:t> нейронных сетей, знание о структуре задачи никак не используется. Аффинные преобразования никак не учитывают структуру картинки, топологию данных!</a:t>
            </a:r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Основная идея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сети состоит в том, что обработка участка изображения очень часто должна происходить независимо от конкретного </a:t>
            </a:r>
            <a:r>
              <a:rPr lang="ru-RU" sz="2000" dirty="0" smtClean="0"/>
              <a:t>расположения </a:t>
            </a:r>
            <a:r>
              <a:rPr lang="ru-RU" sz="2000" dirty="0" smtClean="0"/>
              <a:t>этого участка.</a:t>
            </a:r>
            <a:br>
              <a:rPr lang="ru-RU" sz="2000" dirty="0" smtClean="0"/>
            </a:br>
            <a:r>
              <a:rPr lang="ru-RU" sz="2000" dirty="0" smtClean="0"/>
              <a:t>Мы применяем свертку с матрицей весов W размера 3 × 3 к матрице X размера 5×5. Умножение подматрицы исходной матрицы X, соответствующей окну, и матрицы весов W — это не умножение матриц, а просто скалярное произведение соответствующих векторов.</a:t>
            </a:r>
          </a:p>
          <a:p>
            <a:pPr>
              <a:buNone/>
            </a:pPr>
            <a:r>
              <a:rPr lang="ru-RU" sz="2000" dirty="0" smtClean="0"/>
              <a:t>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Почти всегда после свертки в нейронной сети следует нелинейность,   в следствии чего требуется применить ту или иную нелинейную функцию</a:t>
            </a:r>
            <a:r>
              <a:rPr lang="en-US" sz="2000" dirty="0" smtClean="0"/>
              <a:t> h, </a:t>
            </a:r>
            <a:r>
              <a:rPr lang="ru-RU" sz="2000" dirty="0" smtClean="0"/>
              <a:t>которая будет применяться к каждому элементу полученного тензора по отдельности. 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2800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429000"/>
            <a:ext cx="4032448" cy="148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Субдискретизация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сетях обычно исходят из предположения, что наличие или отсутствие того или иного признака гораздо важнее, чем его точные координаты.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 же сокращает размерность, «обобщая» выделяемые признаки посредством потери части информации об их местоположении.</a:t>
            </a:r>
          </a:p>
          <a:p>
            <a:r>
              <a:rPr lang="ru-RU" sz="2000" dirty="0" smtClean="0"/>
              <a:t>Обычно в качестве операции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 к каждой локальной группе нейронов применяется операция взятия максимума (</a:t>
            </a:r>
            <a:r>
              <a:rPr lang="ru-RU" sz="2000" dirty="0" err="1" smtClean="0"/>
              <a:t>max-pooling</a:t>
            </a:r>
            <a:r>
              <a:rPr lang="ru-RU" sz="2000" dirty="0" smtClean="0"/>
              <a:t>), такая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 восходит еще к работам </a:t>
            </a:r>
            <a:r>
              <a:rPr lang="ru-RU" sz="2000" dirty="0" err="1" smtClean="0"/>
              <a:t>Хьюбела</a:t>
            </a:r>
            <a:r>
              <a:rPr lang="ru-RU" sz="2000" dirty="0" smtClean="0"/>
              <a:t> и </a:t>
            </a:r>
            <a:r>
              <a:rPr lang="ru-RU" sz="2000" dirty="0" err="1" smtClean="0"/>
              <a:t>Визеля</a:t>
            </a:r>
            <a:r>
              <a:rPr lang="ru-RU" sz="2000" dirty="0" smtClean="0"/>
              <a:t>. Иногда встречаются и другие операции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, например, первые группы </a:t>
            </a:r>
            <a:r>
              <a:rPr lang="ru-RU" sz="2000" dirty="0" err="1" smtClean="0"/>
              <a:t>ЛеКуна</a:t>
            </a:r>
            <a:r>
              <a:rPr lang="ru-RU" sz="2000" dirty="0" smtClean="0"/>
              <a:t> использовали для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 взятие среднего, а не максимума. </a:t>
            </a:r>
          </a:p>
          <a:p>
            <a:r>
              <a:rPr lang="ru-RU" sz="2000" dirty="0" smtClean="0"/>
              <a:t>Однако именно максимум встречается на практике чаще всего и для большинства практических задач дает хорошие результаты.</a:t>
            </a:r>
          </a:p>
          <a:p>
            <a:pPr>
              <a:buNone/>
            </a:pPr>
            <a:endParaRPr lang="ru-RU" sz="20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Субдискретизация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— исходная матрица; б — матрица после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с шагом 1; в — матрица после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с шагом 2. </a:t>
            </a:r>
          </a:p>
          <a:p>
            <a:r>
              <a:rPr lang="ru-RU" dirty="0" smtClean="0"/>
              <a:t>Как правило, рассматривается случай, когда шаг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и размер окна совпадают, то есть получаемая на вход матрица делится на непересекающиеся окна, в каждом из которых мы выбираем максимум;</a:t>
            </a:r>
          </a:p>
          <a:p>
            <a:r>
              <a:rPr lang="ru-RU" dirty="0" smtClean="0"/>
              <a:t>Хотя в результате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действительно теряется часть информации, сеть становится более устойчивой к небольшим трансформациям изображения вроде сдвига или поворота.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3695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7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стандартного слоя </a:t>
            </a:r>
            <a:r>
              <a:rPr lang="en-US" dirty="0" smtClean="0"/>
              <a:t>CNN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Стандартный слой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сети состоит из трех компонентов: </a:t>
            </a:r>
          </a:p>
          <a:p>
            <a:r>
              <a:rPr lang="ru-RU" sz="2000" dirty="0" smtClean="0"/>
              <a:t>• свертка в виде линейного отображения, выделяющая локальные признаки; </a:t>
            </a:r>
          </a:p>
          <a:p>
            <a:r>
              <a:rPr lang="ru-RU" sz="2000" dirty="0" smtClean="0"/>
              <a:t>• нелинейная функция, примененная </a:t>
            </a:r>
            <a:r>
              <a:rPr lang="ru-RU" sz="2000" dirty="0" err="1" smtClean="0"/>
              <a:t>покомпонентно</a:t>
            </a:r>
            <a:r>
              <a:rPr lang="ru-RU" sz="2000" dirty="0" smtClean="0"/>
              <a:t> к результатам свертки; 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, которая обычно сокращает геометрический размер получающихся тензоров.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		</a:t>
            </a:r>
            <a:r>
              <a:rPr lang="ru-RU" sz="1600" dirty="0" smtClean="0"/>
              <a:t>Схема одного слоя </a:t>
            </a:r>
            <a:r>
              <a:rPr lang="ru-RU" sz="1600" dirty="0" err="1" smtClean="0"/>
              <a:t>сверточной</a:t>
            </a:r>
            <a:r>
              <a:rPr lang="ru-RU" sz="1600" dirty="0" smtClean="0"/>
              <a:t> сети: свертка, за которой следует </a:t>
            </a:r>
            <a:r>
              <a:rPr lang="ru-RU" sz="1600" dirty="0" err="1" smtClean="0"/>
              <a:t>субдискретизация</a:t>
            </a:r>
            <a:r>
              <a:rPr lang="ru-RU" sz="1600" dirty="0" smtClean="0"/>
              <a:t>.</a:t>
            </a:r>
            <a:endParaRPr lang="ru-RU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3645024"/>
            <a:ext cx="5934741" cy="20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8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литературе окна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слоев называются фильтрами. Минимальный размер, при котором фильтр имеет центр и выражает такие отношения, как «слева»/«справа или «сверху»/«снизу», — это, очевидно, размер 3×3. Именно такой размер фильтров используется в большинстве современных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архитектур.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645040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9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268</TotalTime>
  <Words>845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Сверточные нейронные сети</vt:lpstr>
      <vt:lpstr>Определение</vt:lpstr>
      <vt:lpstr>История</vt:lpstr>
      <vt:lpstr>Внутренняя структура изображения</vt:lpstr>
      <vt:lpstr>Свертка</vt:lpstr>
      <vt:lpstr>Субдискретизация</vt:lpstr>
      <vt:lpstr>Субдискретизация</vt:lpstr>
      <vt:lpstr>Составляющие стандартного слоя CNN</vt:lpstr>
      <vt:lpstr>Фильтры</vt:lpstr>
      <vt:lpstr>Обработка изображения при помощи CNN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dc:creator>Миша</dc:creator>
  <cp:lastModifiedBy>Пользователь Windows</cp:lastModifiedBy>
  <cp:revision>27</cp:revision>
  <dcterms:created xsi:type="dcterms:W3CDTF">2019-01-24T15:59:16Z</dcterms:created>
  <dcterms:modified xsi:type="dcterms:W3CDTF">2019-04-23T08:12:27Z</dcterms:modified>
</cp:coreProperties>
</file>