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70" r:id="rId4"/>
    <p:sldId id="258" r:id="rId5"/>
    <p:sldId id="271" r:id="rId6"/>
    <p:sldId id="272" r:id="rId7"/>
    <p:sldId id="273" r:id="rId8"/>
    <p:sldId id="274" r:id="rId9"/>
    <p:sldId id="268" r:id="rId10"/>
    <p:sldId id="269"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8C40B-F671-4DEC-823D-95172FC29B30}" type="datetimeFigureOut">
              <a:rPr lang="ru-RU" smtClean="0"/>
              <a:pPr/>
              <a:t>23.04.2019</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29FC0-18B7-4C18-9FCD-BF8C39D555F0}" type="slidenum">
              <a:rPr lang="ru-RU" smtClean="0"/>
              <a:pPr/>
              <a:t>‹#›</a:t>
            </a:fld>
            <a:endParaRPr lang="ru-RU"/>
          </a:p>
        </p:txBody>
      </p:sp>
    </p:spTree>
    <p:extLst>
      <p:ext uri="{BB962C8B-B14F-4D97-AF65-F5344CB8AC3E}">
        <p14:creationId xmlns="" xmlns:p14="http://schemas.microsoft.com/office/powerpoint/2010/main" val="63136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5329FC0-18B7-4C18-9FCD-BF8C39D555F0}" type="slidenum">
              <a:rPr lang="ru-RU" smtClean="0"/>
              <a:pPr/>
              <a:t>2</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23.04.2019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23.04.2019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23.04.2019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23.04.2019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23.04.2019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23.04.2019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23.04.2019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946647"/>
          </a:xfrm>
        </p:spPr>
        <p:txBody>
          <a:bodyPr>
            <a:noAutofit/>
          </a:bodyPr>
          <a:lstStyle/>
          <a:p>
            <a:r>
              <a:rPr lang="ru-RU" sz="4000" b="1" dirty="0" smtClean="0"/>
              <a:t>Научно-исследовательская работа</a:t>
            </a:r>
            <a:r>
              <a:rPr lang="ru-RU" sz="2000" b="1" dirty="0" smtClean="0"/>
              <a:t/>
            </a:r>
            <a:br>
              <a:rPr lang="ru-RU" sz="2000" b="1" dirty="0" smtClean="0"/>
            </a:br>
            <a:r>
              <a:rPr lang="ru-RU" sz="2000" b="1" dirty="0"/>
              <a:t>«</a:t>
            </a:r>
            <a:r>
              <a:rPr lang="ru-RU" sz="2000" b="1" dirty="0" smtClean="0"/>
              <a:t>Исследование изображений плевральных выпотов для ранней диагностики заболеваний»</a:t>
            </a:r>
            <a:endParaRPr lang="ru-RU" sz="2000" dirty="0"/>
          </a:p>
        </p:txBody>
      </p:sp>
      <p:sp>
        <p:nvSpPr>
          <p:cNvPr id="3" name="Подзаголовок 2"/>
          <p:cNvSpPr>
            <a:spLocks noGrp="1"/>
          </p:cNvSpPr>
          <p:nvPr>
            <p:ph type="subTitle" idx="1"/>
          </p:nvPr>
        </p:nvSpPr>
        <p:spPr>
          <a:xfrm>
            <a:off x="3779912" y="5301208"/>
            <a:ext cx="5076056" cy="1368152"/>
          </a:xfrm>
        </p:spPr>
        <p:txBody>
          <a:bodyPr>
            <a:normAutofit/>
          </a:bodyPr>
          <a:lstStyle/>
          <a:p>
            <a:pPr algn="r"/>
            <a:r>
              <a:rPr lang="ru-RU" sz="1800" dirty="0" smtClean="0">
                <a:solidFill>
                  <a:schemeClr val="tx1"/>
                </a:solidFill>
              </a:rPr>
              <a:t>Работу выполнил студент</a:t>
            </a:r>
          </a:p>
          <a:p>
            <a:pPr algn="r"/>
            <a:r>
              <a:rPr lang="ru-RU" sz="1800" dirty="0" smtClean="0">
                <a:solidFill>
                  <a:schemeClr val="tx1"/>
                </a:solidFill>
              </a:rPr>
              <a:t>механико-математического факультета</a:t>
            </a:r>
          </a:p>
          <a:p>
            <a:pPr algn="r"/>
            <a:r>
              <a:rPr lang="ru-RU" sz="1800" dirty="0" smtClean="0">
                <a:solidFill>
                  <a:schemeClr val="tx1"/>
                </a:solidFill>
              </a:rPr>
              <a:t> группы ПМИ-1,2-2015</a:t>
            </a:r>
          </a:p>
          <a:p>
            <a:pPr algn="r"/>
            <a:r>
              <a:rPr lang="ru-RU" sz="1800" b="1" dirty="0" err="1" smtClean="0">
                <a:solidFill>
                  <a:schemeClr val="tx1"/>
                </a:solidFill>
              </a:rPr>
              <a:t>Заманов</a:t>
            </a:r>
            <a:r>
              <a:rPr lang="ru-RU" sz="1800" b="1" dirty="0" smtClean="0">
                <a:solidFill>
                  <a:schemeClr val="tx1"/>
                </a:solidFill>
              </a:rPr>
              <a:t> </a:t>
            </a:r>
            <a:r>
              <a:rPr lang="ru-RU" sz="1800" b="1" dirty="0" err="1" smtClean="0">
                <a:solidFill>
                  <a:schemeClr val="tx1"/>
                </a:solidFill>
              </a:rPr>
              <a:t>Мухтар</a:t>
            </a:r>
            <a:endParaRPr lang="ru-RU" sz="1800" b="1" dirty="0" smtClean="0">
              <a:solidFill>
                <a:schemeClr val="tx1"/>
              </a:solidFill>
            </a:endParaRPr>
          </a:p>
          <a:p>
            <a:pPr algn="r"/>
            <a:endParaRPr lang="ru-RU" sz="1800" dirty="0">
              <a:solidFill>
                <a:schemeClr val="tx1"/>
              </a:solidFill>
            </a:endParaRPr>
          </a:p>
        </p:txBody>
      </p:sp>
      <p:sp>
        <p:nvSpPr>
          <p:cNvPr id="4" name="Подзаголовок 2"/>
          <p:cNvSpPr txBox="1">
            <a:spLocks/>
          </p:cNvSpPr>
          <p:nvPr/>
        </p:nvSpPr>
        <p:spPr>
          <a:xfrm>
            <a:off x="251520" y="5589240"/>
            <a:ext cx="4572000" cy="108012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b="0" i="0" u="none" strike="noStrike" kern="1200" cap="none" spc="0" normalizeH="0" baseline="0" noProof="0" dirty="0" smtClean="0">
                <a:ln>
                  <a:noFill/>
                </a:ln>
                <a:effectLst/>
                <a:uLnTx/>
                <a:uFillTx/>
                <a:latin typeface="+mn-lt"/>
                <a:ea typeface="+mn-ea"/>
                <a:cs typeface="+mn-cs"/>
              </a:rPr>
              <a:t>Научный руководитель:</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ru-RU" dirty="0" smtClean="0"/>
              <a:t>Доцент кафедры МОВС, </a:t>
            </a:r>
            <a:r>
              <a:rPr lang="ru-RU" dirty="0" err="1" smtClean="0"/>
              <a:t>к.ф.-м.н</a:t>
            </a:r>
            <a:r>
              <a:rPr lang="ru-RU" dirty="0" smtClean="0"/>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b="1" i="0" u="none" strike="noStrike" kern="1200" cap="none" spc="0" normalizeH="0" baseline="0" noProof="0" dirty="0" smtClean="0">
                <a:ln>
                  <a:noFill/>
                </a:ln>
                <a:effectLst/>
                <a:uLnTx/>
                <a:uFillTx/>
                <a:latin typeface="+mn-lt"/>
                <a:ea typeface="+mn-ea"/>
                <a:cs typeface="+mn-cs"/>
              </a:rPr>
              <a:t>Замятина</a:t>
            </a:r>
            <a:r>
              <a:rPr kumimoji="0" lang="ru-RU" b="1" i="0" u="none" strike="noStrike" kern="1200" cap="none" spc="0" normalizeH="0" noProof="0" dirty="0" smtClean="0">
                <a:ln>
                  <a:noFill/>
                </a:ln>
                <a:effectLst/>
                <a:uLnTx/>
                <a:uFillTx/>
                <a:latin typeface="+mn-lt"/>
                <a:ea typeface="+mn-ea"/>
                <a:cs typeface="+mn-cs"/>
              </a:rPr>
              <a:t> Е.Б.</a:t>
            </a:r>
            <a:endParaRPr kumimoji="0" lang="ru-RU" b="1" i="0" u="none" strike="noStrike" kern="120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08920"/>
            <a:ext cx="8229600" cy="1143000"/>
          </a:xfrm>
        </p:spPr>
        <p:txBody>
          <a:bodyPr>
            <a:normAutofit/>
          </a:bodyPr>
          <a:lstStyle/>
          <a:p>
            <a:r>
              <a:rPr lang="ru-RU" sz="5400" b="1" dirty="0" smtClean="0"/>
              <a:t>Спасибо за внимание!</a:t>
            </a:r>
            <a:endParaRPr lang="ru-RU" sz="5400" b="1"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a:bodyPr>
          <a:lstStyle/>
          <a:p>
            <a:r>
              <a:rPr lang="ru-RU" sz="3200" b="1" dirty="0" smtClean="0">
                <a:latin typeface="Arial" panose="020B0604020202020204" pitchFamily="34" charset="0"/>
                <a:cs typeface="Arial" panose="020B0604020202020204" pitchFamily="34" charset="0"/>
              </a:rPr>
              <a:t>Цели</a:t>
            </a:r>
            <a:endParaRPr lang="ru-RU" sz="3200" b="1" dirty="0">
              <a:latin typeface="Arial" panose="020B0604020202020204" pitchFamily="34" charset="0"/>
              <a:cs typeface="Arial" panose="020B0604020202020204" pitchFamily="34" charset="0"/>
            </a:endParaRPr>
          </a:p>
        </p:txBody>
      </p:sp>
      <p:sp>
        <p:nvSpPr>
          <p:cNvPr id="3" name="Содержимое 2"/>
          <p:cNvSpPr>
            <a:spLocks noGrp="1"/>
          </p:cNvSpPr>
          <p:nvPr>
            <p:ph idx="1"/>
          </p:nvPr>
        </p:nvSpPr>
        <p:spPr>
          <a:xfrm>
            <a:off x="251520" y="1052736"/>
            <a:ext cx="8568952" cy="4824536"/>
          </a:xfrm>
        </p:spPr>
        <p:txBody>
          <a:bodyPr>
            <a:noAutofit/>
          </a:bodyPr>
          <a:lstStyle/>
          <a:p>
            <a:pPr>
              <a:buNone/>
            </a:pPr>
            <a:r>
              <a:rPr lang="ru-RU" sz="1600" dirty="0" smtClean="0"/>
              <a:t>	Список целей: </a:t>
            </a:r>
          </a:p>
          <a:p>
            <a:pPr>
              <a:buNone/>
            </a:pPr>
            <a:r>
              <a:rPr lang="ru-RU" sz="1600" dirty="0" smtClean="0"/>
              <a:t> </a:t>
            </a:r>
          </a:p>
          <a:p>
            <a:r>
              <a:rPr lang="ru-RU" sz="1600" dirty="0" smtClean="0"/>
              <a:t>Осуществить предварительную обработку изображений с использованием функций библиотеки </a:t>
            </a:r>
            <a:r>
              <a:rPr lang="ru-RU" sz="1600" b="1" dirty="0" err="1" smtClean="0"/>
              <a:t>OpenCV</a:t>
            </a:r>
            <a:r>
              <a:rPr lang="ru-RU" sz="1600" dirty="0" smtClean="0"/>
              <a:t>.</a:t>
            </a:r>
          </a:p>
          <a:p>
            <a:endParaRPr lang="ru-RU" sz="1600" dirty="0" smtClean="0"/>
          </a:p>
          <a:p>
            <a:r>
              <a:rPr lang="ru-RU" sz="1600" dirty="0" smtClean="0"/>
              <a:t>Изучить состав и возможности </a:t>
            </a:r>
            <a:r>
              <a:rPr lang="ru-RU" sz="1600" b="1" dirty="0" err="1" smtClean="0"/>
              <a:t>сверточных</a:t>
            </a:r>
            <a:r>
              <a:rPr lang="ru-RU" sz="1600" dirty="0" smtClean="0"/>
              <a:t> нейронных сетей, разработать собственную </a:t>
            </a:r>
            <a:r>
              <a:rPr lang="ru-RU" sz="1600" b="1" dirty="0" smtClean="0"/>
              <a:t>архитектуру</a:t>
            </a:r>
            <a:r>
              <a:rPr lang="ru-RU" sz="1600" dirty="0" smtClean="0"/>
              <a:t> </a:t>
            </a:r>
            <a:r>
              <a:rPr lang="ru-RU" sz="1600" dirty="0" err="1" smtClean="0"/>
              <a:t>нейросети</a:t>
            </a:r>
            <a:r>
              <a:rPr lang="ru-RU" sz="1600" dirty="0" smtClean="0"/>
              <a:t> для решения поставленной задачи.</a:t>
            </a:r>
          </a:p>
          <a:p>
            <a:endParaRPr lang="ru-RU" sz="1600" dirty="0" smtClean="0"/>
          </a:p>
          <a:p>
            <a:r>
              <a:rPr lang="ru-RU" sz="1600" dirty="0" smtClean="0"/>
              <a:t>Познакомиться со средствами библиотеки </a:t>
            </a:r>
            <a:r>
              <a:rPr lang="en-US" sz="1600" b="1" dirty="0" err="1" smtClean="0"/>
              <a:t>Keras</a:t>
            </a:r>
            <a:r>
              <a:rPr lang="en-US" sz="1600" dirty="0" smtClean="0"/>
              <a:t> </a:t>
            </a:r>
            <a:r>
              <a:rPr lang="ru-RU" sz="1600" dirty="0" smtClean="0"/>
              <a:t>для реализации </a:t>
            </a:r>
            <a:r>
              <a:rPr lang="ru-RU" sz="1600" dirty="0" err="1" smtClean="0"/>
              <a:t>сверточных</a:t>
            </a:r>
            <a:r>
              <a:rPr lang="ru-RU" sz="1600" dirty="0" smtClean="0"/>
              <a:t> нейронных сетей</a:t>
            </a:r>
            <a:r>
              <a:rPr lang="en-US" sz="1600" dirty="0" smtClean="0"/>
              <a:t>.</a:t>
            </a:r>
            <a:endParaRPr lang="ru-RU" sz="1600" dirty="0" smtClean="0"/>
          </a:p>
          <a:p>
            <a:pPr>
              <a:buNone/>
            </a:pPr>
            <a:endParaRPr lang="ru-RU" sz="1600" dirty="0" smtClean="0"/>
          </a:p>
          <a:p>
            <a:r>
              <a:rPr lang="ru-RU" sz="1600" dirty="0" smtClean="0"/>
              <a:t>Написать программные фрагменты, которые реализуют </a:t>
            </a:r>
            <a:r>
              <a:rPr lang="ru-RU" sz="1600" b="1" dirty="0" smtClean="0"/>
              <a:t>предобработку</a:t>
            </a:r>
            <a:r>
              <a:rPr lang="ru-RU" sz="1600" dirty="0" smtClean="0"/>
              <a:t> </a:t>
            </a:r>
            <a:r>
              <a:rPr lang="ru-RU" sz="1600" b="1" dirty="0" smtClean="0"/>
              <a:t>изображений</a:t>
            </a:r>
            <a:r>
              <a:rPr lang="ru-RU" sz="1600" dirty="0" smtClean="0"/>
              <a:t>, </a:t>
            </a:r>
            <a:r>
              <a:rPr lang="ru-RU" sz="1600" b="1" dirty="0" smtClean="0"/>
              <a:t>подготовку</a:t>
            </a:r>
            <a:r>
              <a:rPr lang="ru-RU" sz="1600" dirty="0" smtClean="0"/>
              <a:t> обучающего </a:t>
            </a:r>
            <a:r>
              <a:rPr lang="ru-RU" sz="1600" b="1" dirty="0" smtClean="0"/>
              <a:t>множества</a:t>
            </a:r>
            <a:r>
              <a:rPr lang="ru-RU" sz="1600" dirty="0" smtClean="0"/>
              <a:t>, </a:t>
            </a:r>
            <a:r>
              <a:rPr lang="ru-RU" sz="1600" b="1" dirty="0" smtClean="0"/>
              <a:t>обучение</a:t>
            </a:r>
            <a:r>
              <a:rPr lang="ru-RU" sz="1600" dirty="0" smtClean="0"/>
              <a:t> </a:t>
            </a:r>
            <a:r>
              <a:rPr lang="ru-RU" sz="1600" dirty="0" err="1" smtClean="0"/>
              <a:t>сверточной</a:t>
            </a:r>
            <a:r>
              <a:rPr lang="ru-RU" sz="1600" dirty="0" smtClean="0"/>
              <a:t> нейронной </a:t>
            </a:r>
            <a:r>
              <a:rPr lang="ru-RU" sz="1600" b="1" dirty="0" smtClean="0"/>
              <a:t>сети</a:t>
            </a:r>
            <a:r>
              <a:rPr lang="ru-RU" sz="1600" dirty="0" smtClean="0"/>
              <a:t> и </a:t>
            </a:r>
            <a:r>
              <a:rPr lang="ru-RU" sz="1600" b="1" dirty="0" smtClean="0"/>
              <a:t>распознавание</a:t>
            </a:r>
            <a:r>
              <a:rPr lang="ru-RU" sz="1600" dirty="0" smtClean="0"/>
              <a:t> входных </a:t>
            </a:r>
            <a:r>
              <a:rPr lang="ru-RU" sz="1600" b="1" dirty="0" smtClean="0"/>
              <a:t>образов</a:t>
            </a:r>
            <a:r>
              <a:rPr lang="ru-RU" sz="1600" dirty="0" smtClean="0"/>
              <a:t>.</a:t>
            </a:r>
          </a:p>
          <a:p>
            <a:endParaRPr lang="ru-RU" sz="1600" dirty="0" smtClean="0"/>
          </a:p>
          <a:p>
            <a:r>
              <a:rPr lang="ru-RU" sz="1600" dirty="0" smtClean="0"/>
              <a:t>Сформулировать </a:t>
            </a:r>
            <a:r>
              <a:rPr lang="ru-RU" sz="1600" b="1" dirty="0" smtClean="0"/>
              <a:t>выводы</a:t>
            </a:r>
            <a:r>
              <a:rPr lang="ru-RU" sz="1600" dirty="0" smtClean="0"/>
              <a:t>.</a:t>
            </a:r>
            <a:endParaRPr lang="ru-RU" sz="1600" dirty="0"/>
          </a:p>
        </p:txBody>
      </p:sp>
      <p:sp>
        <p:nvSpPr>
          <p:cNvPr id="8"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2</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0" y="0"/>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Предварительная обработка образа</a:t>
            </a:r>
            <a:endParaRPr lang="ru-RU" sz="3200" b="1" dirty="0">
              <a:latin typeface="Arial" panose="020B0604020202020204" pitchFamily="34" charset="0"/>
              <a:cs typeface="Arial" panose="020B0604020202020204" pitchFamily="34" charset="0"/>
            </a:endParaRPr>
          </a:p>
        </p:txBody>
      </p:sp>
      <p:sp>
        <p:nvSpPr>
          <p:cNvPr id="7" name="Содержимое 2"/>
          <p:cNvSpPr>
            <a:spLocks noGrp="1"/>
          </p:cNvSpPr>
          <p:nvPr>
            <p:ph idx="1"/>
          </p:nvPr>
        </p:nvSpPr>
        <p:spPr>
          <a:xfrm>
            <a:off x="395536" y="1196752"/>
            <a:ext cx="2808312" cy="3384376"/>
          </a:xfrm>
        </p:spPr>
        <p:txBody>
          <a:bodyPr>
            <a:noAutofit/>
          </a:bodyPr>
          <a:lstStyle/>
          <a:p>
            <a:pPr>
              <a:buNone/>
            </a:pPr>
            <a:r>
              <a:rPr lang="ru-RU" sz="1600" dirty="0" smtClean="0"/>
              <a:t>	Обработка осуществлялась в 3 этапа:</a:t>
            </a:r>
          </a:p>
          <a:p>
            <a:pPr>
              <a:buNone/>
            </a:pPr>
            <a:r>
              <a:rPr lang="ru-RU" sz="1600" dirty="0" smtClean="0"/>
              <a:t> </a:t>
            </a:r>
          </a:p>
          <a:p>
            <a:r>
              <a:rPr lang="ru-RU" sz="1600" dirty="0" smtClean="0"/>
              <a:t>Приведение изображения к квадратному виду</a:t>
            </a:r>
          </a:p>
          <a:p>
            <a:endParaRPr lang="ru-RU" sz="1600" dirty="0" smtClean="0"/>
          </a:p>
          <a:p>
            <a:pPr lvl="0"/>
            <a:r>
              <a:rPr lang="ru-RU" sz="1600" dirty="0" smtClean="0"/>
              <a:t>Устранение шумовых помех</a:t>
            </a:r>
          </a:p>
          <a:p>
            <a:pPr lvl="0"/>
            <a:endParaRPr lang="ru-RU" sz="1600" dirty="0" smtClean="0"/>
          </a:p>
          <a:p>
            <a:pPr lvl="0"/>
            <a:r>
              <a:rPr lang="ru-RU" sz="1600" dirty="0" smtClean="0"/>
              <a:t>Бинаризация</a:t>
            </a:r>
          </a:p>
          <a:p>
            <a:pPr lvl="0">
              <a:buNone/>
            </a:pPr>
            <a:endParaRPr lang="ru-RU" sz="1600" b="1" dirty="0" smtClean="0"/>
          </a:p>
          <a:p>
            <a:pPr lvl="0"/>
            <a:endParaRPr lang="ru-RU" sz="1600" dirty="0" smtClean="0"/>
          </a:p>
        </p:txBody>
      </p:sp>
      <p:sp>
        <p:nvSpPr>
          <p:cNvPr id="9"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3</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pic>
        <p:nvPicPr>
          <p:cNvPr id="10" name="Рисунок 9"/>
          <p:cNvPicPr/>
          <p:nvPr/>
        </p:nvPicPr>
        <p:blipFill>
          <a:blip r:embed="rId2" cstate="print"/>
          <a:srcRect/>
          <a:stretch>
            <a:fillRect/>
          </a:stretch>
        </p:blipFill>
        <p:spPr bwMode="auto">
          <a:xfrm>
            <a:off x="3347864" y="3068960"/>
            <a:ext cx="5686425" cy="3409950"/>
          </a:xfrm>
          <a:prstGeom prst="rect">
            <a:avLst/>
          </a:prstGeom>
          <a:noFill/>
          <a:ln w="9525">
            <a:noFill/>
            <a:miter lim="800000"/>
            <a:headEnd/>
            <a:tailEnd/>
          </a:ln>
        </p:spPr>
      </p:pic>
      <p:sp>
        <p:nvSpPr>
          <p:cNvPr id="12" name="Содержимое 2"/>
          <p:cNvSpPr txBox="1">
            <a:spLocks/>
          </p:cNvSpPr>
          <p:nvPr/>
        </p:nvSpPr>
        <p:spPr>
          <a:xfrm>
            <a:off x="3275856" y="1196752"/>
            <a:ext cx="5616624" cy="172819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None/>
            </a:pPr>
            <a:r>
              <a:rPr lang="ru-RU" sz="2000" dirty="0" smtClean="0"/>
              <a:t>	</a:t>
            </a:r>
            <a:r>
              <a:rPr lang="ru-RU" sz="2100" dirty="0" smtClean="0"/>
              <a:t>Также было реализовано увеличение количества изображений, используемых для обучения нейронной сети, так как на момент написания работы медиками было предоставлено недостаточное количество образов. Увеличение количества изображений было реализовано посредством 40 поворотов на 9 градусов каждого изображения, которое обучало нейронную сеть.</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7504" y="1124744"/>
            <a:ext cx="4358996" cy="5544616"/>
          </a:xfrm>
        </p:spPr>
        <p:txBody>
          <a:bodyPr>
            <a:noAutofit/>
          </a:bodyPr>
          <a:lstStyle/>
          <a:p>
            <a:pPr marL="0" indent="0">
              <a:buNone/>
            </a:pPr>
            <a:r>
              <a:rPr lang="ru-RU" sz="1500" b="1" dirty="0" err="1" smtClean="0"/>
              <a:t>Сверточные</a:t>
            </a:r>
            <a:r>
              <a:rPr lang="ru-RU" sz="1500" dirty="0" smtClean="0"/>
              <a:t> </a:t>
            </a:r>
            <a:r>
              <a:rPr lang="ru-RU" sz="1500" b="1" dirty="0" smtClean="0"/>
              <a:t>нейронные</a:t>
            </a:r>
            <a:r>
              <a:rPr lang="ru-RU" sz="1500" dirty="0" smtClean="0"/>
              <a:t> </a:t>
            </a:r>
            <a:r>
              <a:rPr lang="ru-RU" sz="1500" b="1" dirty="0" smtClean="0"/>
              <a:t>сети</a:t>
            </a:r>
            <a:r>
              <a:rPr lang="ru-RU" sz="1500" dirty="0" smtClean="0"/>
              <a:t> (</a:t>
            </a:r>
            <a:r>
              <a:rPr lang="ru-RU" sz="1500" dirty="0" err="1" smtClean="0"/>
              <a:t>convolutional</a:t>
            </a:r>
            <a:r>
              <a:rPr lang="ru-RU" sz="1500" dirty="0" smtClean="0"/>
              <a:t> </a:t>
            </a:r>
            <a:r>
              <a:rPr lang="ru-RU" sz="1500" dirty="0" err="1" smtClean="0"/>
              <a:t>neural</a:t>
            </a:r>
            <a:r>
              <a:rPr lang="ru-RU" sz="1500" dirty="0" smtClean="0"/>
              <a:t> </a:t>
            </a:r>
            <a:r>
              <a:rPr lang="ru-RU" sz="1500" dirty="0" err="1" smtClean="0"/>
              <a:t>networks</a:t>
            </a:r>
            <a:r>
              <a:rPr lang="ru-RU" sz="1500" dirty="0" smtClean="0"/>
              <a:t>, CNN) — это широкий класс архитектур, основная идея которых состоит в том, чтобы </a:t>
            </a:r>
            <a:r>
              <a:rPr lang="ru-RU" sz="1500" dirty="0" err="1" smtClean="0"/>
              <a:t>переиспользовать</a:t>
            </a:r>
            <a:r>
              <a:rPr lang="ru-RU" sz="1500" dirty="0" smtClean="0"/>
              <a:t> одни и те же части нейронной сети для работы с разными маленькими, локальными участками входов. Как и многие другие нейронные архитектуры, </a:t>
            </a:r>
            <a:r>
              <a:rPr lang="ru-RU" sz="1500" dirty="0" err="1" smtClean="0"/>
              <a:t>сверточные</a:t>
            </a:r>
            <a:r>
              <a:rPr lang="ru-RU" sz="1500" dirty="0" smtClean="0"/>
              <a:t> сети известны довольно давно, и в наши дни у них уже нашлось много самых разнообразных применений, но основным приложением, ради которого люди когда-то придумали </a:t>
            </a:r>
            <a:r>
              <a:rPr lang="ru-RU" sz="1500" dirty="0" err="1" smtClean="0"/>
              <a:t>сверточные</a:t>
            </a:r>
            <a:r>
              <a:rPr lang="ru-RU" sz="1500" dirty="0" smtClean="0"/>
              <a:t> сети, остается обработка изображений</a:t>
            </a:r>
            <a:r>
              <a:rPr lang="ru-RU" sz="1500" dirty="0" smtClean="0"/>
              <a:t>.</a:t>
            </a:r>
            <a:endParaRPr lang="ru-RU" sz="1500" dirty="0" smtClean="0"/>
          </a:p>
          <a:p>
            <a:pPr marL="0" indent="0">
              <a:buNone/>
            </a:pPr>
            <a:r>
              <a:rPr lang="ru-RU" sz="1500" dirty="0" smtClean="0"/>
              <a:t> </a:t>
            </a:r>
            <a:endParaRPr lang="ru-RU" sz="1500" dirty="0"/>
          </a:p>
        </p:txBody>
      </p:sp>
      <p:sp>
        <p:nvSpPr>
          <p:cNvPr id="5"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4</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pic>
        <p:nvPicPr>
          <p:cNvPr id="4" name="Picture 2" descr="ÐÐ°ÑÑÐ¸Ð½ÐºÐ¸ Ð¿Ð¾ Ð·Ð°Ð¿ÑÐ¾ÑÑ ÑÐ²ÐµÑÑÐ¾ÑÐ½ÑÐµ Ð½ÐµÐ¹ÑÐ¾Ð½Ð½ÑÐµ ÑÐµÑÐ¸"/>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5575" y="4167336"/>
            <a:ext cx="4560441" cy="2564188"/>
          </a:xfrm>
          <a:prstGeom prst="rect">
            <a:avLst/>
          </a:prstGeom>
          <a:noFill/>
          <a:extLst>
            <a:ext uri="{909E8E84-426E-40DD-AFC4-6F175D3DCCD1}">
              <a14:hiddenFill xmlns="" xmlns:a14="http://schemas.microsoft.com/office/drawing/2010/main">
                <a:solidFill>
                  <a:srgbClr val="FFFFFF"/>
                </a:solidFill>
              </a14:hiddenFill>
            </a:ext>
          </a:extLst>
        </p:spPr>
      </p:pic>
      <p:sp>
        <p:nvSpPr>
          <p:cNvPr id="7" name="Содержимое 2"/>
          <p:cNvSpPr txBox="1">
            <a:spLocks/>
          </p:cNvSpPr>
          <p:nvPr/>
        </p:nvSpPr>
        <p:spPr>
          <a:xfrm>
            <a:off x="4716016" y="1143000"/>
            <a:ext cx="4316082" cy="53823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600" dirty="0"/>
              <a:t>Традиционно </a:t>
            </a:r>
            <a:r>
              <a:rPr lang="ru-RU" sz="1600" dirty="0" err="1"/>
              <a:t>сверточная</a:t>
            </a:r>
            <a:r>
              <a:rPr lang="ru-RU" sz="1600" dirty="0"/>
              <a:t> нейронная сеть содержит в себе следующие типы слоев: </a:t>
            </a:r>
          </a:p>
          <a:p>
            <a:pPr lvl="0"/>
            <a:r>
              <a:rPr lang="ru-RU" sz="1600" b="1" dirty="0" err="1"/>
              <a:t>Сверточный</a:t>
            </a:r>
            <a:r>
              <a:rPr lang="ru-RU" sz="1600" dirty="0"/>
              <a:t> (</a:t>
            </a:r>
            <a:r>
              <a:rPr lang="ru-RU" sz="1600" dirty="0" err="1"/>
              <a:t>convolutional</a:t>
            </a:r>
            <a:r>
              <a:rPr lang="ru-RU" sz="1600" dirty="0"/>
              <a:t>). Используется для генерации «карт значений» при помощи фильтров (ядер </a:t>
            </a:r>
            <a:r>
              <a:rPr lang="ru-RU" sz="1600" dirty="0" smtClean="0"/>
              <a:t>свертки).</a:t>
            </a:r>
            <a:endParaRPr lang="ru-RU" sz="1600" dirty="0"/>
          </a:p>
          <a:p>
            <a:pPr lvl="0"/>
            <a:r>
              <a:rPr lang="ru-RU" sz="1600" b="1" dirty="0" err="1"/>
              <a:t>Субдискретизирующий</a:t>
            </a:r>
            <a:r>
              <a:rPr lang="ru-RU" sz="1600" dirty="0"/>
              <a:t> (</a:t>
            </a:r>
            <a:r>
              <a:rPr lang="ru-RU" sz="1600" dirty="0" err="1"/>
              <a:t>подвыборка</a:t>
            </a:r>
            <a:r>
              <a:rPr lang="ru-RU" sz="1600" dirty="0"/>
              <a:t>, </a:t>
            </a:r>
            <a:r>
              <a:rPr lang="ru-RU" sz="1600" dirty="0" err="1"/>
              <a:t>pooling</a:t>
            </a:r>
            <a:r>
              <a:rPr lang="ru-RU" sz="1600" dirty="0"/>
              <a:t>). Основной задачей этого типа слоев является уплотнение карты признаков посредством сжатия </a:t>
            </a:r>
            <a:r>
              <a:rPr lang="ru-RU" sz="1600" dirty="0" smtClean="0"/>
              <a:t>изображения. </a:t>
            </a:r>
          </a:p>
          <a:p>
            <a:pPr lvl="0"/>
            <a:r>
              <a:rPr lang="ru-RU" sz="1600" b="1" dirty="0" smtClean="0"/>
              <a:t>Активационный</a:t>
            </a:r>
            <a:r>
              <a:rPr lang="ru-RU" sz="1600" dirty="0"/>
              <a:t>. Функция активации, через которую проходят результаты свертки или </a:t>
            </a:r>
            <a:r>
              <a:rPr lang="ru-RU" sz="1600" dirty="0" err="1"/>
              <a:t>пуллинга</a:t>
            </a:r>
            <a:r>
              <a:rPr lang="ru-RU" sz="1600" dirty="0"/>
              <a:t>.</a:t>
            </a:r>
          </a:p>
          <a:p>
            <a:pPr lvl="0"/>
            <a:r>
              <a:rPr lang="ru-RU" sz="1600" b="1" dirty="0" err="1"/>
              <a:t>Полносвязный</a:t>
            </a:r>
            <a:r>
              <a:rPr lang="ru-RU" sz="1600" dirty="0"/>
              <a:t>. После прохождения всех слоев свертки и </a:t>
            </a:r>
            <a:r>
              <a:rPr lang="ru-RU" sz="1600" dirty="0" err="1"/>
              <a:t>пуллинга</a:t>
            </a:r>
            <a:r>
              <a:rPr lang="ru-RU" sz="1600" dirty="0"/>
              <a:t>, остается большой набор каналов, хранящих абстрактные понятия, полученные из исходного изображения. Эти данные объединяются и передаются на </a:t>
            </a:r>
            <a:r>
              <a:rPr lang="ru-RU" sz="1600" dirty="0" err="1"/>
              <a:t>полносвязную</a:t>
            </a:r>
            <a:r>
              <a:rPr lang="ru-RU" sz="1600" dirty="0"/>
              <a:t> нейронную сеть, состоящую из одного или более слоев</a:t>
            </a:r>
            <a:r>
              <a:rPr lang="ru-RU" sz="1600" dirty="0" smtClean="0"/>
              <a:t>.</a:t>
            </a:r>
            <a:endParaRPr lang="ru-RU" sz="1600" dirty="0"/>
          </a:p>
        </p:txBody>
      </p:sp>
      <p:sp>
        <p:nvSpPr>
          <p:cNvPr id="8" name="Заголовок 1"/>
          <p:cNvSpPr txBox="1">
            <a:spLocks/>
          </p:cNvSpPr>
          <p:nvPr/>
        </p:nvSpPr>
        <p:spPr>
          <a:xfrm>
            <a:off x="0" y="-17227"/>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err="1" smtClean="0">
                <a:latin typeface="Arial" panose="020B0604020202020204" pitchFamily="34" charset="0"/>
                <a:cs typeface="Arial" panose="020B0604020202020204" pitchFamily="34" charset="0"/>
              </a:rPr>
              <a:t>Сверточные</a:t>
            </a:r>
            <a:r>
              <a:rPr lang="ru-RU" sz="3200" b="1" dirty="0" smtClean="0">
                <a:latin typeface="Arial" panose="020B0604020202020204" pitchFamily="34" charset="0"/>
                <a:cs typeface="Arial" panose="020B0604020202020204" pitchFamily="34" charset="0"/>
              </a:rPr>
              <a:t> нейронные сети</a:t>
            </a:r>
            <a:endParaRPr lang="ru-RU" sz="32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0" y="-17227"/>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Слой свертки</a:t>
            </a:r>
            <a:endParaRPr lang="ru-RU" sz="3200" b="1" dirty="0">
              <a:latin typeface="Arial" panose="020B0604020202020204" pitchFamily="34" charset="0"/>
              <a:cs typeface="Arial" panose="020B0604020202020204" pitchFamily="34" charset="0"/>
            </a:endParaRPr>
          </a:p>
        </p:txBody>
      </p:sp>
      <p:sp>
        <p:nvSpPr>
          <p:cNvPr id="8" name="Содержимое 2"/>
          <p:cNvSpPr>
            <a:spLocks noGrp="1"/>
          </p:cNvSpPr>
          <p:nvPr>
            <p:ph sz="quarter" idx="1"/>
          </p:nvPr>
        </p:nvSpPr>
        <p:spPr>
          <a:xfrm>
            <a:off x="467544" y="980728"/>
            <a:ext cx="8229600" cy="4937760"/>
          </a:xfrm>
        </p:spPr>
        <p:txBody>
          <a:bodyPr>
            <a:noAutofit/>
          </a:bodyPr>
          <a:lstStyle/>
          <a:p>
            <a:pPr>
              <a:buNone/>
            </a:pPr>
            <a:r>
              <a:rPr lang="ru-RU" sz="1600" dirty="0" smtClean="0"/>
              <a:t>	Основная идея </a:t>
            </a:r>
            <a:r>
              <a:rPr lang="ru-RU" sz="1600" dirty="0" err="1" smtClean="0"/>
              <a:t>сверточной</a:t>
            </a:r>
            <a:r>
              <a:rPr lang="ru-RU" sz="1600" dirty="0" smtClean="0"/>
              <a:t> сети состоит в том, что обработка участка изображения очень часто должна происходить независимо от конкретного расположения этого участка.</a:t>
            </a:r>
            <a:br>
              <a:rPr lang="ru-RU" sz="1600" dirty="0" smtClean="0"/>
            </a:br>
            <a:r>
              <a:rPr lang="ru-RU" sz="1600" dirty="0" smtClean="0"/>
              <a:t>Мы применяем свертку с матрицей весов W размера 3 × 3 к матрице X размера 5×5. Умножение подматрицы исходной матрицы X, соответствующей окну, и матрицы весов W — это не умножение матриц, а просто скалярное произведение соответствующих векторов</a:t>
            </a:r>
            <a:r>
              <a:rPr lang="ru-RU" sz="1600" dirty="0" smtClean="0"/>
              <a:t>.</a:t>
            </a:r>
          </a:p>
          <a:p>
            <a:pPr>
              <a:buNone/>
            </a:pPr>
            <a:endParaRPr lang="ru-RU" sz="1600" dirty="0" smtClean="0"/>
          </a:p>
          <a:p>
            <a:endParaRPr lang="ru-RU" sz="1600" dirty="0" smtClean="0"/>
          </a:p>
          <a:p>
            <a:endParaRPr lang="ru-RU" sz="1600" dirty="0" smtClean="0"/>
          </a:p>
          <a:p>
            <a:endParaRPr lang="ru-RU" sz="1600" dirty="0" smtClean="0"/>
          </a:p>
          <a:p>
            <a:pPr>
              <a:buNone/>
            </a:pPr>
            <a:r>
              <a:rPr lang="ru-RU" sz="1600" dirty="0" smtClean="0"/>
              <a:t> </a:t>
            </a:r>
          </a:p>
          <a:p>
            <a:pPr>
              <a:buNone/>
            </a:pPr>
            <a:endParaRPr lang="ru-RU" sz="1600" dirty="0" smtClean="0"/>
          </a:p>
          <a:p>
            <a:pPr>
              <a:buNone/>
            </a:pPr>
            <a:endParaRPr lang="ru-RU" sz="1600" dirty="0" smtClean="0"/>
          </a:p>
          <a:p>
            <a:pPr>
              <a:buNone/>
            </a:pPr>
            <a:endParaRPr lang="ru-RU" sz="1600" dirty="0" smtClean="0"/>
          </a:p>
          <a:p>
            <a:pPr>
              <a:buNone/>
            </a:pPr>
            <a:r>
              <a:rPr lang="ru-RU" sz="1600" dirty="0" smtClean="0"/>
              <a:t>	Почти всегда после свертки в нейронной сети следует нелинейность,   в следствии чего требуется применить ту или иную нелинейную функцию</a:t>
            </a:r>
            <a:r>
              <a:rPr lang="en-US" sz="1600" dirty="0" smtClean="0"/>
              <a:t> h, </a:t>
            </a:r>
            <a:r>
              <a:rPr lang="ru-RU" sz="1600" dirty="0" smtClean="0"/>
              <a:t>которая будет применяться к каждому элементу полученного тензора по отдельности. </a:t>
            </a:r>
            <a:endParaRPr lang="ru-RU" sz="1600" dirty="0"/>
          </a:p>
        </p:txBody>
      </p:sp>
      <p:pic>
        <p:nvPicPr>
          <p:cNvPr id="9" name="Picture 2"/>
          <p:cNvPicPr>
            <a:picLocks noChangeAspect="1" noChangeArrowheads="1"/>
          </p:cNvPicPr>
          <p:nvPr/>
        </p:nvPicPr>
        <p:blipFill>
          <a:blip r:embed="rId2" cstate="print"/>
          <a:srcRect/>
          <a:stretch>
            <a:fillRect/>
          </a:stretch>
        </p:blipFill>
        <p:spPr bwMode="auto">
          <a:xfrm>
            <a:off x="827584" y="3573016"/>
            <a:ext cx="2800350" cy="904875"/>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4427984" y="3212976"/>
            <a:ext cx="4032448" cy="1482011"/>
          </a:xfrm>
          <a:prstGeom prst="rect">
            <a:avLst/>
          </a:prstGeom>
          <a:noFill/>
          <a:ln w="9525">
            <a:noFill/>
            <a:miter lim="800000"/>
            <a:headEnd/>
            <a:tailEnd/>
          </a:ln>
        </p:spPr>
      </p:pic>
      <p:sp>
        <p:nvSpPr>
          <p:cNvPr id="11"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5</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0" y="-17227"/>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Слой </a:t>
            </a:r>
            <a:r>
              <a:rPr lang="ru-RU" sz="3200" b="1" dirty="0" err="1" smtClean="0">
                <a:latin typeface="Arial" panose="020B0604020202020204" pitchFamily="34" charset="0"/>
                <a:cs typeface="Arial" panose="020B0604020202020204" pitchFamily="34" charset="0"/>
              </a:rPr>
              <a:t>субдискретизации</a:t>
            </a:r>
            <a:endParaRPr lang="ru-RU" sz="3200" b="1" dirty="0">
              <a:latin typeface="Arial" panose="020B0604020202020204" pitchFamily="34" charset="0"/>
              <a:cs typeface="Arial" panose="020B0604020202020204" pitchFamily="34" charset="0"/>
            </a:endParaRPr>
          </a:p>
        </p:txBody>
      </p:sp>
      <p:sp>
        <p:nvSpPr>
          <p:cNvPr id="5" name="Содержимое 2"/>
          <p:cNvSpPr>
            <a:spLocks noGrp="1"/>
          </p:cNvSpPr>
          <p:nvPr>
            <p:ph sz="quarter" idx="1"/>
          </p:nvPr>
        </p:nvSpPr>
        <p:spPr>
          <a:xfrm>
            <a:off x="457200" y="1219200"/>
            <a:ext cx="8229600" cy="5306144"/>
          </a:xfrm>
        </p:spPr>
        <p:txBody>
          <a:bodyPr>
            <a:normAutofit/>
          </a:bodyPr>
          <a:lstStyle/>
          <a:p>
            <a:pPr>
              <a:buNone/>
            </a:pPr>
            <a:r>
              <a:rPr lang="ru-RU" sz="1600" dirty="0" smtClean="0"/>
              <a:t>	В </a:t>
            </a:r>
            <a:r>
              <a:rPr lang="ru-RU" sz="1600" dirty="0" err="1" smtClean="0"/>
              <a:t>сверточных</a:t>
            </a:r>
            <a:r>
              <a:rPr lang="ru-RU" sz="1600" dirty="0" smtClean="0"/>
              <a:t> сетях обычно исходят из предположения, что наличие или отсутствие того или иного признака гораздо важнее, чем его точные координаты. </a:t>
            </a:r>
            <a:r>
              <a:rPr lang="ru-RU" sz="1600" dirty="0" err="1" smtClean="0"/>
              <a:t>Субдискретизация</a:t>
            </a:r>
            <a:r>
              <a:rPr lang="ru-RU" sz="1600" dirty="0" smtClean="0"/>
              <a:t> же сокращает размерность, «обобщая» выделяемые признаки посредством потери части информации об их местоположении.</a:t>
            </a:r>
          </a:p>
          <a:p>
            <a:pPr>
              <a:buNone/>
            </a:pPr>
            <a:r>
              <a:rPr lang="ru-RU" sz="1600" dirty="0" smtClean="0"/>
              <a:t>	Обычно в качестве операции </a:t>
            </a:r>
            <a:r>
              <a:rPr lang="ru-RU" sz="1600" dirty="0" err="1" smtClean="0"/>
              <a:t>субдискретизации</a:t>
            </a:r>
            <a:r>
              <a:rPr lang="ru-RU" sz="1600" dirty="0" smtClean="0"/>
              <a:t> к каждой локальной группе нейронов применяется операция взятия максимума (</a:t>
            </a:r>
            <a:r>
              <a:rPr lang="ru-RU" sz="1600" dirty="0" err="1" smtClean="0"/>
              <a:t>max-pooling</a:t>
            </a:r>
            <a:r>
              <a:rPr lang="ru-RU" sz="1600" dirty="0" smtClean="0"/>
              <a:t>), такая </a:t>
            </a:r>
            <a:r>
              <a:rPr lang="ru-RU" sz="1600" dirty="0" err="1" smtClean="0"/>
              <a:t>субдискретизация</a:t>
            </a:r>
            <a:r>
              <a:rPr lang="ru-RU" sz="1600" dirty="0" smtClean="0"/>
              <a:t> восходит еще к работам </a:t>
            </a:r>
            <a:r>
              <a:rPr lang="ru-RU" sz="1600" dirty="0" err="1" smtClean="0"/>
              <a:t>Хьюбела</a:t>
            </a:r>
            <a:r>
              <a:rPr lang="ru-RU" sz="1600" dirty="0" smtClean="0"/>
              <a:t> и </a:t>
            </a:r>
            <a:r>
              <a:rPr lang="ru-RU" sz="1600" dirty="0" err="1" smtClean="0"/>
              <a:t>Визеля</a:t>
            </a:r>
            <a:r>
              <a:rPr lang="ru-RU" sz="1600" dirty="0" smtClean="0"/>
              <a:t>. Иногда встречаются и другие операции </a:t>
            </a:r>
            <a:r>
              <a:rPr lang="ru-RU" sz="1600" dirty="0" err="1" smtClean="0"/>
              <a:t>субдискретизации</a:t>
            </a:r>
            <a:r>
              <a:rPr lang="ru-RU" sz="1600" dirty="0" smtClean="0"/>
              <a:t>, например, первые группы </a:t>
            </a:r>
            <a:r>
              <a:rPr lang="ru-RU" sz="1600" dirty="0" err="1" smtClean="0"/>
              <a:t>ЛеКуна</a:t>
            </a:r>
            <a:r>
              <a:rPr lang="ru-RU" sz="1600" dirty="0" smtClean="0"/>
              <a:t> использовали для </a:t>
            </a:r>
            <a:r>
              <a:rPr lang="ru-RU" sz="1600" dirty="0" err="1" smtClean="0"/>
              <a:t>субдискретизации</a:t>
            </a:r>
            <a:r>
              <a:rPr lang="ru-RU" sz="1600" dirty="0" smtClean="0"/>
              <a:t> взятие среднего, а не максимума. </a:t>
            </a:r>
          </a:p>
          <a:p>
            <a:pPr>
              <a:buNone/>
            </a:pPr>
            <a:r>
              <a:rPr lang="ru-RU" sz="1600" dirty="0" smtClean="0"/>
              <a:t>	Однако именно максимум встречается на практике чаще всего и для большинства практических задач дает хорошие результаты.</a:t>
            </a:r>
          </a:p>
          <a:p>
            <a:endParaRPr lang="ru-RU" sz="1600" dirty="0" smtClean="0"/>
          </a:p>
          <a:p>
            <a:endParaRPr lang="ru-RU" sz="1600" dirty="0" smtClean="0"/>
          </a:p>
          <a:p>
            <a:endParaRPr lang="ru-RU" sz="1600" dirty="0" smtClean="0"/>
          </a:p>
          <a:p>
            <a:endParaRPr lang="ru-RU" sz="1600" dirty="0" smtClean="0"/>
          </a:p>
          <a:p>
            <a:endParaRPr lang="ru-RU" sz="1600" dirty="0" smtClean="0"/>
          </a:p>
          <a:p>
            <a:endParaRPr lang="ru-RU" sz="1600" dirty="0" smtClean="0"/>
          </a:p>
          <a:p>
            <a:r>
              <a:rPr lang="ru-RU" sz="1600" dirty="0" smtClean="0"/>
              <a:t>а — исходная матрица; б — матрица после </a:t>
            </a:r>
            <a:r>
              <a:rPr lang="ru-RU" sz="1600" dirty="0" err="1" smtClean="0"/>
              <a:t>субдискретизации</a:t>
            </a:r>
            <a:r>
              <a:rPr lang="ru-RU" sz="1600" dirty="0" smtClean="0"/>
              <a:t> с шагом 1; в — матрица после </a:t>
            </a:r>
            <a:r>
              <a:rPr lang="ru-RU" sz="1600" dirty="0" err="1" smtClean="0"/>
              <a:t>субдискретизации</a:t>
            </a:r>
            <a:r>
              <a:rPr lang="ru-RU" sz="1600" dirty="0" smtClean="0"/>
              <a:t> с шагом 2. </a:t>
            </a:r>
          </a:p>
          <a:p>
            <a:endParaRPr lang="ru-RU" sz="1600" dirty="0" smtClean="0"/>
          </a:p>
          <a:p>
            <a:pPr>
              <a:buNone/>
            </a:pPr>
            <a:endParaRPr lang="ru-RU" sz="2000" dirty="0"/>
          </a:p>
        </p:txBody>
      </p:sp>
      <p:pic>
        <p:nvPicPr>
          <p:cNvPr id="7" name="Picture 2"/>
          <p:cNvPicPr>
            <a:picLocks noChangeAspect="1" noChangeArrowheads="1"/>
          </p:cNvPicPr>
          <p:nvPr/>
        </p:nvPicPr>
        <p:blipFill>
          <a:blip r:embed="rId2" cstate="print"/>
          <a:srcRect/>
          <a:stretch>
            <a:fillRect/>
          </a:stretch>
        </p:blipFill>
        <p:spPr bwMode="auto">
          <a:xfrm>
            <a:off x="2676500" y="4175348"/>
            <a:ext cx="3695700" cy="1485900"/>
          </a:xfrm>
          <a:prstGeom prst="rect">
            <a:avLst/>
          </a:prstGeom>
          <a:noFill/>
          <a:ln w="9525">
            <a:noFill/>
            <a:miter lim="800000"/>
            <a:headEnd/>
            <a:tailEnd/>
          </a:ln>
        </p:spPr>
      </p:pic>
      <p:sp>
        <p:nvSpPr>
          <p:cNvPr id="8"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6</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0" y="-17227"/>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Архитектура </a:t>
            </a:r>
            <a:r>
              <a:rPr lang="en-US" sz="3200" b="1" dirty="0" smtClean="0">
                <a:latin typeface="Arial" panose="020B0604020202020204" pitchFamily="34" charset="0"/>
                <a:cs typeface="Arial" panose="020B0604020202020204" pitchFamily="34" charset="0"/>
              </a:rPr>
              <a:t>CNN</a:t>
            </a:r>
            <a:endParaRPr lang="ru-RU" sz="3200" b="1" dirty="0">
              <a:latin typeface="Arial" panose="020B0604020202020204" pitchFamily="34" charset="0"/>
              <a:cs typeface="Arial" panose="020B0604020202020204" pitchFamily="34" charset="0"/>
            </a:endParaRPr>
          </a:p>
        </p:txBody>
      </p:sp>
      <p:pic>
        <p:nvPicPr>
          <p:cNvPr id="5" name="Рисунок 4"/>
          <p:cNvPicPr/>
          <p:nvPr/>
        </p:nvPicPr>
        <p:blipFill>
          <a:blip r:embed="rId2" cstate="print"/>
          <a:srcRect/>
          <a:stretch>
            <a:fillRect/>
          </a:stretch>
        </p:blipFill>
        <p:spPr bwMode="auto">
          <a:xfrm>
            <a:off x="1115616" y="1124744"/>
            <a:ext cx="7200800" cy="4968551"/>
          </a:xfrm>
          <a:prstGeom prst="rect">
            <a:avLst/>
          </a:prstGeom>
          <a:noFill/>
          <a:ln w="9525">
            <a:noFill/>
            <a:miter lim="800000"/>
            <a:headEnd/>
            <a:tailEnd/>
          </a:ln>
        </p:spPr>
      </p:pic>
      <p:sp>
        <p:nvSpPr>
          <p:cNvPr id="6"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7</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0" y="-17227"/>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Обзор результатов</a:t>
            </a:r>
            <a:endParaRPr lang="ru-RU" sz="3200" b="1" dirty="0">
              <a:latin typeface="Arial" panose="020B0604020202020204" pitchFamily="34" charset="0"/>
              <a:cs typeface="Arial" panose="020B0604020202020204" pitchFamily="34" charset="0"/>
            </a:endParaRPr>
          </a:p>
        </p:txBody>
      </p:sp>
      <p:pic>
        <p:nvPicPr>
          <p:cNvPr id="1027" name="Picture 3" descr="128_64_64_32_32_128_128"/>
          <p:cNvPicPr>
            <a:picLocks noChangeAspect="1" noChangeArrowheads="1"/>
          </p:cNvPicPr>
          <p:nvPr/>
        </p:nvPicPr>
        <p:blipFill>
          <a:blip r:embed="rId2" cstate="print"/>
          <a:srcRect/>
          <a:stretch>
            <a:fillRect/>
          </a:stretch>
        </p:blipFill>
        <p:spPr bwMode="auto">
          <a:xfrm>
            <a:off x="611561" y="1268760"/>
            <a:ext cx="7992888" cy="4392488"/>
          </a:xfrm>
          <a:prstGeom prst="rect">
            <a:avLst/>
          </a:prstGeom>
          <a:noFill/>
          <a:ln w="9525">
            <a:noFill/>
            <a:miter lim="800000"/>
            <a:headEnd/>
            <a:tailEnd/>
          </a:ln>
        </p:spPr>
      </p:pic>
      <p:sp>
        <p:nvSpPr>
          <p:cNvPr id="7"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8</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143000"/>
          </a:xfrm>
        </p:spPr>
        <p:txBody>
          <a:bodyPr>
            <a:normAutofit/>
          </a:bodyPr>
          <a:lstStyle/>
          <a:p>
            <a:r>
              <a:rPr lang="ru-RU" sz="4000" b="1" dirty="0" smtClean="0"/>
              <a:t>Заключение</a:t>
            </a:r>
            <a:endParaRPr lang="ru-RU" dirty="0"/>
          </a:p>
        </p:txBody>
      </p:sp>
      <p:sp>
        <p:nvSpPr>
          <p:cNvPr id="3" name="Содержимое 2"/>
          <p:cNvSpPr>
            <a:spLocks noGrp="1"/>
          </p:cNvSpPr>
          <p:nvPr>
            <p:ph idx="1"/>
          </p:nvPr>
        </p:nvSpPr>
        <p:spPr>
          <a:xfrm>
            <a:off x="179512" y="1268761"/>
            <a:ext cx="8784976" cy="5040560"/>
          </a:xfrm>
        </p:spPr>
        <p:txBody>
          <a:bodyPr>
            <a:normAutofit/>
          </a:bodyPr>
          <a:lstStyle/>
          <a:p>
            <a:pPr>
              <a:buNone/>
            </a:pPr>
            <a:r>
              <a:rPr lang="ru-RU" sz="1800" dirty="0" smtClean="0"/>
              <a:t>	</a:t>
            </a:r>
            <a:endParaRPr lang="ru-RU" sz="1800" dirty="0" smtClean="0"/>
          </a:p>
          <a:p>
            <a:pPr>
              <a:buNone/>
            </a:pPr>
            <a:r>
              <a:rPr lang="ru-RU" sz="1800" dirty="0" smtClean="0"/>
              <a:t>	</a:t>
            </a:r>
            <a:endParaRPr lang="ru-RU" sz="1800" dirty="0" smtClean="0"/>
          </a:p>
          <a:p>
            <a:pPr>
              <a:buNone/>
            </a:pPr>
            <a:r>
              <a:rPr lang="ru-RU" sz="1800" dirty="0" smtClean="0"/>
              <a:t>	</a:t>
            </a:r>
            <a:r>
              <a:rPr lang="ru-RU" sz="1800" dirty="0" smtClean="0"/>
              <a:t>Решение </a:t>
            </a:r>
            <a:r>
              <a:rPr lang="ru-RU" sz="1800" dirty="0" smtClean="0"/>
              <a:t>данной задачи при помощи средств библиотеки </a:t>
            </a:r>
            <a:r>
              <a:rPr lang="en-US" sz="1800" dirty="0" err="1" smtClean="0"/>
              <a:t>Keras</a:t>
            </a:r>
            <a:r>
              <a:rPr lang="en-US" sz="1800" dirty="0" smtClean="0"/>
              <a:t> </a:t>
            </a:r>
            <a:r>
              <a:rPr lang="ru-RU" sz="1800" dirty="0" smtClean="0"/>
              <a:t>и с использованием </a:t>
            </a:r>
            <a:r>
              <a:rPr lang="ru-RU" sz="1800" dirty="0" err="1" smtClean="0"/>
              <a:t>сверточных</a:t>
            </a:r>
            <a:r>
              <a:rPr lang="ru-RU" sz="1800" dirty="0" smtClean="0"/>
              <a:t> нейронных сетей привела к лучшему результату, если сравнивать с реализацией данной задачи ранее при помощи метода </a:t>
            </a:r>
            <a:r>
              <a:rPr lang="en-US" sz="1800" dirty="0" err="1" smtClean="0"/>
              <a:t>kNN</a:t>
            </a:r>
            <a:r>
              <a:rPr lang="en-US" sz="1800" dirty="0" smtClean="0"/>
              <a:t> </a:t>
            </a:r>
            <a:r>
              <a:rPr lang="ru-RU" sz="1800" dirty="0" smtClean="0"/>
              <a:t>в рамках курсовой работы на 3-ем курсе.</a:t>
            </a:r>
          </a:p>
          <a:p>
            <a:endParaRPr lang="ru-RU" sz="1800" dirty="0" smtClean="0"/>
          </a:p>
          <a:p>
            <a:endParaRPr lang="ru-RU" sz="1800" dirty="0" smtClean="0"/>
          </a:p>
          <a:p>
            <a:pPr>
              <a:buNone/>
            </a:pPr>
            <a:r>
              <a:rPr lang="ru-RU" sz="1800" dirty="0" smtClean="0"/>
              <a:t>	В будущем будет реализован пользовательский интерфейс к полученному программному продукту, также будут предприняты меры по улучшению полученных результатов посредством эксперимента на большем количестве архитектур </a:t>
            </a:r>
            <a:r>
              <a:rPr lang="ru-RU" sz="1800" dirty="0" err="1" smtClean="0"/>
              <a:t>сверточных</a:t>
            </a:r>
            <a:r>
              <a:rPr lang="ru-RU" sz="1800" dirty="0" smtClean="0"/>
              <a:t> нейронных сетей, </a:t>
            </a:r>
            <a:r>
              <a:rPr lang="ru-RU" sz="1800" dirty="0" smtClean="0"/>
              <a:t>также, возможно, </a:t>
            </a:r>
            <a:r>
              <a:rPr lang="ru-RU" sz="1800" dirty="0" smtClean="0"/>
              <a:t>будет изменено обучающее множество образов.</a:t>
            </a:r>
            <a:endParaRPr lang="ru-RU" sz="1800" dirty="0" smtClean="0"/>
          </a:p>
          <a:p>
            <a:endParaRPr lang="ru-RU" sz="2000" dirty="0" smtClean="0">
              <a:latin typeface="Arial" panose="020B0604020202020204" pitchFamily="34" charset="0"/>
              <a:cs typeface="Arial" panose="020B0604020202020204" pitchFamily="34" charset="0"/>
            </a:endParaRPr>
          </a:p>
        </p:txBody>
      </p:sp>
      <p:sp>
        <p:nvSpPr>
          <p:cNvPr id="7"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9</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258</Words>
  <Application>Microsoft Office PowerPoint</Application>
  <PresentationFormat>Экран (4:3)</PresentationFormat>
  <Paragraphs>78</Paragraphs>
  <Slides>10</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Тема Office</vt:lpstr>
      <vt:lpstr>Научно-исследовательская работа «Исследование изображений плевральных выпотов для ранней диагностики заболеваний»</vt:lpstr>
      <vt:lpstr>Цели</vt:lpstr>
      <vt:lpstr>Слайд 3</vt:lpstr>
      <vt:lpstr>Слайд 4</vt:lpstr>
      <vt:lpstr>Слайд 5</vt:lpstr>
      <vt:lpstr>Слайд 6</vt:lpstr>
      <vt:lpstr>Слайд 7</vt:lpstr>
      <vt:lpstr>Слайд 8</vt:lpstr>
      <vt:lpstr>Заключение</vt:lpstr>
      <vt:lpstr>Спасибо за внимание!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ЗАБОЛЕВАНИЙ С ИСПОЛЬЗОВАНИЕМ РЯДА МЕДИЦИНСКИХ ПОКАЗАТЕЛЕЙ</dc:title>
  <dc:creator>Миша</dc:creator>
  <cp:lastModifiedBy>Пользователь Windows</cp:lastModifiedBy>
  <cp:revision>44</cp:revision>
  <dcterms:created xsi:type="dcterms:W3CDTF">2018-04-25T22:33:30Z</dcterms:created>
  <dcterms:modified xsi:type="dcterms:W3CDTF">2019-04-23T18:33:06Z</dcterms:modified>
</cp:coreProperties>
</file>