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96" r:id="rId7"/>
    <p:sldId id="260" r:id="rId8"/>
    <p:sldId id="29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Oswald" panose="00000500000000000000" pitchFamily="2" charset="0"/>
      <p:regular r:id="rId52"/>
      <p:bold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kun\School\University\Moral%20Code\word_length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CA" sz="1800" b="1" dirty="0">
                <a:solidFill>
                  <a:schemeClr val="tx1">
                    <a:lumMod val="50000"/>
                  </a:schemeClr>
                </a:solidFill>
              </a:rPr>
              <a:t>How Long Does it take to Read the Terms and Conditions?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CC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6F-4F06-B307-29182B5B6FA4}"/>
              </c:ext>
            </c:extLst>
          </c:dPt>
          <c:dPt>
            <c:idx val="2"/>
            <c:invertIfNegative val="0"/>
            <c:bubble3D val="0"/>
            <c:spPr>
              <a:solidFill>
                <a:srgbClr val="3C78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B9-49CE-ADDF-568C3AFE849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6F-4F06-B307-29182B5B6FA4}"/>
              </c:ext>
            </c:extLst>
          </c:dPt>
          <c:cat>
            <c:strRef>
              <c:f>word_length!$A$2:$A$10</c:f>
              <c:strCache>
                <c:ptCount val="9"/>
                <c:pt idx="0">
                  <c:v>Microsoft</c:v>
                </c:pt>
                <c:pt idx="1">
                  <c:v>Apple Watch</c:v>
                </c:pt>
                <c:pt idx="2">
                  <c:v>Macbeth</c:v>
                </c:pt>
                <c:pt idx="3">
                  <c:v>Google Nest</c:v>
                </c:pt>
                <c:pt idx="4">
                  <c:v>iMac</c:v>
                </c:pt>
                <c:pt idx="5">
                  <c:v>Fitbit</c:v>
                </c:pt>
                <c:pt idx="6">
                  <c:v>Pixel 6</c:v>
                </c:pt>
                <c:pt idx="7">
                  <c:v>Chater of Rights and Freedoms</c:v>
                </c:pt>
                <c:pt idx="8">
                  <c:v>Beats Headphones</c:v>
                </c:pt>
              </c:strCache>
            </c:strRef>
          </c:cat>
          <c:val>
            <c:numRef>
              <c:f>word_length!$B$2:$B$10</c:f>
              <c:numCache>
                <c:formatCode>General</c:formatCode>
                <c:ptCount val="9"/>
                <c:pt idx="0">
                  <c:v>108</c:v>
                </c:pt>
                <c:pt idx="1">
                  <c:v>95</c:v>
                </c:pt>
                <c:pt idx="2">
                  <c:v>86</c:v>
                </c:pt>
                <c:pt idx="3">
                  <c:v>59</c:v>
                </c:pt>
                <c:pt idx="4">
                  <c:v>50</c:v>
                </c:pt>
                <c:pt idx="5">
                  <c:v>36</c:v>
                </c:pt>
                <c:pt idx="6">
                  <c:v>29</c:v>
                </c:pt>
                <c:pt idx="7">
                  <c:v>13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F-4F06-B307-29182B5B6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2374928"/>
        <c:axId val="582376240"/>
      </c:barChart>
      <c:catAx>
        <c:axId val="582374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CA" sz="1400" b="1" dirty="0">
                    <a:solidFill>
                      <a:schemeClr val="tx1">
                        <a:lumMod val="50000"/>
                      </a:schemeClr>
                    </a:solidFill>
                  </a:rPr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2376240"/>
        <c:crosses val="autoZero"/>
        <c:auto val="1"/>
        <c:lblAlgn val="ctr"/>
        <c:lblOffset val="100"/>
        <c:noMultiLvlLbl val="0"/>
      </c:catAx>
      <c:valAx>
        <c:axId val="58237624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CA" sz="1400" b="1" dirty="0">
                    <a:solidFill>
                      <a:schemeClr val="tx1">
                        <a:lumMod val="50000"/>
                      </a:schemeClr>
                    </a:solidFill>
                  </a:rPr>
                  <a:t>Reading Time</a:t>
                </a:r>
                <a:r>
                  <a:rPr lang="en-CA" sz="1400" b="1" baseline="0" dirty="0">
                    <a:solidFill>
                      <a:schemeClr val="tx1">
                        <a:lumMod val="50000"/>
                      </a:schemeClr>
                    </a:solidFill>
                  </a:rPr>
                  <a:t> /</a:t>
                </a:r>
                <a:r>
                  <a:rPr lang="en-CA" sz="1400" b="1" dirty="0">
                    <a:solidFill>
                      <a:schemeClr val="tx1">
                        <a:lumMod val="50000"/>
                      </a:schemeClr>
                    </a:solidFill>
                  </a:rPr>
                  <a:t> 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23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d566ac1d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d566ac1d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d566ac1d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d566ac1d1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d566ac1d1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d566ac1d1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d566ac1d1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d566ac1d1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d566ac1d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d566ac1d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d566ac1d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d566ac1d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cd566ac1d1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cd566ac1d1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0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51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Readability and Fairness of Hardware License Agreements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chemeClr val="accent2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2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accent2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chemeClr val="accent2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579" name="Google Shape;579;p25"/>
          <p:cNvGraphicFramePr/>
          <p:nvPr/>
        </p:nvGraphicFramePr>
        <p:xfrm>
          <a:off x="1522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0" name="Google Shape;580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/>
          <p:nvPr/>
        </p:nvSpPr>
        <p:spPr>
          <a:xfrm>
            <a:off x="807244" y="790176"/>
            <a:ext cx="7529513" cy="35868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/>
          </p:nvPr>
        </p:nvSpPr>
        <p:spPr>
          <a:xfrm>
            <a:off x="1047750" y="245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2073621" y="1625043"/>
            <a:ext cx="6198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Google Shape;588;p26"/>
          <p:cNvSpPr/>
          <p:nvPr/>
        </p:nvSpPr>
        <p:spPr>
          <a:xfrm rot="8100000">
            <a:off x="1417704" y="1853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6"/>
          <p:cNvSpPr/>
          <p:nvPr/>
        </p:nvSpPr>
        <p:spPr>
          <a:xfrm rot="8100000">
            <a:off x="2860329" y="33831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6"/>
          <p:cNvSpPr/>
          <p:nvPr/>
        </p:nvSpPr>
        <p:spPr>
          <a:xfrm rot="8100000">
            <a:off x="3915304" y="166308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6"/>
          <p:cNvSpPr/>
          <p:nvPr/>
        </p:nvSpPr>
        <p:spPr>
          <a:xfrm rot="8100000">
            <a:off x="4553704" y="35619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6"/>
          <p:cNvSpPr/>
          <p:nvPr/>
        </p:nvSpPr>
        <p:spPr>
          <a:xfrm rot="8100000">
            <a:off x="6493879" y="2127760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6"/>
          <p:cNvSpPr/>
          <p:nvPr/>
        </p:nvSpPr>
        <p:spPr>
          <a:xfrm rot="8100000">
            <a:off x="7282704" y="3740735"/>
            <a:ext cx="126431" cy="126431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Whoa! That’s a big number, aren’t you proud?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chemeClr val="accent2"/>
                </a:solidFill>
              </a:rPr>
              <a:t>$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chemeClr val="accent2"/>
                </a:solidFill>
              </a:rPr>
              <a:t>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chemeClr val="accent2"/>
                </a:solidFill>
              </a:rPr>
              <a:t>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2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sz="12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sz="1200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SlidesCarnival and other resources used in a slide footer.</a:t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2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32" name="Google Shape;632;p30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0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insert graphs from Excel or Google Sheets</a:t>
            </a:r>
            <a:endParaRPr b="1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661" name="Google Shape;661;p31"/>
          <p:cNvCxnSpPr/>
          <p:nvPr/>
        </p:nvCxnSpPr>
        <p:spPr>
          <a:xfrm>
            <a:off x="952500" y="75247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952500" y="146195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31"/>
          <p:cNvCxnSpPr/>
          <p:nvPr/>
        </p:nvCxnSpPr>
        <p:spPr>
          <a:xfrm>
            <a:off x="952500" y="217143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31"/>
          <p:cNvCxnSpPr/>
          <p:nvPr/>
        </p:nvCxnSpPr>
        <p:spPr>
          <a:xfrm>
            <a:off x="952500" y="288092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1"/>
          <p:cNvCxnSpPr/>
          <p:nvPr/>
        </p:nvCxnSpPr>
        <p:spPr>
          <a:xfrm>
            <a:off x="952500" y="36123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31"/>
          <p:cNvSpPr txBox="1"/>
          <p:nvPr/>
        </p:nvSpPr>
        <p:spPr>
          <a:xfrm>
            <a:off x="952500" y="593725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7" name="Google Shape;667;p31"/>
          <p:cNvSpPr/>
          <p:nvPr/>
        </p:nvSpPr>
        <p:spPr>
          <a:xfrm>
            <a:off x="1572782" y="205871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/>
          <p:nvPr/>
        </p:nvSpPr>
        <p:spPr>
          <a:xfrm>
            <a:off x="1887026" y="166464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2201270" y="2171439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3325786" y="237250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3640031" y="177411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1"/>
          <p:cNvSpPr/>
          <p:nvPr/>
        </p:nvSpPr>
        <p:spPr>
          <a:xfrm>
            <a:off x="3954275" y="906800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1"/>
          <p:cNvSpPr/>
          <p:nvPr/>
        </p:nvSpPr>
        <p:spPr>
          <a:xfrm>
            <a:off x="5078791" y="181789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393035" y="75235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5707280" y="2000337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6831796" y="243087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7146040" y="97139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7460284" y="1285185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MOBILE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0" name="Google Shape;69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696" name="Google Shape;696;p3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98" name="Google Shape;69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965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 / user@mail.me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8324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Presentation template by </a:t>
            </a:r>
            <a:r>
              <a:rPr lang="en" sz="2400" u="sng">
                <a:solidFill>
                  <a:srgbClr val="28324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28324A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400"/>
              <a:buChar char="◉"/>
            </a:pPr>
            <a:r>
              <a:rPr lang="en" sz="2400">
                <a:solidFill>
                  <a:srgbClr val="28324A"/>
                </a:solidFill>
              </a:rPr>
              <a:t>Photographs by </a:t>
            </a:r>
            <a:r>
              <a:rPr lang="en" sz="2400" u="sng">
                <a:solidFill>
                  <a:srgbClr val="28324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728" name="Google Shape;728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734" name="Google Shape;734;p37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https://www.fontsquirrel.com/fonts/oswald</a:t>
            </a:r>
            <a:endParaRPr sz="140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468B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 b="1">
              <a:solidFill>
                <a:srgbClr val="28324A"/>
              </a:solidFill>
            </a:endParaRPr>
          </a:p>
        </p:txBody>
      </p:sp>
      <p:sp>
        <p:nvSpPr>
          <p:cNvPr id="735" name="Google Shape;735;p37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749" name="Google Shape;749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50" name="Google Shape;750;p39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1" name="Google Shape;751;p39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2" name="Google Shape;752;p39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3" name="Google Shape;753;p39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4" name="Google Shape;754;p39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6" name="Google Shape;756;p39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7" name="Google Shape;757;p39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8" name="Google Shape;758;p39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9" name="Google Shape;759;p39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0" name="Google Shape;760;p39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9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763" name="Google Shape;763;p39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4" name="Google Shape;764;p39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5" name="Google Shape;765;p39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6" name="Google Shape;766;p39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8" name="Google Shape;768;p39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9" name="Google Shape;769;p39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0" name="Google Shape;770;p39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1" name="Google Shape;771;p39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2" name="Google Shape;772;p39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4" name="Google Shape;774;p39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5" name="Google Shape;775;p39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6" name="Google Shape;776;p39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7" name="Google Shape;777;p39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8" name="Google Shape;778;p39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79" name="Google Shape;779;p39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0" name="Google Shape;780;p39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1" name="Google Shape;781;p39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2" name="Google Shape;782;p39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4" name="Google Shape;784;p39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5" name="Google Shape;785;p39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6" name="Google Shape;786;p39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824" name="Google Shape;824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825" name="Google Shape;825;p41"/>
          <p:cNvGraphicFramePr/>
          <p:nvPr/>
        </p:nvGraphicFramePr>
        <p:xfrm>
          <a:off x="39252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{891A1956-3D7E-41C0-9DF7-105A978C6925}</a:tableStyleId>
              </a:tblPr>
              <a:tblGrid>
                <a:gridCol w="14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S</a:t>
            </a: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W</a:t>
            </a: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O</a:t>
            </a: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Oswald"/>
              </a:rPr>
              <a:t>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849" name="Google Shape;849;p4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50" name="Google Shape;85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6" name="Google Shape;85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7" name="Google Shape;85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864" name="Google Shape;86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868" name="Google Shape;86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872" name="Google Shape;87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878" name="Google Shape;87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889" name="Google Shape;889;p4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90" name="Google Shape;890;p44"/>
          <p:cNvGrpSpPr/>
          <p:nvPr/>
        </p:nvGrpSpPr>
        <p:grpSpPr>
          <a:xfrm>
            <a:off x="1517897" y="1537382"/>
            <a:ext cx="2964755" cy="2665372"/>
            <a:chOff x="3778727" y="4460423"/>
            <a:chExt cx="720160" cy="647438"/>
          </a:xfrm>
        </p:grpSpPr>
        <p:sp>
          <p:nvSpPr>
            <p:cNvPr id="891" name="Google Shape;89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898" name="Google Shape;898;p44"/>
          <p:cNvCxnSpPr/>
          <p:nvPr/>
        </p:nvCxnSpPr>
        <p:spPr>
          <a:xfrm>
            <a:off x="4417162" y="1978841"/>
            <a:ext cx="868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99" name="Google Shape;899;p44"/>
          <p:cNvSpPr txBox="1"/>
          <p:nvPr/>
        </p:nvSpPr>
        <p:spPr>
          <a:xfrm>
            <a:off x="5336208" y="1837471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0" name="Google Shape;900;p44"/>
          <p:cNvCxnSpPr/>
          <p:nvPr/>
        </p:nvCxnSpPr>
        <p:spPr>
          <a:xfrm>
            <a:off x="4289248" y="2374581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1" name="Google Shape;901;p44"/>
          <p:cNvSpPr txBox="1"/>
          <p:nvPr/>
        </p:nvSpPr>
        <p:spPr>
          <a:xfrm>
            <a:off x="5336208" y="2233203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2" name="Google Shape;902;p44"/>
          <p:cNvCxnSpPr/>
          <p:nvPr/>
        </p:nvCxnSpPr>
        <p:spPr>
          <a:xfrm>
            <a:off x="4107472" y="2770320"/>
            <a:ext cx="1178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3" name="Google Shape;903;p44"/>
          <p:cNvSpPr txBox="1"/>
          <p:nvPr/>
        </p:nvSpPr>
        <p:spPr>
          <a:xfrm>
            <a:off x="5336208" y="2628934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4" name="Google Shape;904;p44"/>
          <p:cNvCxnSpPr/>
          <p:nvPr/>
        </p:nvCxnSpPr>
        <p:spPr>
          <a:xfrm>
            <a:off x="3952627" y="3166039"/>
            <a:ext cx="133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5" name="Google Shape;905;p44"/>
          <p:cNvSpPr txBox="1"/>
          <p:nvPr/>
        </p:nvSpPr>
        <p:spPr>
          <a:xfrm>
            <a:off x="5336208" y="3024666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6" name="Google Shape;906;p44"/>
          <p:cNvCxnSpPr/>
          <p:nvPr/>
        </p:nvCxnSpPr>
        <p:spPr>
          <a:xfrm>
            <a:off x="3784307" y="3561779"/>
            <a:ext cx="150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7" name="Google Shape;907;p44"/>
          <p:cNvSpPr txBox="1"/>
          <p:nvPr/>
        </p:nvSpPr>
        <p:spPr>
          <a:xfrm>
            <a:off x="5336208" y="3420397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44"/>
          <p:cNvCxnSpPr/>
          <p:nvPr/>
        </p:nvCxnSpPr>
        <p:spPr>
          <a:xfrm>
            <a:off x="3609269" y="3957498"/>
            <a:ext cx="1669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9" name="Google Shape;909;p44"/>
          <p:cNvSpPr txBox="1"/>
          <p:nvPr/>
        </p:nvSpPr>
        <p:spPr>
          <a:xfrm>
            <a:off x="5336208" y="3816129"/>
            <a:ext cx="2289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915" name="Google Shape;915;p4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916" name="Google Shape;9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7" name="Google Shape;917;p45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18" name="Google Shape;9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9" name="Google Shape;919;p45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0" name="Google Shape;9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1" name="Google Shape;921;p45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22" name="Google Shape;9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3" name="Google Shape;923;p45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929" name="Google Shape;92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931" name="Google Shape;9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7" name="Google Shape;977;p4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978" name="Google Shape;97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979" name="Google Shape;9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01" name="Google Shape;100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002" name="Google Shape;100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003" name="Google Shape;100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4" name="Google Shape;100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5" name="Google Shape;100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6" name="Google Shape;100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9" name="Google Shape;100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3" name="Google Shape;101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019" name="Google Shape;1019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1020" name="Google Shape;1020;p47"/>
          <p:cNvGraphicFramePr/>
          <p:nvPr/>
        </p:nvGraphicFramePr>
        <p:xfrm>
          <a:off x="7557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{C82E05BE-877C-40BA-BEE6-E4ECDAF45F91}</a:tableStyleId>
              </a:tblPr>
              <a:tblGrid>
                <a:gridCol w="7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26" name="Google Shape;102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33" name="Google Shape;103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36" name="Google Shape;103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41" name="Google Shape;104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045" name="Google Shape;104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051" name="Google Shape;105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72" name="Google Shape;107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75" name="Google Shape;107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79" name="Google Shape;107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83" name="Google Shape;108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92" name="Google Shape;109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95" name="Google Shape;109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98" name="Google Shape;109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01" name="Google Shape;110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04" name="Google Shape;110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09" name="Google Shape;110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12" name="Google Shape;111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17" name="Google Shape;111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20" name="Google Shape;112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26" name="Google Shape;112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29" name="Google Shape;112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35" name="Google Shape;113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41" name="Google Shape;114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8" name="Google Shape;114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149" name="Google Shape;114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152" name="Google Shape;115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155" name="Google Shape;115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159" name="Google Shape;115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62" name="Google Shape;116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68" name="Google Shape;116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73" name="Google Shape;117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76" name="Google Shape;117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80" name="Google Shape;118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83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8" name="Google Shape;118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89" name="Google Shape;118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92" name="Google Shape;119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97" name="Google Shape;119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01" name="Google Shape;120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04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08" name="Google Shape;120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14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17" name="Google Shape;121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24" name="Google Shape;122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27" name="Google Shape;122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2" name="Google Shape;123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33" name="Google Shape;123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37" name="Google Shape;123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244" name="Google Shape;124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249" name="Google Shape;124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3" name="Google Shape;125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254" name="Google Shape;125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260" name="Google Shape;126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64" name="Google Shape;126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68" name="Google Shape;126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74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80" name="Google Shape;128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83" name="Google Shape;128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9" name="Google Shape;128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0" name="Google Shape;129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91" name="Google Shape;129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97" name="Google Shape;129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99" name="Google Shape;129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01" name="Google Shape;130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05" name="Google Shape;130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9" name="Google Shape;1309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38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Addressing Readability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40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C1998D-AF1A-4579-B99E-96A1901B4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700892"/>
              </p:ext>
            </p:extLst>
          </p:nvPr>
        </p:nvGraphicFramePr>
        <p:xfrm>
          <a:off x="1" y="0"/>
          <a:ext cx="9144000" cy="437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“Grading” Terms and Conditions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33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</a:t>
            </a:r>
            <a:r>
              <a:rPr lang="en">
                <a:solidFill>
                  <a:schemeClr val="accent2"/>
                </a:solidFill>
              </a:rPr>
              <a:t>TITLE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216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BIG CONCEPT</a:t>
            </a:r>
            <a:endParaRPr sz="900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182950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1631</Words>
  <Application>Microsoft Office PowerPoint</Application>
  <PresentationFormat>On-screen Show (16:9)</PresentationFormat>
  <Paragraphs>384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Source Sans Pro</vt:lpstr>
      <vt:lpstr>Oswald</vt:lpstr>
      <vt:lpstr>Montserrat</vt:lpstr>
      <vt:lpstr>Arial</vt:lpstr>
      <vt:lpstr>Quince template</vt:lpstr>
      <vt:lpstr>Readability and Fairness of Hardware License Agreements</vt:lpstr>
      <vt:lpstr>INSTRUCTIONS FOR USE</vt:lpstr>
      <vt:lpstr>HELLO!</vt:lpstr>
      <vt:lpstr> Addressing Readability</vt:lpstr>
      <vt:lpstr>PowerPoint Presentation</vt:lpstr>
      <vt:lpstr>“Grading” Terms and Conditions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Alex Yu</cp:lastModifiedBy>
  <cp:revision>4</cp:revision>
  <dcterms:modified xsi:type="dcterms:W3CDTF">2022-03-05T19:57:12Z</dcterms:modified>
</cp:coreProperties>
</file>