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>
      <p:cViewPr varScale="1">
        <p:scale>
          <a:sx n="117" d="100"/>
          <a:sy n="117" d="100"/>
        </p:scale>
        <p:origin x="-19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ishail270712-dev.github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3933056"/>
            <a:ext cx="8640960" cy="671388"/>
          </a:xfrm>
          <a:ln>
            <a:noFill/>
          </a:ln>
          <a:effectLst/>
        </p:spPr>
        <p:txBody>
          <a:bodyPr>
            <a:noAutofit/>
          </a:bodyPr>
          <a:lstStyle/>
          <a:p>
            <a:pPr marL="182880" indent="0" algn="r">
              <a:buNone/>
            </a:pPr>
            <a:r>
              <a:rPr lang="ru-RU" sz="4000" dirty="0" smtClean="0">
                <a:solidFill>
                  <a:schemeClr val="tx1"/>
                </a:solidFill>
                <a:latin typeface="Comic Sans MS" pitchFamily="66" charset="0"/>
              </a:rPr>
              <a:t>Проект «</a:t>
            </a:r>
            <a:r>
              <a:rPr lang="ru-RU" sz="4000" b="0" dirty="0" err="1" smtClean="0">
                <a:solidFill>
                  <a:schemeClr val="tx1"/>
                </a:solidFill>
                <a:effectLst/>
                <a:latin typeface="Comic Sans MS" pitchFamily="66" charset="0"/>
              </a:rPr>
              <a:t>Помогалка</a:t>
            </a:r>
            <a:r>
              <a:rPr lang="ru-RU" sz="4000" b="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ru-RU" sz="4000" b="0" dirty="0">
                <a:solidFill>
                  <a:schemeClr val="tx1"/>
                </a:solidFill>
                <a:effectLst/>
                <a:latin typeface="Comic Sans MS" pitchFamily="66" charset="0"/>
              </a:rPr>
              <a:t>По </a:t>
            </a:r>
            <a:r>
              <a:rPr lang="ru-RU" sz="4000" b="0" dirty="0" smtClean="0">
                <a:solidFill>
                  <a:schemeClr val="tx1"/>
                </a:solidFill>
                <a:effectLst/>
                <a:latin typeface="Comic Sans MS" pitchFamily="66" charset="0"/>
              </a:rPr>
              <a:t>Урокам»</a:t>
            </a:r>
            <a:endParaRPr lang="ru-RU" sz="4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1885"/>
            <a:ext cx="6400000" cy="36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reflection blurRad="6350" stA="50000" endPos="15000" dist="635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3059832" y="4797152"/>
            <a:ext cx="5892960" cy="1077218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ru-RU" sz="3200" dirty="0">
                <a:latin typeface="Comic Sans MS" pitchFamily="66" charset="0"/>
              </a:rPr>
              <a:t>Образовательный ассистент </a:t>
            </a:r>
            <a:endParaRPr lang="ru-RU" sz="3200" dirty="0" smtClean="0">
              <a:latin typeface="Comic Sans MS" pitchFamily="66" charset="0"/>
            </a:endParaRPr>
          </a:p>
          <a:p>
            <a:pPr algn="r"/>
            <a:r>
              <a:rPr lang="ru-RU" sz="3200" dirty="0" smtClean="0">
                <a:latin typeface="Comic Sans MS" pitchFamily="66" charset="0"/>
              </a:rPr>
              <a:t>для </a:t>
            </a:r>
            <a:r>
              <a:rPr lang="ru-RU" sz="3200" dirty="0">
                <a:latin typeface="Comic Sans MS" pitchFamily="66" charset="0"/>
              </a:rPr>
              <a:t>школьников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9479" y="5930116"/>
            <a:ext cx="4373313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ru-RU" sz="2800" dirty="0" smtClean="0">
                <a:latin typeface="Comic Sans MS" pitchFamily="66" charset="0"/>
              </a:rPr>
              <a:t>Автор: Муратов Михаил</a:t>
            </a:r>
            <a:endParaRPr lang="ru-RU" sz="2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1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52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Помогалка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По Урокам» — это не просто инструмент, а шаг к будущему образования: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Для школьников: безопасный и интересный способ учиться дома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Для учителей: дополнительный ресурс для домашних заданий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Для родителей: уверенность в том, что ребёнок не списывает, а действительно учится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Ссылки для доступа:</a:t>
            </a:r>
          </a:p>
          <a:p>
            <a:pPr marL="0" indent="0" algn="ctr">
              <a:buNone/>
            </a:pP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Telegram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-бот: @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PomogalkaPoUrokamBot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Веб-версия: </a:t>
            </a:r>
            <a:r>
              <a:rPr lang="en-US" sz="2000" dirty="0">
                <a:solidFill>
                  <a:schemeClr val="tx1"/>
                </a:solidFill>
                <a:latin typeface="Comic Sans MS" pitchFamily="66" charset="0"/>
                <a:hlinkClick r:id="rId2"/>
              </a:rPr>
              <a:t>https://mishail270712-dev.github.io</a:t>
            </a:r>
            <a:r>
              <a:rPr lang="en-US" sz="2000" dirty="0" smtClean="0">
                <a:solidFill>
                  <a:schemeClr val="tx1"/>
                </a:solidFill>
                <a:latin typeface="Comic Sans MS" pitchFamily="66" charset="0"/>
                <a:hlinkClick r:id="rId2"/>
              </a:rPr>
              <a:t>/</a:t>
            </a:r>
            <a:endParaRPr lang="ru-RU" sz="20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Вопросы? Буду рад обсудить детали проекта!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Comic Sans MS" pitchFamily="66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08245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11560" y="980728"/>
            <a:ext cx="8229600" cy="1330408"/>
          </a:xfrm>
        </p:spPr>
        <p:txBody>
          <a:bodyPr>
            <a:noAutofit/>
          </a:bodyPr>
          <a:lstStyle/>
          <a:p>
            <a:r>
              <a:rPr lang="ru-RU" sz="6000" b="1" dirty="0" smtClean="0">
                <a:solidFill>
                  <a:schemeClr val="tx1"/>
                </a:solidFill>
                <a:latin typeface="Comic Sans MS" pitchFamily="66" charset="0"/>
              </a:rPr>
              <a:t>СПАСИБО ЗА ВНИМАНИЕ</a:t>
            </a:r>
            <a:endParaRPr lang="ru-RU" sz="6000" b="1" dirty="0">
              <a:solidFill>
                <a:schemeClr val="tx1"/>
              </a:solidFill>
              <a:latin typeface="Comic Sans MS" pitchFamily="66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13" y="2674938"/>
            <a:ext cx="6135511" cy="3451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reflection blurRad="6350" stA="50000" endPos="15000" dist="635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1795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99592" y="1556792"/>
            <a:ext cx="7408333" cy="53012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Цель 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проекта — создать безопасный, интерактивный и бесплатный инструмент для самостоятельного обучения.</a:t>
            </a:r>
          </a:p>
          <a:p>
            <a:pPr marL="0" indent="0" algn="ctr">
              <a:buNone/>
            </a:pP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- Нет 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ГДЗ: ученики не получают готовых ответов, а тренируют навыки решения задач</a:t>
            </a: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- Доступность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: работает в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Telegram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и через браузер — на любом устройстве</a:t>
            </a: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- Образовательная 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ценность: практика через интерактивные задания и правила</a:t>
            </a: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- Безопасность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: никаких персональных данных, только учебный 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контент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- Проект 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решает проблему отсутствия качественных 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образовательных 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ресурсов для самостоятельной работы 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школьников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Comic Sans MS" pitchFamily="66" charset="0"/>
              </a:rPr>
              <a:t>Цель и ценность </a:t>
            </a:r>
            <a:r>
              <a:rPr lang="ru-RU" sz="4000" b="1" dirty="0" smtClean="0">
                <a:solidFill>
                  <a:schemeClr val="tx1"/>
                </a:solidFill>
                <a:latin typeface="Comic Sans MS" pitchFamily="66" charset="0"/>
              </a:rPr>
              <a:t>проекта</a:t>
            </a:r>
            <a:endParaRPr lang="ru-RU" sz="4000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59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52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 err="1" smtClean="0">
                <a:solidFill>
                  <a:schemeClr val="tx1"/>
                </a:solidFill>
                <a:latin typeface="Comic Sans MS" pitchFamily="66" charset="0"/>
              </a:rPr>
              <a:t>Telegram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-бот 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— это асинхронное приложение, построенное на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фреймворке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aiogram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3.x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Технологии: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Python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3.7+,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asyncio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, </a:t>
            </a:r>
            <a:r>
              <a:rPr lang="ru-RU" sz="2000" dirty="0" err="1" smtClean="0">
                <a:solidFill>
                  <a:schemeClr val="tx1"/>
                </a:solidFill>
                <a:latin typeface="Comic Sans MS" pitchFamily="66" charset="0"/>
              </a:rPr>
              <a:t>логирование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Архитектура: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Бот — взаимодействие с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Telegram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API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Диспетчер — маршрутизация сообщений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Инлайн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-клавиатуры — интерактивное меню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Основные модули: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Математический тренажер: генерация примеров (+, −, ×, ÷) с проверкой ответов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Русский язык: 20 правил с примерами по орфографии, пунктуации, морфологии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Преимущества: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Персонализация (обращение по имени)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Автоматическая очистка чата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Мгновенная обратная 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связь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Comic Sans MS" pitchFamily="66" charset="0"/>
              </a:rPr>
              <a:t>Telegram-</a:t>
            </a:r>
            <a:r>
              <a:rPr lang="ru-RU" b="1" dirty="0">
                <a:solidFill>
                  <a:schemeClr val="tx1"/>
                </a:solidFill>
                <a:latin typeface="Comic Sans MS" pitchFamily="66" charset="0"/>
              </a:rPr>
              <a:t>бот — архитектура и </a:t>
            </a:r>
            <a:r>
              <a:rPr lang="ru-RU" b="1" dirty="0" smtClean="0">
                <a:solidFill>
                  <a:schemeClr val="tx1"/>
                </a:solidFill>
                <a:latin typeface="Comic Sans MS" pitchFamily="66" charset="0"/>
              </a:rPr>
              <a:t>возможности</a:t>
            </a:r>
            <a:endParaRPr lang="ru-RU" dirty="0">
              <a:solidFill>
                <a:schemeClr val="tx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607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5229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Простой 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и интуитивный интерфейс: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Старт: Команда /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start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— приветствие с именем пользователя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Выбор раздела: Кнопки «Тренировать примеры» или «Правила русского языка»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Математика: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Случайные примеры с числами 1-9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Корректное деление (без деления на ноль)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Проверка ответа с цветовой индикацией (зелёный — правильно, красный — ошибка)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Русский язык: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Ежедневное правило (орфография, пунктуация, морфология)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Кнопка «Еще правило» для бесконечного просмотра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Управление: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«Пропустить пример» — перейти к следующему заданию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«Выйти» — возврат в главное меню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Все операции выполняются без блокировки — бот работает в реальном времени даже при нагрузке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.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Comic Sans MS" pitchFamily="66" charset="0"/>
              </a:rPr>
              <a:t>Telegram-</a:t>
            </a:r>
            <a:r>
              <a:rPr lang="ru-RU" b="1" dirty="0">
                <a:solidFill>
                  <a:schemeClr val="tx1"/>
                </a:solidFill>
                <a:latin typeface="Comic Sans MS" pitchFamily="66" charset="0"/>
              </a:rPr>
              <a:t>бот — как это работает?</a:t>
            </a:r>
          </a:p>
        </p:txBody>
      </p:sp>
    </p:spTree>
    <p:extLst>
      <p:ext uri="{BB962C8B-B14F-4D97-AF65-F5344CB8AC3E}">
        <p14:creationId xmlns:p14="http://schemas.microsoft.com/office/powerpoint/2010/main" val="411267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5229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Веб-платформа — это простой, но эффективный сайт с адаптивным дизайном:</a:t>
            </a: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Технологии: HTML5, CSS3, </a:t>
            </a:r>
            <a:r>
              <a:rPr lang="ru-RU" sz="2000" dirty="0" err="1" smtClean="0">
                <a:solidFill>
                  <a:schemeClr val="tx1"/>
                </a:solidFill>
                <a:latin typeface="Comic Sans MS" pitchFamily="66" charset="0"/>
              </a:rPr>
              <a:t>JavaScript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 (без внешних библиотек)</a:t>
            </a: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Структура:</a:t>
            </a:r>
            <a:b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• Главная страница: выбор между математикой и русским языком</a:t>
            </a:r>
            <a:b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• Страница математики: генерация примеров и проверка ответов</a:t>
            </a:r>
            <a:b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• Страница правил: случайный выбор из 20 правил русского языка</a:t>
            </a: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Дизайн:</a:t>
            </a:r>
            <a:b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• Темно-зеленый фон с </a:t>
            </a:r>
            <a:r>
              <a:rPr lang="ru-RU" sz="2000" dirty="0" err="1" smtClean="0">
                <a:solidFill>
                  <a:schemeClr val="tx1"/>
                </a:solidFill>
                <a:latin typeface="Comic Sans MS" pitchFamily="66" charset="0"/>
              </a:rPr>
              <a:t>аква</a:t>
            </a: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-кнопками (дружелюбный и сосредоточенный)</a:t>
            </a:r>
            <a:b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• Четкая визуальная иерархия: заголовки, кнопки, поля ввода</a:t>
            </a:r>
            <a:b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• Адаптивность: работает на телефонах, планшетах и ПК</a:t>
            </a:r>
          </a:p>
          <a:p>
            <a:pPr marL="0" indent="0" algn="ctr">
              <a:buNone/>
            </a:pP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Особенности:</a:t>
            </a:r>
            <a:b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• Кнопка «Проверить» с мгновенной обратной связью</a:t>
            </a:r>
            <a:b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Comic Sans MS" pitchFamily="66" charset="0"/>
              </a:rPr>
              <a:t>• Простая логика без сложных зависимостей — легко поддерживать</a:t>
            </a:r>
            <a:endParaRPr lang="ru-RU" sz="2000" dirty="0">
              <a:solidFill>
                <a:schemeClr val="tx1"/>
              </a:solidFill>
              <a:latin typeface="Comic Sans MS" pitchFamily="66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Comic Sans MS" pitchFamily="66" charset="0"/>
              </a:rPr>
              <a:t>Веб-платформа — структура и дизайн</a:t>
            </a:r>
          </a:p>
        </p:txBody>
      </p:sp>
    </p:spTree>
    <p:extLst>
      <p:ext uri="{BB962C8B-B14F-4D97-AF65-F5344CB8AC3E}">
        <p14:creationId xmlns:p14="http://schemas.microsoft.com/office/powerpoint/2010/main" val="12412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370482"/>
              </p:ext>
            </p:extLst>
          </p:nvPr>
        </p:nvGraphicFramePr>
        <p:xfrm>
          <a:off x="827584" y="1556792"/>
          <a:ext cx="7408863" cy="3908640"/>
        </p:xfrm>
        <a:graphic>
          <a:graphicData uri="http://schemas.openxmlformats.org/drawingml/2006/table">
            <a:tbl>
              <a:tblPr/>
              <a:tblGrid>
                <a:gridCol w="2469621"/>
                <a:gridCol w="2469621"/>
                <a:gridCol w="2469621"/>
              </a:tblGrid>
              <a:tr h="27139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Доступность</a:t>
                      </a:r>
                    </a:p>
                  </a:txBody>
                  <a:tcPr marL="61680" marR="61680" marT="61680" marB="61680" anchor="ctr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Везде, где есть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Telegram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Через любой браузер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39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Интерактивность</a:t>
                      </a:r>
                    </a:p>
                  </a:txBody>
                  <a:tcPr marL="61680" marR="61680" marT="61680" marB="61680" anchor="ctr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Персонализация (обращение по имени)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Чистый интерфейс без лишних элементов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39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Технологии</a:t>
                      </a:r>
                    </a:p>
                  </a:txBody>
                  <a:tcPr marL="61680" marR="61680" marT="61680" marB="61680" anchor="ctr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aiogram 3.x, Python, </a:t>
                      </a: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асинхронность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HTML/CSS/JS, </a:t>
                      </a:r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минималистичный код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39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Удобство</a:t>
                      </a:r>
                    </a:p>
                  </a:txBody>
                  <a:tcPr marL="61680" marR="61680" marT="61680" marB="61680" anchor="ctr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Мгновенный доступ без установки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Не требует регистрации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139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Масштабируемость</a:t>
                      </a:r>
                    </a:p>
                  </a:txBody>
                  <a:tcPr marL="61680" marR="61680" marT="61680" marB="61680" anchor="ctr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Легко добавлять новые модули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800" b="0" dirty="0"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Простое обновление контента</a:t>
                      </a:r>
                    </a:p>
                  </a:txBody>
                  <a:tcPr marL="61680" marR="61680" marT="61680" marB="61680" anchor="ctr">
                    <a:lnL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Comic Sans MS" pitchFamily="66" charset="0"/>
              </a:rPr>
              <a:t>Сравнение</a:t>
            </a:r>
            <a:r>
              <a:rPr lang="ru-RU" sz="4000" b="1" dirty="0">
                <a:latin typeface="Comic Sans MS" pitchFamily="66" charset="0"/>
              </a:rPr>
              <a:t> </a:t>
            </a:r>
            <a:r>
              <a:rPr lang="ru-RU" sz="4000" b="1" dirty="0">
                <a:solidFill>
                  <a:schemeClr val="tx1"/>
                </a:solidFill>
                <a:latin typeface="Comic Sans MS" pitchFamily="66" charset="0"/>
              </a:rPr>
              <a:t>версий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84" y="5733256"/>
            <a:ext cx="89979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Comic Sans MS" pitchFamily="66" charset="0"/>
              </a:rPr>
              <a:t>Главное</a:t>
            </a:r>
            <a:r>
              <a:rPr lang="ru-RU" sz="2000" dirty="0" smtClean="0">
                <a:latin typeface="Comic Sans MS" pitchFamily="66" charset="0"/>
              </a:rPr>
              <a:t>: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ru-RU" sz="2000" dirty="0" smtClean="0">
                <a:latin typeface="Comic Sans MS" pitchFamily="66" charset="0"/>
              </a:rPr>
              <a:t>Обе </a:t>
            </a:r>
            <a:r>
              <a:rPr lang="ru-RU" sz="2000" dirty="0">
                <a:latin typeface="Comic Sans MS" pitchFamily="66" charset="0"/>
              </a:rPr>
              <a:t>версии решают одну задачу — помочь ученикам учиться </a:t>
            </a:r>
            <a:endParaRPr lang="en-US" sz="2000" dirty="0" smtClean="0">
              <a:latin typeface="Comic Sans MS" pitchFamily="66" charset="0"/>
            </a:endParaRPr>
          </a:p>
          <a:p>
            <a:pPr algn="ctr"/>
            <a:r>
              <a:rPr lang="ru-RU" sz="2000" dirty="0" smtClean="0">
                <a:latin typeface="Comic Sans MS" pitchFamily="66" charset="0"/>
              </a:rPr>
              <a:t>самостоятельно</a:t>
            </a:r>
            <a:r>
              <a:rPr lang="ru-RU" sz="2000" dirty="0">
                <a:latin typeface="Comic Sans MS" pitchFamily="66" charset="0"/>
              </a:rPr>
              <a:t>, </a:t>
            </a:r>
            <a:r>
              <a:rPr lang="ru-RU" sz="2000" dirty="0" smtClean="0">
                <a:latin typeface="Comic Sans MS" pitchFamily="66" charset="0"/>
              </a:rPr>
              <a:t>но </a:t>
            </a:r>
            <a:r>
              <a:rPr lang="ru-RU" sz="2000" dirty="0">
                <a:latin typeface="Comic Sans MS" pitchFamily="66" charset="0"/>
              </a:rPr>
              <a:t>выбирают формат под свои предпочтения</a:t>
            </a:r>
            <a:r>
              <a:rPr lang="ru-RU" sz="2000" dirty="0" smtClean="0">
                <a:latin typeface="Comic Sans MS" pitchFamily="66" charset="0"/>
              </a:rPr>
              <a:t>.</a:t>
            </a:r>
            <a:endParaRPr lang="ru-RU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13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5229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Мы заботимся о безопасности пользователей: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В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Telegram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-боте: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Токен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хранится в переменных окружения (.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env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Нет хранения персональных данных — только временные состояния сессий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Обработка ошибок: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валидация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ввода, обработка исключений при удалении сообщений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В веб-платформе: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Никаких данных не сохраняется — все работает на клиенте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Чистый код без внешних зависимостей (минимум уязвимостей)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Валидация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ввода: только числа для математических примеров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Общие принципы: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Нет рекламы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Нет сбора данных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Открытый исходный код — прозрачность для пользователей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Comic Sans MS" pitchFamily="66" charset="0"/>
              </a:rPr>
              <a:t>Безопасность и надежность</a:t>
            </a:r>
          </a:p>
        </p:txBody>
      </p:sp>
    </p:spTree>
    <p:extLst>
      <p:ext uri="{BB962C8B-B14F-4D97-AF65-F5344CB8AC3E}">
        <p14:creationId xmlns:p14="http://schemas.microsoft.com/office/powerpoint/2010/main" val="3968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52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1. Образовательная ценность: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Не ГДЗ — ученики решают задачи самостоятельно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Практика через интерактивные задания (а не пассивное чтение)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2. Доступность: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Бесплатно и без регистрации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Работает везде: в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Telegram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или браузере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3. Удобство: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Интуитивный интерфейс для школьников 5-11 классов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Персонализация в 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Telegram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-боте (обращение по имени)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4. Техническое качество: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Современная архитектура (</a:t>
            </a:r>
            <a:r>
              <a:rPr lang="ru-RU" sz="2000" dirty="0" err="1">
                <a:solidFill>
                  <a:schemeClr val="tx1"/>
                </a:solidFill>
                <a:latin typeface="Comic Sans MS" pitchFamily="66" charset="0"/>
              </a:rPr>
              <a:t>aiogram</a:t>
            </a: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 для бота, чистый JS для сайта)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Масштабируемость: легко добавлять новые предметы и функции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Comic Sans MS" pitchFamily="66" charset="0"/>
              </a:rPr>
              <a:t>Преимущества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8531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1628800"/>
            <a:ext cx="7408333" cy="52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Мы планируем расширять возможности проекта: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Новые предметы: Английский язык, история, география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Система прогресса: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Отслеживание правильных ответов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Достижения и рейтинг для мотивации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Улучшение контента: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Расширение базы правил русского языка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Сложные математические задачи (уравнения, геометрия)</a:t>
            </a:r>
          </a:p>
          <a:p>
            <a:pPr marL="0" indent="0" algn="ctr">
              <a:buNone/>
            </a:pP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Технические улучшения: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Интеграция с базой данных для хранения прогресса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Веб-версия с авторизацией (для сохранения статистики)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• Уведомления о новых правилах/задачах</a:t>
            </a:r>
            <a:br>
              <a:rPr lang="ru-RU" sz="2000" dirty="0">
                <a:solidFill>
                  <a:schemeClr val="tx1"/>
                </a:solidFill>
                <a:latin typeface="Comic Sans MS" pitchFamily="66" charset="0"/>
              </a:rPr>
            </a:br>
            <a:r>
              <a:rPr lang="ru-RU" sz="2000" dirty="0">
                <a:solidFill>
                  <a:schemeClr val="tx1"/>
                </a:solidFill>
                <a:latin typeface="Comic Sans MS" pitchFamily="66" charset="0"/>
              </a:rPr>
              <a:t>Всё это делается с одной целью — сделать обучение ещё более эффективным и увлекательным!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330408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Comic Sans MS" pitchFamily="66" charset="0"/>
              </a:rPr>
              <a:t>Будущее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272339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98</TotalTime>
  <Words>350</Words>
  <Application>Microsoft Office PowerPoint</Application>
  <PresentationFormat>Экран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Волна</vt:lpstr>
      <vt:lpstr>Проект «Помогалка По Урокам»</vt:lpstr>
      <vt:lpstr>Цель и ценность проекта</vt:lpstr>
      <vt:lpstr>Telegram-бот — архитектура и возможности</vt:lpstr>
      <vt:lpstr>Telegram-бот — как это работает?</vt:lpstr>
      <vt:lpstr>Веб-платформа — структура и дизайн</vt:lpstr>
      <vt:lpstr>Сравнение версий</vt:lpstr>
      <vt:lpstr>Безопасность и надежность</vt:lpstr>
      <vt:lpstr>Преимущества проекта</vt:lpstr>
      <vt:lpstr>Будущее развития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created xsi:type="dcterms:W3CDTF">2025-09-14T08:40:22Z</dcterms:created>
  <dcterms:modified xsi:type="dcterms:W3CDTF">2025-09-14T13:44:29Z</dcterms:modified>
</cp:coreProperties>
</file>