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7" r:id="rId2"/>
    <p:sldId id="256" r:id="rId3"/>
    <p:sldId id="263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>
        <p:scale>
          <a:sx n="69" d="100"/>
          <a:sy n="69" d="100"/>
        </p:scale>
        <p:origin x="223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CEC-F5A5-1E4E-BE80-6D2A88A1A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D2855-D09E-904A-8D63-9A716073E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205D-5839-BF44-9B0E-B2AC5F31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0D83-2338-A246-9CA7-7A6DE7E5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3861-9BC5-6344-9651-16FE7CC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50-458E-2141-A772-B5F5D249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AF964-B09A-8E42-A93F-65E70A719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5DEB-34CC-2C42-B26B-C2AAB5BF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2AE0-3B43-2B44-94D3-CBC0E45D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24DB-A1F1-0948-85F2-04D62B84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3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6851B-8545-FF4E-9025-49997282D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8153F-B566-EA48-B4D8-E74EB3AF2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FABA-561A-3949-9CB7-4028E988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9DAD-6E8E-A04C-8FBD-BB5019F5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932E-4ED8-A041-A2D6-1033E55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AA12-3F0D-E74E-BEE0-4936DF34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CB4B-663D-C14D-9B98-BC588901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39D3-C6FC-864D-AAD2-E43BF698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9760-463F-1048-8F25-454AF4F2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351B-59D2-BC4A-BBB0-EDF434B8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34B0-E957-1643-98AF-E57BF01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DA86-8281-6745-828B-E562ECB5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FA7F7-51FB-FE45-8F10-078F6C7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EEAD1-0161-9B4E-B1B5-401EB507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01B8-0CDE-4A40-9D76-635BD8AF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8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A8EB-32B4-CD49-9FE0-8D966B02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1EE2-0F0B-EC43-8989-6DFCF94CB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2CEC-6118-884B-B4AE-E6D53587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87B68-80A1-0449-AB79-C6D08D84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DD4C0-8E0A-7847-983E-FC4E02B2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E621C-18E1-3A4A-82EC-ADC91D2F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3D1F-F8EC-E646-BE79-D9BD8D0A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FC47-5432-8E4E-91A0-CC6AAE6FA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52266-3178-C445-82D9-5C85A075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B6C07-CADA-1B4E-B079-BDB7508E7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E686A-D038-CF4D-9963-E35776ED2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B6474-B9F9-7E4C-B3CA-5BE4BA9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F20CE-022B-4347-A6B9-A90D368F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798F8-7191-0341-A4D1-798F00D7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F54-D1BA-9D40-AEC0-D7A85CA2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B6CD6-6844-B548-9F01-1D75DA09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DA721-A8DB-3C40-889F-6855F1C0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C9563-7994-9C4E-82F3-29FC798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0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F1D81-A428-004C-9232-1623F02C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6BF03-43F5-4F46-BEE6-A4CDB9C2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1A7E-0D1D-AD43-8488-C318F08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5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FB5E-BC70-B847-9BCD-CECB6F33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112E-E77A-904F-84FC-32923A5F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31805-650F-1446-93C9-9F85EC515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06384-3C08-3847-A2CB-77930BA2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8AD0D-3B73-3F41-99B5-E2116406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6F1BB-4948-E04D-8A8F-D29632B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55D7-6EDF-974C-B165-4BF8E95F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E5132-1C02-8B46-BEF6-E88E58AE8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FBB4-77C7-7C49-800D-E26902E3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A448-D3A7-AA4E-B7B5-A6A9FCE6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EC64-518D-5A4F-BBD2-FB85F53C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E860B-3504-D948-9CD6-3D38D733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4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0C1A9-7489-974D-8785-60184DB4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02C7-BBE2-0549-9942-4D57002C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C9617-5998-6C46-AD4A-6F82052BB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0640-FA8F-B440-A573-443236A9F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5C36-C23E-204E-8948-489ED1AA2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9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74F96-BA96-7544-ABF2-E6E5AFB1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Data Science Capstone Project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D494-538E-374B-ADFA-79619C7A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Battle of Neighborhood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By: Misha Kumar</a:t>
            </a:r>
          </a:p>
          <a:p>
            <a:pPr marL="0" indent="0">
              <a:buNone/>
            </a:pPr>
            <a:r>
              <a:rPr lang="en-US" sz="2000" dirty="0"/>
              <a:t>Date: 11</a:t>
            </a:r>
            <a:r>
              <a:rPr lang="en-US" sz="2000" baseline="30000" dirty="0"/>
              <a:t>th</a:t>
            </a:r>
            <a:r>
              <a:rPr lang="en-US" sz="2000" dirty="0"/>
              <a:t> Feb 2021 </a:t>
            </a:r>
          </a:p>
        </p:txBody>
      </p:sp>
    </p:spTree>
    <p:extLst>
      <p:ext uri="{BB962C8B-B14F-4D97-AF65-F5344CB8AC3E}">
        <p14:creationId xmlns:p14="http://schemas.microsoft.com/office/powerpoint/2010/main" val="220517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572AC-6FDF-EE41-AAB2-14C66EE9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70775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METHODOLOGY </a:t>
            </a:r>
            <a:br>
              <a:rPr lang="en-US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937DC-7DD9-0D49-85C1-F35B1A06C4CE}"/>
              </a:ext>
            </a:extLst>
          </p:cNvPr>
          <p:cNvSpPr/>
          <p:nvPr/>
        </p:nvSpPr>
        <p:spPr>
          <a:xfrm>
            <a:off x="4504548" y="1688823"/>
            <a:ext cx="722073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51C3F"/>
                </a:solidFill>
                <a:effectLst/>
                <a:latin typeface="ArialMT"/>
              </a:rPr>
              <a:t>• </a:t>
            </a:r>
            <a:r>
              <a:rPr lang="en-US" sz="2000" b="1" dirty="0">
                <a:effectLst/>
                <a:latin typeface="GillSansMT"/>
              </a:rPr>
              <a:t>Recommendation system</a:t>
            </a:r>
          </a:p>
          <a:p>
            <a:br>
              <a:rPr lang="en-US" sz="2000" b="1" dirty="0">
                <a:effectLst/>
                <a:latin typeface="GillSansMT"/>
              </a:rPr>
            </a:br>
            <a:r>
              <a:rPr lang="en-US" dirty="0">
                <a:solidFill>
                  <a:srgbClr val="B51C3F"/>
                </a:solidFill>
                <a:latin typeface="ArialMT"/>
              </a:rPr>
              <a:t>• </a:t>
            </a:r>
            <a:r>
              <a:rPr lang="en-US" dirty="0">
                <a:latin typeface="GillSansMT"/>
              </a:rPr>
              <a:t>Multiply the user profile with the table that has the neighborhood and the weight of each category</a:t>
            </a:r>
            <a:br>
              <a:rPr lang="en-US" dirty="0">
                <a:latin typeface="GillSansMT"/>
              </a:rPr>
            </a:br>
            <a:endParaRPr lang="en-US" dirty="0">
              <a:latin typeface="GillSansMT"/>
            </a:endParaRPr>
          </a:p>
          <a:p>
            <a:r>
              <a:rPr lang="en-US" dirty="0">
                <a:solidFill>
                  <a:srgbClr val="B51C3F"/>
                </a:solidFill>
                <a:latin typeface="ArialMT"/>
              </a:rPr>
              <a:t>• </a:t>
            </a:r>
            <a:r>
              <a:rPr lang="en-US" dirty="0">
                <a:latin typeface="GillSansMT"/>
              </a:rPr>
              <a:t>Result is a matrix with the score of each neighborhood</a:t>
            </a:r>
            <a:br>
              <a:rPr lang="en-US" dirty="0">
                <a:latin typeface="GillSansMT"/>
              </a:rPr>
            </a:br>
            <a:endParaRPr lang="en-US" dirty="0">
              <a:latin typeface="GillSansMT"/>
            </a:endParaRPr>
          </a:p>
          <a:p>
            <a:r>
              <a:rPr lang="en-US" dirty="0">
                <a:solidFill>
                  <a:srgbClr val="B51C3F"/>
                </a:solidFill>
                <a:latin typeface="ArialMT"/>
              </a:rPr>
              <a:t>• </a:t>
            </a:r>
            <a:r>
              <a:rPr lang="en-US" dirty="0">
                <a:latin typeface="GillSansMT"/>
              </a:rPr>
              <a:t>The higher score, the better the neighborhood fit the user interest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0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2AFE5-D627-F448-80B5-5C2470CD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90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RESULTS AND DISCUSSION</a:t>
            </a:r>
            <a:br>
              <a:rPr lang="en-US" dirty="0"/>
            </a:br>
            <a:br>
              <a:rPr lang="en-US" sz="4000" dirty="0"/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70051-740A-2842-8D00-BF26A6EB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7" y="586855"/>
            <a:ext cx="6232849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SansMT"/>
              </a:rPr>
              <a:t>In this prototype we generated some random categories for our user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102" name="Picture 6" descr="page11image14428112">
            <a:extLst>
              <a:ext uri="{FF2B5EF4-FFF2-40B4-BE49-F238E27FC236}">
                <a16:creationId xmlns:a16="http://schemas.microsoft.com/office/drawing/2014/main" id="{8D7B02C3-7D79-BA49-9C7E-DE74933B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61" y="2115389"/>
            <a:ext cx="4025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64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22771-C04C-2640-90C7-5D465EAA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RESULTS AND DISCUSSION 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5121" name="Picture 1" descr="page12image14439296">
            <a:extLst>
              <a:ext uri="{FF2B5EF4-FFF2-40B4-BE49-F238E27FC236}">
                <a16:creationId xmlns:a16="http://schemas.microsoft.com/office/drawing/2014/main" id="{98457BEF-E886-2642-9F6D-45FF8774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63" y="1424677"/>
            <a:ext cx="7547882" cy="326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44C1-ACDF-014A-9932-F8606C16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 AND DISCUSSION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6145" name="Picture 1" descr="page13image14471648">
            <a:extLst>
              <a:ext uri="{FF2B5EF4-FFF2-40B4-BE49-F238E27FC236}">
                <a16:creationId xmlns:a16="http://schemas.microsoft.com/office/drawing/2014/main" id="{56952964-693A-624D-B14C-323B74E5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51" y="1586204"/>
            <a:ext cx="6517217" cy="371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2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8BE0E-CD35-974C-8AFC-CD316E65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 AND DISCUSSION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897A-0C72-6D47-872E-2FD4816C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2 best neighborhoods for our user are “North York </a:t>
            </a:r>
            <a:r>
              <a:rPr lang="en-US" dirty="0" err="1"/>
              <a:t>Flemingdon</a:t>
            </a:r>
            <a:r>
              <a:rPr lang="en-US" dirty="0"/>
              <a:t> Park, Don Mills South” and “East </a:t>
            </a:r>
            <a:r>
              <a:rPr lang="en-US" dirty="0" err="1"/>
              <a:t>Birchmount</a:t>
            </a:r>
            <a:r>
              <a:rPr lang="en-US" dirty="0"/>
              <a:t> Park, </a:t>
            </a:r>
            <a:r>
              <a:rPr lang="en-US" dirty="0" err="1"/>
              <a:t>Ionview</a:t>
            </a:r>
            <a:r>
              <a:rPr lang="en-US" dirty="0"/>
              <a:t>, Kennedy Park” </a:t>
            </a:r>
          </a:p>
          <a:p>
            <a:r>
              <a:rPr lang="en-US" dirty="0"/>
              <a:t>Difference of the score amount the 5 neighborhoods is not big. A probable reason is that categories, which our user chose are more or less common, they don’t include anything extraordinary as “Airport Food Court”.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835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6A343-92BA-C444-A4E6-BC4E3C6F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CONCLUSION</a:t>
            </a:r>
            <a:r>
              <a:rPr lang="en-US" dirty="0"/>
              <a:t>:</a:t>
            </a:r>
            <a:br>
              <a:rPr lang="en-US" dirty="0"/>
            </a:br>
            <a:br>
              <a:rPr lang="en-US" sz="4000" dirty="0"/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E5AD-68AB-F74D-99C7-B8884DED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This is a sample content-based recommendation system that still need to be improved. </a:t>
            </a:r>
            <a:endParaRPr lang="en-US" sz="2000" dirty="0"/>
          </a:p>
          <a:p>
            <a:r>
              <a:rPr lang="en-US" dirty="0"/>
              <a:t>The data and algorithm need more date and accuracy, especially for some small towns with a few venues. </a:t>
            </a:r>
            <a:endParaRPr lang="en-US" sz="2000" dirty="0"/>
          </a:p>
          <a:p>
            <a:r>
              <a:rPr lang="en-US" dirty="0"/>
              <a:t>There are more parameters, which could be use for the search, as distance to the work place, bus station and etc.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64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2571B-19F1-2348-BDD9-107C1EBA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CONTEXT: </a:t>
            </a:r>
            <a:br>
              <a:rPr lang="en-US" sz="40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b="0" i="0" kern="1200" cap="all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30E43-1125-E940-BD44-FDC53E24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Data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Methodology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Results and discussion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Conclusion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05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2571B-19F1-2348-BDD9-107C1EBA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6855"/>
            <a:ext cx="3668088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30E43-1125-E940-BD44-FDC53E24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737869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Would you like to find a perfect location for business living or traveling, using just a few mouse clicks? 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682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28C65-3861-534C-A4B0-0B4970A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MAKIBO LTD CAN HELP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C7E0-96E4-FD4B-B186-E3AC409A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We have a special application, which help you to find a perfect area for your goals due some moments, even accelerator needs more time then you with us!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007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9AAC6-CB61-4940-B244-BD6D0A60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388F53-6ABB-4347-805D-3534E167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Wikipedia help to get Postal Code, Borough and Neighborhood in Toronto </a:t>
            </a:r>
          </a:p>
          <a:p>
            <a:r>
              <a:rPr lang="en-US" sz="2000" dirty="0"/>
              <a:t>Geospatial data for Toronto contains the geographical coordinates of each postal code </a:t>
            </a:r>
          </a:p>
          <a:p>
            <a:r>
              <a:rPr lang="en-US" sz="2000" dirty="0"/>
              <a:t>Foursquare API allows to obtain the data on what venues are located at each neighborhood </a:t>
            </a:r>
          </a:p>
          <a:p>
            <a:r>
              <a:rPr lang="en-US" sz="2000" dirty="0"/>
              <a:t> Random user data, with a random number (from 1 to 10) of preferences to check, how our system works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80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F92C5-6609-7140-8522-CE549503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METHODOLOGY:</a:t>
            </a:r>
            <a:br>
              <a:rPr lang="en-US" sz="3400" dirty="0">
                <a:solidFill>
                  <a:srgbClr val="FFFFFF"/>
                </a:solidFill>
              </a:rPr>
            </a:br>
            <a:br>
              <a:rPr lang="en-US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8389C8-CFCD-8C4E-81CF-D582DE6F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548" y="964858"/>
            <a:ext cx="8520862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SansMT"/>
              </a:rPr>
              <a:t>Pandas library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SansMT"/>
              </a:rPr>
              <a:t>to scrap the table from HTML page </a:t>
            </a:r>
            <a:endParaRPr kumimoji="0" lang="en-US" altLang="en-US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7" name="Picture 3" descr="page6image14462960">
            <a:extLst>
              <a:ext uri="{FF2B5EF4-FFF2-40B4-BE49-F238E27FC236}">
                <a16:creationId xmlns:a16="http://schemas.microsoft.com/office/drawing/2014/main" id="{8ECD1AC0-4789-E246-87AD-36DB55AD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95" y="2642880"/>
            <a:ext cx="7357583" cy="296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18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E0D74-5454-2640-91A2-3BF16A6D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METHODOLOGY: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8A52E-42C9-7647-8D1D-617931C1DB32}"/>
              </a:ext>
            </a:extLst>
          </p:cNvPr>
          <p:cNvSpPr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Geospatial data </a:t>
            </a:r>
            <a:r>
              <a:rPr lang="en-US" sz="2000" dirty="0"/>
              <a:t>for Toronto contains the geographical coordinates of each postal code </a:t>
            </a:r>
          </a:p>
        </p:txBody>
      </p:sp>
      <p:pic>
        <p:nvPicPr>
          <p:cNvPr id="2049" name="Picture 1" descr="page7image14463168">
            <a:extLst>
              <a:ext uri="{FF2B5EF4-FFF2-40B4-BE49-F238E27FC236}">
                <a16:creationId xmlns:a16="http://schemas.microsoft.com/office/drawing/2014/main" id="{A6E571DA-493F-DC48-824A-3F2B7C1F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9692" y="2554938"/>
            <a:ext cx="4515586" cy="146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58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8C3C9-154A-9541-80D4-F6409034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METHODOLOGY </a:t>
            </a:r>
            <a:br>
              <a:rPr lang="en-US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FDC0C-EBE0-5E49-8626-5EB61F69AAD5}"/>
              </a:ext>
            </a:extLst>
          </p:cNvPr>
          <p:cNvSpPr txBox="1"/>
          <p:nvPr/>
        </p:nvSpPr>
        <p:spPr>
          <a:xfrm>
            <a:off x="4134810" y="2461846"/>
            <a:ext cx="759046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0" b="1" dirty="0"/>
              <a:t>Foursquare API </a:t>
            </a:r>
            <a:r>
              <a:rPr lang="en-US" sz="1860" dirty="0"/>
              <a:t>allows to obtain the data on what venues are located</a:t>
            </a:r>
          </a:p>
          <a:p>
            <a:r>
              <a:rPr lang="en-US" sz="1860" dirty="0"/>
              <a:t> at each neighborhood </a:t>
            </a:r>
          </a:p>
          <a:p>
            <a:endParaRPr lang="en-US" sz="1860" dirty="0"/>
          </a:p>
          <a:p>
            <a:r>
              <a:rPr lang="en-US" sz="1860" dirty="0"/>
              <a:t>• Apply </a:t>
            </a:r>
            <a:r>
              <a:rPr lang="en-US" sz="1860" dirty="0" err="1"/>
              <a:t>OneHot</a:t>
            </a:r>
            <a:r>
              <a:rPr lang="en-US" sz="1860" dirty="0"/>
              <a:t> encode to get a new table with the neighborhood as the index and percentage of each category available in that neighborhood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4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4637-7D65-C74C-8CA1-C6C58317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METHODOLOGY: </a:t>
            </a:r>
            <a:br>
              <a:rPr lang="en-US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FF51-103C-BF44-B1FF-F103AD62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Random User </a:t>
            </a:r>
            <a:r>
              <a:rPr lang="en-US" sz="2000" dirty="0"/>
              <a:t>– Generate a random User to use for a test of the system </a:t>
            </a:r>
          </a:p>
          <a:p>
            <a:r>
              <a:rPr lang="en-US" sz="2000" dirty="0"/>
              <a:t> select a random number from 1 to 10 to represent the amount of categories selected by the user </a:t>
            </a:r>
          </a:p>
          <a:p>
            <a:r>
              <a:rPr lang="en-US" sz="2000" dirty="0"/>
              <a:t> create a table with the categories as the columns and one row, where the values are 1 if the user has that category in his list and 0 for vice versa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504</Words>
  <Application>Microsoft Macintosh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ArialMT</vt:lpstr>
      <vt:lpstr>Calibri</vt:lpstr>
      <vt:lpstr>Calibri Light</vt:lpstr>
      <vt:lpstr>GillSansMT</vt:lpstr>
      <vt:lpstr>Office Theme</vt:lpstr>
      <vt:lpstr>Data Science Capstone Project </vt:lpstr>
      <vt:lpstr>CONTEXT:  </vt:lpstr>
      <vt:lpstr>INTRODUCTION</vt:lpstr>
      <vt:lpstr>MAKIBO LTD CAN HELP YOU!</vt:lpstr>
      <vt:lpstr>DATA</vt:lpstr>
      <vt:lpstr>METHODOLOGY:  </vt:lpstr>
      <vt:lpstr>METHODOLOGY:  </vt:lpstr>
      <vt:lpstr>METHODOLOGY  </vt:lpstr>
      <vt:lpstr>METHODOLOGY:  </vt:lpstr>
      <vt:lpstr>METHODOLOGY  </vt:lpstr>
      <vt:lpstr>RESULTS AND DISCUSSION  </vt:lpstr>
      <vt:lpstr>RESULTS AND DISCUSSION  </vt:lpstr>
      <vt:lpstr>RESULTS AND DISCUSSION  </vt:lpstr>
      <vt:lpstr>RESULTS AND DISCUSSION  </vt:lpstr>
      <vt:lpstr>CONCLUSION: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Pavan Kumar</dc:creator>
  <cp:lastModifiedBy>Pavan Kumar</cp:lastModifiedBy>
  <cp:revision>5</cp:revision>
  <dcterms:created xsi:type="dcterms:W3CDTF">2021-02-11T22:19:23Z</dcterms:created>
  <dcterms:modified xsi:type="dcterms:W3CDTF">2021-02-11T22:29:02Z</dcterms:modified>
</cp:coreProperties>
</file>