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4.png" ContentType="image/png"/>
  <Override PartName="/ppt/media/image2.wmf" ContentType="image/x-wmf"/>
  <Override PartName="/ppt/media/image8.png" ContentType="image/png"/>
  <Override PartName="/ppt/media/image1.jpeg" ContentType="image/jpeg"/>
  <Override PartName="/ppt/media/image4.wmf" ContentType="image/x-wmf"/>
  <Override PartName="/ppt/media/image6.png" ContentType="image/png"/>
  <Override PartName="/ppt/media/image3.wmf" ContentType="image/x-wmf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5480" cy="263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uk-UA" sz="4400" spc="-1" strike="noStrike">
                <a:latin typeface="Arial"/>
              </a:rPr>
              <a:t>Для правки тексту </a:t>
            </a:r>
            <a:r>
              <a:rPr b="0" lang="uk-UA" sz="4400" spc="-1" strike="noStrike">
                <a:latin typeface="Arial"/>
              </a:rPr>
              <a:t>заголовка клацніть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5480" cy="263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5480" cy="2638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uk-UA" sz="4400" spc="-1" strike="noStrike">
                <a:latin typeface="Arial"/>
              </a:rPr>
              <a:t>Дл</a:t>
            </a:r>
            <a:r>
              <a:rPr b="0" lang="uk-UA" sz="4400" spc="-1" strike="noStrike">
                <a:latin typeface="Arial"/>
              </a:rPr>
              <a:t>я </a:t>
            </a:r>
            <a:r>
              <a:rPr b="0" lang="uk-UA" sz="4400" spc="-1" strike="noStrike">
                <a:latin typeface="Arial"/>
              </a:rPr>
              <a:t>пр</a:t>
            </a:r>
            <a:r>
              <a:rPr b="0" lang="uk-UA" sz="4400" spc="-1" strike="noStrike">
                <a:latin typeface="Arial"/>
              </a:rPr>
              <a:t>авк</a:t>
            </a:r>
            <a:r>
              <a:rPr b="0" lang="uk-UA" sz="4400" spc="-1" strike="noStrike">
                <a:latin typeface="Arial"/>
              </a:rPr>
              <a:t>и </a:t>
            </a:r>
            <a:r>
              <a:rPr b="0" lang="uk-UA" sz="4400" spc="-1" strike="noStrike">
                <a:latin typeface="Arial"/>
              </a:rPr>
              <a:t>тек</a:t>
            </a:r>
            <a:r>
              <a:rPr b="0" lang="uk-UA" sz="4400" spc="-1" strike="noStrike">
                <a:latin typeface="Arial"/>
              </a:rPr>
              <a:t>сту </a:t>
            </a:r>
            <a:r>
              <a:rPr b="0" lang="uk-UA" sz="4400" spc="-1" strike="noStrike">
                <a:latin typeface="Arial"/>
              </a:rPr>
              <a:t>заг</a:t>
            </a:r>
            <a:r>
              <a:rPr b="0" lang="uk-UA" sz="4400" spc="-1" strike="noStrike">
                <a:latin typeface="Arial"/>
              </a:rPr>
              <a:t>ол</a:t>
            </a:r>
            <a:r>
              <a:rPr b="0" lang="uk-UA" sz="4400" spc="-1" strike="noStrike">
                <a:latin typeface="Arial"/>
              </a:rPr>
              <a:t>овк</a:t>
            </a:r>
            <a:r>
              <a:rPr b="0" lang="uk-UA" sz="4400" spc="-1" strike="noStrike">
                <a:latin typeface="Arial"/>
              </a:rPr>
              <a:t>а </a:t>
            </a:r>
            <a:r>
              <a:rPr b="0" lang="uk-UA" sz="4400" spc="-1" strike="noStrike">
                <a:latin typeface="Arial"/>
              </a:rPr>
              <a:t>кла</a:t>
            </a:r>
            <a:r>
              <a:rPr b="0" lang="uk-UA" sz="4400" spc="-1" strike="noStrike">
                <a:latin typeface="Arial"/>
              </a:rPr>
              <a:t>цні</a:t>
            </a:r>
            <a:r>
              <a:rPr b="0" lang="uk-UA" sz="4400" spc="-1" strike="noStrike">
                <a:latin typeface="Arial"/>
              </a:rPr>
              <a:t>ть </a:t>
            </a:r>
            <a:r>
              <a:rPr b="0" lang="uk-UA" sz="4400" spc="-1" strike="noStrike">
                <a:latin typeface="Arial"/>
              </a:rPr>
              <a:t>ми</a:t>
            </a:r>
            <a:r>
              <a:rPr b="0" lang="uk-UA" sz="4400" spc="-1" strike="noStrike">
                <a:latin typeface="Arial"/>
              </a:rPr>
              <a:t>ше</a:t>
            </a:r>
            <a:r>
              <a:rPr b="0" lang="uk-UA" sz="4400" spc="-1" strike="noStrike">
                <a:latin typeface="Arial"/>
              </a:rPr>
              <a:t>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habr.com/ru/company/ruvds/blog/353174/" TargetMode="External"/><Relationship Id="rId2" Type="http://schemas.openxmlformats.org/officeDocument/2006/relationships/hyperlink" Target="https://www.w3schools.com/js/js_versions.asp" TargetMode="External"/><Relationship Id="rId3" Type="http://schemas.openxmlformats.org/officeDocument/2006/relationships/hyperlink" Target="https://medium.com/@benastontweet/lesson-1a-the-history-of-javascript-8c1ce3bffb17" TargetMode="External"/><Relationship Id="rId4" Type="http://schemas.openxmlformats.org/officeDocument/2006/relationships/hyperlink" Target="https://en.wikipedia.org/wiki/ECMAScript#Versions" TargetMode="External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208440" y="174960"/>
            <a:ext cx="12389400" cy="66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1001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ts val="11001"/>
              </a:lnSpc>
            </a:pPr>
            <a:r>
              <a:rPr b="0" lang="uk-UA" sz="150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Intro to JavaScript</a:t>
            </a:r>
            <a:endParaRPr b="0" lang="uk-UA" sz="15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85800" y="5915160"/>
            <a:ext cx="346572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uk-UA" sz="2000" spc="-1" strike="noStrike">
                <a:solidFill>
                  <a:srgbClr val="ffffff"/>
                </a:solidFill>
                <a:latin typeface="Open Sans"/>
                <a:ea typeface="DejaVu Sans"/>
              </a:rPr>
              <a:t>by M. Lisivskyi</a:t>
            </a:r>
            <a:endParaRPr b="0" lang="uk-UA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2005-2009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AJAX inspired new life into JavaScript and started “Second Browser Wars”.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DOM manipulation was not available across brosers.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JQuery, Prototype, Mootools became popular libraries to mitigate the issue.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was invented.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Node.js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Invented by Ryan Dahl;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Made JavaScript server-easy;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Helped build various tools using vanilla JavaScript;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Took JavaScript to unimaginable heights.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493400" y="936000"/>
            <a:ext cx="3522600" cy="35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2015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Year 2015 marked the significant release of the ECMAScript 2015, or ES6, which was being developed for the last 6 years.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Around the same time, JS frameworks gained outstanding popularity.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594520" y="2952000"/>
            <a:ext cx="741348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 Fatigue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540160" y="1618200"/>
            <a:ext cx="7611840" cy="378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ts val="11001"/>
              </a:lnSpc>
            </a:pPr>
            <a:r>
              <a:rPr b="0" lang="uk-UA" sz="125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Standards</a:t>
            </a:r>
            <a:endParaRPr b="0" lang="uk-UA" sz="12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</a:t>
            </a:r>
            <a:endParaRPr b="0" lang="uk-U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1996, Netscape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entrusted Ecma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International (a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standardisation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company) with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standard based on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we know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today as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was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born in 1997.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Year later, the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edition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came to existence,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in 1999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already the 3rd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edition was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created.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76000" y="3672000"/>
            <a:ext cx="3790800" cy="2613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632000" y="3865680"/>
            <a:ext cx="3571560" cy="13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does not create new features for JS! EcmaScript is tasked to create a new standard, whereas JS developers are tasked to implement them!</a:t>
            </a:r>
            <a:endParaRPr b="0" lang="uk-UA" sz="2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1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June 1997.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Lined out five primitive types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JavaScript: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Numbers;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Strings;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Boolean;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Null;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Undefined.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numeric data type in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corresponds to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64-bit floating-point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format defined by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IEEE 754-2008 standard,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except that the various Not-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a-Number values defined in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standard are represented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language by the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unique special value NaN.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2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June 1998.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Editorial changes to keep the specification fully aligned with ISO/IEC 16262 international standard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3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December 1999.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Changes: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RegExp;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Better string handling, new control statements, try/catch exception handling, tighter definition of errors;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Formatting for numeric output;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other enhancements...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ts val="11001"/>
              </a:lnSpc>
            </a:pPr>
            <a:r>
              <a:rPr b="0" lang="uk-UA" sz="125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Agenda</a:t>
            </a:r>
            <a:endParaRPr b="0" lang="uk-UA" sz="12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5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December 2009.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Additions: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Strict mode;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Clarifies ambiguities in the 3rd edition specification;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Getters and setters;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Built-in support for JSON file types;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complete reflection on object properties. 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ECMAScript 6 (later renamed into ES2015)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June 2015.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Changes: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declarations;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Java-like imports;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for/of loops;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Arrow function expressions, which made possible creation of truly anonimous functions like (() =&gt; { ... });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of </a:t>
            </a: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variable declarations;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New collections: Map, Set;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Array.find();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Array.findIndex();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Exponentiation (**);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Default parameter values when no argument is passed into a function;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Template strings;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some more...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ES2016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June 2016.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Changes: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Block-scoping of variables and functions;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Destructuring patterns;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Proper tail calls;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await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async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ES2017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June 2017.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Changes: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async/await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constructions work using generators and promises;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Object.values();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Object.entries();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Completing strings to a given length with </a:t>
            </a: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padStart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padEnd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Completing params with trailing commas;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ES2018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Release date: June 2017.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Changes: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Shared memory and atomics;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Rest/spread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Promise.prototype.finally()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uk-UA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Asynchronous iteration (</a:t>
            </a:r>
            <a:r>
              <a:rPr b="1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for-await-of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ts val="11001"/>
              </a:lnSpc>
            </a:pPr>
            <a:r>
              <a:rPr b="0" lang="uk-UA" sz="125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Useful Links</a:t>
            </a:r>
            <a:endParaRPr b="0" lang="uk-UA" sz="125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12000" y="3237840"/>
            <a:ext cx="8892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uk-UA" sz="1800" spc="-1" strike="noStrike">
                <a:latin typeface="Arial"/>
                <a:hlinkClick r:id="rId1"/>
              </a:rPr>
              <a:t>https://habr.com/ru/company/ruvds/blog/353174/</a:t>
            </a:r>
            <a:endParaRPr b="0" lang="uk-UA" sz="1800" spc="-1" strike="noStrike">
              <a:latin typeface="Arial"/>
            </a:endParaRPr>
          </a:p>
          <a:p>
            <a:endParaRPr b="0" lang="uk-UA" sz="1800" spc="-1" strike="noStrike">
              <a:latin typeface="Arial"/>
            </a:endParaRPr>
          </a:p>
          <a:p>
            <a:r>
              <a:rPr b="0" lang="uk-UA" sz="1800" spc="-1" strike="noStrike">
                <a:latin typeface="Arial"/>
                <a:hlinkClick r:id="rId2"/>
              </a:rPr>
              <a:t>https://www.w3schools.com/js/js_versions.asp</a:t>
            </a:r>
            <a:endParaRPr b="0" lang="uk-UA" sz="1800" spc="-1" strike="noStrike">
              <a:latin typeface="Arial"/>
            </a:endParaRPr>
          </a:p>
          <a:p>
            <a:endParaRPr b="0" lang="uk-UA" sz="1800" spc="-1" strike="noStrike">
              <a:latin typeface="Arial"/>
            </a:endParaRPr>
          </a:p>
          <a:p>
            <a:r>
              <a:rPr b="0" lang="uk-UA" sz="1800" spc="-1" strike="noStrike">
                <a:latin typeface="Arial"/>
                <a:hlinkClick r:id="rId3"/>
              </a:rPr>
              <a:t>https://medium.com/@benastontweet/lesson-1a-the-history-of-javascript-8c1ce3bffb17</a:t>
            </a:r>
            <a:endParaRPr b="0" lang="uk-UA" sz="1800" spc="-1" strike="noStrike">
              <a:latin typeface="Arial"/>
            </a:endParaRPr>
          </a:p>
          <a:p>
            <a:endParaRPr b="0" lang="uk-UA" sz="1800" spc="-1" strike="noStrike">
              <a:latin typeface="Arial"/>
            </a:endParaRPr>
          </a:p>
          <a:p>
            <a:r>
              <a:rPr b="0" lang="uk-UA" sz="1800" spc="-1" strike="noStrike">
                <a:latin typeface="Arial"/>
                <a:hlinkClick r:id="rId4"/>
              </a:rPr>
              <a:t>https://en.wikipedia.org/wiki/ECMAScript#Versions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ts val="11001"/>
              </a:lnSpc>
            </a:pPr>
            <a:r>
              <a:rPr b="0" lang="uk-UA" sz="125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Any questions?</a:t>
            </a:r>
            <a:endParaRPr b="0" lang="uk-UA" sz="125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ts val="11001"/>
              </a:lnSpc>
            </a:pPr>
            <a:r>
              <a:rPr b="0" lang="uk-UA" sz="125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Thanks!</a:t>
            </a:r>
            <a:endParaRPr b="0" lang="uk-UA" sz="125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History of JS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JS standards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ts val="11001"/>
              </a:lnSpc>
            </a:pPr>
            <a:r>
              <a:rPr b="0" lang="uk-UA" sz="12500" spc="-1" strike="noStrike">
                <a:solidFill>
                  <a:srgbClr val="ffffff"/>
                </a:solidFill>
                <a:latin typeface="Proxima Nova Black"/>
                <a:ea typeface="DejaVu Sans"/>
              </a:rPr>
              <a:t>History of JS</a:t>
            </a:r>
            <a:endParaRPr b="0" lang="uk-UA" sz="12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1994. JS: Origin</a:t>
            </a:r>
            <a:endParaRPr b="0" lang="uk-U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1994, Marc Andreesen, a graduate of Illinois Institute of Technology and founder of Netscape Navigator, hired Brendan Eich to create a scripting language which could dynamically change HTML.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 was created in 10 days!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mid-1995, Netscape Navigator natively supported JavaScript.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20000" y="3647880"/>
            <a:ext cx="2409480" cy="24001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8640000" y="2774520"/>
            <a:ext cx="3024000" cy="29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1996. Microsoft, IE3 and JScript</a:t>
            </a:r>
            <a:endParaRPr b="0" lang="uk-U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1996, Microsoft reverse engineered JavaScript and called it Jscript because Java and Javascript were trademarks of Sun Microsystems (now Oracle).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Microsoft shipped JScript as part of IE3, thus starting the “1st Browser War”.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AJAX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1999, Microsoft created a library called ActiveX, which came as a feature for Jscript.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uk-UA" sz="1800" spc="-1" strike="noStrike">
                <a:solidFill>
                  <a:srgbClr val="5e8ac7"/>
                </a:solidFill>
                <a:latin typeface="Calibri"/>
                <a:ea typeface="DejaVu Sans"/>
              </a:rPr>
              <a:t>xmlhttp = new ActiveXObject(“Microsoft.XMLHTTP”);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since, basically, JavaScript and JS were the same thing, Mozilla Foundation recreated it and came up with something we today know as AJAX.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uk-UA" sz="1800" spc="-1" strike="noStrike">
                <a:solidFill>
                  <a:srgbClr val="5e8ac7"/>
                </a:solidFill>
                <a:latin typeface="Calibri"/>
                <a:ea typeface="DejaVu Sans"/>
              </a:rPr>
              <a:t>xmlhttp = new XMLHttpRequest();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2005: Popularisation of AJAX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While AJAX was available since 1999, it was not very well known and used.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2004-2005, Google built large cross browser applications like Gmail and Google Maps that used AJAX extensively. 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69080" y="2909160"/>
            <a:ext cx="2554920" cy="26348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696000" y="3240000"/>
            <a:ext cx="2945880" cy="22176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3600000" y="3096000"/>
            <a:ext cx="2520000" cy="253908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3465000" y="5765760"/>
            <a:ext cx="3951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uk-UA" sz="1800" spc="-1" strike="noStrike">
                <a:latin typeface="Arial"/>
              </a:rPr>
              <a:t>Jesse James Garrett</a:t>
            </a:r>
            <a:endParaRPr b="0" lang="uk-UA" sz="1800" spc="-1" strike="noStrike">
              <a:latin typeface="Arial"/>
            </a:endParaRPr>
          </a:p>
          <a:p>
            <a:endParaRPr b="0" lang="uk-UA" sz="1800" spc="-1" strike="noStrike">
              <a:latin typeface="Arial"/>
            </a:endParaRPr>
          </a:p>
          <a:p>
            <a:r>
              <a:rPr b="0" lang="uk-UA" sz="1800" spc="-1" strike="noStrike">
                <a:latin typeface="Arial"/>
              </a:rPr>
              <a:t>Used the word “Ajax” for the first time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5800" y="685800"/>
            <a:ext cx="108190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uk-U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2005-2009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AJAX inspired new life into JavaScript and started “Second Browser Wars”.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DOM manipulation was not available across brosers.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JQuery, Prototype, Mootools became popular libraries to mitigate the issue.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was invented.</a:t>
            </a:r>
            <a:endParaRPr b="0" lang="uk-UA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895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2018-12-11T16:43:22Z</dcterms:created>
  <dc:creator>Liubov Koliasa</dc:creator>
  <dc:description/>
  <dc:language>uk-UA</dc:language>
  <cp:lastModifiedBy/>
  <dcterms:modified xsi:type="dcterms:W3CDTF">2019-05-06T13:55:38Z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0x0101004195FC54A15F344D83577B1CDDD67A5D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