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wmf" ContentType="image/x-wmf"/>
  <Override PartName="/ppt/media/image4.wmf" ContentType="image/x-wmf"/>
  <Override PartName="/ppt/media/image2.wmf" ContentType="image/x-wmf"/>
  <Override PartName="/ppt/media/image5.png" ContentType="image/png"/>
  <Override PartName="/ppt/media/image6.png" ContentType="image/png"/>
  <Override PartName="/ppt/media/image8.png" ContentType="image/png"/>
  <Override PartName="/ppt/media/image7.png" ContentType="image/png"/>
  <Override PartName="/ppt/media/image9.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jpeg" ContentType="image/jpeg"/>
  <Override PartName="/ppt/media/image14.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8" descr=""/>
          <p:cNvPicPr/>
          <p:nvPr/>
        </p:nvPicPr>
        <p:blipFill>
          <a:blip r:embed="rId3"/>
          <a:stretch/>
        </p:blipFill>
        <p:spPr>
          <a:xfrm>
            <a:off x="9959040" y="5906880"/>
            <a:ext cx="1545840" cy="26424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p>
            <a:r>
              <a:rPr b="0" lang="uk-UA" sz="1800" spc="-1" strike="noStrike">
                <a:latin typeface="Arial"/>
              </a:rPr>
              <a:t>Для правки тексту заголовка клацніть мишею</a:t>
            </a:r>
            <a:endParaRPr b="0" lang="uk-UA"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ffffff"/>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ffffff"/>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ffffff"/>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ffffff"/>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ffffff"/>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ffffff"/>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9" name="Picture 8" descr=""/>
          <p:cNvPicPr/>
          <p:nvPr/>
        </p:nvPicPr>
        <p:blipFill>
          <a:blip r:embed="rId2"/>
          <a:stretch/>
        </p:blipFill>
        <p:spPr>
          <a:xfrm>
            <a:off x="9959040" y="5906880"/>
            <a:ext cx="1545840" cy="26424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uk-UA" sz="4400" spc="-1" strike="noStrike">
                <a:latin typeface="Arial"/>
              </a:rPr>
              <a:t>Для правки тексту заголовка клацніть мишею</a:t>
            </a:r>
            <a:endParaRPr b="0" lang="uk-UA"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ffffff"/>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ffffff"/>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ffffff"/>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ffffff"/>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ffffff"/>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ffffff"/>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6" descr=""/>
          <p:cNvPicPr/>
          <p:nvPr/>
        </p:nvPicPr>
        <p:blipFill>
          <a:blip r:embed="rId2"/>
          <a:stretch/>
        </p:blipFill>
        <p:spPr>
          <a:xfrm>
            <a:off x="9959040" y="5906880"/>
            <a:ext cx="1545840" cy="26424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r>
              <a:rPr b="0" lang="uk-UA" sz="4400" spc="-1" strike="noStrike">
                <a:latin typeface="Arial"/>
              </a:rPr>
              <a:t>Для правки тексту заголовка клацніть мишею</a:t>
            </a:r>
            <a:endParaRPr b="0" lang="uk-UA"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hyperlink" Target="https://mxstbr.blog/2017/02/react-children-deepdive/" TargetMode="External"/><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hyperlink" Target="https://mxstbr.blog/2017/02/react-children-deepdive/" TargetMode="External"/><Relationship Id="rId2" Type="http://schemas.openxmlformats.org/officeDocument/2006/relationships/hyperlink" Target="https://reactpatterns.com/#children-types" TargetMode="External"/><Relationship Id="rId3" Type="http://schemas.openxmlformats.org/officeDocument/2006/relationships/hyperlink" Target="https://reactjs.org/docs/jsx-in-depth.html#children-in-jsx" TargetMode="External"/><Relationship Id="rId4"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08440" y="174960"/>
            <a:ext cx="12389760" cy="6681960"/>
          </a:xfrm>
          <a:prstGeom prst="rect">
            <a:avLst/>
          </a:prstGeom>
          <a:noFill/>
          <a:ln>
            <a:noFill/>
          </a:ln>
        </p:spPr>
        <p:style>
          <a:lnRef idx="0"/>
          <a:fillRef idx="0"/>
          <a:effectRef idx="0"/>
          <a:fontRef idx="minor"/>
        </p:style>
        <p:txBody>
          <a:bodyPr lIns="90000" rIns="90000" tIns="45000" bIns="45000"/>
          <a:p>
            <a:pPr>
              <a:lnSpc>
                <a:spcPts val="11001"/>
              </a:lnSpc>
            </a:pPr>
            <a:endParaRPr b="0" lang="uk-UA" sz="1800" spc="-1" strike="noStrike">
              <a:latin typeface="Arial"/>
            </a:endParaRPr>
          </a:p>
          <a:p>
            <a:pPr>
              <a:lnSpc>
                <a:spcPts val="11001"/>
              </a:lnSpc>
            </a:pPr>
            <a:r>
              <a:rPr b="0" lang="uk-UA" sz="15000" spc="-1" strike="noStrike">
                <a:solidFill>
                  <a:srgbClr val="ffffff"/>
                </a:solidFill>
                <a:latin typeface="Proxima Nova Black"/>
                <a:ea typeface="DejaVu Sans"/>
              </a:rPr>
              <a:t>Chilren in React</a:t>
            </a:r>
            <a:endParaRPr b="0" lang="uk-UA" sz="15000" spc="-1" strike="noStrike">
              <a:latin typeface="Arial"/>
            </a:endParaRPr>
          </a:p>
        </p:txBody>
      </p:sp>
      <p:sp>
        <p:nvSpPr>
          <p:cNvPr id="118" name="CustomShape 2"/>
          <p:cNvSpPr/>
          <p:nvPr/>
        </p:nvSpPr>
        <p:spPr>
          <a:xfrm>
            <a:off x="685800" y="5915160"/>
            <a:ext cx="3466080" cy="294120"/>
          </a:xfrm>
          <a:prstGeom prst="rect">
            <a:avLst/>
          </a:prstGeom>
          <a:noFill/>
          <a:ln>
            <a:noFill/>
          </a:ln>
        </p:spPr>
        <p:style>
          <a:lnRef idx="0"/>
          <a:fillRef idx="0"/>
          <a:effectRef idx="0"/>
          <a:fontRef idx="minor"/>
        </p:style>
        <p:txBody>
          <a:bodyPr lIns="0" rIns="90000" tIns="45000" bIns="45000"/>
          <a:p>
            <a:pPr>
              <a:lnSpc>
                <a:spcPct val="90000"/>
              </a:lnSpc>
              <a:spcBef>
                <a:spcPts val="1001"/>
              </a:spcBef>
            </a:pPr>
            <a:r>
              <a:rPr b="0" lang="uk-UA" sz="2000" spc="-1" strike="noStrike">
                <a:solidFill>
                  <a:srgbClr val="ffffff"/>
                </a:solidFill>
                <a:latin typeface="Open Sans"/>
                <a:ea typeface="DejaVu Sans"/>
              </a:rPr>
              <a:t>by M. Lisivskyi</a:t>
            </a:r>
            <a:endParaRPr b="0" lang="uk-UA"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You can pass any JavaScript expression as children, by enclosing it within {}. For example, these expressions are equivalent:</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This is often useful for rendering a list of JSX expressions of arbitrary length. For example, this renders an HTML list:</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34" name="" descr=""/>
          <p:cNvPicPr/>
          <p:nvPr/>
        </p:nvPicPr>
        <p:blipFill>
          <a:blip r:embed="rId1"/>
          <a:stretch/>
        </p:blipFill>
        <p:spPr>
          <a:xfrm>
            <a:off x="685800" y="1440000"/>
            <a:ext cx="8590680" cy="885240"/>
          </a:xfrm>
          <a:prstGeom prst="rect">
            <a:avLst/>
          </a:prstGeom>
          <a:ln>
            <a:noFill/>
          </a:ln>
        </p:spPr>
      </p:pic>
      <p:pic>
        <p:nvPicPr>
          <p:cNvPr id="135" name="" descr=""/>
          <p:cNvPicPr/>
          <p:nvPr/>
        </p:nvPicPr>
        <p:blipFill>
          <a:blip r:embed="rId2"/>
          <a:stretch/>
        </p:blipFill>
        <p:spPr>
          <a:xfrm>
            <a:off x="685800" y="3294360"/>
            <a:ext cx="8581320" cy="26092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JavaScript expressions can be mixed with other types of children. This is often useful in lieu of string templates:</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37" name="" descr=""/>
          <p:cNvPicPr/>
          <p:nvPr/>
        </p:nvPicPr>
        <p:blipFill>
          <a:blip r:embed="rId1"/>
          <a:stretch/>
        </p:blipFill>
        <p:spPr>
          <a:xfrm>
            <a:off x="648000" y="1428120"/>
            <a:ext cx="8590680" cy="8755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Functions as Children</a:t>
            </a:r>
            <a:endParaRPr b="0" lang="uk-UA" sz="125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Normally, JavaScript expressions inserted in JSX will evaluate to a string, a React element, or a list of those things. However, </a:t>
            </a:r>
            <a:r>
              <a:rPr b="1" lang="uk-UA" sz="1800" spc="-1" strike="noStrike">
                <a:solidFill>
                  <a:srgbClr val="000000"/>
                </a:solidFill>
                <a:latin typeface="Calibri"/>
                <a:ea typeface="DejaVu Sans"/>
              </a:rPr>
              <a:t>props.children</a:t>
            </a:r>
            <a:r>
              <a:rPr b="0" lang="uk-UA" sz="1800" spc="-1" strike="noStrike">
                <a:solidFill>
                  <a:srgbClr val="000000"/>
                </a:solidFill>
                <a:latin typeface="Calibri"/>
                <a:ea typeface="DejaVu Sans"/>
              </a:rPr>
              <a:t> works just like any other prop in that it can pass any sort of data, not just the sorts that React knows how to render. For example, if you have a custom component, you could have it take a callback as </a:t>
            </a:r>
            <a:r>
              <a:rPr b="1" lang="uk-UA" sz="1800" spc="-1" strike="noStrike">
                <a:solidFill>
                  <a:srgbClr val="000000"/>
                </a:solidFill>
                <a:latin typeface="Calibri"/>
                <a:ea typeface="DejaVu Sans"/>
              </a:rPr>
              <a:t>props.children</a:t>
            </a:r>
            <a:r>
              <a:rPr b="0" lang="uk-UA" sz="1800" spc="-1" strike="noStrike">
                <a:solidFill>
                  <a:srgbClr val="000000"/>
                </a:solidFill>
                <a:latin typeface="Calibri"/>
                <a:ea typeface="DejaVu Sans"/>
              </a:rPr>
              <a:t>:</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40" name="" descr=""/>
          <p:cNvPicPr/>
          <p:nvPr/>
        </p:nvPicPr>
        <p:blipFill>
          <a:blip r:embed="rId1"/>
          <a:stretch/>
        </p:blipFill>
        <p:spPr>
          <a:xfrm>
            <a:off x="685800" y="2016000"/>
            <a:ext cx="8581320" cy="33710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Children passed to a custom component can be anything, as long as that component transforms them into something React can understand before rendering. This usage is not common, but it works if you want to stretch what JSX is capable of.</a:t>
            </a:r>
            <a:endParaRPr b="0" lang="uk-U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1" lang="uk-UA" sz="1800" spc="-1" strike="noStrike">
                <a:solidFill>
                  <a:srgbClr val="000000"/>
                </a:solidFill>
                <a:latin typeface="Calibri"/>
                <a:ea typeface="DejaVu Sans"/>
              </a:rPr>
              <a:t>Booleans, Null, and Undefined Are Ignored</a:t>
            </a:r>
            <a:endParaRPr b="0" lang="uk-UA" sz="1800" spc="-1" strike="noStrike">
              <a:latin typeface="Arial"/>
            </a:endParaRPr>
          </a:p>
          <a:p>
            <a:pPr>
              <a:lnSpc>
                <a:spcPct val="100000"/>
              </a:lnSpc>
            </a:pPr>
            <a:endParaRPr b="0" lang="uk-UA" sz="1800" spc="-1" strike="noStrike">
              <a:latin typeface="Arial"/>
            </a:endParaRPr>
          </a:p>
          <a:p>
            <a:pPr>
              <a:lnSpc>
                <a:spcPct val="100000"/>
              </a:lnSpc>
            </a:pPr>
            <a:r>
              <a:rPr b="1" lang="uk-UA" sz="1800" spc="-1" strike="noStrike">
                <a:solidFill>
                  <a:srgbClr val="000000"/>
                </a:solidFill>
                <a:latin typeface="Calibri"/>
                <a:ea typeface="DejaVu Sans"/>
              </a:rPr>
              <a:t>false, null, undefined</a:t>
            </a:r>
            <a:r>
              <a:rPr b="0" lang="uk-UA" sz="1800" spc="-1" strike="noStrike">
                <a:solidFill>
                  <a:srgbClr val="000000"/>
                </a:solidFill>
                <a:latin typeface="Calibri"/>
                <a:ea typeface="DejaVu Sans"/>
              </a:rPr>
              <a:t>, and </a:t>
            </a:r>
            <a:r>
              <a:rPr b="1" lang="uk-UA" sz="1800" spc="-1" strike="noStrike">
                <a:solidFill>
                  <a:srgbClr val="000000"/>
                </a:solidFill>
                <a:latin typeface="Calibri"/>
                <a:ea typeface="DejaVu Sans"/>
              </a:rPr>
              <a:t>true</a:t>
            </a:r>
            <a:r>
              <a:rPr b="0" lang="uk-UA" sz="1800" spc="-1" strike="noStrike">
                <a:solidFill>
                  <a:srgbClr val="000000"/>
                </a:solidFill>
                <a:latin typeface="Calibri"/>
                <a:ea typeface="DejaVu Sans"/>
              </a:rPr>
              <a:t> are valid children. They simply don’t render. These JSX expressions will all render to the same thing:</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43" name="" descr=""/>
          <p:cNvPicPr/>
          <p:nvPr/>
        </p:nvPicPr>
        <p:blipFill>
          <a:blip r:embed="rId1"/>
          <a:stretch/>
        </p:blipFill>
        <p:spPr>
          <a:xfrm>
            <a:off x="685800" y="2016000"/>
            <a:ext cx="8590680" cy="24184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This can be useful to conditionally render React elements. This JSX only renders a </a:t>
            </a:r>
            <a:r>
              <a:rPr b="1" lang="uk-UA" sz="1800" spc="-1" strike="noStrike">
                <a:solidFill>
                  <a:srgbClr val="000000"/>
                </a:solidFill>
                <a:latin typeface="Calibri"/>
                <a:ea typeface="DejaVu Sans"/>
              </a:rPr>
              <a:t>&lt;Header /&gt;</a:t>
            </a:r>
            <a:r>
              <a:rPr b="0" lang="uk-UA" sz="1800" spc="-1" strike="noStrike">
                <a:solidFill>
                  <a:srgbClr val="000000"/>
                </a:solidFill>
                <a:latin typeface="Calibri"/>
                <a:ea typeface="DejaVu Sans"/>
              </a:rPr>
              <a:t> if </a:t>
            </a:r>
            <a:r>
              <a:rPr b="1" lang="uk-UA" sz="1800" spc="-1" strike="noStrike">
                <a:solidFill>
                  <a:srgbClr val="000000"/>
                </a:solidFill>
                <a:latin typeface="Calibri"/>
                <a:ea typeface="DejaVu Sans"/>
              </a:rPr>
              <a:t>showHeader</a:t>
            </a:r>
            <a:r>
              <a:rPr b="0" lang="uk-UA" sz="1800" spc="-1" strike="noStrike">
                <a:solidFill>
                  <a:srgbClr val="000000"/>
                </a:solidFill>
                <a:latin typeface="Calibri"/>
                <a:ea typeface="DejaVu Sans"/>
              </a:rPr>
              <a:t> is </a:t>
            </a:r>
            <a:r>
              <a:rPr b="1" lang="uk-UA" sz="1800" spc="-1" strike="noStrike">
                <a:solidFill>
                  <a:srgbClr val="000000"/>
                </a:solidFill>
                <a:latin typeface="Calibri"/>
                <a:ea typeface="DejaVu Sans"/>
              </a:rPr>
              <a:t>true</a:t>
            </a:r>
            <a:r>
              <a:rPr b="0" lang="uk-UA" sz="1800" spc="-1" strike="noStrike">
                <a:solidFill>
                  <a:srgbClr val="000000"/>
                </a:solidFill>
                <a:latin typeface="Calibri"/>
                <a:ea typeface="DejaVu Sans"/>
              </a:rPr>
              <a:t>:</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One caveat is that some “falsy” values, such as the 0 number, are still rendered by React. For example, this code will not behave as you might expect because 0 will be printed when props.messages is an empty array:</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45" name="" descr=""/>
          <p:cNvPicPr/>
          <p:nvPr/>
        </p:nvPicPr>
        <p:blipFill>
          <a:blip r:embed="rId1"/>
          <a:stretch/>
        </p:blipFill>
        <p:spPr>
          <a:xfrm>
            <a:off x="685800" y="1362600"/>
            <a:ext cx="8581320" cy="1085040"/>
          </a:xfrm>
          <a:prstGeom prst="rect">
            <a:avLst/>
          </a:prstGeom>
          <a:ln>
            <a:noFill/>
          </a:ln>
        </p:spPr>
      </p:pic>
      <p:pic>
        <p:nvPicPr>
          <p:cNvPr id="146" name="" descr=""/>
          <p:cNvPicPr/>
          <p:nvPr/>
        </p:nvPicPr>
        <p:blipFill>
          <a:blip r:embed="rId2"/>
          <a:stretch/>
        </p:blipFill>
        <p:spPr>
          <a:xfrm>
            <a:off x="677880" y="3600000"/>
            <a:ext cx="8609760" cy="13233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To fix this, make sure that the expression before &amp;&amp; is always boolean:</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Conversely, if you want a value like false, true, null, or undefined to appear in the output, you have to convert it to a string first:</a:t>
            </a:r>
            <a:endParaRPr b="0" lang="uk-UA" sz="1800" spc="-1" strike="noStrike">
              <a:latin typeface="Arial"/>
            </a:endParaRPr>
          </a:p>
        </p:txBody>
      </p:sp>
      <p:pic>
        <p:nvPicPr>
          <p:cNvPr id="148" name="" descr=""/>
          <p:cNvPicPr/>
          <p:nvPr/>
        </p:nvPicPr>
        <p:blipFill>
          <a:blip r:embed="rId1"/>
          <a:stretch/>
        </p:blipFill>
        <p:spPr>
          <a:xfrm>
            <a:off x="685800" y="1100160"/>
            <a:ext cx="8571960" cy="1275480"/>
          </a:xfrm>
          <a:prstGeom prst="rect">
            <a:avLst/>
          </a:prstGeom>
          <a:ln>
            <a:noFill/>
          </a:ln>
        </p:spPr>
      </p:pic>
      <p:pic>
        <p:nvPicPr>
          <p:cNvPr id="149" name="" descr=""/>
          <p:cNvPicPr/>
          <p:nvPr/>
        </p:nvPicPr>
        <p:blipFill>
          <a:blip r:embed="rId2"/>
          <a:stretch/>
        </p:blipFill>
        <p:spPr>
          <a:xfrm>
            <a:off x="685800" y="3290400"/>
            <a:ext cx="8571960" cy="8852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Imagine you had to fetch some data from a server. You could do this in a variety of ways, but it’s possible with this function-as-a-child pattern:</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51" name="" descr=""/>
          <p:cNvPicPr/>
          <p:nvPr/>
        </p:nvPicPr>
        <p:blipFill>
          <a:blip r:embed="rId1"/>
          <a:stretch/>
        </p:blipFill>
        <p:spPr>
          <a:xfrm>
            <a:off x="685800" y="1500120"/>
            <a:ext cx="4828320" cy="8755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Children passed to a custom component can be anything, as long as that component transforms them into something React can understand before rendering. This usage is not common, but it works if you want to stretch what JSX is capable of.</a:t>
            </a:r>
            <a:endParaRPr b="0" lang="uk-UA"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Children Types</a:t>
            </a:r>
            <a:endParaRPr b="0" lang="uk-UA" sz="125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Array as Children</a:t>
            </a:r>
            <a:endParaRPr b="0" lang="uk-UA" sz="125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Providing an array as children is a very common.</a:t>
            </a:r>
            <a:endParaRPr b="0" lang="uk-UA" sz="1800" spc="-1" strike="noStrike">
              <a:latin typeface="Arial"/>
            </a:endParaRPr>
          </a:p>
          <a:p>
            <a:pPr>
              <a:lnSpc>
                <a:spcPct val="100000"/>
              </a:lnSpc>
            </a:pPr>
            <a:r>
              <a:rPr b="0" lang="uk-UA" sz="1800" spc="-1" strike="noStrike">
                <a:solidFill>
                  <a:srgbClr val="000000"/>
                </a:solidFill>
                <a:latin typeface="Calibri"/>
                <a:ea typeface="DejaVu Sans"/>
              </a:rPr>
              <a:t>It's how lists are drawn in React.</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We use </a:t>
            </a:r>
            <a:r>
              <a:rPr b="1" lang="uk-UA" sz="1800" spc="-1" strike="noStrike">
                <a:solidFill>
                  <a:srgbClr val="000000"/>
                </a:solidFill>
                <a:latin typeface="Calibri"/>
                <a:ea typeface="DejaVu Sans"/>
              </a:rPr>
              <a:t>map()</a:t>
            </a:r>
            <a:r>
              <a:rPr b="0" lang="uk-UA" sz="1800" spc="-1" strike="noStrike">
                <a:solidFill>
                  <a:srgbClr val="000000"/>
                </a:solidFill>
                <a:latin typeface="Calibri"/>
                <a:ea typeface="DejaVu Sans"/>
              </a:rPr>
              <a:t> to create an array of React Elements for every value in the array.</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That's equivalent to providing a literal </a:t>
            </a:r>
            <a:r>
              <a:rPr b="1" lang="uk-UA" sz="1800" spc="-1" strike="noStrike">
                <a:solidFill>
                  <a:srgbClr val="000000"/>
                </a:solidFill>
                <a:latin typeface="Calibri"/>
                <a:ea typeface="DejaVu Sans"/>
              </a:rPr>
              <a:t>array</a:t>
            </a:r>
            <a:r>
              <a:rPr b="0" lang="uk-UA" sz="1800" spc="-1" strike="noStrike">
                <a:solidFill>
                  <a:srgbClr val="000000"/>
                </a:solidFill>
                <a:latin typeface="Calibri"/>
                <a:ea typeface="DejaVu Sans"/>
              </a:rPr>
              <a:t>.</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55" name="" descr=""/>
          <p:cNvPicPr/>
          <p:nvPr/>
        </p:nvPicPr>
        <p:blipFill>
          <a:blip r:embed="rId1"/>
          <a:stretch/>
        </p:blipFill>
        <p:spPr>
          <a:xfrm>
            <a:off x="685800" y="2016000"/>
            <a:ext cx="4685760" cy="1475640"/>
          </a:xfrm>
          <a:prstGeom prst="rect">
            <a:avLst/>
          </a:prstGeom>
          <a:ln>
            <a:noFill/>
          </a:ln>
        </p:spPr>
      </p:pic>
      <p:pic>
        <p:nvPicPr>
          <p:cNvPr id="156" name="" descr=""/>
          <p:cNvPicPr/>
          <p:nvPr/>
        </p:nvPicPr>
        <p:blipFill>
          <a:blip r:embed="rId2"/>
          <a:stretch/>
        </p:blipFill>
        <p:spPr>
          <a:xfrm>
            <a:off x="576000" y="4201200"/>
            <a:ext cx="5790600" cy="6944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This pattern can be combined with destructuring, JSX Spread Attributes, and other components, for some serious terseness.</a:t>
            </a:r>
            <a:endParaRPr b="0" lang="uk-UA" sz="1800" spc="-1" strike="noStrike">
              <a:latin typeface="Arial"/>
            </a:endParaRPr>
          </a:p>
        </p:txBody>
      </p:sp>
      <p:pic>
        <p:nvPicPr>
          <p:cNvPr id="158" name="" descr=""/>
          <p:cNvPicPr/>
          <p:nvPr/>
        </p:nvPicPr>
        <p:blipFill>
          <a:blip r:embed="rId1"/>
          <a:stretch/>
        </p:blipFill>
        <p:spPr>
          <a:xfrm>
            <a:off x="611280" y="1509840"/>
            <a:ext cx="6876360" cy="15138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Useful Methods</a:t>
            </a:r>
            <a:endParaRPr b="0" lang="uk-UA" sz="125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1" lang="uk-UA" sz="1800" spc="-1" strike="noStrike">
                <a:solidFill>
                  <a:srgbClr val="000000"/>
                </a:solidFill>
                <a:latin typeface="Calibri"/>
                <a:ea typeface="DejaVu Sans"/>
              </a:rPr>
              <a:t>Looping over children</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The two most obvious helpers are </a:t>
            </a:r>
            <a:r>
              <a:rPr b="1" lang="uk-UA" sz="1800" spc="-1" strike="noStrike">
                <a:solidFill>
                  <a:srgbClr val="000000"/>
                </a:solidFill>
                <a:latin typeface="Calibri"/>
                <a:ea typeface="DejaVu Sans"/>
              </a:rPr>
              <a:t>React.Children.map</a:t>
            </a:r>
            <a:r>
              <a:rPr b="0" lang="uk-UA" sz="1800" spc="-1" strike="noStrike">
                <a:solidFill>
                  <a:srgbClr val="000000"/>
                </a:solidFill>
                <a:latin typeface="Calibri"/>
                <a:ea typeface="DejaVu Sans"/>
              </a:rPr>
              <a:t> and </a:t>
            </a:r>
            <a:r>
              <a:rPr b="1" lang="uk-UA" sz="1800" spc="-1" strike="noStrike">
                <a:solidFill>
                  <a:srgbClr val="000000"/>
                </a:solidFill>
                <a:latin typeface="Calibri"/>
                <a:ea typeface="DejaVu Sans"/>
              </a:rPr>
              <a:t>React.Children.forEach</a:t>
            </a:r>
            <a:r>
              <a:rPr b="0" lang="uk-UA" sz="1800" spc="-1" strike="noStrike">
                <a:solidFill>
                  <a:srgbClr val="000000"/>
                </a:solidFill>
                <a:latin typeface="Calibri"/>
                <a:ea typeface="DejaVu Sans"/>
              </a:rPr>
              <a:t>. They work exactly like their array counterparts, except they also work when a function, object or anything is passed as children.</a:t>
            </a:r>
            <a:endParaRPr b="0" lang="uk-UA" sz="1800" spc="-1" strike="noStrike">
              <a:latin typeface="Arial"/>
            </a:endParaRPr>
          </a:p>
        </p:txBody>
      </p:sp>
      <p:pic>
        <p:nvPicPr>
          <p:cNvPr id="161" name="" descr=""/>
          <p:cNvPicPr/>
          <p:nvPr/>
        </p:nvPicPr>
        <p:blipFill>
          <a:blip r:embed="rId1"/>
          <a:stretch/>
        </p:blipFill>
        <p:spPr>
          <a:xfrm>
            <a:off x="685800" y="2269800"/>
            <a:ext cx="4742640" cy="29138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The </a:t>
            </a:r>
            <a:r>
              <a:rPr b="1" lang="uk-UA" sz="1800" spc="-1" strike="noStrike">
                <a:solidFill>
                  <a:srgbClr val="000000"/>
                </a:solidFill>
                <a:latin typeface="Calibri"/>
                <a:ea typeface="DejaVu Sans"/>
              </a:rPr>
              <a:t>&lt;IgnoreFirstChild /&gt;</a:t>
            </a:r>
            <a:r>
              <a:rPr b="0" lang="uk-UA" sz="1800" spc="-1" strike="noStrike">
                <a:solidFill>
                  <a:srgbClr val="000000"/>
                </a:solidFill>
                <a:latin typeface="Calibri"/>
                <a:ea typeface="DejaVu Sans"/>
              </a:rPr>
              <a:t> component here maps over all its children, ignoring the first child and returning all the others.</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In this case, we could’ve also used this.props.children.map. But what would’ve happened if somebody passed a function as a child? this.props.children would’ve been a function instead of an array, and we would’ve had an error! With the </a:t>
            </a:r>
            <a:r>
              <a:rPr b="1" lang="uk-UA" sz="1800" spc="-1" strike="noStrike">
                <a:solidFill>
                  <a:srgbClr val="000000"/>
                </a:solidFill>
                <a:latin typeface="Calibri"/>
                <a:ea typeface="DejaVu Sans"/>
              </a:rPr>
              <a:t>React.Children.map</a:t>
            </a:r>
            <a:r>
              <a:rPr b="0" lang="uk-UA" sz="1800" spc="-1" strike="noStrike">
                <a:solidFill>
                  <a:srgbClr val="000000"/>
                </a:solidFill>
                <a:latin typeface="Calibri"/>
                <a:ea typeface="DejaVu Sans"/>
              </a:rPr>
              <a:t> function though, this is no problem whatsoever.</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63" name="" descr=""/>
          <p:cNvPicPr/>
          <p:nvPr/>
        </p:nvPicPr>
        <p:blipFill>
          <a:blip r:embed="rId1"/>
          <a:stretch/>
        </p:blipFill>
        <p:spPr>
          <a:xfrm>
            <a:off x="676080" y="1368000"/>
            <a:ext cx="4723560" cy="10090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1" lang="uk-UA" sz="1800" spc="-1" strike="noStrike">
                <a:solidFill>
                  <a:srgbClr val="000000"/>
                </a:solidFill>
                <a:latin typeface="Calibri"/>
                <a:ea typeface="DejaVu Sans"/>
              </a:rPr>
              <a:t>Counting children</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Since </a:t>
            </a:r>
            <a:r>
              <a:rPr b="1" lang="uk-UA" sz="1800" spc="-1" strike="noStrike">
                <a:solidFill>
                  <a:srgbClr val="000000"/>
                </a:solidFill>
                <a:latin typeface="Calibri"/>
                <a:ea typeface="DejaVu Sans"/>
              </a:rPr>
              <a:t>this.props.children</a:t>
            </a:r>
            <a:r>
              <a:rPr b="0" lang="uk-UA" sz="1800" spc="-1" strike="noStrike">
                <a:solidFill>
                  <a:srgbClr val="000000"/>
                </a:solidFill>
                <a:latin typeface="Calibri"/>
                <a:ea typeface="DejaVu Sans"/>
              </a:rPr>
              <a:t> can be any type, checking how many children a component has turns out to be rather hard! Naïvely doing </a:t>
            </a:r>
            <a:r>
              <a:rPr b="1" lang="uk-UA" sz="1800" spc="-1" strike="noStrike">
                <a:solidFill>
                  <a:srgbClr val="000000"/>
                </a:solidFill>
                <a:latin typeface="Calibri"/>
                <a:ea typeface="DejaVu Sans"/>
              </a:rPr>
              <a:t>this.props.children.length</a:t>
            </a:r>
            <a:r>
              <a:rPr b="0" lang="uk-UA" sz="1800" spc="-1" strike="noStrike">
                <a:solidFill>
                  <a:srgbClr val="000000"/>
                </a:solidFill>
                <a:latin typeface="Calibri"/>
                <a:ea typeface="DejaVu Sans"/>
              </a:rPr>
              <a:t> would break when passed a </a:t>
            </a:r>
            <a:r>
              <a:rPr b="1" lang="uk-UA" sz="1800" spc="-1" strike="noStrike">
                <a:solidFill>
                  <a:srgbClr val="000000"/>
                </a:solidFill>
                <a:latin typeface="Calibri"/>
                <a:ea typeface="DejaVu Sans"/>
              </a:rPr>
              <a:t>String</a:t>
            </a:r>
            <a:r>
              <a:rPr b="0" lang="uk-UA" sz="1800" spc="-1" strike="noStrike">
                <a:solidFill>
                  <a:srgbClr val="000000"/>
                </a:solidFill>
                <a:latin typeface="Calibri"/>
                <a:ea typeface="DejaVu Sans"/>
              </a:rPr>
              <a:t> or a </a:t>
            </a:r>
            <a:r>
              <a:rPr b="1" lang="uk-UA" sz="1800" spc="-1" strike="noStrike">
                <a:solidFill>
                  <a:srgbClr val="000000"/>
                </a:solidFill>
                <a:latin typeface="Calibri"/>
                <a:ea typeface="DejaVu Sans"/>
              </a:rPr>
              <a:t>function</a:t>
            </a:r>
            <a:r>
              <a:rPr b="0" lang="uk-UA" sz="1800" spc="-1" strike="noStrike">
                <a:solidFill>
                  <a:srgbClr val="000000"/>
                </a:solidFill>
                <a:latin typeface="Calibri"/>
                <a:ea typeface="DejaVu Sans"/>
              </a:rPr>
              <a:t>. We’d have one child, "Hello World!", but the </a:t>
            </a:r>
            <a:r>
              <a:rPr b="1" lang="uk-UA" sz="1800" spc="-1" strike="noStrike">
                <a:solidFill>
                  <a:srgbClr val="000000"/>
                </a:solidFill>
                <a:latin typeface="Calibri"/>
                <a:ea typeface="DejaVu Sans"/>
              </a:rPr>
              <a:t>.length</a:t>
            </a:r>
            <a:r>
              <a:rPr b="0" lang="uk-UA" sz="1800" spc="-1" strike="noStrike">
                <a:solidFill>
                  <a:srgbClr val="000000"/>
                </a:solidFill>
                <a:latin typeface="Calibri"/>
                <a:ea typeface="DejaVu Sans"/>
              </a:rPr>
              <a:t> would be reported as 12 instead!</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That’s why we have </a:t>
            </a:r>
            <a:r>
              <a:rPr b="1" lang="uk-UA" sz="1800" spc="-1" strike="noStrike">
                <a:solidFill>
                  <a:srgbClr val="000000"/>
                </a:solidFill>
                <a:latin typeface="Calibri"/>
                <a:ea typeface="DejaVu Sans"/>
              </a:rPr>
              <a:t>React.Children.count</a:t>
            </a:r>
            <a:r>
              <a:rPr b="0" lang="uk-UA" sz="1800" spc="-1" strike="noStrike">
                <a:solidFill>
                  <a:srgbClr val="000000"/>
                </a:solidFill>
                <a:latin typeface="Calibri"/>
                <a:ea typeface="DejaVu Sans"/>
              </a:rPr>
              <a:t>:</a:t>
            </a:r>
            <a:endParaRPr b="0" lang="uk-UA" sz="1800" spc="-1" strike="noStrike">
              <a:latin typeface="Arial"/>
            </a:endParaRPr>
          </a:p>
        </p:txBody>
      </p:sp>
      <p:pic>
        <p:nvPicPr>
          <p:cNvPr id="165" name="" descr=""/>
          <p:cNvPicPr/>
          <p:nvPr/>
        </p:nvPicPr>
        <p:blipFill>
          <a:blip r:embed="rId1"/>
          <a:stretch/>
        </p:blipFill>
        <p:spPr>
          <a:xfrm>
            <a:off x="690840" y="3073680"/>
            <a:ext cx="4780800" cy="138996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It returns the number of children no matter what type they are:</a:t>
            </a:r>
            <a:endParaRPr b="0" lang="uk-UA" sz="1800" spc="-1" strike="noStrike">
              <a:latin typeface="Arial"/>
            </a:endParaRPr>
          </a:p>
        </p:txBody>
      </p:sp>
      <p:pic>
        <p:nvPicPr>
          <p:cNvPr id="167" name="" descr=""/>
          <p:cNvPicPr/>
          <p:nvPr/>
        </p:nvPicPr>
        <p:blipFill>
          <a:blip r:embed="rId1"/>
          <a:stretch/>
        </p:blipFill>
        <p:spPr>
          <a:xfrm>
            <a:off x="685800" y="1203840"/>
            <a:ext cx="4685760" cy="34758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1" lang="uk-UA" sz="1800" spc="-1" strike="noStrike">
                <a:solidFill>
                  <a:srgbClr val="000000"/>
                </a:solidFill>
                <a:latin typeface="Calibri"/>
                <a:ea typeface="DejaVu Sans"/>
              </a:rPr>
              <a:t>Converting children to an array</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As a last resort, if none of the above methods fit your need, you can convert your children to an array with </a:t>
            </a:r>
            <a:r>
              <a:rPr b="1" lang="uk-UA" sz="1800" spc="-1" strike="noStrike">
                <a:solidFill>
                  <a:srgbClr val="000000"/>
                </a:solidFill>
                <a:latin typeface="Calibri"/>
                <a:ea typeface="DejaVu Sans"/>
              </a:rPr>
              <a:t>React.Children.toArray</a:t>
            </a:r>
            <a:r>
              <a:rPr b="0" lang="uk-UA" sz="1800" spc="-1" strike="noStrike">
                <a:solidFill>
                  <a:srgbClr val="000000"/>
                </a:solidFill>
                <a:latin typeface="Calibri"/>
                <a:ea typeface="DejaVu Sans"/>
              </a:rPr>
              <a:t>. This would be useful if you needed to e.g. sort them:</a:t>
            </a:r>
            <a:endParaRPr b="0" lang="uk-UA" sz="1800" spc="-1" strike="noStrike">
              <a:latin typeface="Arial"/>
            </a:endParaRPr>
          </a:p>
        </p:txBody>
      </p:sp>
      <p:pic>
        <p:nvPicPr>
          <p:cNvPr id="169" name="" descr=""/>
          <p:cNvPicPr/>
          <p:nvPr/>
        </p:nvPicPr>
        <p:blipFill>
          <a:blip r:embed="rId1"/>
          <a:stretch/>
        </p:blipFill>
        <p:spPr>
          <a:xfrm>
            <a:off x="685440" y="2198160"/>
            <a:ext cx="4714200" cy="1761480"/>
          </a:xfrm>
          <a:prstGeom prst="rect">
            <a:avLst/>
          </a:prstGeom>
          <a:ln>
            <a:noFill/>
          </a:ln>
        </p:spPr>
      </p:pic>
      <p:pic>
        <p:nvPicPr>
          <p:cNvPr id="170" name="" descr=""/>
          <p:cNvPicPr/>
          <p:nvPr/>
        </p:nvPicPr>
        <p:blipFill>
          <a:blip r:embed="rId2"/>
          <a:stretch/>
        </p:blipFill>
        <p:spPr>
          <a:xfrm>
            <a:off x="685800" y="4104000"/>
            <a:ext cx="4761720" cy="13615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1" lang="uk-UA" sz="1800" spc="-1" strike="noStrike">
                <a:solidFill>
                  <a:srgbClr val="000000"/>
                </a:solidFill>
                <a:latin typeface="Calibri"/>
                <a:ea typeface="DejaVu Sans"/>
              </a:rPr>
              <a:t>Enforcing a single child</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If you think back to our </a:t>
            </a:r>
            <a:r>
              <a:rPr b="1" lang="uk-UA" sz="1800" spc="-1" strike="noStrike">
                <a:solidFill>
                  <a:srgbClr val="000000"/>
                </a:solidFill>
                <a:latin typeface="Calibri"/>
                <a:ea typeface="DejaVu Sans"/>
              </a:rPr>
              <a:t>&lt;Executioner /&gt;</a:t>
            </a:r>
            <a:r>
              <a:rPr b="0" lang="uk-UA" sz="1800" spc="-1" strike="noStrike">
                <a:solidFill>
                  <a:srgbClr val="000000"/>
                </a:solidFill>
                <a:latin typeface="Calibri"/>
                <a:ea typeface="DejaVu Sans"/>
              </a:rPr>
              <a:t> component above, it expects only a single child to be passed, which has to be a function.</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We could try to enforce this with propTypes, which would look something like this:</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That would log a message to the console though, something developers could ignore. Instead, we can use React.Children.only inside our render method!</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	</a:t>
            </a:r>
            <a:endParaRPr b="0" lang="uk-UA" sz="1800" spc="-1" strike="noStrike">
              <a:latin typeface="Arial"/>
            </a:endParaRPr>
          </a:p>
        </p:txBody>
      </p:sp>
      <p:pic>
        <p:nvPicPr>
          <p:cNvPr id="172" name="" descr=""/>
          <p:cNvPicPr/>
          <p:nvPr/>
        </p:nvPicPr>
        <p:blipFill>
          <a:blip r:embed="rId1"/>
          <a:stretch/>
        </p:blipFill>
        <p:spPr>
          <a:xfrm>
            <a:off x="700200" y="1915200"/>
            <a:ext cx="4771440" cy="1180440"/>
          </a:xfrm>
          <a:prstGeom prst="rect">
            <a:avLst/>
          </a:prstGeom>
          <a:ln>
            <a:noFill/>
          </a:ln>
        </p:spPr>
      </p:pic>
      <p:pic>
        <p:nvPicPr>
          <p:cNvPr id="173" name="" descr=""/>
          <p:cNvPicPr/>
          <p:nvPr/>
        </p:nvPicPr>
        <p:blipFill>
          <a:blip r:embed="rId2"/>
          <a:stretch/>
        </p:blipFill>
        <p:spPr>
          <a:xfrm>
            <a:off x="685800" y="3672000"/>
            <a:ext cx="4799880" cy="789840"/>
          </a:xfrm>
          <a:prstGeom prst="rect">
            <a:avLst/>
          </a:prstGeom>
          <a:ln>
            <a:noFill/>
          </a:ln>
        </p:spPr>
      </p:pic>
      <p:pic>
        <p:nvPicPr>
          <p:cNvPr id="174" name="" descr=""/>
          <p:cNvPicPr/>
          <p:nvPr/>
        </p:nvPicPr>
        <p:blipFill>
          <a:blip r:embed="rId3"/>
          <a:stretch/>
        </p:blipFill>
        <p:spPr>
          <a:xfrm>
            <a:off x="685800" y="5184000"/>
            <a:ext cx="4742640" cy="118980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In JSX expressions that contain both an opening tag and a closing tag, the content between those tags is passed as a special prop: </a:t>
            </a:r>
            <a:r>
              <a:rPr b="1" lang="uk-UA" sz="1800" spc="-1" strike="noStrike">
                <a:solidFill>
                  <a:srgbClr val="000000"/>
                </a:solidFill>
                <a:latin typeface="Calibri"/>
                <a:ea typeface="DejaVu Sans"/>
              </a:rPr>
              <a:t>props.children</a:t>
            </a:r>
            <a:r>
              <a:rPr b="0" lang="uk-UA" sz="1800" spc="-1" strike="noStrike">
                <a:solidFill>
                  <a:srgbClr val="000000"/>
                </a:solidFill>
                <a:latin typeface="Calibri"/>
                <a:ea typeface="DejaVu Sans"/>
              </a:rPr>
              <a:t>. There are several different ways to pass children</a:t>
            </a:r>
            <a:endParaRPr b="0" lang="uk-UA"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Please see more methods at </a:t>
            </a:r>
            <a:r>
              <a:rPr b="0" lang="uk-UA" sz="1800" spc="-1" strike="noStrike" u="sng">
                <a:solidFill>
                  <a:srgbClr val="0000ff"/>
                </a:solidFill>
                <a:uFillTx/>
                <a:latin typeface="Calibri"/>
                <a:ea typeface="DejaVu Sans"/>
                <a:hlinkClick r:id="rId1"/>
              </a:rPr>
              <a:t>https://mxstbr.blog/2017/02/react-children-deepdive/</a:t>
            </a:r>
            <a:endParaRPr b="0" lang="uk-UA"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Useful Links</a:t>
            </a:r>
            <a:endParaRPr b="0" lang="uk-UA" sz="12500" spc="-1" strike="noStrike">
              <a:latin typeface="Arial"/>
            </a:endParaRPr>
          </a:p>
        </p:txBody>
      </p:sp>
      <p:sp>
        <p:nvSpPr>
          <p:cNvPr id="177" name="CustomShape 2"/>
          <p:cNvSpPr/>
          <p:nvPr/>
        </p:nvSpPr>
        <p:spPr>
          <a:xfrm>
            <a:off x="720000" y="4536000"/>
            <a:ext cx="6001920" cy="857880"/>
          </a:xfrm>
          <a:prstGeom prst="rect">
            <a:avLst/>
          </a:prstGeom>
          <a:noFill/>
          <a:ln>
            <a:noFill/>
          </a:ln>
        </p:spPr>
        <p:style>
          <a:lnRef idx="0"/>
          <a:fillRef idx="0"/>
          <a:effectRef idx="0"/>
          <a:fontRef idx="minor"/>
        </p:style>
        <p:txBody>
          <a:bodyPr lIns="90000" rIns="90000" tIns="45000" bIns="45000"/>
          <a:p>
            <a:pPr>
              <a:lnSpc>
                <a:spcPct val="100000"/>
              </a:lnSpc>
            </a:pPr>
            <a:r>
              <a:rPr b="0" lang="uk-UA" sz="1800" spc="-1" strike="noStrike">
                <a:solidFill>
                  <a:srgbClr val="0000ff"/>
                </a:solidFill>
                <a:latin typeface="Arial"/>
              </a:rPr>
              <a:t>1</a:t>
            </a:r>
            <a:r>
              <a:rPr b="0" lang="uk-UA" sz="1800" spc="-1" strike="noStrike">
                <a:latin typeface="Arial"/>
              </a:rPr>
              <a:t>. </a:t>
            </a:r>
            <a:r>
              <a:rPr b="0" lang="uk-UA" sz="1800" spc="-1" strike="noStrike" u="sng">
                <a:solidFill>
                  <a:srgbClr val="0000ff"/>
                </a:solidFill>
                <a:uFillTx/>
                <a:latin typeface="Arial"/>
                <a:hlinkClick r:id="rId1"/>
              </a:rPr>
              <a:t>https://mxstbr.blog/2017/02/react-children-deepdive/</a:t>
            </a:r>
            <a:endParaRPr b="0" lang="uk-UA" sz="1800" spc="-1" strike="noStrike">
              <a:latin typeface="Arial"/>
            </a:endParaRPr>
          </a:p>
          <a:p>
            <a:pPr>
              <a:lnSpc>
                <a:spcPct val="100000"/>
              </a:lnSpc>
            </a:pPr>
            <a:r>
              <a:rPr b="0" lang="uk-UA" sz="1800" spc="-1" strike="noStrike">
                <a:solidFill>
                  <a:srgbClr val="0000ff"/>
                </a:solidFill>
                <a:latin typeface="Arial"/>
              </a:rPr>
              <a:t>2. </a:t>
            </a:r>
            <a:r>
              <a:rPr b="0" lang="uk-UA" sz="1800" spc="-1" strike="noStrike" u="sng">
                <a:solidFill>
                  <a:srgbClr val="0000ff"/>
                </a:solidFill>
                <a:uFillTx/>
                <a:latin typeface="Arial"/>
                <a:hlinkClick r:id="rId2"/>
              </a:rPr>
              <a:t>https://reactpatterns.com/#children-types</a:t>
            </a:r>
            <a:endParaRPr b="0" lang="uk-UA" sz="1800" spc="-1" strike="noStrike">
              <a:latin typeface="Arial"/>
            </a:endParaRPr>
          </a:p>
          <a:p>
            <a:pPr>
              <a:lnSpc>
                <a:spcPct val="100000"/>
              </a:lnSpc>
            </a:pPr>
            <a:r>
              <a:rPr b="0" lang="uk-UA" sz="1800" spc="-1" strike="noStrike">
                <a:solidFill>
                  <a:srgbClr val="0000ff"/>
                </a:solidFill>
                <a:latin typeface="Arial"/>
              </a:rPr>
              <a:t>3. </a:t>
            </a:r>
            <a:r>
              <a:rPr b="0" lang="uk-UA" sz="1800" spc="-1" strike="noStrike" u="sng">
                <a:solidFill>
                  <a:srgbClr val="0000ff"/>
                </a:solidFill>
                <a:uFillTx/>
                <a:latin typeface="Arial"/>
                <a:hlinkClick r:id="rId3"/>
              </a:rPr>
              <a:t>https://reactjs.org/docs/jsx-in-depth.html#children-in-jsx</a:t>
            </a:r>
            <a:endParaRPr b="0" lang="uk-UA"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Any questions?</a:t>
            </a:r>
            <a:endParaRPr b="0" lang="uk-UA" sz="125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Thanks!</a:t>
            </a:r>
            <a:endParaRPr b="0" lang="uk-UA" sz="125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1" lang="uk-UA" sz="1800" spc="-1" strike="noStrike">
                <a:solidFill>
                  <a:srgbClr val="000000"/>
                </a:solidFill>
                <a:latin typeface="Calibri"/>
                <a:ea typeface="DejaVu Sans"/>
              </a:rPr>
              <a:t>String Literals</a:t>
            </a: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You can put a string between the opening and closing tags and props.children will just be that string. This is useful for many of the built-in HTML elements. For example:</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Arial"/>
                <a:ea typeface="DejaVu Sans"/>
              </a:rPr>
              <a:t>This is valid JSX, and props.children in MyComponent will simply be the string "Hello world!". HTML is unescaped, so you can generally write JSX just like you would write HTML in this way:</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22" name="" descr=""/>
          <p:cNvPicPr/>
          <p:nvPr/>
        </p:nvPicPr>
        <p:blipFill>
          <a:blip r:embed="rId1"/>
          <a:stretch/>
        </p:blipFill>
        <p:spPr>
          <a:xfrm>
            <a:off x="685800" y="2169000"/>
            <a:ext cx="8581320" cy="494640"/>
          </a:xfrm>
          <a:prstGeom prst="rect">
            <a:avLst/>
          </a:prstGeom>
          <a:ln>
            <a:noFill/>
          </a:ln>
        </p:spPr>
      </p:pic>
      <p:pic>
        <p:nvPicPr>
          <p:cNvPr id="123" name="" descr=""/>
          <p:cNvPicPr/>
          <p:nvPr/>
        </p:nvPicPr>
        <p:blipFill>
          <a:blip r:embed="rId2"/>
          <a:stretch/>
        </p:blipFill>
        <p:spPr>
          <a:xfrm>
            <a:off x="685800" y="3633480"/>
            <a:ext cx="8609760" cy="542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JSX removes whitespace at the beginning and ending of a line. It also removes blank lines. New lines adjacent to tags are removed; new lines that occur in the middle of string literals are condensed into a single space. So these all render to the same thing:</a:t>
            </a:r>
            <a:endParaRPr b="0" lang="uk-UA" sz="1800" spc="-1" strike="noStrike">
              <a:latin typeface="Arial"/>
            </a:endParaRPr>
          </a:p>
        </p:txBody>
      </p:sp>
      <p:pic>
        <p:nvPicPr>
          <p:cNvPr id="125" name="" descr=""/>
          <p:cNvPicPr/>
          <p:nvPr/>
        </p:nvPicPr>
        <p:blipFill>
          <a:blip r:embed="rId1"/>
          <a:stretch/>
        </p:blipFill>
        <p:spPr>
          <a:xfrm>
            <a:off x="634320" y="1868400"/>
            <a:ext cx="8581320" cy="31712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JSX Children</a:t>
            </a:r>
            <a:endParaRPr b="0" lang="uk-UA" sz="12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You can provide more JSX elements as the children. This is useful for displaying nested components:</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a:p>
            <a:pPr>
              <a:lnSpc>
                <a:spcPct val="100000"/>
              </a:lnSpc>
            </a:pPr>
            <a:r>
              <a:rPr b="0" lang="uk-UA" sz="1800" spc="-1" strike="noStrike">
                <a:solidFill>
                  <a:srgbClr val="000000"/>
                </a:solidFill>
                <a:latin typeface="Calibri"/>
                <a:ea typeface="DejaVu Sans"/>
              </a:rPr>
              <a:t>You can mix together different types of children, so you can use string literals together with JSX children. This is another way in which JSX is like HTML, so that this is both valid JSX and valid HTML:</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28" name="" descr=""/>
          <p:cNvPicPr/>
          <p:nvPr/>
        </p:nvPicPr>
        <p:blipFill>
          <a:blip r:embed="rId1"/>
          <a:stretch/>
        </p:blipFill>
        <p:spPr>
          <a:xfrm>
            <a:off x="648000" y="1440000"/>
            <a:ext cx="8590680" cy="1075680"/>
          </a:xfrm>
          <a:prstGeom prst="rect">
            <a:avLst/>
          </a:prstGeom>
          <a:ln>
            <a:noFill/>
          </a:ln>
        </p:spPr>
      </p:pic>
      <p:pic>
        <p:nvPicPr>
          <p:cNvPr id="129" name="" descr=""/>
          <p:cNvPicPr/>
          <p:nvPr/>
        </p:nvPicPr>
        <p:blipFill>
          <a:blip r:embed="rId2"/>
          <a:stretch/>
        </p:blipFill>
        <p:spPr>
          <a:xfrm>
            <a:off x="685800" y="3555720"/>
            <a:ext cx="8590680" cy="16279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ct val="100000"/>
              </a:lnSpc>
            </a:pPr>
            <a:r>
              <a:rPr b="0" lang="uk-UA" sz="1800" spc="-1" strike="noStrike">
                <a:solidFill>
                  <a:srgbClr val="000000"/>
                </a:solidFill>
                <a:latin typeface="Calibri"/>
                <a:ea typeface="DejaVu Sans"/>
              </a:rPr>
              <a:t>A React component can also return an array of elements:</a:t>
            </a:r>
            <a:endParaRPr b="0" lang="uk-UA" sz="1800" spc="-1" strike="noStrike">
              <a:latin typeface="Arial"/>
            </a:endParaRPr>
          </a:p>
          <a:p>
            <a:pPr>
              <a:lnSpc>
                <a:spcPct val="100000"/>
              </a:lnSpc>
            </a:pPr>
            <a:endParaRPr b="0" lang="uk-UA" sz="1800" spc="-1" strike="noStrike">
              <a:latin typeface="Arial"/>
            </a:endParaRPr>
          </a:p>
          <a:p>
            <a:pPr>
              <a:lnSpc>
                <a:spcPct val="100000"/>
              </a:lnSpc>
            </a:pPr>
            <a:endParaRPr b="0" lang="uk-UA" sz="1800" spc="-1" strike="noStrike">
              <a:latin typeface="Arial"/>
            </a:endParaRPr>
          </a:p>
        </p:txBody>
      </p:sp>
      <p:pic>
        <p:nvPicPr>
          <p:cNvPr id="131" name="" descr=""/>
          <p:cNvPicPr/>
          <p:nvPr/>
        </p:nvPicPr>
        <p:blipFill>
          <a:blip r:embed="rId1"/>
          <a:stretch/>
        </p:blipFill>
        <p:spPr>
          <a:xfrm>
            <a:off x="691560" y="1080000"/>
            <a:ext cx="8524080" cy="20376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85800" y="685800"/>
            <a:ext cx="10819440" cy="4799520"/>
          </a:xfrm>
          <a:prstGeom prst="rect">
            <a:avLst/>
          </a:prstGeom>
          <a:noFill/>
          <a:ln>
            <a:noFill/>
          </a:ln>
        </p:spPr>
        <p:style>
          <a:lnRef idx="0"/>
          <a:fillRef idx="0"/>
          <a:effectRef idx="0"/>
          <a:fontRef idx="minor"/>
        </p:style>
        <p:txBody>
          <a:bodyPr lIns="0" rIns="90000" tIns="45000" bIns="45000"/>
          <a:p>
            <a:pPr>
              <a:lnSpc>
                <a:spcPts val="11001"/>
              </a:lnSpc>
            </a:pPr>
            <a:r>
              <a:rPr b="0" lang="uk-UA" sz="12500" spc="-1" strike="noStrike">
                <a:solidFill>
                  <a:srgbClr val="ffffff"/>
                </a:solidFill>
                <a:latin typeface="Proxima Nova Black"/>
                <a:ea typeface="DejaVu Sans"/>
              </a:rPr>
              <a:t>JS Expressions as Children</a:t>
            </a:r>
            <a:endParaRPr b="0" lang="uk-UA" sz="125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SoftServeTemplate_Black</Template>
  <TotalTime>799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2018-12-11T16:43:22Z</dcterms:created>
  <dc:creator>Liubov Koliasa</dc:creator>
  <dc:description/>
  <dc:language>uk-UA</dc:language>
  <cp:lastModifiedBy/>
  <dcterms:modified xsi:type="dcterms:W3CDTF">2019-04-22T19:22:52Z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0x0101004195FC54A15F344D83577B1CDDD67A5D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