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315" r:id="rId3"/>
    <p:sldId id="317" r:id="rId4"/>
    <p:sldId id="307" r:id="rId5"/>
    <p:sldId id="312" r:id="rId6"/>
    <p:sldId id="318" r:id="rId7"/>
    <p:sldId id="319" r:id="rId8"/>
    <p:sldId id="30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7D857A"/>
    <a:srgbClr val="6D6F70"/>
    <a:srgbClr val="B2B8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>
        <p:scale>
          <a:sx n="100" d="100"/>
          <a:sy n="100" d="100"/>
        </p:scale>
        <p:origin x="1584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0301-9623-44F7-9F2B-7DC86F82A134}" type="datetimeFigureOut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6FDCB-4A7E-487D-BB50-FE7BBF6DA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484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0301-9623-44F7-9F2B-7DC86F82A134}" type="datetimeFigureOut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6FDCB-4A7E-487D-BB50-FE7BBF6DA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28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0301-9623-44F7-9F2B-7DC86F82A134}" type="datetimeFigureOut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6FDCB-4A7E-487D-BB50-FE7BBF6DA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8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0301-9623-44F7-9F2B-7DC86F82A134}" type="datetimeFigureOut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6FDCB-4A7E-487D-BB50-FE7BBF6DA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31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0301-9623-44F7-9F2B-7DC86F82A134}" type="datetimeFigureOut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6FDCB-4A7E-487D-BB50-FE7BBF6DA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9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0301-9623-44F7-9F2B-7DC86F82A134}" type="datetimeFigureOut">
              <a:rPr lang="en-US" smtClean="0"/>
              <a:t>2/17/22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6FDCB-4A7E-487D-BB50-FE7BBF6DA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26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0301-9623-44F7-9F2B-7DC86F82A134}" type="datetimeFigureOut">
              <a:rPr lang="en-US" smtClean="0"/>
              <a:t>2/17/22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6FDCB-4A7E-487D-BB50-FE7BBF6DA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96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0301-9623-44F7-9F2B-7DC86F82A134}" type="datetimeFigureOut">
              <a:rPr lang="en-US" smtClean="0"/>
              <a:t>2/17/22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6FDCB-4A7E-487D-BB50-FE7BBF6DA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80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0301-9623-44F7-9F2B-7DC86F82A134}" type="datetimeFigureOut">
              <a:rPr lang="en-US" smtClean="0"/>
              <a:t>2/17/22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6FDCB-4A7E-487D-BB50-FE7BBF6DA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76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0301-9623-44F7-9F2B-7DC86F82A134}" type="datetimeFigureOut">
              <a:rPr lang="en-US" smtClean="0"/>
              <a:t>2/17/22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6FDCB-4A7E-487D-BB50-FE7BBF6DA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58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40301-9623-44F7-9F2B-7DC86F82A134}" type="datetimeFigureOut">
              <a:rPr lang="en-US" smtClean="0"/>
              <a:t>2/17/22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6FDCB-4A7E-487D-BB50-FE7BBF6DA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37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40301-9623-44F7-9F2B-7DC86F82A134}" type="datetimeFigureOut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6FDCB-4A7E-487D-BB50-FE7BBF6DA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30D27720-5C6E-4667-895F-17674546330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CFEFC"/>
              </a:clrFrom>
              <a:clrTo>
                <a:srgbClr val="FCFE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875" y="1816014"/>
            <a:ext cx="4440928" cy="2398815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95225465-5E44-41D3-92B4-F53C25F2E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0222" y="4229846"/>
            <a:ext cx="7607144" cy="1547447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Eras Light ITC" panose="020B0402030504020804" pitchFamily="34" charset="0"/>
              </a:rPr>
              <a:t>Volume data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r>
              <a:rPr lang="en-US" sz="4000" dirty="0">
                <a:solidFill>
                  <a:schemeClr val="bg1"/>
                </a:solidFill>
                <a:latin typeface="Arial Black" panose="020B0A04020102020204" pitchFamily="34" charset="0"/>
              </a:rPr>
              <a:t>Tracker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224D38-6B26-A04D-A759-91F5D7368BE8}"/>
              </a:ext>
            </a:extLst>
          </p:cNvPr>
          <p:cNvSpPr txBox="1"/>
          <p:nvPr/>
        </p:nvSpPr>
        <p:spPr>
          <a:xfrm>
            <a:off x="5174971" y="6422834"/>
            <a:ext cx="7826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Data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</a:rPr>
              <a:t>strat</a:t>
            </a:r>
            <a:endParaRPr 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DFCF40-733F-B847-A465-5179BD29C2D7}"/>
              </a:ext>
            </a:extLst>
          </p:cNvPr>
          <p:cNvSpPr txBox="1"/>
          <p:nvPr/>
        </p:nvSpPr>
        <p:spPr>
          <a:xfrm>
            <a:off x="5808376" y="6435534"/>
            <a:ext cx="9304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Visualization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CB4945-CC8A-284B-AF97-14692F6E4A01}"/>
              </a:ext>
            </a:extLst>
          </p:cNvPr>
          <p:cNvSpPr txBox="1"/>
          <p:nvPr/>
        </p:nvSpPr>
        <p:spPr>
          <a:xfrm>
            <a:off x="6590252" y="6435534"/>
            <a:ext cx="8562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Excel report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4A1B009-5AE1-0942-810B-61157C6D1B93}"/>
              </a:ext>
            </a:extLst>
          </p:cNvPr>
          <p:cNvCxnSpPr>
            <a:cxnSpLocks/>
          </p:cNvCxnSpPr>
          <p:nvPr/>
        </p:nvCxnSpPr>
        <p:spPr>
          <a:xfrm>
            <a:off x="6635308" y="6484958"/>
            <a:ext cx="0" cy="13080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3ECF376-7D99-7C4C-81B9-D23299D3CD53}"/>
              </a:ext>
            </a:extLst>
          </p:cNvPr>
          <p:cNvSpPr txBox="1"/>
          <p:nvPr/>
        </p:nvSpPr>
        <p:spPr>
          <a:xfrm>
            <a:off x="5727546" y="6251590"/>
            <a:ext cx="16714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Design Thinking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06FC6A-683F-EB44-A9DA-799872E95F85}"/>
              </a:ext>
            </a:extLst>
          </p:cNvPr>
          <p:cNvCxnSpPr>
            <a:cxnSpLocks/>
          </p:cNvCxnSpPr>
          <p:nvPr/>
        </p:nvCxnSpPr>
        <p:spPr>
          <a:xfrm>
            <a:off x="5844197" y="6484958"/>
            <a:ext cx="0" cy="13080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586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61FA9E1-2396-4B75-A25E-93E96F42B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2101" y="2760784"/>
            <a:ext cx="7607144" cy="1547447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Eras Light ITC" panose="020B0402030504020804" pitchFamily="34" charset="0"/>
              </a:rPr>
              <a:t>Problem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Definition</a:t>
            </a:r>
            <a:endParaRPr lang="en-US" sz="4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25D7E0-63C1-1D43-8AE2-3D8EA6DFD141}"/>
              </a:ext>
            </a:extLst>
          </p:cNvPr>
          <p:cNvSpPr txBox="1"/>
          <p:nvPr/>
        </p:nvSpPr>
        <p:spPr>
          <a:xfrm>
            <a:off x="5174971" y="6435534"/>
            <a:ext cx="7826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Data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</a:rPr>
              <a:t>strat</a:t>
            </a:r>
            <a:endParaRPr 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5F0ED5-2601-0145-9346-E77BE6DF84DF}"/>
              </a:ext>
            </a:extLst>
          </p:cNvPr>
          <p:cNvSpPr txBox="1"/>
          <p:nvPr/>
        </p:nvSpPr>
        <p:spPr>
          <a:xfrm>
            <a:off x="5808376" y="6435534"/>
            <a:ext cx="9304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Visualization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523B63-A72E-FF43-993F-B367032EE1E9}"/>
              </a:ext>
            </a:extLst>
          </p:cNvPr>
          <p:cNvSpPr txBox="1"/>
          <p:nvPr/>
        </p:nvSpPr>
        <p:spPr>
          <a:xfrm>
            <a:off x="6590252" y="6435534"/>
            <a:ext cx="8562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Excel report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12D975B-473E-5C40-B876-FC4885752E44}"/>
              </a:ext>
            </a:extLst>
          </p:cNvPr>
          <p:cNvCxnSpPr>
            <a:cxnSpLocks/>
          </p:cNvCxnSpPr>
          <p:nvPr/>
        </p:nvCxnSpPr>
        <p:spPr>
          <a:xfrm>
            <a:off x="6635308" y="6484958"/>
            <a:ext cx="0" cy="13080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BD12694-A338-DD4D-8157-F9938DE0CB18}"/>
              </a:ext>
            </a:extLst>
          </p:cNvPr>
          <p:cNvSpPr txBox="1"/>
          <p:nvPr/>
        </p:nvSpPr>
        <p:spPr>
          <a:xfrm>
            <a:off x="5727546" y="6251590"/>
            <a:ext cx="16714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Design Thinking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5866477-5E95-A640-A6FD-C831D3DDF03F}"/>
              </a:ext>
            </a:extLst>
          </p:cNvPr>
          <p:cNvCxnSpPr>
            <a:cxnSpLocks/>
          </p:cNvCxnSpPr>
          <p:nvPr/>
        </p:nvCxnSpPr>
        <p:spPr>
          <a:xfrm>
            <a:off x="5844197" y="6484958"/>
            <a:ext cx="0" cy="13080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629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61FA9E1-2396-4B75-A25E-93E96F42B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273913" y="-3280788"/>
            <a:ext cx="32559171" cy="8995787"/>
          </a:xfrm>
        </p:spPr>
        <p:txBody>
          <a:bodyPr>
            <a:normAutofit/>
          </a:bodyPr>
          <a:lstStyle/>
          <a:p>
            <a:r>
              <a:rPr lang="en-US" sz="31000" dirty="0">
                <a:solidFill>
                  <a:schemeClr val="bg1"/>
                </a:solidFill>
                <a:latin typeface="Eras Light ITC" panose="020B0402030504020804" pitchFamily="34" charset="0"/>
              </a:rPr>
              <a:t>Problem</a:t>
            </a:r>
            <a:r>
              <a:rPr lang="en-US" sz="31000" dirty="0">
                <a:solidFill>
                  <a:schemeClr val="bg1"/>
                </a:solidFill>
              </a:rPr>
              <a:t> </a:t>
            </a:r>
            <a:r>
              <a:rPr lang="en-US" sz="21500" dirty="0">
                <a:solidFill>
                  <a:schemeClr val="bg1"/>
                </a:solidFill>
                <a:latin typeface="Arial Black" panose="020B0A04020102020204" pitchFamily="34" charset="0"/>
              </a:rPr>
              <a:t>Definition</a:t>
            </a:r>
            <a:endParaRPr lang="en-US" sz="179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0776F94-BBC2-4CA8-AF4E-55C1D8793284}"/>
              </a:ext>
            </a:extLst>
          </p:cNvPr>
          <p:cNvSpPr txBox="1">
            <a:spLocks/>
          </p:cNvSpPr>
          <p:nvPr/>
        </p:nvSpPr>
        <p:spPr>
          <a:xfrm>
            <a:off x="653142" y="2993571"/>
            <a:ext cx="9862458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Eras Light ITC" panose="020B0402030504020804" pitchFamily="34" charset="0"/>
              </a:rPr>
              <a:t>Track ICE, CBOE, CME, BONDTICKER, US credit, cash Rates and Mortgages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Eras Light ITC" panose="020B0402030504020804" pitchFamily="34" charset="0"/>
              </a:rPr>
              <a:t>Lot of manual daily data download required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Eras Light ITC" panose="020B0402030504020804" pitchFamily="34" charset="0"/>
              </a:rPr>
              <a:t>Slow and heavy excel visualization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Eras Light ITC" panose="020B0402030504020804" pitchFamily="34" charset="0"/>
              </a:rPr>
              <a:t>Too much manual effort and time to build client excel report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Eras Light ITC" panose="020B0402030504020804" pitchFamily="34" charset="0"/>
              </a:rPr>
              <a:t>Inefficient use of resources</a:t>
            </a:r>
          </a:p>
          <a:p>
            <a:pPr marL="457200" indent="-457200">
              <a:buFont typeface="Wingdings" pitchFamily="2" charset="2"/>
              <a:buChar char="§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21F5F5-CD8F-1C43-88DB-A1B75ED28FE5}"/>
              </a:ext>
            </a:extLst>
          </p:cNvPr>
          <p:cNvSpPr txBox="1"/>
          <p:nvPr/>
        </p:nvSpPr>
        <p:spPr>
          <a:xfrm>
            <a:off x="5174971" y="6435534"/>
            <a:ext cx="7826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Data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</a:rPr>
              <a:t>strat</a:t>
            </a:r>
            <a:endParaRPr 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660E02-1768-F945-865B-9030104BB6DA}"/>
              </a:ext>
            </a:extLst>
          </p:cNvPr>
          <p:cNvSpPr txBox="1"/>
          <p:nvPr/>
        </p:nvSpPr>
        <p:spPr>
          <a:xfrm>
            <a:off x="5808376" y="6435534"/>
            <a:ext cx="9304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Visualization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79019A-6063-454A-A9FD-17DCAD013748}"/>
              </a:ext>
            </a:extLst>
          </p:cNvPr>
          <p:cNvSpPr txBox="1"/>
          <p:nvPr/>
        </p:nvSpPr>
        <p:spPr>
          <a:xfrm>
            <a:off x="6590252" y="6435534"/>
            <a:ext cx="8562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Excel report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9E7CDE9-758D-A74F-8814-6B247553E6F8}"/>
              </a:ext>
            </a:extLst>
          </p:cNvPr>
          <p:cNvCxnSpPr>
            <a:cxnSpLocks/>
          </p:cNvCxnSpPr>
          <p:nvPr/>
        </p:nvCxnSpPr>
        <p:spPr>
          <a:xfrm>
            <a:off x="6635308" y="6484958"/>
            <a:ext cx="0" cy="13080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BA3B3FF-DDA3-C44C-8E0B-EAFE7AF04205}"/>
              </a:ext>
            </a:extLst>
          </p:cNvPr>
          <p:cNvSpPr txBox="1"/>
          <p:nvPr/>
        </p:nvSpPr>
        <p:spPr>
          <a:xfrm>
            <a:off x="5727546" y="6251590"/>
            <a:ext cx="16714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Design Thinking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571D6B7-4B92-604C-8994-49FF6F0843C9}"/>
              </a:ext>
            </a:extLst>
          </p:cNvPr>
          <p:cNvCxnSpPr>
            <a:cxnSpLocks/>
          </p:cNvCxnSpPr>
          <p:nvPr/>
        </p:nvCxnSpPr>
        <p:spPr>
          <a:xfrm>
            <a:off x="5844197" y="6484958"/>
            <a:ext cx="0" cy="13080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359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49EFD6C3-97B5-48AB-AE43-1B45757B8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516" y="3261919"/>
            <a:ext cx="9990014" cy="10446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>
                <a:solidFill>
                  <a:schemeClr val="bg1"/>
                </a:solidFill>
              </a:rPr>
              <a:t>"In what ways we can convert it in to self sustaining product"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910007-32DE-4725-854E-A06BD917E910}"/>
              </a:ext>
            </a:extLst>
          </p:cNvPr>
          <p:cNvSpPr txBox="1"/>
          <p:nvPr/>
        </p:nvSpPr>
        <p:spPr>
          <a:xfrm>
            <a:off x="8240038" y="3782078"/>
            <a:ext cx="3267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Eras Light ITC" panose="020B0402030504020804" pitchFamily="34" charset="0"/>
              </a:rPr>
              <a:t>Problem </a:t>
            </a:r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Statement</a:t>
            </a:r>
            <a:endParaRPr lang="en-US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BEB34C-8728-47DB-AD08-1980E4BB8E7B}"/>
              </a:ext>
            </a:extLst>
          </p:cNvPr>
          <p:cNvCxnSpPr>
            <a:cxnSpLocks/>
          </p:cNvCxnSpPr>
          <p:nvPr/>
        </p:nvCxnSpPr>
        <p:spPr>
          <a:xfrm>
            <a:off x="8062332" y="4024061"/>
            <a:ext cx="137679" cy="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F2BFD23-8874-B247-8A33-5A98F68D28B3}"/>
              </a:ext>
            </a:extLst>
          </p:cNvPr>
          <p:cNvSpPr txBox="1"/>
          <p:nvPr/>
        </p:nvSpPr>
        <p:spPr>
          <a:xfrm>
            <a:off x="5174971" y="6435534"/>
            <a:ext cx="7826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Data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</a:rPr>
              <a:t>strat</a:t>
            </a:r>
            <a:endParaRPr 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F55870-BC09-1447-BA24-EBA7775E2E80}"/>
              </a:ext>
            </a:extLst>
          </p:cNvPr>
          <p:cNvSpPr txBox="1"/>
          <p:nvPr/>
        </p:nvSpPr>
        <p:spPr>
          <a:xfrm>
            <a:off x="5808376" y="6435534"/>
            <a:ext cx="9304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Visualization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8A49C9-BA02-9747-8BA9-C9FA3CE43148}"/>
              </a:ext>
            </a:extLst>
          </p:cNvPr>
          <p:cNvSpPr txBox="1"/>
          <p:nvPr/>
        </p:nvSpPr>
        <p:spPr>
          <a:xfrm>
            <a:off x="6590252" y="6435534"/>
            <a:ext cx="8562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Excel report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93FAA5B-1952-7240-A450-EA77C341D5CC}"/>
              </a:ext>
            </a:extLst>
          </p:cNvPr>
          <p:cNvCxnSpPr>
            <a:cxnSpLocks/>
          </p:cNvCxnSpPr>
          <p:nvPr/>
        </p:nvCxnSpPr>
        <p:spPr>
          <a:xfrm>
            <a:off x="6635308" y="6484958"/>
            <a:ext cx="0" cy="13080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D226964-6C0B-6845-96CD-616068D450E1}"/>
              </a:ext>
            </a:extLst>
          </p:cNvPr>
          <p:cNvSpPr txBox="1"/>
          <p:nvPr/>
        </p:nvSpPr>
        <p:spPr>
          <a:xfrm>
            <a:off x="5727546" y="6251590"/>
            <a:ext cx="16714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Design Thinking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F41612C-ACC2-EA42-93B6-46F506ABD412}"/>
              </a:ext>
            </a:extLst>
          </p:cNvPr>
          <p:cNvCxnSpPr>
            <a:cxnSpLocks/>
          </p:cNvCxnSpPr>
          <p:nvPr/>
        </p:nvCxnSpPr>
        <p:spPr>
          <a:xfrm>
            <a:off x="5844197" y="6484958"/>
            <a:ext cx="0" cy="13080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867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6F7C45B-9D6F-4FF4-9338-1A862E762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6500" y="2652360"/>
            <a:ext cx="11075850" cy="1802279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Eras Light ITC" panose="020B0402030504020804" pitchFamily="34" charset="0"/>
              </a:rPr>
              <a:t>Solu</a:t>
            </a:r>
            <a:r>
              <a:rPr lang="en-US" sz="4800" dirty="0">
                <a:solidFill>
                  <a:schemeClr val="bg1"/>
                </a:solidFill>
                <a:latin typeface="Arial Black" panose="020B0A04020102020204" pitchFamily="34" charset="0"/>
              </a:rPr>
              <a:t>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5983EC-BFD1-B64D-9691-B23FD6306246}"/>
              </a:ext>
            </a:extLst>
          </p:cNvPr>
          <p:cNvSpPr txBox="1"/>
          <p:nvPr/>
        </p:nvSpPr>
        <p:spPr>
          <a:xfrm>
            <a:off x="5174971" y="6435534"/>
            <a:ext cx="7826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Data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</a:rPr>
              <a:t>strat</a:t>
            </a:r>
            <a:endParaRPr 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866360-0AC7-4340-90F9-FC8897A28BD6}"/>
              </a:ext>
            </a:extLst>
          </p:cNvPr>
          <p:cNvSpPr txBox="1"/>
          <p:nvPr/>
        </p:nvSpPr>
        <p:spPr>
          <a:xfrm>
            <a:off x="5808376" y="6435534"/>
            <a:ext cx="9304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Visualization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899D47-1EF7-BA4B-8311-8FFDBEA0381E}"/>
              </a:ext>
            </a:extLst>
          </p:cNvPr>
          <p:cNvSpPr txBox="1"/>
          <p:nvPr/>
        </p:nvSpPr>
        <p:spPr>
          <a:xfrm>
            <a:off x="6590252" y="6435534"/>
            <a:ext cx="8562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Excel report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1BBE0A-B127-9242-AF1F-8313017BF349}"/>
              </a:ext>
            </a:extLst>
          </p:cNvPr>
          <p:cNvCxnSpPr>
            <a:cxnSpLocks/>
          </p:cNvCxnSpPr>
          <p:nvPr/>
        </p:nvCxnSpPr>
        <p:spPr>
          <a:xfrm>
            <a:off x="6635308" y="6484958"/>
            <a:ext cx="0" cy="13080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3741654-0B50-684B-ACC2-6066A5337659}"/>
              </a:ext>
            </a:extLst>
          </p:cNvPr>
          <p:cNvSpPr txBox="1"/>
          <p:nvPr/>
        </p:nvSpPr>
        <p:spPr>
          <a:xfrm>
            <a:off x="5727546" y="6251590"/>
            <a:ext cx="16714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Design Thinking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2CC6B0-7A5E-5A4A-894C-B0E7C1122A12}"/>
              </a:ext>
            </a:extLst>
          </p:cNvPr>
          <p:cNvCxnSpPr>
            <a:cxnSpLocks/>
          </p:cNvCxnSpPr>
          <p:nvPr/>
        </p:nvCxnSpPr>
        <p:spPr>
          <a:xfrm>
            <a:off x="5844197" y="6484958"/>
            <a:ext cx="0" cy="13080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2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6F7C45B-9D6F-4FF4-9338-1A862E762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05233" y="0"/>
            <a:ext cx="15457655" cy="1802279"/>
          </a:xfrm>
        </p:spPr>
        <p:txBody>
          <a:bodyPr>
            <a:noAutofit/>
          </a:bodyPr>
          <a:lstStyle/>
          <a:p>
            <a:r>
              <a:rPr lang="en-US" sz="34400" dirty="0">
                <a:solidFill>
                  <a:schemeClr val="bg1"/>
                </a:solidFill>
                <a:latin typeface="Eras Light ITC" panose="020B0402030504020804" pitchFamily="34" charset="0"/>
              </a:rPr>
              <a:t>Solu</a:t>
            </a:r>
            <a:r>
              <a:rPr lang="en-US" sz="23900" dirty="0">
                <a:solidFill>
                  <a:schemeClr val="bg1"/>
                </a:solidFill>
                <a:latin typeface="Arial Black" panose="020B0A04020102020204" pitchFamily="34" charset="0"/>
              </a:rPr>
              <a:t>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5F29E13-94F5-8C4F-8CC3-FE51AC3D0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938" y="2926184"/>
            <a:ext cx="8877762" cy="326441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Eras Light ITC" panose="020B0402030504020804" pitchFamily="34" charset="0"/>
              </a:rPr>
              <a:t>Build crawler or ftp automation for daily exchanges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Eras Light ITC" panose="020B0402030504020804" pitchFamily="34" charset="0"/>
              </a:rPr>
              <a:t>Parse and normalize all exchanges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Eras Light ITC" panose="020B0402030504020804" pitchFamily="34" charset="0"/>
              </a:rPr>
              <a:t>Build a sharable interactive html graphs output(no dash)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Eras Light ITC" panose="020B0402030504020804" pitchFamily="34" charset="0"/>
              </a:rPr>
              <a:t>Generate sharable excel report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Eras Light ITC" panose="020B0402030504020804" pitchFamily="34" charset="0"/>
              </a:rPr>
              <a:t>One click execution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Eras Light ITC" panose="020B0402030504020804" pitchFamily="34" charset="0"/>
              </a:rPr>
              <a:t>Define format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9BB7DD-D5FA-3C40-9B94-0C9AAC156475}"/>
              </a:ext>
            </a:extLst>
          </p:cNvPr>
          <p:cNvSpPr txBox="1"/>
          <p:nvPr/>
        </p:nvSpPr>
        <p:spPr>
          <a:xfrm>
            <a:off x="5174971" y="6435534"/>
            <a:ext cx="7826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Data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</a:rPr>
              <a:t>strat</a:t>
            </a:r>
            <a:endParaRPr 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5561BC-3E0A-7D4A-ABB0-527F07DAA4A3}"/>
              </a:ext>
            </a:extLst>
          </p:cNvPr>
          <p:cNvSpPr txBox="1"/>
          <p:nvPr/>
        </p:nvSpPr>
        <p:spPr>
          <a:xfrm>
            <a:off x="5808376" y="6435534"/>
            <a:ext cx="9304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Visualization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325ECC-E2A3-3447-B95A-EC0398C294D9}"/>
              </a:ext>
            </a:extLst>
          </p:cNvPr>
          <p:cNvSpPr txBox="1"/>
          <p:nvPr/>
        </p:nvSpPr>
        <p:spPr>
          <a:xfrm>
            <a:off x="6590252" y="6435534"/>
            <a:ext cx="8562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Excel report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2EEA492-7369-8349-80DC-34C1590E9203}"/>
              </a:ext>
            </a:extLst>
          </p:cNvPr>
          <p:cNvCxnSpPr>
            <a:cxnSpLocks/>
          </p:cNvCxnSpPr>
          <p:nvPr/>
        </p:nvCxnSpPr>
        <p:spPr>
          <a:xfrm>
            <a:off x="6635308" y="6484958"/>
            <a:ext cx="0" cy="13080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057F8F5-1027-DE4D-813B-8D478E63B03E}"/>
              </a:ext>
            </a:extLst>
          </p:cNvPr>
          <p:cNvSpPr txBox="1"/>
          <p:nvPr/>
        </p:nvSpPr>
        <p:spPr>
          <a:xfrm>
            <a:off x="5727546" y="6251590"/>
            <a:ext cx="16714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Design Thinking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7649DFA-8660-F247-B03A-7118F329B56B}"/>
              </a:ext>
            </a:extLst>
          </p:cNvPr>
          <p:cNvCxnSpPr>
            <a:cxnSpLocks/>
          </p:cNvCxnSpPr>
          <p:nvPr/>
        </p:nvCxnSpPr>
        <p:spPr>
          <a:xfrm>
            <a:off x="5844197" y="6484958"/>
            <a:ext cx="0" cy="13080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5937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6F7C45B-9D6F-4FF4-9338-1A862E762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6500" y="2652360"/>
            <a:ext cx="11075850" cy="1802279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Eras Light ITC" panose="020B0402030504020804" pitchFamily="34" charset="0"/>
              </a:rPr>
              <a:t>DEMO</a:t>
            </a:r>
            <a:endParaRPr lang="en-US" sz="4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6995BD-DFFD-F44E-BF90-51DD93FDF55F}"/>
              </a:ext>
            </a:extLst>
          </p:cNvPr>
          <p:cNvSpPr txBox="1"/>
          <p:nvPr/>
        </p:nvSpPr>
        <p:spPr>
          <a:xfrm>
            <a:off x="5174971" y="6435534"/>
            <a:ext cx="7826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Data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</a:rPr>
              <a:t>strat</a:t>
            </a:r>
            <a:endParaRPr 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2E365E-35E7-ED48-A1FF-5456FDB5BE36}"/>
              </a:ext>
            </a:extLst>
          </p:cNvPr>
          <p:cNvSpPr txBox="1"/>
          <p:nvPr/>
        </p:nvSpPr>
        <p:spPr>
          <a:xfrm>
            <a:off x="5808376" y="6435534"/>
            <a:ext cx="9304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Visualization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743D6A-B942-2D42-9E11-B555155132CC}"/>
              </a:ext>
            </a:extLst>
          </p:cNvPr>
          <p:cNvSpPr txBox="1"/>
          <p:nvPr/>
        </p:nvSpPr>
        <p:spPr>
          <a:xfrm>
            <a:off x="6590252" y="6435534"/>
            <a:ext cx="8562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Excel report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6E0242-6AF7-6C4B-B7D8-7AF7A00E1672}"/>
              </a:ext>
            </a:extLst>
          </p:cNvPr>
          <p:cNvCxnSpPr>
            <a:cxnSpLocks/>
          </p:cNvCxnSpPr>
          <p:nvPr/>
        </p:nvCxnSpPr>
        <p:spPr>
          <a:xfrm>
            <a:off x="6635308" y="6484958"/>
            <a:ext cx="0" cy="13080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7D117D1-AB25-854E-9D7C-A55BECCAC7F7}"/>
              </a:ext>
            </a:extLst>
          </p:cNvPr>
          <p:cNvSpPr txBox="1"/>
          <p:nvPr/>
        </p:nvSpPr>
        <p:spPr>
          <a:xfrm>
            <a:off x="5727546" y="6251590"/>
            <a:ext cx="16714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Design Thinking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4E13911-681F-674E-90A8-DB3A70EAA465}"/>
              </a:ext>
            </a:extLst>
          </p:cNvPr>
          <p:cNvCxnSpPr>
            <a:cxnSpLocks/>
          </p:cNvCxnSpPr>
          <p:nvPr/>
        </p:nvCxnSpPr>
        <p:spPr>
          <a:xfrm>
            <a:off x="5844197" y="6484958"/>
            <a:ext cx="0" cy="13080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7232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C2B27-F65E-4850-804D-30EA6F7A9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395" y="2777020"/>
            <a:ext cx="5151782" cy="1325563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Eras Light ITC" panose="020B0402030504020804" pitchFamily="34" charset="0"/>
              </a:rPr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DC21F9-C771-4ED6-AC15-421C62DF860A}"/>
              </a:ext>
            </a:extLst>
          </p:cNvPr>
          <p:cNvSpPr txBox="1"/>
          <p:nvPr/>
        </p:nvSpPr>
        <p:spPr>
          <a:xfrm>
            <a:off x="6741760" y="3733251"/>
            <a:ext cx="1906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Any questions?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159746-7911-3440-8744-3B6F8B94954C}"/>
              </a:ext>
            </a:extLst>
          </p:cNvPr>
          <p:cNvSpPr txBox="1"/>
          <p:nvPr/>
        </p:nvSpPr>
        <p:spPr>
          <a:xfrm>
            <a:off x="5174971" y="6435534"/>
            <a:ext cx="7826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Data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</a:rPr>
              <a:t>strat</a:t>
            </a:r>
            <a:endParaRPr 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EA7AAC-DB52-ED4C-90A4-065C49FE4C7E}"/>
              </a:ext>
            </a:extLst>
          </p:cNvPr>
          <p:cNvSpPr txBox="1"/>
          <p:nvPr/>
        </p:nvSpPr>
        <p:spPr>
          <a:xfrm>
            <a:off x="5808376" y="6435534"/>
            <a:ext cx="9304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Visualization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9968E7-48A4-EB43-B206-14A7976EBBAD}"/>
              </a:ext>
            </a:extLst>
          </p:cNvPr>
          <p:cNvSpPr txBox="1"/>
          <p:nvPr/>
        </p:nvSpPr>
        <p:spPr>
          <a:xfrm>
            <a:off x="6590252" y="6435534"/>
            <a:ext cx="8562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Excel report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B3AB006-7F8C-BF4A-93C9-3EAAC85081E3}"/>
              </a:ext>
            </a:extLst>
          </p:cNvPr>
          <p:cNvCxnSpPr>
            <a:cxnSpLocks/>
          </p:cNvCxnSpPr>
          <p:nvPr/>
        </p:nvCxnSpPr>
        <p:spPr>
          <a:xfrm>
            <a:off x="6635308" y="6484958"/>
            <a:ext cx="0" cy="13080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9C0080F-D694-1F41-BFBF-F5E8DD1E1159}"/>
              </a:ext>
            </a:extLst>
          </p:cNvPr>
          <p:cNvSpPr txBox="1"/>
          <p:nvPr/>
        </p:nvSpPr>
        <p:spPr>
          <a:xfrm>
            <a:off x="5727546" y="6251590"/>
            <a:ext cx="16714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Design Thinking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68D5482-F861-EE45-B44C-A891AF3F3443}"/>
              </a:ext>
            </a:extLst>
          </p:cNvPr>
          <p:cNvCxnSpPr>
            <a:cxnSpLocks/>
          </p:cNvCxnSpPr>
          <p:nvPr/>
        </p:nvCxnSpPr>
        <p:spPr>
          <a:xfrm>
            <a:off x="5844197" y="6484958"/>
            <a:ext cx="0" cy="13080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164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7637</TotalTime>
  <Words>165</Words>
  <Application>Microsoft Macintosh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Eras Light ITC</vt:lpstr>
      <vt:lpstr>Wingdings</vt:lpstr>
      <vt:lpstr>Office Theme</vt:lpstr>
      <vt:lpstr>Volume data Tracker</vt:lpstr>
      <vt:lpstr>Problem Definition</vt:lpstr>
      <vt:lpstr>Problem Definition</vt:lpstr>
      <vt:lpstr>PowerPoint Presentation</vt:lpstr>
      <vt:lpstr>Solution</vt:lpstr>
      <vt:lpstr>Solution</vt:lpstr>
      <vt:lpstr>DEMO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Mirror</dc:title>
  <dc:creator>Ujjawal Narayan</dc:creator>
  <cp:lastModifiedBy>Microsoft Office User</cp:lastModifiedBy>
  <cp:revision>139</cp:revision>
  <dcterms:created xsi:type="dcterms:W3CDTF">2017-07-18T05:57:36Z</dcterms:created>
  <dcterms:modified xsi:type="dcterms:W3CDTF">2022-02-17T08:29:45Z</dcterms:modified>
</cp:coreProperties>
</file>