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6" r:id="rId1"/>
  </p:sldMasterIdLst>
  <p:sldIdLst>
    <p:sldId id="256" r:id="rId2"/>
    <p:sldId id="261" r:id="rId3"/>
    <p:sldId id="285" r:id="rId4"/>
    <p:sldId id="262" r:id="rId5"/>
    <p:sldId id="290" r:id="rId6"/>
    <p:sldId id="268" r:id="rId7"/>
    <p:sldId id="259" r:id="rId8"/>
    <p:sldId id="260" r:id="rId9"/>
    <p:sldId id="263" r:id="rId10"/>
    <p:sldId id="264" r:id="rId11"/>
    <p:sldId id="265" r:id="rId12"/>
    <p:sldId id="269" r:id="rId13"/>
    <p:sldId id="270" r:id="rId14"/>
    <p:sldId id="267" r:id="rId15"/>
    <p:sldId id="266" r:id="rId16"/>
    <p:sldId id="275" r:id="rId17"/>
    <p:sldId id="274" r:id="rId18"/>
    <p:sldId id="271" r:id="rId19"/>
    <p:sldId id="272" r:id="rId20"/>
    <p:sldId id="273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6" r:id="rId29"/>
    <p:sldId id="284" r:id="rId30"/>
    <p:sldId id="287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D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0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6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0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4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7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9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6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8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3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3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mishaniy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976" y="4960137"/>
            <a:ext cx="7906624" cy="1463040"/>
          </a:xfrm>
        </p:spPr>
        <p:txBody>
          <a:bodyPr/>
          <a:lstStyle/>
          <a:p>
            <a:r>
              <a:rPr lang="en-US" dirty="0" smtClean="0"/>
              <a:t>Responsive layout with </a:t>
            </a:r>
            <a:r>
              <a:rPr lang="en-US" dirty="0" err="1" smtClean="0"/>
              <a:t>flexbox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Yoni </a:t>
            </a:r>
            <a:r>
              <a:rPr lang="en-US" dirty="0" err="1" smtClean="0"/>
              <a:t>Mishani</a:t>
            </a:r>
            <a:endParaRPr lang="en-US" dirty="0" smtClean="0"/>
          </a:p>
          <a:p>
            <a:r>
              <a:rPr lang="en-US" dirty="0" smtClean="0"/>
              <a:t>mishaniy@gmail.com</a:t>
            </a:r>
            <a:endParaRPr lang="en-US" dirty="0" smtClean="0"/>
          </a:p>
          <a:p>
            <a:r>
              <a:rPr lang="en-US" dirty="0" smtClean="0"/>
              <a:t>January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2012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018" y="1912686"/>
            <a:ext cx="8869680" cy="258532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3CEAB"/>
                </a:solidFill>
                <a:latin typeface="inherit"/>
              </a:rPr>
              <a:t>.container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{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display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flex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; </a:t>
            </a:r>
            <a:r>
              <a:rPr lang="en-US" dirty="0">
                <a:solidFill>
                  <a:srgbClr val="7F9F7F"/>
                </a:solidFill>
                <a:latin typeface="inherit"/>
              </a:rPr>
              <a:t>/* since Chrome 29, Firefox 22, Safari 9 and IE11 </a:t>
            </a:r>
            <a:r>
              <a:rPr lang="en-US" dirty="0" smtClean="0">
                <a:solidFill>
                  <a:srgbClr val="7F9F7F"/>
                </a:solidFill>
                <a:latin typeface="inherit"/>
              </a:rPr>
              <a:t>*/</a:t>
            </a:r>
            <a:endParaRPr lang="en-US" dirty="0" smtClean="0">
              <a:solidFill>
                <a:srgbClr val="DCDCDC"/>
              </a:solidFill>
              <a:latin typeface="inherit"/>
            </a:endParaRP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display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-</a:t>
            </a:r>
            <a:r>
              <a:rPr lang="en-US" dirty="0" err="1">
                <a:solidFill>
                  <a:srgbClr val="CC9393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-flex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; </a:t>
            </a:r>
            <a:r>
              <a:rPr lang="en-US" dirty="0">
                <a:solidFill>
                  <a:srgbClr val="7F9F7F"/>
                </a:solidFill>
                <a:latin typeface="inherit"/>
              </a:rPr>
              <a:t>/* Safari 7 to 8 and Chrome Android 4.4 </a:t>
            </a:r>
            <a:r>
              <a:rPr lang="en-US" dirty="0" smtClean="0">
                <a:solidFill>
                  <a:srgbClr val="7F9F7F"/>
                </a:solidFill>
                <a:latin typeface="inherit"/>
              </a:rPr>
              <a:t>*/</a:t>
            </a:r>
          </a:p>
          <a:p>
            <a:endParaRPr lang="en-US" dirty="0" smtClean="0">
              <a:solidFill>
                <a:srgbClr val="DCDCDC"/>
              </a:solidFill>
              <a:latin typeface="inherit"/>
            </a:endParaRP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flex-direction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row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 smtClean="0">
                <a:solidFill>
                  <a:srgbClr val="DCDCDC"/>
                </a:solidFill>
                <a:latin typeface="inherit"/>
              </a:rPr>
              <a:t>	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-flex-direction: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</a:t>
            </a:r>
            <a:r>
              <a:rPr lang="en-US" dirty="0" smtClean="0">
                <a:solidFill>
                  <a:srgbClr val="CC9393"/>
                </a:solidFill>
                <a:latin typeface="inherit"/>
              </a:rPr>
              <a:t>row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align-items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flex-start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-align-items: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flex-start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 smtClean="0">
                <a:solidFill>
                  <a:srgbClr val="DCDCDC"/>
                </a:solidFill>
                <a:latin typeface="inherit"/>
              </a:rPr>
              <a:t>}</a:t>
            </a:r>
            <a:endParaRPr lang="en-US" dirty="0">
              <a:solidFill>
                <a:srgbClr val="DCDCD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018" y="822069"/>
            <a:ext cx="8869680" cy="53553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3CEAB"/>
                </a:solidFill>
                <a:latin typeface="inherit"/>
              </a:rPr>
              <a:t>.container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{</a:t>
            </a:r>
          </a:p>
          <a:p>
            <a:r>
              <a:rPr lang="en-US" dirty="0" smtClean="0">
                <a:solidFill>
                  <a:srgbClr val="DCDCDC"/>
                </a:solidFill>
                <a:latin typeface="inherit"/>
              </a:rPr>
              <a:t>	display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-</a:t>
            </a:r>
            <a:r>
              <a:rPr lang="en-US" dirty="0" err="1">
                <a:solidFill>
                  <a:srgbClr val="CC9393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-box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; </a:t>
            </a:r>
            <a:r>
              <a:rPr lang="en-US" dirty="0">
                <a:solidFill>
                  <a:srgbClr val="7F9F7F"/>
                </a:solidFill>
                <a:latin typeface="inherit"/>
              </a:rPr>
              <a:t>/* Safari 3 to 7, Chrome 4 to 20, Android Browser </a:t>
            </a:r>
            <a:r>
              <a:rPr lang="en-US" dirty="0" smtClean="0">
                <a:solidFill>
                  <a:srgbClr val="7F9F7F"/>
                </a:solidFill>
                <a:latin typeface="inherit"/>
              </a:rPr>
              <a:t>*/</a:t>
            </a:r>
            <a:endParaRPr lang="en-US" dirty="0" smtClean="0">
              <a:solidFill>
                <a:srgbClr val="DCDCDC"/>
              </a:solidFill>
              <a:latin typeface="inherit"/>
            </a:endParaRP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display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-</a:t>
            </a:r>
            <a:r>
              <a:rPr lang="en-US" dirty="0" err="1" smtClean="0">
                <a:solidFill>
                  <a:srgbClr val="CC9393"/>
                </a:solidFill>
                <a:latin typeface="inherit"/>
              </a:rPr>
              <a:t>moz</a:t>
            </a:r>
            <a:r>
              <a:rPr lang="en-US" dirty="0" smtClean="0">
                <a:solidFill>
                  <a:srgbClr val="CC9393"/>
                </a:solidFill>
                <a:latin typeface="inherit"/>
              </a:rPr>
              <a:t>-box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;</a:t>
            </a:r>
            <a:r>
              <a:rPr lang="en-US" dirty="0" smtClean="0">
                <a:solidFill>
                  <a:srgbClr val="CC9393"/>
                </a:solidFill>
                <a:latin typeface="inherit"/>
              </a:rPr>
              <a:t> </a:t>
            </a:r>
            <a:r>
              <a:rPr lang="en-US" dirty="0">
                <a:solidFill>
                  <a:srgbClr val="7F9F7F"/>
                </a:solidFill>
                <a:latin typeface="inherit"/>
              </a:rPr>
              <a:t>/* Firefox 2 to 21 </a:t>
            </a:r>
            <a:r>
              <a:rPr lang="en-US" dirty="0" smtClean="0">
                <a:solidFill>
                  <a:srgbClr val="7F9F7F"/>
                </a:solidFill>
                <a:latin typeface="inherit"/>
              </a:rPr>
              <a:t>*/</a:t>
            </a:r>
            <a:endParaRPr lang="en-US" dirty="0">
              <a:solidFill>
                <a:srgbClr val="DCDCDC"/>
              </a:solidFill>
              <a:latin typeface="inherit"/>
            </a:endParaRPr>
          </a:p>
          <a:p>
            <a:r>
              <a:rPr lang="en-US" dirty="0" smtClean="0">
                <a:solidFill>
                  <a:srgbClr val="DCDCDC"/>
                </a:solidFill>
                <a:latin typeface="inherit"/>
              </a:rPr>
              <a:t>	display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-</a:t>
            </a:r>
            <a:r>
              <a:rPr lang="en-US" dirty="0" err="1">
                <a:solidFill>
                  <a:srgbClr val="CC9393"/>
                </a:solidFill>
                <a:latin typeface="inherit"/>
              </a:rPr>
              <a:t>ms-flexbox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; </a:t>
            </a:r>
            <a:r>
              <a:rPr lang="en-US" dirty="0">
                <a:solidFill>
                  <a:srgbClr val="7F9F7F"/>
                </a:solidFill>
                <a:latin typeface="inherit"/>
              </a:rPr>
              <a:t>/* IE 10 </a:t>
            </a:r>
            <a:r>
              <a:rPr lang="en-US" dirty="0" smtClean="0">
                <a:solidFill>
                  <a:srgbClr val="7F9F7F"/>
                </a:solidFill>
                <a:latin typeface="inherit"/>
              </a:rPr>
              <a:t>*/</a:t>
            </a:r>
            <a:endParaRPr lang="en-US" dirty="0" smtClean="0">
              <a:solidFill>
                <a:srgbClr val="DCDCDC"/>
              </a:solidFill>
              <a:latin typeface="inherit"/>
            </a:endParaRP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display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-</a:t>
            </a:r>
            <a:r>
              <a:rPr lang="en-US" dirty="0" err="1">
                <a:solidFill>
                  <a:srgbClr val="CC9393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-flex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; </a:t>
            </a:r>
            <a:r>
              <a:rPr lang="en-US" dirty="0">
                <a:solidFill>
                  <a:srgbClr val="7F9F7F"/>
                </a:solidFill>
                <a:latin typeface="inherit"/>
              </a:rPr>
              <a:t>/* Safari 7 to 8 and Chrome Android 4.4 </a:t>
            </a:r>
            <a:r>
              <a:rPr lang="en-US" dirty="0" smtClean="0">
                <a:solidFill>
                  <a:srgbClr val="7F9F7F"/>
                </a:solidFill>
                <a:latin typeface="inherit"/>
              </a:rPr>
              <a:t>*/</a:t>
            </a:r>
            <a:endParaRPr lang="en-US" dirty="0" smtClean="0">
              <a:solidFill>
                <a:srgbClr val="DCDCDC"/>
              </a:solidFill>
              <a:latin typeface="inherit"/>
            </a:endParaRP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display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flex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; </a:t>
            </a:r>
            <a:r>
              <a:rPr lang="en-US" dirty="0">
                <a:solidFill>
                  <a:srgbClr val="7F9F7F"/>
                </a:solidFill>
                <a:latin typeface="inherit"/>
              </a:rPr>
              <a:t>/* since Chrome 29, Firefox 22, Safari 9 and IE11 </a:t>
            </a:r>
            <a:r>
              <a:rPr lang="en-US" dirty="0" smtClean="0">
                <a:solidFill>
                  <a:srgbClr val="7F9F7F"/>
                </a:solidFill>
                <a:latin typeface="inherit"/>
              </a:rPr>
              <a:t>*/</a:t>
            </a:r>
            <a:endParaRPr lang="en-US" dirty="0" smtClean="0">
              <a:solidFill>
                <a:srgbClr val="DCDCDC"/>
              </a:solidFill>
              <a:latin typeface="inherit"/>
            </a:endParaRPr>
          </a:p>
          <a:p>
            <a:r>
              <a:rPr lang="en-US" dirty="0" smtClean="0">
                <a:solidFill>
                  <a:srgbClr val="DCDCDC"/>
                </a:solidFill>
                <a:latin typeface="inherit"/>
              </a:rPr>
              <a:t>	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-box-direction: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normal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moz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-box-direction: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normal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-box-orient: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horizontal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moz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-box-orient: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horizontal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ms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-flex-flow: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row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-flex-direction: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</a:t>
            </a:r>
            <a:r>
              <a:rPr lang="en-US" dirty="0" smtClean="0">
                <a:solidFill>
                  <a:srgbClr val="CC9393"/>
                </a:solidFill>
                <a:latin typeface="inherit"/>
              </a:rPr>
              <a:t>row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flex-direction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row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-box-align: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start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moz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-box-align: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start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ms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-flex-align: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start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-align-items: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</a:t>
            </a:r>
            <a:r>
              <a:rPr lang="en-US" dirty="0" smtClean="0">
                <a:solidFill>
                  <a:srgbClr val="CC9393"/>
                </a:solidFill>
                <a:latin typeface="inherit"/>
              </a:rPr>
              <a:t>flex-start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align-items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flex-start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 smtClean="0">
                <a:solidFill>
                  <a:srgbClr val="DCDCDC"/>
                </a:solidFill>
                <a:latin typeface="inherit"/>
              </a:rPr>
              <a:t>}</a:t>
            </a:r>
            <a:endParaRPr lang="en-US" dirty="0">
              <a:solidFill>
                <a:srgbClr val="DCDCDC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3205583"/>
            <a:ext cx="3962398" cy="29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today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84018" y="1912686"/>
            <a:ext cx="8869680" cy="286232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3CEAB"/>
                </a:solidFill>
                <a:latin typeface="inherit"/>
              </a:rPr>
              <a:t>.container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{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display: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-</a:t>
            </a:r>
            <a:r>
              <a:rPr lang="en-US" dirty="0" err="1">
                <a:solidFill>
                  <a:srgbClr val="CC9393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-flex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  <a:endParaRPr lang="en-US" dirty="0">
              <a:solidFill>
                <a:srgbClr val="DCDCDC"/>
              </a:solidFill>
              <a:latin typeface="inherit"/>
            </a:endParaRP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display: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flex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endParaRPr lang="en-US" dirty="0">
              <a:solidFill>
                <a:srgbClr val="DCDCDC"/>
              </a:solidFill>
              <a:latin typeface="inherit"/>
            </a:endParaRP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-flex-direction: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row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flex-direction: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row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endParaRPr lang="en-US" dirty="0">
              <a:solidFill>
                <a:srgbClr val="DCDCDC"/>
              </a:solidFill>
              <a:latin typeface="inherit"/>
            </a:endParaRP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-align-items: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flex-start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align-items: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flex-start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}</a:t>
            </a:r>
            <a:endParaRPr lang="en-US" dirty="0">
              <a:solidFill>
                <a:srgbClr val="DCDCD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70929"/>
            <a:ext cx="9720072" cy="1499616"/>
          </a:xfrm>
        </p:spPr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11" y="2286000"/>
            <a:ext cx="9009316" cy="4022725"/>
          </a:xfrm>
        </p:spPr>
      </p:pic>
      <p:sp>
        <p:nvSpPr>
          <p:cNvPr id="5" name="TextBox 4"/>
          <p:cNvSpPr txBox="1"/>
          <p:nvPr/>
        </p:nvSpPr>
        <p:spPr>
          <a:xfrm>
            <a:off x="1379411" y="5081593"/>
            <a:ext cx="9827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Global usage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IE 10 0.25%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IE 11 3.69%</a:t>
            </a:r>
            <a:endParaRPr lang="en-US" sz="10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32736" y="4552960"/>
            <a:ext cx="1078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UC Android support with -</a:t>
            </a:r>
            <a:r>
              <a:rPr lang="en-US" sz="1000" dirty="0" err="1" smtClean="0">
                <a:solidFill>
                  <a:srgbClr val="00B050"/>
                </a:solidFill>
              </a:rPr>
              <a:t>webkit</a:t>
            </a:r>
            <a:r>
              <a:rPr lang="en-US" sz="1000" dirty="0" smtClean="0">
                <a:solidFill>
                  <a:srgbClr val="00B050"/>
                </a:solidFill>
              </a:rPr>
              <a:t> prefix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8998" y="5121247"/>
            <a:ext cx="1078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Old Android support with -</a:t>
            </a:r>
            <a:r>
              <a:rPr lang="en-US" sz="1000" dirty="0" err="1" smtClean="0">
                <a:solidFill>
                  <a:srgbClr val="00B050"/>
                </a:solidFill>
              </a:rPr>
              <a:t>webkit</a:t>
            </a:r>
            <a:r>
              <a:rPr lang="en-US" sz="1000" dirty="0" smtClean="0">
                <a:solidFill>
                  <a:srgbClr val="00B050"/>
                </a:solidFill>
              </a:rPr>
              <a:t> prefix</a:t>
            </a:r>
            <a:endParaRPr lang="en-US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support IE 8,9,10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Microsoft announced on January </a:t>
            </a:r>
            <a:r>
              <a:rPr lang="en-US" dirty="0"/>
              <a:t>12, 2016</a:t>
            </a:r>
            <a:r>
              <a:rPr lang="en-US" dirty="0" smtClean="0"/>
              <a:t>, Effective </a:t>
            </a:r>
            <a:r>
              <a:rPr lang="en-US" dirty="0"/>
              <a:t>that </a:t>
            </a:r>
            <a:r>
              <a:rPr lang="en-US" dirty="0" smtClean="0"/>
              <a:t>date, only </a:t>
            </a:r>
            <a:r>
              <a:rPr lang="en-US" dirty="0"/>
              <a:t>the most recent version of Internet Explorer available for a supported operating system will receive technical support and security </a:t>
            </a:r>
            <a:r>
              <a:rPr lang="en-US" dirty="0" smtClean="0"/>
              <a:t>updates.</a:t>
            </a:r>
            <a:endParaRPr lang="en-US" dirty="0"/>
          </a:p>
          <a:p>
            <a:r>
              <a:rPr lang="en-US" dirty="0"/>
              <a:t>Support </a:t>
            </a:r>
            <a:r>
              <a:rPr lang="en-US" dirty="0" smtClean="0"/>
              <a:t>for Internet </a:t>
            </a:r>
            <a:r>
              <a:rPr lang="en-US" dirty="0"/>
              <a:t>Explorer 8 will be dropped completely </a:t>
            </a:r>
            <a:r>
              <a:rPr lang="en-US" dirty="0" smtClean="0"/>
              <a:t>for Windows </a:t>
            </a:r>
            <a:r>
              <a:rPr lang="en-US" dirty="0"/>
              <a:t>desktop and </a:t>
            </a:r>
            <a:r>
              <a:rPr lang="en-US" dirty="0" smtClean="0"/>
              <a:t>server.</a:t>
            </a:r>
          </a:p>
        </p:txBody>
      </p:sp>
    </p:spTree>
    <p:extLst>
      <p:ext uri="{BB962C8B-B14F-4D97-AF65-F5344CB8AC3E}">
        <p14:creationId xmlns:p14="http://schemas.microsoft.com/office/powerpoint/2010/main" val="11834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usage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80" y="2286000"/>
            <a:ext cx="6227178" cy="4022725"/>
          </a:xfrm>
        </p:spPr>
      </p:pic>
    </p:spTree>
    <p:extLst>
      <p:ext uri="{BB962C8B-B14F-4D97-AF65-F5344CB8AC3E}">
        <p14:creationId xmlns:p14="http://schemas.microsoft.com/office/powerpoint/2010/main" val="33046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059248"/>
              </p:ext>
            </p:extLst>
          </p:nvPr>
        </p:nvGraphicFramePr>
        <p:xfrm>
          <a:off x="1745541" y="2067468"/>
          <a:ext cx="7820590" cy="1151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Image" r:id="rId3" imgW="18514080" imgH="3174480" progId="Photoshop.Image.13">
                  <p:embed/>
                </p:oleObj>
              </mc:Choice>
              <mc:Fallback>
                <p:oleObj name="Image" r:id="rId3" imgW="18514080" imgH="3174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5541" y="2067468"/>
                        <a:ext cx="7820590" cy="1151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Display flex</a:t>
            </a:r>
            <a:endParaRPr lang="en-US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739754" y="4939228"/>
            <a:ext cx="7820590" cy="120032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rgbClr val="E3CEAB"/>
                </a:solidFill>
                <a:latin typeface="inherit"/>
              </a:rPr>
              <a:t>.container</a:t>
            </a:r>
            <a:r>
              <a:rPr lang="en-US" sz="1800">
                <a:solidFill>
                  <a:schemeClr val="bg1"/>
                </a:solidFill>
                <a:latin typeface="inherit"/>
              </a:rPr>
              <a:t>{</a:t>
            </a:r>
            <a:endParaRPr lang="en-US" sz="1800" smtClean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  display: 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flex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  flex-direction: 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row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 </a:t>
            </a:r>
            <a:r>
              <a:rPr lang="en-US" sz="1800" smtClean="0">
                <a:solidFill>
                  <a:srgbClr val="7F9F7F"/>
                </a:solidFill>
                <a:latin typeface="inherit"/>
              </a:rPr>
              <a:t>/* default */</a:t>
            </a:r>
            <a:endParaRPr lang="en-US" sz="1800" smtClean="0">
              <a:solidFill>
                <a:srgbClr val="92D050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latin typeface="inherit"/>
              </a:rPr>
              <a:t>}</a:t>
            </a:r>
            <a:endParaRPr lang="en-US" sz="1800" smtClean="0">
              <a:solidFill>
                <a:srgbClr val="E3CEAB"/>
              </a:solidFill>
              <a:latin typeface="inherit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739754" y="3385104"/>
            <a:ext cx="7820590" cy="147732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3CEAB"/>
                </a:solidFill>
                <a:latin typeface="inherit"/>
              </a:rPr>
              <a:t>&lt;</a:t>
            </a:r>
            <a:r>
              <a:rPr lang="en-US" sz="1800">
                <a:solidFill>
                  <a:srgbClr val="EFEF8F"/>
                </a:solidFill>
                <a:latin typeface="inherit"/>
              </a:rPr>
              <a:t>div</a:t>
            </a:r>
            <a:r>
              <a:rPr lang="en-US" sz="1800">
                <a:solidFill>
                  <a:srgbClr val="E3CEAB"/>
                </a:solidFill>
                <a:latin typeface="inherit"/>
              </a:rPr>
              <a:t> class=</a:t>
            </a:r>
            <a:r>
              <a:rPr lang="en-US" sz="1800">
                <a:solidFill>
                  <a:srgbClr val="CC9393"/>
                </a:solidFill>
                <a:latin typeface="inherit"/>
              </a:rPr>
              <a:t>"container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"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&gt;</a:t>
            </a:r>
            <a:endParaRPr lang="en-US" sz="180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&lt;</a:t>
            </a:r>
            <a:r>
              <a:rPr lang="en-US" sz="1800">
                <a:solidFill>
                  <a:srgbClr val="EFEF8F"/>
                </a:solidFill>
                <a:latin typeface="inherit"/>
              </a:rPr>
              <a:t>div</a:t>
            </a:r>
            <a:r>
              <a:rPr lang="en-US" sz="1800">
                <a:solidFill>
                  <a:srgbClr val="E3CEAB"/>
                </a:solidFill>
                <a:latin typeface="inherit"/>
              </a:rPr>
              <a:t> class=</a:t>
            </a:r>
            <a:r>
              <a:rPr lang="en-US" sz="1800">
                <a:solidFill>
                  <a:srgbClr val="CC9393"/>
                </a:solidFill>
                <a:latin typeface="inherit"/>
              </a:rPr>
              <a:t>"item"</a:t>
            </a:r>
            <a:r>
              <a:rPr lang="en-US" sz="1800">
                <a:solidFill>
                  <a:srgbClr val="E3CEAB"/>
                </a:solidFill>
                <a:latin typeface="inherit"/>
              </a:rPr>
              <a:t>&gt;&lt;/</a:t>
            </a:r>
            <a:r>
              <a:rPr lang="en-US" sz="1800">
                <a:solidFill>
                  <a:srgbClr val="EFEF8F"/>
                </a:solidFill>
                <a:latin typeface="inherit"/>
              </a:rPr>
              <a:t>div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&gt;</a:t>
            </a:r>
            <a:endParaRPr lang="en-US" sz="180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&lt;</a:t>
            </a:r>
            <a:r>
              <a:rPr lang="en-US" sz="1800">
                <a:solidFill>
                  <a:srgbClr val="EFEF8F"/>
                </a:solidFill>
                <a:latin typeface="inherit"/>
              </a:rPr>
              <a:t>div</a:t>
            </a:r>
            <a:r>
              <a:rPr lang="en-US" sz="1800">
                <a:solidFill>
                  <a:srgbClr val="E3CEAB"/>
                </a:solidFill>
                <a:latin typeface="inherit"/>
              </a:rPr>
              <a:t> class=</a:t>
            </a:r>
            <a:r>
              <a:rPr lang="en-US" sz="1800">
                <a:solidFill>
                  <a:srgbClr val="CC9393"/>
                </a:solidFill>
                <a:latin typeface="inherit"/>
              </a:rPr>
              <a:t>"item"</a:t>
            </a:r>
            <a:r>
              <a:rPr lang="en-US" sz="1800">
                <a:solidFill>
                  <a:srgbClr val="E3CEAB"/>
                </a:solidFill>
                <a:latin typeface="inherit"/>
              </a:rPr>
              <a:t>&gt;&lt;/</a:t>
            </a:r>
            <a:r>
              <a:rPr lang="en-US" sz="1800">
                <a:solidFill>
                  <a:srgbClr val="EFEF8F"/>
                </a:solidFill>
                <a:latin typeface="inherit"/>
              </a:rPr>
              <a:t>div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&gt;</a:t>
            </a:r>
            <a:endParaRPr lang="en-US" sz="180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&lt;</a:t>
            </a:r>
            <a:r>
              <a:rPr lang="en-US" sz="1800">
                <a:solidFill>
                  <a:srgbClr val="EFEF8F"/>
                </a:solidFill>
                <a:latin typeface="inherit"/>
              </a:rPr>
              <a:t>div</a:t>
            </a:r>
            <a:r>
              <a:rPr lang="en-US" sz="1800">
                <a:solidFill>
                  <a:srgbClr val="E3CEAB"/>
                </a:solidFill>
                <a:latin typeface="inherit"/>
              </a:rPr>
              <a:t> class=</a:t>
            </a:r>
            <a:r>
              <a:rPr lang="en-US" sz="1800">
                <a:solidFill>
                  <a:srgbClr val="CC9393"/>
                </a:solidFill>
                <a:latin typeface="inherit"/>
              </a:rPr>
              <a:t>"item"</a:t>
            </a:r>
            <a:r>
              <a:rPr lang="en-US" sz="1800">
                <a:solidFill>
                  <a:srgbClr val="E3CEAB"/>
                </a:solidFill>
                <a:latin typeface="inherit"/>
              </a:rPr>
              <a:t>&gt;&lt;/</a:t>
            </a:r>
            <a:r>
              <a:rPr lang="en-US" sz="1800">
                <a:solidFill>
                  <a:srgbClr val="EFEF8F"/>
                </a:solidFill>
                <a:latin typeface="inherit"/>
              </a:rPr>
              <a:t>div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&gt;</a:t>
            </a:r>
            <a:endParaRPr lang="en-US" sz="1800" smtClean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rgbClr val="E3CEAB"/>
                </a:solidFill>
                <a:latin typeface="inherit"/>
              </a:rPr>
              <a:t>&lt;/</a:t>
            </a:r>
            <a:r>
              <a:rPr lang="en-US" sz="1800">
                <a:solidFill>
                  <a:srgbClr val="EFEF8F"/>
                </a:solidFill>
                <a:latin typeface="inherit"/>
              </a:rPr>
              <a:t>div</a:t>
            </a:r>
            <a:r>
              <a:rPr lang="en-US" sz="1800">
                <a:solidFill>
                  <a:srgbClr val="E3CEAB"/>
                </a:solidFill>
                <a:latin typeface="inherit"/>
              </a:rPr>
              <a:t>&gt;</a:t>
            </a:r>
            <a:endParaRPr lang="en-US" sz="1800" smtClean="0">
              <a:solidFill>
                <a:srgbClr val="E3CEAB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903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property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745541" y="3373820"/>
            <a:ext cx="7820590" cy="258532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rgbClr val="E3CEAB"/>
                </a:solidFill>
                <a:latin typeface="inherit"/>
              </a:rPr>
              <a:t>.container</a:t>
            </a:r>
            <a:r>
              <a:rPr lang="en-US" sz="1800">
                <a:solidFill>
                  <a:schemeClr val="bg1"/>
                </a:solidFill>
                <a:latin typeface="inherit"/>
              </a:rPr>
              <a:t>{</a:t>
            </a:r>
            <a:endParaRPr lang="en-US" sz="1800" dirty="0" smtClean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  display: </a:t>
            </a:r>
            <a:r>
              <a:rPr lang="en-US" sz="1800">
                <a:solidFill>
                  <a:srgbClr val="CC9393"/>
                </a:solidFill>
                <a:latin typeface="inherit"/>
              </a:rPr>
              <a:t>flex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 dirty="0">
              <a:solidFill>
                <a:srgbClr val="92D050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latin typeface="inherit"/>
              </a:rPr>
              <a:t>}</a:t>
            </a:r>
            <a:endParaRPr lang="en-US" sz="1800" dirty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E3CEAB"/>
                </a:solidFill>
                <a:latin typeface="inherit"/>
              </a:rPr>
              <a:t>.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item</a:t>
            </a:r>
            <a:r>
              <a:rPr lang="en-US" sz="1800">
                <a:solidFill>
                  <a:schemeClr val="bg1"/>
                </a:solidFill>
                <a:latin typeface="inherit"/>
              </a:rPr>
              <a:t>{</a:t>
            </a:r>
            <a:endParaRPr lang="en-US" sz="1800" dirty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inherit"/>
              </a:rPr>
              <a:t>  flex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: </a:t>
            </a:r>
            <a:r>
              <a:rPr lang="en-US" sz="1800" dirty="0" smtClean="0">
                <a:solidFill>
                  <a:srgbClr val="CC9393"/>
                </a:solidFill>
                <a:latin typeface="inherit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 dirty="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latin typeface="inherit"/>
              </a:rPr>
              <a:t>}</a:t>
            </a:r>
            <a:endParaRPr lang="en-US" sz="1800" dirty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E3CEAB"/>
                </a:solidFill>
                <a:latin typeface="inherit"/>
              </a:rPr>
              <a:t>.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item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:nth-child(2)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{</a:t>
            </a:r>
            <a:endParaRPr lang="en-US" sz="1800" dirty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inherit"/>
              </a:rPr>
              <a:t>  flex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: </a:t>
            </a:r>
            <a:r>
              <a:rPr lang="en-US" sz="1800" dirty="0" smtClean="0">
                <a:solidFill>
                  <a:srgbClr val="CC9393"/>
                </a:solidFill>
                <a:latin typeface="inherit"/>
              </a:rPr>
              <a:t>2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 dirty="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latin typeface="inherit"/>
              </a:rPr>
              <a:t>}</a:t>
            </a:r>
            <a:endParaRPr lang="en-US" sz="1800" dirty="0">
              <a:solidFill>
                <a:srgbClr val="DCDCDC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182832"/>
              </p:ext>
            </p:extLst>
          </p:nvPr>
        </p:nvGraphicFramePr>
        <p:xfrm>
          <a:off x="1745541" y="2067469"/>
          <a:ext cx="7820590" cy="1151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Image" r:id="rId3" imgW="18514080" imgH="3174480" progId="Photoshop.Image.13">
                  <p:embed/>
                </p:oleObj>
              </mc:Choice>
              <mc:Fallback>
                <p:oleObj name="Image" r:id="rId3" imgW="18514080" imgH="3174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5541" y="2067469"/>
                        <a:ext cx="7820590" cy="1151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3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property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1"/>
            <a:ext cx="9720071" cy="596096"/>
          </a:xfrm>
        </p:spPr>
        <p:txBody>
          <a:bodyPr/>
          <a:lstStyle/>
          <a:p>
            <a:r>
              <a:rPr lang="en-US" dirty="0" smtClean="0"/>
              <a:t>Flex </a:t>
            </a:r>
            <a:r>
              <a:rPr lang="en-US" dirty="0"/>
              <a:t>property </a:t>
            </a:r>
            <a:r>
              <a:rPr lang="en-US" dirty="0" smtClean="0"/>
              <a:t>consists of three parameters.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53007" y="2989743"/>
            <a:ext cx="94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Flex</a:t>
            </a:r>
            <a:endParaRPr lang="en-US" sz="2800" dirty="0"/>
          </a:p>
        </p:txBody>
      </p:sp>
      <p:cxnSp>
        <p:nvCxnSpPr>
          <p:cNvPr id="6" name="Straight Connector 5"/>
          <p:cNvCxnSpPr>
            <a:stCxn id="4" idx="2"/>
            <a:endCxn id="4" idx="2"/>
          </p:cNvCxnSpPr>
          <p:nvPr/>
        </p:nvCxnSpPr>
        <p:spPr>
          <a:xfrm>
            <a:off x="5926904" y="35129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8447" y="3917042"/>
            <a:ext cx="30325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flex-grow</a:t>
            </a:r>
          </a:p>
          <a:p>
            <a:endParaRPr lang="en-US" dirty="0"/>
          </a:p>
          <a:p>
            <a:pPr algn="ctr"/>
            <a:r>
              <a:rPr lang="en-US" dirty="0" smtClean="0"/>
              <a:t>This </a:t>
            </a:r>
            <a:r>
              <a:rPr lang="en-US" dirty="0"/>
              <a:t>defines the ability for a flex item to grow if necessary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Proportion of extra space that it gets.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87933" y="3917042"/>
            <a:ext cx="28763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flex-shrink</a:t>
            </a:r>
          </a:p>
          <a:p>
            <a:endParaRPr lang="en-US" dirty="0"/>
          </a:p>
          <a:p>
            <a:pPr algn="ctr"/>
            <a:r>
              <a:rPr lang="en-US" dirty="0" smtClean="0"/>
              <a:t>This </a:t>
            </a:r>
            <a:r>
              <a:rPr lang="en-US" dirty="0"/>
              <a:t>defines the ability for a flex item to shrink if necessary</a:t>
            </a:r>
            <a:r>
              <a:rPr lang="en-US" dirty="0" smtClean="0"/>
              <a:t>.</a:t>
            </a:r>
          </a:p>
          <a:p>
            <a:pPr algn="ctr"/>
            <a:r>
              <a:rPr lang="en-US" dirty="0"/>
              <a:t>Proportion of </a:t>
            </a:r>
            <a:r>
              <a:rPr lang="en-US" dirty="0" smtClean="0"/>
              <a:t>overflow that gets shaved off.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38666" y="3917042"/>
            <a:ext cx="35746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flex-basis</a:t>
            </a:r>
          </a:p>
          <a:p>
            <a:endParaRPr lang="en-US" dirty="0"/>
          </a:p>
          <a:p>
            <a:pPr algn="ctr"/>
            <a:r>
              <a:rPr lang="en-US" dirty="0"/>
              <a:t>This defines the default size of an element before the remaining space is distributed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Any standard width/height value including auto</a:t>
            </a:r>
            <a:endParaRPr lang="en-US" dirty="0"/>
          </a:p>
        </p:txBody>
      </p:sp>
      <p:cxnSp>
        <p:nvCxnSpPr>
          <p:cNvPr id="19" name="Elbow Connector 18"/>
          <p:cNvCxnSpPr>
            <a:stCxn id="4" idx="2"/>
            <a:endCxn id="10" idx="0"/>
          </p:cNvCxnSpPr>
          <p:nvPr/>
        </p:nvCxnSpPr>
        <p:spPr>
          <a:xfrm rot="5400000">
            <a:off x="5724457" y="3714594"/>
            <a:ext cx="404079" cy="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9" idx="0"/>
          </p:cNvCxnSpPr>
          <p:nvPr/>
        </p:nvCxnSpPr>
        <p:spPr>
          <a:xfrm rot="5400000">
            <a:off x="4193779" y="2183916"/>
            <a:ext cx="404079" cy="3062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11" idx="0"/>
          </p:cNvCxnSpPr>
          <p:nvPr/>
        </p:nvCxnSpPr>
        <p:spPr>
          <a:xfrm rot="16200000" flipH="1">
            <a:off x="7374407" y="2065459"/>
            <a:ext cx="404079" cy="3299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longer like that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52" y="2286000"/>
            <a:ext cx="53636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flex-direction</a:t>
            </a:r>
            <a:r>
              <a:rPr lang="en-US"/>
              <a:t> property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762902" y="4357667"/>
            <a:ext cx="7820590" cy="20313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rgbClr val="E3CEAB"/>
                </a:solidFill>
                <a:latin typeface="inherit"/>
              </a:rPr>
              <a:t>.container</a:t>
            </a:r>
            <a:r>
              <a:rPr lang="en-US" sz="1800">
                <a:solidFill>
                  <a:schemeClr val="bg1"/>
                </a:solidFill>
                <a:latin typeface="inherit"/>
              </a:rPr>
              <a:t>{</a:t>
            </a:r>
            <a:endParaRPr lang="en-US" sz="1800" dirty="0" smtClean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  display: </a:t>
            </a:r>
            <a:r>
              <a:rPr lang="en-US" sz="1800" dirty="0" smtClean="0">
                <a:solidFill>
                  <a:srgbClr val="CC9393"/>
                </a:solidFill>
                <a:latin typeface="inherit"/>
              </a:rPr>
              <a:t>flex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  flex-direction: 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column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 dirty="0" smtClean="0">
              <a:solidFill>
                <a:srgbClr val="92D050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latin typeface="inherit"/>
              </a:rPr>
              <a:t>}</a:t>
            </a:r>
            <a:endParaRPr lang="en-US" sz="1800" dirty="0" smtClean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rgbClr val="E3CEAB"/>
                </a:solidFill>
                <a:latin typeface="inherit"/>
              </a:rPr>
              <a:t>.item</a:t>
            </a:r>
            <a:r>
              <a:rPr lang="en-US" sz="1800">
                <a:solidFill>
                  <a:schemeClr val="bg1"/>
                </a:solidFill>
                <a:latin typeface="inherit"/>
              </a:rPr>
              <a:t>{</a:t>
            </a:r>
            <a:endParaRPr lang="en-US" sz="1800" dirty="0" smtClean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  flex: 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1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latin typeface="inherit"/>
              </a:rPr>
              <a:t>}</a:t>
            </a:r>
            <a:endParaRPr lang="en-US" sz="1800" smtClean="0">
              <a:solidFill>
                <a:srgbClr val="E3CEAB"/>
              </a:solidFill>
              <a:latin typeface="inherit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896567"/>
              </p:ext>
            </p:extLst>
          </p:nvPr>
        </p:nvGraphicFramePr>
        <p:xfrm>
          <a:off x="1762902" y="2072298"/>
          <a:ext cx="7820590" cy="2140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Image" r:id="rId3" imgW="18514080" imgH="6348960" progId="Photoshop.Image.13">
                  <p:embed/>
                </p:oleObj>
              </mc:Choice>
              <mc:Fallback>
                <p:oleObj name="Image" r:id="rId3" imgW="18514080" imgH="6348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2902" y="2072298"/>
                        <a:ext cx="7820590" cy="2140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5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371873"/>
              </p:ext>
            </p:extLst>
          </p:nvPr>
        </p:nvGraphicFramePr>
        <p:xfrm>
          <a:off x="1745541" y="2067469"/>
          <a:ext cx="7820590" cy="1151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Image" r:id="rId3" imgW="18514080" imgH="3174480" progId="Photoshop.Image.13">
                  <p:embed/>
                </p:oleObj>
              </mc:Choice>
              <mc:Fallback>
                <p:oleObj name="Image" r:id="rId3" imgW="18514080" imgH="3174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5541" y="2067469"/>
                        <a:ext cx="7820590" cy="1151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</a:t>
            </a:r>
            <a:r>
              <a:rPr lang="en-US"/>
              <a:t> property</a:t>
            </a:r>
          </a:p>
        </p:txBody>
      </p:sp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xfrm>
            <a:off x="1745541" y="3362246"/>
            <a:ext cx="7820590" cy="258532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E3CEAB"/>
                </a:solidFill>
                <a:latin typeface="inherit"/>
              </a:rPr>
              <a:t>.container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  display: </a:t>
            </a:r>
            <a:r>
              <a:rPr lang="en-US" sz="1800">
                <a:solidFill>
                  <a:srgbClr val="CC9393"/>
                </a:solidFill>
                <a:latin typeface="inherit"/>
              </a:rPr>
              <a:t>flex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 dirty="0">
              <a:solidFill>
                <a:srgbClr val="92D050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}</a:t>
            </a:r>
            <a:endParaRPr lang="en-US" sz="1800" dirty="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E3CEAB"/>
                </a:solidFill>
                <a:latin typeface="inherit"/>
              </a:rPr>
              <a:t>.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item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:nth-child(1)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{</a:t>
            </a:r>
            <a:endParaRPr lang="en-US" sz="180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E3CEAB"/>
                </a:solidFill>
                <a:latin typeface="inherit"/>
              </a:rPr>
              <a:t>  </a:t>
            </a:r>
            <a:r>
              <a:rPr lang="en-US" sz="1800">
                <a:solidFill>
                  <a:schemeClr val="bg1"/>
                </a:solidFill>
                <a:latin typeface="inherit"/>
              </a:rPr>
              <a:t>order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:</a:t>
            </a:r>
            <a:r>
              <a:rPr lang="en-US" sz="1800">
                <a:solidFill>
                  <a:srgbClr val="CC9393"/>
                </a:solidFill>
                <a:latin typeface="inherit"/>
              </a:rPr>
              <a:t> 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3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latin typeface="inherit"/>
              </a:rPr>
              <a:t>}</a:t>
            </a:r>
            <a:endParaRPr lang="en-US" sz="180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rgbClr val="E3CEAB"/>
                </a:solidFill>
                <a:latin typeface="inherit"/>
              </a:rPr>
              <a:t>.item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:nth-child(3)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{</a:t>
            </a:r>
            <a:endParaRPr lang="en-US" sz="180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E3CEAB"/>
                </a:solidFill>
                <a:latin typeface="inherit"/>
              </a:rPr>
              <a:t>  </a:t>
            </a:r>
            <a:r>
              <a:rPr lang="en-US" sz="1800">
                <a:solidFill>
                  <a:schemeClr val="bg1"/>
                </a:solidFill>
                <a:latin typeface="inherit"/>
              </a:rPr>
              <a:t>order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:</a:t>
            </a:r>
            <a:r>
              <a:rPr lang="en-US" sz="1800">
                <a:solidFill>
                  <a:srgbClr val="CC9393"/>
                </a:solidFill>
                <a:latin typeface="inherit"/>
              </a:rPr>
              <a:t> 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2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latin typeface="inherit"/>
              </a:rPr>
              <a:t>}</a:t>
            </a:r>
            <a:endParaRPr lang="en-US" sz="1800">
              <a:solidFill>
                <a:srgbClr val="E3CEAB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9820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131813"/>
              </p:ext>
            </p:extLst>
          </p:nvPr>
        </p:nvGraphicFramePr>
        <p:xfrm>
          <a:off x="1745541" y="2400424"/>
          <a:ext cx="7820590" cy="115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Image" r:id="rId3" imgW="18514080" imgH="3174480" progId="Photoshop.Image.13">
                  <p:embed/>
                </p:oleObj>
              </mc:Choice>
              <mc:Fallback>
                <p:oleObj name="Image" r:id="rId3" imgW="18514080" imgH="3174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5541" y="2400424"/>
                        <a:ext cx="7820590" cy="115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Justify-content property</a:t>
            </a:r>
            <a:endParaRPr lang="en-US"/>
          </a:p>
        </p:txBody>
      </p:sp>
      <p:sp>
        <p:nvSpPr>
          <p:cNvPr id="6" name="Content Placeholder 4"/>
          <p:cNvSpPr txBox="1">
            <a:spLocks noGrp="1"/>
          </p:cNvSpPr>
          <p:nvPr>
            <p:ph idx="1"/>
          </p:nvPr>
        </p:nvSpPr>
        <p:spPr>
          <a:xfrm>
            <a:off x="1745541" y="3697911"/>
            <a:ext cx="7820590" cy="20313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E3CEAB"/>
                </a:solidFill>
                <a:latin typeface="inherit"/>
              </a:rPr>
              <a:t>.container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  display: </a:t>
            </a:r>
            <a:r>
              <a:rPr lang="en-US" sz="1800">
                <a:solidFill>
                  <a:srgbClr val="CC9393"/>
                </a:solidFill>
                <a:latin typeface="inherit"/>
              </a:rPr>
              <a:t>flex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latin typeface="inherit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 justify-content: 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center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 dirty="0">
              <a:solidFill>
                <a:srgbClr val="92D050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}</a:t>
            </a:r>
            <a:endParaRPr lang="en-US" sz="1800" dirty="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E3CEAB"/>
                </a:solidFill>
                <a:latin typeface="inherit"/>
              </a:rPr>
              <a:t>.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item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{</a:t>
            </a:r>
            <a:endParaRPr lang="en-US" sz="180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E3CEAB"/>
                </a:solidFill>
                <a:latin typeface="inherit"/>
              </a:rPr>
              <a:t> </a:t>
            </a:r>
            <a:r>
              <a:rPr lang="en-US" sz="1800">
                <a:solidFill>
                  <a:schemeClr val="bg1"/>
                </a:solidFill>
                <a:latin typeface="inherit"/>
              </a:rPr>
              <a:t>flex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: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 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0 0 5em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33368" y="1938759"/>
            <a:ext cx="118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center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364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111607"/>
              </p:ext>
            </p:extLst>
          </p:nvPr>
        </p:nvGraphicFramePr>
        <p:xfrm>
          <a:off x="1745541" y="2400423"/>
          <a:ext cx="7820590" cy="115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Image" r:id="rId3" imgW="18514080" imgH="3174480" progId="Photoshop.Image.13">
                  <p:embed/>
                </p:oleObj>
              </mc:Choice>
              <mc:Fallback>
                <p:oleObj name="Image" r:id="rId3" imgW="18514080" imgH="3174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5541" y="2400423"/>
                        <a:ext cx="7820590" cy="1153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Justify-content property</a:t>
            </a:r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745541" y="3697911"/>
            <a:ext cx="7820590" cy="20313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E3CEAB"/>
                </a:solidFill>
                <a:latin typeface="inherit"/>
              </a:rPr>
              <a:t>.container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  display: </a:t>
            </a:r>
            <a:r>
              <a:rPr lang="en-US" sz="1800">
                <a:solidFill>
                  <a:srgbClr val="CC9393"/>
                </a:solidFill>
                <a:latin typeface="inherit"/>
              </a:rPr>
              <a:t>flex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latin typeface="inherit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 justify-content: 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space-around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 dirty="0">
              <a:solidFill>
                <a:srgbClr val="92D050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}</a:t>
            </a:r>
            <a:endParaRPr lang="en-US" sz="1800" dirty="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E3CEAB"/>
                </a:solidFill>
                <a:latin typeface="inherit"/>
              </a:rPr>
              <a:t>.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item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{</a:t>
            </a:r>
            <a:endParaRPr lang="en-US" sz="180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E3CEAB"/>
                </a:solidFill>
                <a:latin typeface="inherit"/>
              </a:rPr>
              <a:t> </a:t>
            </a:r>
            <a:r>
              <a:rPr lang="en-US" sz="1800">
                <a:solidFill>
                  <a:schemeClr val="bg1"/>
                </a:solidFill>
                <a:latin typeface="inherit"/>
              </a:rPr>
              <a:t>flex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: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 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0 0 5em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6761" y="1938759"/>
            <a:ext cx="2615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space-around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85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490392"/>
              </p:ext>
            </p:extLst>
          </p:nvPr>
        </p:nvGraphicFramePr>
        <p:xfrm>
          <a:off x="1745541" y="2426286"/>
          <a:ext cx="7820590" cy="1151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Image" r:id="rId3" imgW="18514080" imgH="3174480" progId="Photoshop.Image.13">
                  <p:embed/>
                </p:oleObj>
              </mc:Choice>
              <mc:Fallback>
                <p:oleObj name="Image" r:id="rId3" imgW="18514080" imgH="3174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5541" y="2426286"/>
                        <a:ext cx="7820590" cy="1151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align-items property</a:t>
            </a:r>
            <a:endParaRPr lang="en-US"/>
          </a:p>
        </p:txBody>
      </p:sp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xfrm>
            <a:off x="1745541" y="3732637"/>
            <a:ext cx="7820590" cy="20313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rgbClr val="E3CEAB"/>
                </a:solidFill>
                <a:latin typeface="inherit"/>
              </a:rPr>
              <a:t>.container</a:t>
            </a:r>
            <a:r>
              <a:rPr lang="en-US" sz="1800">
                <a:solidFill>
                  <a:schemeClr val="bg1"/>
                </a:solidFill>
                <a:latin typeface="inherit"/>
              </a:rPr>
              <a:t>{</a:t>
            </a:r>
            <a:endParaRPr lang="en-US" sz="1800" dirty="0" smtClean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  display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: </a:t>
            </a:r>
            <a:r>
              <a:rPr lang="en-US" sz="1800">
                <a:solidFill>
                  <a:srgbClr val="CC9393"/>
                </a:solidFill>
                <a:latin typeface="inherit"/>
              </a:rPr>
              <a:t>flex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  align-items: 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flex-start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 dirty="0">
              <a:solidFill>
                <a:srgbClr val="92D050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latin typeface="inherit"/>
              </a:rPr>
              <a:t>}</a:t>
            </a:r>
            <a:endParaRPr lang="en-US" sz="1800" dirty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E3CEAB"/>
                </a:solidFill>
                <a:latin typeface="inherit"/>
              </a:rPr>
              <a:t>.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item</a:t>
            </a:r>
            <a:r>
              <a:rPr lang="en-US" sz="1800">
                <a:solidFill>
                  <a:schemeClr val="bg1"/>
                </a:solidFill>
                <a:latin typeface="inherit"/>
              </a:rPr>
              <a:t>{</a:t>
            </a:r>
            <a:endParaRPr lang="en-US" sz="1800" dirty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inherit"/>
              </a:rPr>
              <a:t>  flex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: </a:t>
            </a:r>
            <a:r>
              <a:rPr lang="en-US" sz="1800" dirty="0" smtClean="0">
                <a:solidFill>
                  <a:srgbClr val="CC9393"/>
                </a:solidFill>
                <a:latin typeface="inherit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 dirty="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}</a:t>
            </a:r>
            <a:endParaRPr lang="en-US" sz="1800" dirty="0">
              <a:solidFill>
                <a:srgbClr val="E3CEAB"/>
              </a:solidFill>
              <a:latin typeface="inheri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1364" y="1938759"/>
            <a:ext cx="2615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flex-start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59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890714"/>
              </p:ext>
            </p:extLst>
          </p:nvPr>
        </p:nvGraphicFramePr>
        <p:xfrm>
          <a:off x="1745541" y="2423973"/>
          <a:ext cx="7820590" cy="115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Image" r:id="rId3" imgW="18514080" imgH="3174480" progId="Photoshop.Image.13">
                  <p:embed/>
                </p:oleObj>
              </mc:Choice>
              <mc:Fallback>
                <p:oleObj name="Image" r:id="rId3" imgW="18514080" imgH="3174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5541" y="2423973"/>
                        <a:ext cx="7820590" cy="115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Align-items property</a:t>
            </a:r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745541" y="3732637"/>
            <a:ext cx="7820590" cy="20313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rgbClr val="E3CEAB"/>
                </a:solidFill>
                <a:latin typeface="inherit"/>
              </a:rPr>
              <a:t>.container</a:t>
            </a:r>
            <a:r>
              <a:rPr lang="en-US" sz="1800">
                <a:solidFill>
                  <a:schemeClr val="bg1"/>
                </a:solidFill>
                <a:latin typeface="inherit"/>
              </a:rPr>
              <a:t>{</a:t>
            </a:r>
            <a:endParaRPr lang="en-US" sz="1800" dirty="0" smtClean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  display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: </a:t>
            </a:r>
            <a:r>
              <a:rPr lang="en-US" sz="1800">
                <a:solidFill>
                  <a:srgbClr val="CC9393"/>
                </a:solidFill>
                <a:latin typeface="inherit"/>
              </a:rPr>
              <a:t>flex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  align-items: 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center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 dirty="0">
              <a:solidFill>
                <a:srgbClr val="92D050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latin typeface="inherit"/>
              </a:rPr>
              <a:t>}</a:t>
            </a:r>
            <a:endParaRPr lang="en-US" sz="1800" dirty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E3CEAB"/>
                </a:solidFill>
                <a:latin typeface="inherit"/>
              </a:rPr>
              <a:t>.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item</a:t>
            </a:r>
            <a:r>
              <a:rPr lang="en-US" sz="1800">
                <a:solidFill>
                  <a:schemeClr val="bg1"/>
                </a:solidFill>
                <a:latin typeface="inherit"/>
              </a:rPr>
              <a:t>{</a:t>
            </a:r>
            <a:endParaRPr lang="en-US" sz="1800" dirty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inherit"/>
              </a:rPr>
              <a:t>  flex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: </a:t>
            </a:r>
            <a:r>
              <a:rPr lang="en-US" sz="1800" dirty="0" smtClean="0">
                <a:solidFill>
                  <a:srgbClr val="CC9393"/>
                </a:solidFill>
                <a:latin typeface="inherit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 dirty="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}</a:t>
            </a:r>
            <a:endParaRPr lang="en-US" sz="1800" dirty="0">
              <a:solidFill>
                <a:srgbClr val="E3CEAB"/>
              </a:solidFill>
              <a:latin typeface="inheri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8642" y="1938759"/>
            <a:ext cx="118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center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0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210475"/>
              </p:ext>
            </p:extLst>
          </p:nvPr>
        </p:nvGraphicFramePr>
        <p:xfrm>
          <a:off x="1745541" y="2067468"/>
          <a:ext cx="7820590" cy="115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Image" r:id="rId3" imgW="18514080" imgH="3174480" progId="Photoshop.Image.13">
                  <p:embed/>
                </p:oleObj>
              </mc:Choice>
              <mc:Fallback>
                <p:oleObj name="Image" r:id="rId3" imgW="18514080" imgH="3174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5541" y="2067468"/>
                        <a:ext cx="7820590" cy="1151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Align-self property</a:t>
            </a:r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745541" y="3362246"/>
            <a:ext cx="7820590" cy="20313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E3CEAB"/>
                </a:solidFill>
                <a:latin typeface="inherit"/>
              </a:rPr>
              <a:t>.container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  display: </a:t>
            </a:r>
            <a:r>
              <a:rPr lang="en-US" sz="1800">
                <a:solidFill>
                  <a:srgbClr val="CC9393"/>
                </a:solidFill>
                <a:latin typeface="inherit"/>
              </a:rPr>
              <a:t>flex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latin typeface="inherit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 align-items: 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flex-end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 dirty="0">
              <a:solidFill>
                <a:srgbClr val="92D050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}</a:t>
            </a:r>
            <a:endParaRPr lang="en-US" sz="1800" dirty="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E3CEAB"/>
                </a:solidFill>
                <a:latin typeface="inherit"/>
              </a:rPr>
              <a:t>.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item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:nth-child(2)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{</a:t>
            </a:r>
            <a:endParaRPr lang="en-US" sz="180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E3CEAB"/>
                </a:solidFill>
                <a:latin typeface="inherit"/>
              </a:rPr>
              <a:t>  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align-self:</a:t>
            </a:r>
            <a:r>
              <a:rPr lang="en-US" sz="1800">
                <a:solidFill>
                  <a:srgbClr val="CC9393"/>
                </a:solidFill>
                <a:latin typeface="inherit"/>
              </a:rPr>
              <a:t> stretch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45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21003"/>
              </p:ext>
            </p:extLst>
          </p:nvPr>
        </p:nvGraphicFramePr>
        <p:xfrm>
          <a:off x="1745541" y="2067468"/>
          <a:ext cx="7820590" cy="115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Image" r:id="rId3" imgW="18514080" imgH="3174480" progId="Photoshop.Image.13">
                  <p:embed/>
                </p:oleObj>
              </mc:Choice>
              <mc:Fallback>
                <p:oleObj name="Image" r:id="rId3" imgW="18514080" imgH="3174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5541" y="2067468"/>
                        <a:ext cx="7820590" cy="1151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Flex property + margin</a:t>
            </a:r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745541" y="3350672"/>
            <a:ext cx="7820590" cy="258532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E3CEAB"/>
                </a:solidFill>
                <a:latin typeface="inherit"/>
              </a:rPr>
              <a:t>.container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  display: </a:t>
            </a:r>
            <a:r>
              <a:rPr lang="en-US" sz="1800">
                <a:solidFill>
                  <a:srgbClr val="CC9393"/>
                </a:solidFill>
                <a:latin typeface="inherit"/>
              </a:rPr>
              <a:t>flex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E3CEAB"/>
                </a:solidFill>
                <a:latin typeface="inherit"/>
              </a:rPr>
              <a:t>.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item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{</a:t>
            </a:r>
            <a:endParaRPr lang="en-US" sz="180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E3CEAB"/>
                </a:solidFill>
                <a:latin typeface="inherit"/>
              </a:rPr>
              <a:t>  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flex: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 0 0 5em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}</a:t>
            </a:r>
            <a:endParaRPr lang="en-US" sz="1800" dirty="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E3CEAB"/>
                </a:solidFill>
                <a:latin typeface="inherit"/>
              </a:rPr>
              <a:t>.</a:t>
            </a:r>
            <a:r>
              <a:rPr lang="en-US" sz="1800" smtClean="0">
                <a:solidFill>
                  <a:srgbClr val="E3CEAB"/>
                </a:solidFill>
                <a:latin typeface="inherit"/>
              </a:rPr>
              <a:t>item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:nth-child(2)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{</a:t>
            </a:r>
            <a:endParaRPr lang="en-US" sz="1800" smtClean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rgbClr val="E3CEAB"/>
                </a:solidFill>
                <a:latin typeface="inherit"/>
              </a:rPr>
              <a:t>  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margin:</a:t>
            </a:r>
            <a:r>
              <a:rPr lang="en-US" sz="1800" smtClean="0">
                <a:solidFill>
                  <a:srgbClr val="CC9393"/>
                </a:solidFill>
                <a:latin typeface="inherit"/>
              </a:rPr>
              <a:t> 10px auto</a:t>
            </a:r>
            <a:r>
              <a:rPr lang="en-US" sz="180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solidFill>
                  <a:schemeClr val="bg1"/>
                </a:solidFill>
                <a:latin typeface="inheri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5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Flex-wrap property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19589"/>
              </p:ext>
            </p:extLst>
          </p:nvPr>
        </p:nvGraphicFramePr>
        <p:xfrm>
          <a:off x="1745541" y="2067469"/>
          <a:ext cx="7820590" cy="115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Image" r:id="rId3" imgW="18514080" imgH="3161880" progId="Photoshop.Image.13">
                  <p:embed/>
                </p:oleObj>
              </mc:Choice>
              <mc:Fallback>
                <p:oleObj name="Image" r:id="rId3" imgW="18514080" imgH="3161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5541" y="2067469"/>
                        <a:ext cx="7820590" cy="1151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4"/>
          <p:cNvSpPr txBox="1">
            <a:spLocks noGrp="1"/>
          </p:cNvSpPr>
          <p:nvPr>
            <p:ph idx="1"/>
          </p:nvPr>
        </p:nvSpPr>
        <p:spPr>
          <a:xfrm>
            <a:off x="1745541" y="3350672"/>
            <a:ext cx="7820590" cy="20313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E3CEAB"/>
                </a:solidFill>
                <a:latin typeface="inherit"/>
              </a:rPr>
              <a:t>.container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  display: </a:t>
            </a:r>
            <a:r>
              <a:rPr lang="en-US" sz="1800" dirty="0">
                <a:solidFill>
                  <a:srgbClr val="CC9393"/>
                </a:solidFill>
                <a:latin typeface="inherit"/>
              </a:rPr>
              <a:t>flex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;</a:t>
            </a:r>
          </a:p>
          <a:p>
            <a:pPr marL="128016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inherit"/>
              </a:rPr>
              <a:t>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inherit"/>
              </a:rPr>
              <a:t>flex-wrap: </a:t>
            </a:r>
            <a:r>
              <a:rPr lang="en-US" dirty="0" smtClean="0">
                <a:solidFill>
                  <a:srgbClr val="CC9393"/>
                </a:solidFill>
                <a:latin typeface="inherit"/>
              </a:rPr>
              <a:t>wrap</a:t>
            </a:r>
            <a:r>
              <a:rPr lang="en-US" sz="1400" dirty="0">
                <a:solidFill>
                  <a:schemeClr val="bg1"/>
                </a:solidFill>
                <a:latin typeface="inherit"/>
              </a:rPr>
              <a:t> ;</a:t>
            </a:r>
            <a:endParaRPr lang="en-US" sz="1400" dirty="0" smtClean="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E3CEAB"/>
                </a:solidFill>
                <a:latin typeface="inherit"/>
              </a:rPr>
              <a:t>.</a:t>
            </a:r>
            <a:r>
              <a:rPr lang="en-US" sz="1800" dirty="0" smtClean="0">
                <a:solidFill>
                  <a:srgbClr val="E3CEAB"/>
                </a:solidFill>
                <a:latin typeface="inherit"/>
              </a:rPr>
              <a:t>item</a:t>
            </a:r>
            <a:r>
              <a:rPr lang="en-US" sz="1800" dirty="0" smtClean="0">
                <a:solidFill>
                  <a:srgbClr val="CC9393"/>
                </a:solidFill>
                <a:latin typeface="inherit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{</a:t>
            </a:r>
            <a:endParaRPr lang="en-US" sz="1800" dirty="0">
              <a:solidFill>
                <a:srgbClr val="E3CEAB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E3CEAB"/>
                </a:solidFill>
                <a:latin typeface="inherit"/>
              </a:rPr>
              <a:t>  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flex:</a:t>
            </a:r>
            <a:r>
              <a:rPr lang="en-US" sz="1800" dirty="0" smtClean="0">
                <a:solidFill>
                  <a:srgbClr val="CC9393"/>
                </a:solidFill>
                <a:latin typeface="inherit"/>
              </a:rPr>
              <a:t> 0 0 </a:t>
            </a:r>
            <a:r>
              <a:rPr lang="en-US" sz="1800" dirty="0" smtClean="0">
                <a:solidFill>
                  <a:srgbClr val="CC9393"/>
                </a:solidFill>
                <a:latin typeface="inherit"/>
              </a:rPr>
              <a:t>10em</a:t>
            </a: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;</a:t>
            </a:r>
            <a:endParaRPr lang="en-US" sz="1800" dirty="0">
              <a:solidFill>
                <a:schemeClr val="bg1"/>
              </a:solidFill>
              <a:latin typeface="inheri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inherit"/>
              </a:rPr>
              <a:t>}</a:t>
            </a:r>
            <a:endParaRPr lang="en-US" sz="1800" dirty="0">
              <a:solidFill>
                <a:schemeClr val="bg1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5104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need’s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brief explanation of the history of </a:t>
            </a:r>
            <a:r>
              <a:rPr lang="en-US" dirty="0" smtClean="0"/>
              <a:t>HTML.</a:t>
            </a:r>
            <a:endParaRPr lang="he-I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HTML layout not as designed from the first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 smtClean="0"/>
              <a:t> </a:t>
            </a:r>
            <a:r>
              <a:rPr lang="en-US" dirty="0" smtClean="0"/>
              <a:t>HTML</a:t>
            </a:r>
            <a:r>
              <a:rPr lang="he-IL" dirty="0" smtClean="0"/>
              <a:t> </a:t>
            </a:r>
            <a:r>
              <a:rPr lang="en-US" dirty="0" smtClean="0"/>
              <a:t>workarounds </a:t>
            </a:r>
            <a:r>
              <a:rPr lang="en-US" dirty="0"/>
              <a:t>to </a:t>
            </a:r>
            <a:r>
              <a:rPr lang="en-US" dirty="0" smtClean="0"/>
              <a:t>design what </a:t>
            </a:r>
            <a:r>
              <a:rPr lang="en-US" dirty="0"/>
              <a:t>we </a:t>
            </a:r>
            <a:r>
              <a:rPr lang="en-US" dirty="0" smtClean="0"/>
              <a:t>planned.</a:t>
            </a:r>
          </a:p>
        </p:txBody>
      </p:sp>
    </p:spTree>
    <p:extLst>
      <p:ext uri="{BB962C8B-B14F-4D97-AF65-F5344CB8AC3E}">
        <p14:creationId xmlns:p14="http://schemas.microsoft.com/office/powerpoint/2010/main" val="39916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Flexbox</a:t>
            </a:r>
            <a:r>
              <a:rPr lang="en-US" dirty="0" smtClean="0"/>
              <a:t> can help make your site more responsive.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Flexbox</a:t>
            </a:r>
            <a:r>
              <a:rPr lang="en-US" dirty="0" smtClean="0"/>
              <a:t> </a:t>
            </a:r>
            <a:r>
              <a:rPr lang="en-US" dirty="0"/>
              <a:t>requires a change in </a:t>
            </a:r>
            <a:r>
              <a:rPr lang="en-US" dirty="0" smtClean="0"/>
              <a:t>mindset.</a:t>
            </a:r>
            <a:endParaRPr lang="he-I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 smtClean="0"/>
              <a:t> </a:t>
            </a:r>
            <a:r>
              <a:rPr lang="en-US" dirty="0" smtClean="0"/>
              <a:t>It’s OK to use media queries and other measurement units.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Flexbox</a:t>
            </a:r>
            <a:r>
              <a:rPr lang="en-US" dirty="0" smtClean="0"/>
              <a:t> isn’t all or nothing.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Yoni </a:t>
            </a:r>
            <a:r>
              <a:rPr lang="en-US" dirty="0" err="1" smtClean="0"/>
              <a:t>Mishani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mishaniy@gmail.com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mishaniy</a:t>
            </a:r>
            <a:r>
              <a:rPr lang="en-US" dirty="0" smtClean="0"/>
              <a:t>/</a:t>
            </a:r>
            <a:r>
              <a:rPr lang="en-US" smtClean="0"/>
              <a:t>flexbox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 smtClean="0"/>
              <a:t>% - relative to parent</a:t>
            </a:r>
          </a:p>
          <a:p>
            <a:pPr algn="ctr"/>
            <a:r>
              <a:rPr lang="en-US" dirty="0" err="1" smtClean="0"/>
              <a:t>em</a:t>
            </a:r>
            <a:r>
              <a:rPr lang="en-US" dirty="0" smtClean="0"/>
              <a:t> – relative to parent font size</a:t>
            </a:r>
          </a:p>
          <a:p>
            <a:pPr algn="ctr"/>
            <a:r>
              <a:rPr lang="en-US" dirty="0" smtClean="0"/>
              <a:t>rem – relative to root font size </a:t>
            </a:r>
          </a:p>
          <a:p>
            <a:pPr algn="ctr"/>
            <a:r>
              <a:rPr lang="en-US" dirty="0" err="1" smtClean="0"/>
              <a:t>vw</a:t>
            </a:r>
            <a:r>
              <a:rPr lang="en-US" dirty="0" smtClean="0"/>
              <a:t> – relative to viewport width</a:t>
            </a:r>
          </a:p>
          <a:p>
            <a:pPr algn="ctr"/>
            <a:r>
              <a:rPr lang="en-US" dirty="0" err="1" smtClean="0"/>
              <a:t>vh</a:t>
            </a:r>
            <a:r>
              <a:rPr lang="en-US" dirty="0" smtClean="0"/>
              <a:t> – relative to viewport height</a:t>
            </a:r>
          </a:p>
        </p:txBody>
      </p:sp>
    </p:spTree>
    <p:extLst>
      <p:ext uri="{BB962C8B-B14F-4D97-AF65-F5344CB8AC3E}">
        <p14:creationId xmlns:p14="http://schemas.microsoft.com/office/powerpoint/2010/main" val="28746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units of measurements are your best guess at the ideal, but they are still a guess.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Flexbox</a:t>
            </a:r>
            <a:r>
              <a:rPr lang="en-US" dirty="0"/>
              <a:t> Layout (Flexible </a:t>
            </a:r>
            <a:r>
              <a:rPr lang="en-US" dirty="0" smtClean="0"/>
              <a:t>Box) exists since 2009.</a:t>
            </a:r>
          </a:p>
          <a:p>
            <a:pPr marL="0" indent="0">
              <a:buNone/>
            </a:pPr>
            <a:r>
              <a:rPr lang="en-US" dirty="0" err="1" smtClean="0"/>
              <a:t>Flexbox</a:t>
            </a:r>
            <a:r>
              <a:rPr lang="en-US" dirty="0" smtClean="0"/>
              <a:t> is </a:t>
            </a:r>
            <a:r>
              <a:rPr lang="en-US" dirty="0"/>
              <a:t>providing a more efficient way to </a:t>
            </a:r>
            <a:r>
              <a:rPr lang="en-US" dirty="0" smtClean="0"/>
              <a:t>layout</a:t>
            </a:r>
            <a:r>
              <a:rPr lang="en-US" dirty="0"/>
              <a:t>, align and distribute space among items in a container, even when their size is unknown and/or </a:t>
            </a:r>
            <a:r>
              <a:rPr lang="en-US" dirty="0" smtClean="0"/>
              <a:t>dynamic.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main idea behind the flex layout is to give the container the ability to alter its </a:t>
            </a:r>
            <a:r>
              <a:rPr lang="en-US" dirty="0" smtClean="0"/>
              <a:t>items width, height and order </a:t>
            </a:r>
            <a:r>
              <a:rPr lang="en-US" dirty="0"/>
              <a:t>to best fill the available space (mostly to accommodate to all kind of display devices and screen sizes). A flex container expands items to fill available free space, or shrinks them to prevent overflow.</a:t>
            </a:r>
          </a:p>
        </p:txBody>
      </p:sp>
    </p:spTree>
    <p:extLst>
      <p:ext uri="{BB962C8B-B14F-4D97-AF65-F5344CB8AC3E}">
        <p14:creationId xmlns:p14="http://schemas.microsoft.com/office/powerpoint/2010/main" val="42171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5413" y="2400302"/>
            <a:ext cx="9301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FLEXBOX</a:t>
            </a:r>
          </a:p>
          <a:p>
            <a:pPr algn="ctr"/>
            <a:r>
              <a:rPr lang="en-US" sz="5400" dirty="0" smtClean="0"/>
              <a:t>WHY NOW?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801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2009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018" y="1912686"/>
            <a:ext cx="8869680" cy="369331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3CEAB"/>
                </a:solidFill>
                <a:latin typeface="inherit"/>
              </a:rPr>
              <a:t>.</a:t>
            </a:r>
            <a:r>
              <a:rPr lang="en-US" dirty="0">
                <a:solidFill>
                  <a:srgbClr val="E3CEAB"/>
                </a:solidFill>
                <a:latin typeface="inherit"/>
              </a:rPr>
              <a:t>c</a:t>
            </a:r>
            <a:r>
              <a:rPr lang="en-US" dirty="0" smtClean="0">
                <a:solidFill>
                  <a:srgbClr val="E3CEAB"/>
                </a:solidFill>
                <a:latin typeface="inherit"/>
              </a:rPr>
              <a:t>ontainer</a:t>
            </a:r>
            <a:r>
              <a:rPr lang="en-US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{</a:t>
            </a:r>
          </a:p>
          <a:p>
            <a:r>
              <a:rPr lang="en-US" dirty="0" smtClean="0">
                <a:solidFill>
                  <a:srgbClr val="DCDCDC"/>
                </a:solidFill>
                <a:latin typeface="inherit"/>
              </a:rPr>
              <a:t>	display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-</a:t>
            </a:r>
            <a:r>
              <a:rPr lang="en-US" dirty="0" err="1">
                <a:solidFill>
                  <a:srgbClr val="CC9393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-box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; </a:t>
            </a:r>
            <a:r>
              <a:rPr lang="en-US" dirty="0">
                <a:solidFill>
                  <a:srgbClr val="7F9F7F"/>
                </a:solidFill>
                <a:latin typeface="inherit"/>
              </a:rPr>
              <a:t>/* Safari 3 to 7, Chrome 4 to 20, Android </a:t>
            </a:r>
            <a:r>
              <a:rPr lang="en-US" dirty="0" smtClean="0">
                <a:solidFill>
                  <a:srgbClr val="7F9F7F"/>
                </a:solidFill>
                <a:latin typeface="inherit"/>
              </a:rPr>
              <a:t>Browser </a:t>
            </a:r>
            <a:r>
              <a:rPr lang="en-US" dirty="0">
                <a:solidFill>
                  <a:srgbClr val="7F9F7F"/>
                </a:solidFill>
                <a:latin typeface="inherit"/>
              </a:rPr>
              <a:t>*/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 </a:t>
            </a:r>
          </a:p>
          <a:p>
            <a:r>
              <a:rPr lang="en-US" dirty="0" smtClean="0">
                <a:solidFill>
                  <a:srgbClr val="DCDCDC"/>
                </a:solidFill>
                <a:latin typeface="inherit"/>
              </a:rPr>
              <a:t>	display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-</a:t>
            </a:r>
            <a:r>
              <a:rPr lang="en-US" dirty="0" err="1" smtClean="0">
                <a:solidFill>
                  <a:srgbClr val="CC9393"/>
                </a:solidFill>
                <a:latin typeface="inherit"/>
              </a:rPr>
              <a:t>moz</a:t>
            </a:r>
            <a:r>
              <a:rPr lang="en-US" dirty="0" smtClean="0">
                <a:solidFill>
                  <a:srgbClr val="CC9393"/>
                </a:solidFill>
                <a:latin typeface="inherit"/>
              </a:rPr>
              <a:t>-box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;</a:t>
            </a:r>
            <a:r>
              <a:rPr lang="en-US" dirty="0" smtClean="0">
                <a:solidFill>
                  <a:srgbClr val="CC9393"/>
                </a:solidFill>
                <a:latin typeface="inherit"/>
              </a:rPr>
              <a:t> </a:t>
            </a:r>
            <a:r>
              <a:rPr lang="en-US" dirty="0">
                <a:solidFill>
                  <a:srgbClr val="7F9F7F"/>
                </a:solidFill>
                <a:latin typeface="inherit"/>
              </a:rPr>
              <a:t>/* Firefox 2 to 21 </a:t>
            </a:r>
            <a:r>
              <a:rPr lang="en-US" dirty="0" smtClean="0">
                <a:solidFill>
                  <a:srgbClr val="7F9F7F"/>
                </a:solidFill>
                <a:latin typeface="inherit"/>
              </a:rPr>
              <a:t>*/</a:t>
            </a:r>
            <a:endParaRPr lang="en-US" dirty="0" smtClean="0">
              <a:solidFill>
                <a:srgbClr val="DCDCDC"/>
              </a:solidFill>
              <a:latin typeface="inherit"/>
            </a:endParaRPr>
          </a:p>
          <a:p>
            <a:endParaRPr lang="en-US" dirty="0" smtClean="0">
              <a:solidFill>
                <a:srgbClr val="DCDCDC"/>
              </a:solidFill>
              <a:latin typeface="inherit"/>
            </a:endParaRPr>
          </a:p>
          <a:p>
            <a:r>
              <a:rPr lang="en-US" dirty="0" smtClean="0">
                <a:solidFill>
                  <a:srgbClr val="DCDCDC"/>
                </a:solidFill>
                <a:latin typeface="inherit"/>
              </a:rPr>
              <a:t>	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-box-direction: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normal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 smtClean="0">
                <a:solidFill>
                  <a:srgbClr val="DCDCDC"/>
                </a:solidFill>
                <a:latin typeface="inherit"/>
              </a:rPr>
              <a:t>	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moz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-box-direction: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normal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endParaRPr lang="en-US" dirty="0" smtClean="0">
              <a:solidFill>
                <a:srgbClr val="DCDCDC"/>
              </a:solidFill>
              <a:latin typeface="inherit"/>
            </a:endParaRP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-box-orient: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horizontal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moz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-box-orient: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horizontal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endParaRPr lang="en-US" dirty="0" smtClean="0">
              <a:solidFill>
                <a:srgbClr val="DCDCDC"/>
              </a:solidFill>
              <a:latin typeface="inherit"/>
            </a:endParaRP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webkit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-box-align: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start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moz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-box-align: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start</a:t>
            </a:r>
            <a:r>
              <a:rPr lang="en-US" dirty="0" smtClean="0">
                <a:solidFill>
                  <a:srgbClr val="DCDCDC"/>
                </a:solidFill>
                <a:latin typeface="inherit"/>
              </a:rPr>
              <a:t>;</a:t>
            </a:r>
          </a:p>
          <a:p>
            <a:r>
              <a:rPr lang="en-US" dirty="0" smtClean="0">
                <a:solidFill>
                  <a:srgbClr val="DCDCDC"/>
                </a:solidFill>
                <a:latin typeface="inherit"/>
              </a:rPr>
              <a:t>}</a:t>
            </a:r>
            <a:endParaRPr lang="en-US" dirty="0" smtClean="0">
              <a:solidFill>
                <a:srgbClr val="DCDCD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2011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018" y="1912686"/>
            <a:ext cx="8869680" cy="20313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3CEAB"/>
                </a:solidFill>
                <a:latin typeface="inherit"/>
              </a:rPr>
              <a:t>.container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{</a:t>
            </a:r>
          </a:p>
          <a:p>
            <a:r>
              <a:rPr lang="en-US" dirty="0">
                <a:solidFill>
                  <a:srgbClr val="DCDCDC"/>
                </a:solidFill>
                <a:latin typeface="inherit"/>
              </a:rPr>
              <a:t>	display: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-</a:t>
            </a:r>
            <a:r>
              <a:rPr lang="en-US" dirty="0" err="1">
                <a:solidFill>
                  <a:srgbClr val="CC9393"/>
                </a:solidFill>
                <a:latin typeface="inherit"/>
              </a:rPr>
              <a:t>ms-flexbox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7F9F7F"/>
                </a:solidFill>
                <a:latin typeface="inherit"/>
              </a:rPr>
              <a:t>/* IE 10 */</a:t>
            </a:r>
          </a:p>
          <a:p>
            <a:endParaRPr lang="en-US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ms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-flex-flow: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row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</a:t>
            </a:r>
            <a:r>
              <a:rPr lang="en-US" dirty="0" err="1">
                <a:solidFill>
                  <a:srgbClr val="DCDCDC"/>
                </a:solidFill>
                <a:latin typeface="inherit"/>
              </a:rPr>
              <a:t>ms</a:t>
            </a:r>
            <a:r>
              <a:rPr lang="en-US" dirty="0">
                <a:solidFill>
                  <a:srgbClr val="DCDCDC"/>
                </a:solidFill>
                <a:latin typeface="inherit"/>
              </a:rPr>
              <a:t>-flex-align:</a:t>
            </a:r>
            <a:r>
              <a:rPr lang="en-US" dirty="0">
                <a:solidFill>
                  <a:srgbClr val="CC9393"/>
                </a:solidFill>
                <a:latin typeface="inherit"/>
              </a:rPr>
              <a:t> start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DCDCDC"/>
                </a:solidFill>
                <a:latin typeface="inherit"/>
              </a:rPr>
              <a:t>}</a:t>
            </a:r>
            <a:endParaRPr lang="en-US" dirty="0">
              <a:solidFill>
                <a:srgbClr val="DCDCD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16827</TotalTime>
  <Words>771</Words>
  <Application>Microsoft Office PowerPoint</Application>
  <PresentationFormat>Widescreen</PresentationFormat>
  <Paragraphs>227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Courier New</vt:lpstr>
      <vt:lpstr>inherit</vt:lpstr>
      <vt:lpstr>Levenim MT</vt:lpstr>
      <vt:lpstr>Tw Cen MT</vt:lpstr>
      <vt:lpstr>Tw Cen MT Condensed</vt:lpstr>
      <vt:lpstr>Wingdings 3</vt:lpstr>
      <vt:lpstr>Integral</vt:lpstr>
      <vt:lpstr>Image</vt:lpstr>
      <vt:lpstr>Adobe Photoshop Image</vt:lpstr>
      <vt:lpstr>Responsive layout with flexbox</vt:lpstr>
      <vt:lpstr>No longer like that</vt:lpstr>
      <vt:lpstr>The need’s explanation</vt:lpstr>
      <vt:lpstr>Units of measurement</vt:lpstr>
      <vt:lpstr>Units of Measurement</vt:lpstr>
      <vt:lpstr>Background</vt:lpstr>
      <vt:lpstr>PowerPoint Presentation</vt:lpstr>
      <vt:lpstr>Syntax 2009</vt:lpstr>
      <vt:lpstr>Syntax 2011</vt:lpstr>
      <vt:lpstr>Syntax 2012</vt:lpstr>
      <vt:lpstr>PowerPoint Presentation</vt:lpstr>
      <vt:lpstr>Syntax today</vt:lpstr>
      <vt:lpstr>Browser support</vt:lpstr>
      <vt:lpstr>Drop support IE 8,9,10</vt:lpstr>
      <vt:lpstr>Browser usage table</vt:lpstr>
      <vt:lpstr>css</vt:lpstr>
      <vt:lpstr>Display flex</vt:lpstr>
      <vt:lpstr>Flex property</vt:lpstr>
      <vt:lpstr>Flex property definition</vt:lpstr>
      <vt:lpstr>flex-direction property</vt:lpstr>
      <vt:lpstr>order property</vt:lpstr>
      <vt:lpstr>Justify-content property</vt:lpstr>
      <vt:lpstr>Justify-content property</vt:lpstr>
      <vt:lpstr>align-items property</vt:lpstr>
      <vt:lpstr>Align-items property</vt:lpstr>
      <vt:lpstr>Align-self property</vt:lpstr>
      <vt:lpstr>Flex property + margin</vt:lpstr>
      <vt:lpstr>Flex-wrap property</vt:lpstr>
      <vt:lpstr>Live Coding</vt:lpstr>
      <vt:lpstr>Summary</vt:lpstr>
      <vt:lpstr>Thanks!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responsive layout</dc:title>
  <dc:creator>Yoni</dc:creator>
  <cp:lastModifiedBy>Yoni</cp:lastModifiedBy>
  <cp:revision>55</cp:revision>
  <dcterms:created xsi:type="dcterms:W3CDTF">2016-12-17T18:46:23Z</dcterms:created>
  <dcterms:modified xsi:type="dcterms:W3CDTF">2017-01-11T12:26:11Z</dcterms:modified>
</cp:coreProperties>
</file>