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58" r:id="rId8"/>
    <p:sldId id="262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40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11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0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76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49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07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6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32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04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92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76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B79D-7F0E-482D-A8F5-DB816BC79BE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3F6B-D7F8-428C-8B22-826FBA519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07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REST API Security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73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Solution Outline – Components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5810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Solution Outline – Technology Stack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086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Solution Outline – Operation Flow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8902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Drivers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REST API becoming predominant in communication between client and server as well as in communication with external partners</a:t>
            </a:r>
          </a:p>
          <a:p>
            <a:r>
              <a:rPr lang="en-AU" sz="1600" dirty="0" smtClean="0"/>
              <a:t>OAuth2 / OpenID and JWT have become de facto standards for REST API authentication and authorisation</a:t>
            </a:r>
          </a:p>
          <a:p>
            <a:r>
              <a:rPr lang="en-AU" sz="1600" dirty="0" smtClean="0"/>
              <a:t>SRO currently does not have a standard approach to REST API security. Different applications use different solutions</a:t>
            </a:r>
          </a:p>
          <a:p>
            <a:r>
              <a:rPr lang="en-AU" sz="1600" dirty="0" smtClean="0"/>
              <a:t>Integration with </a:t>
            </a:r>
            <a:r>
              <a:rPr lang="en-AU" sz="1600" dirty="0" err="1" smtClean="0"/>
              <a:t>myGov</a:t>
            </a:r>
            <a:endParaRPr lang="en-AU" sz="1600" dirty="0" smtClean="0"/>
          </a:p>
          <a:p>
            <a:pPr marL="0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0072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Requirements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Support multiple authentication methods:</a:t>
            </a:r>
          </a:p>
          <a:p>
            <a:pPr lvl="1"/>
            <a:r>
              <a:rPr lang="en-AU" sz="1200" dirty="0" smtClean="0"/>
              <a:t>LDAP</a:t>
            </a:r>
          </a:p>
          <a:p>
            <a:pPr lvl="1"/>
            <a:r>
              <a:rPr lang="en-AU" sz="1200" dirty="0" err="1" smtClean="0"/>
              <a:t>Esys</a:t>
            </a:r>
            <a:r>
              <a:rPr lang="en-AU" sz="1200" dirty="0" smtClean="0"/>
              <a:t> database</a:t>
            </a:r>
          </a:p>
          <a:p>
            <a:pPr lvl="1"/>
            <a:r>
              <a:rPr lang="en-AU" sz="1200" dirty="0" err="1" smtClean="0"/>
              <a:t>myGov</a:t>
            </a:r>
            <a:r>
              <a:rPr lang="en-AU" sz="1200" dirty="0" smtClean="0"/>
              <a:t/>
            </a:r>
            <a:br>
              <a:rPr lang="en-AU" sz="1200" dirty="0" smtClean="0"/>
            </a:br>
            <a:endParaRPr lang="en-AU" sz="1200" dirty="0" smtClean="0"/>
          </a:p>
          <a:p>
            <a:r>
              <a:rPr lang="en-AU" sz="1600" dirty="0" smtClean="0"/>
              <a:t>Use OpenID/OAuth2 standard with JWT token format</a:t>
            </a:r>
          </a:p>
          <a:p>
            <a:r>
              <a:rPr lang="en-AU" sz="1600" dirty="0" smtClean="0"/>
              <a:t>Allow for custom claims to be added to the token</a:t>
            </a:r>
          </a:p>
          <a:p>
            <a:r>
              <a:rPr lang="en-AU" sz="1600" dirty="0" smtClean="0"/>
              <a:t>Sign tokens using asymmetric keys</a:t>
            </a:r>
          </a:p>
          <a:p>
            <a:r>
              <a:rPr lang="en-AU" sz="1600" dirty="0" smtClean="0"/>
              <a:t>Cater for logout</a:t>
            </a:r>
          </a:p>
          <a:p>
            <a:r>
              <a:rPr lang="en-AU" sz="1600" dirty="0" smtClean="0"/>
              <a:t>Adhere to standards in order to make switching to another security provider </a:t>
            </a:r>
            <a:r>
              <a:rPr lang="en-AU" sz="1600" dirty="0" err="1" smtClean="0"/>
              <a:t>seemless</a:t>
            </a:r>
            <a:endParaRPr lang="en-AU" sz="1600" dirty="0" smtClean="0"/>
          </a:p>
          <a:p>
            <a:pPr marL="0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1685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As Is - Ride Share 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3808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As Is - Objections  / </a:t>
            </a:r>
            <a:r>
              <a:rPr lang="en-AU" sz="2800" dirty="0" err="1" smtClean="0"/>
              <a:t>AutoPay</a:t>
            </a:r>
            <a:r>
              <a:rPr lang="en-AU" sz="2800" dirty="0" smtClean="0"/>
              <a:t> 2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6360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As Is – Wagering and Betting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2601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Options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AU" sz="1600" dirty="0" smtClean="0"/>
              <a:t>Embedded library component with token generation and token store capability</a:t>
            </a:r>
          </a:p>
          <a:p>
            <a:pPr>
              <a:buFont typeface="+mj-lt"/>
              <a:buAutoNum type="arabicPeriod"/>
            </a:pPr>
            <a:r>
              <a:rPr lang="en-AU" sz="1600" dirty="0" smtClean="0"/>
              <a:t>External authorisation service that can be accessed by multiple applications at run time</a:t>
            </a:r>
          </a:p>
          <a:p>
            <a:pPr>
              <a:buFont typeface="+mj-lt"/>
              <a:buAutoNum type="arabicPeriod"/>
            </a:pPr>
            <a:r>
              <a:rPr lang="en-AU" sz="1600" dirty="0" smtClean="0"/>
              <a:t>Third party security product</a:t>
            </a:r>
          </a:p>
        </p:txBody>
      </p:sp>
    </p:spTree>
    <p:extLst>
      <p:ext uri="{BB962C8B-B14F-4D97-AF65-F5344CB8AC3E}">
        <p14:creationId xmlns:p14="http://schemas.microsoft.com/office/powerpoint/2010/main" val="35411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Solution Outline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AU" sz="1600" dirty="0" smtClean="0"/>
              <a:t>Short term create a Spring based OAuth2/OpenID security component with minimum custom code. </a:t>
            </a:r>
            <a:br>
              <a:rPr lang="en-AU" sz="1600" dirty="0" smtClean="0"/>
            </a:br>
            <a:r>
              <a:rPr lang="en-AU" sz="1600" dirty="0" smtClean="0"/>
              <a:t>Longer term evaluate and stand up a third party IAM that satisfies SRO requirements.</a:t>
            </a:r>
          </a:p>
          <a:p>
            <a:pPr>
              <a:buFont typeface="+mj-lt"/>
              <a:buAutoNum type="arabicPeriod"/>
            </a:pPr>
            <a:r>
              <a:rPr lang="en-AU" sz="1600" dirty="0" smtClean="0"/>
              <a:t>Deploy this component as a separate service that will be remotely accessed from any Java application (client) that requires REST API security</a:t>
            </a:r>
          </a:p>
          <a:p>
            <a:pPr>
              <a:buFont typeface="+mj-lt"/>
              <a:buAutoNum type="arabicPeriod"/>
            </a:pPr>
            <a:r>
              <a:rPr lang="en-AU" sz="1600" dirty="0" smtClean="0"/>
              <a:t>Initially deploy this service on the existing WebSphere cluster, consider </a:t>
            </a:r>
            <a:r>
              <a:rPr lang="en-AU" sz="1600" dirty="0" err="1" smtClean="0"/>
              <a:t>microservice</a:t>
            </a:r>
            <a:r>
              <a:rPr lang="en-AU" sz="1600" dirty="0" smtClean="0"/>
              <a:t> architecture style on Tomcat and No-SQL database</a:t>
            </a:r>
          </a:p>
          <a:p>
            <a:pPr>
              <a:buFont typeface="+mj-lt"/>
              <a:buAutoNum type="arabicPeriod"/>
            </a:pPr>
            <a:r>
              <a:rPr lang="en-AU" sz="1600" dirty="0" smtClean="0"/>
              <a:t>Create token store on the existing Oracle database server using the schema from the Spring OAuth2 implementation</a:t>
            </a:r>
          </a:p>
          <a:p>
            <a:pPr>
              <a:buFont typeface="+mj-lt"/>
              <a:buAutoNum type="arabicPeriod"/>
            </a:pPr>
            <a:r>
              <a:rPr lang="en-AU" sz="1600" dirty="0" smtClean="0"/>
              <a:t>Cater for the following authentication methods:</a:t>
            </a:r>
          </a:p>
          <a:p>
            <a:pPr lvl="1">
              <a:buFont typeface="+mj-lt"/>
              <a:buAutoNum type="alphaLcPeriod"/>
            </a:pPr>
            <a:r>
              <a:rPr lang="en-AU" sz="1200" dirty="0" smtClean="0"/>
              <a:t>LDAP</a:t>
            </a:r>
          </a:p>
          <a:p>
            <a:pPr lvl="1">
              <a:buFont typeface="+mj-lt"/>
              <a:buAutoNum type="alphaLcPeriod"/>
            </a:pPr>
            <a:r>
              <a:rPr lang="en-AU" sz="1200" dirty="0" smtClean="0"/>
              <a:t>Custom (this covers </a:t>
            </a:r>
            <a:r>
              <a:rPr lang="en-AU" sz="1200" dirty="0" err="1" smtClean="0"/>
              <a:t>esys</a:t>
            </a:r>
            <a:r>
              <a:rPr lang="en-AU" sz="1200" dirty="0"/>
              <a:t>,</a:t>
            </a:r>
            <a:r>
              <a:rPr lang="en-AU" sz="1200" dirty="0" smtClean="0"/>
              <a:t> </a:t>
            </a:r>
            <a:r>
              <a:rPr lang="en-AU" sz="1200" dirty="0" err="1" smtClean="0"/>
              <a:t>myGov</a:t>
            </a:r>
            <a:r>
              <a:rPr lang="en-AU" sz="1200" dirty="0" smtClean="0"/>
              <a:t> and any combination of </a:t>
            </a:r>
            <a:r>
              <a:rPr lang="en-AU" sz="1200" smtClean="0"/>
              <a:t>the above)</a:t>
            </a:r>
            <a:endParaRPr lang="en-AU" sz="1200" dirty="0" smtClean="0"/>
          </a:p>
          <a:p>
            <a:pPr>
              <a:buFont typeface="+mj-lt"/>
              <a:buAutoNum type="arabicPeriod"/>
            </a:pPr>
            <a:r>
              <a:rPr lang="en-AU" sz="1600" dirty="0" smtClean="0"/>
              <a:t>Custom authentication method to be configured as a REST endpoint on the Authentication server and implemented either within the client application or as a separate service</a:t>
            </a:r>
          </a:p>
          <a:p>
            <a:pPr>
              <a:buFont typeface="+mj-lt"/>
              <a:buAutoNum type="arabicPeriod"/>
            </a:pPr>
            <a:r>
              <a:rPr lang="en-AU" sz="1600" dirty="0" smtClean="0"/>
              <a:t>Allow for custom configuration for each client application, including authentication method, authentication server properties, token timeouts </a:t>
            </a:r>
            <a:r>
              <a:rPr lang="en-AU" sz="1600" dirty="0" err="1" smtClean="0"/>
              <a:t>etc</a:t>
            </a:r>
            <a:endParaRPr lang="en-AU" sz="1600" dirty="0" smtClean="0"/>
          </a:p>
          <a:p>
            <a:pPr>
              <a:buFont typeface="+mj-lt"/>
              <a:buAutoNum type="arabicPeriod"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3795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Solution Outline – Context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40891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149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REST API Security</vt:lpstr>
      <vt:lpstr>Drivers</vt:lpstr>
      <vt:lpstr>Requirements</vt:lpstr>
      <vt:lpstr>As Is - Ride Share </vt:lpstr>
      <vt:lpstr>As Is - Objections  / AutoPay 2</vt:lpstr>
      <vt:lpstr>As Is – Wagering and Betting</vt:lpstr>
      <vt:lpstr>Options</vt:lpstr>
      <vt:lpstr>Solution Outline</vt:lpstr>
      <vt:lpstr>Solution Outline – Context</vt:lpstr>
      <vt:lpstr>Solution Outline – Components</vt:lpstr>
      <vt:lpstr>Solution Outline – Technology Stack</vt:lpstr>
      <vt:lpstr>Solution Outline – Operation Flow</vt:lpstr>
    </vt:vector>
  </TitlesOfParts>
  <Company>State Revenue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Security</dc:title>
  <dc:creator>Misha Stankovic</dc:creator>
  <cp:lastModifiedBy>Misha Stankovic</cp:lastModifiedBy>
  <cp:revision>15</cp:revision>
  <dcterms:created xsi:type="dcterms:W3CDTF">2018-10-09T04:30:15Z</dcterms:created>
  <dcterms:modified xsi:type="dcterms:W3CDTF">2018-10-09T05:24:29Z</dcterms:modified>
</cp:coreProperties>
</file>