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6" r:id="rId8"/>
    <p:sldId id="259" r:id="rId9"/>
    <p:sldId id="260" r:id="rId10"/>
    <p:sldId id="261" r:id="rId11"/>
    <p:sldId id="258" r:id="rId12"/>
    <p:sldId id="262" r:id="rId13"/>
    <p:sldId id="267" r:id="rId14"/>
    <p:sldId id="263" r:id="rId15"/>
    <p:sldId id="264" r:id="rId16"/>
    <p:sldId id="265" r:id="rId17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spc="0" baseline="0">
        <a:solidFill>
          <a:schemeClr val="tx1"/>
        </a:solidFill>
        <a:effectLst/>
        <a:txBgFill val="auto"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39279007" val="934" revOS="4"/>
      <pr:smFileRevision xmlns:pr="smNativeData" dt="1539279007" val="101"/>
      <pr:guideOptions xmlns:pr="smNativeData" dt="1539279007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>
      <p:cViewPr varScale="1">
        <p:scale>
          <a:sx n="115" d="100"/>
          <a:sy n="115" d="100"/>
        </p:scale>
        <p:origin x="2231" y="212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>
      <p:cViewPr>
        <p:scale>
          <a:sx n="115" d="100"/>
          <a:sy n="115" d="100"/>
        </p:scale>
        <p:origin x="2231" y="21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en-us">
                <a:solidFill>
                  <a:srgbClr val="8C8C8C"/>
                </a:solidFill>
              </a:defRPr>
            </a:lvl1pPr>
            <a:lvl2pPr marL="457200" indent="0" algn="ctr">
              <a:buNone/>
              <a:defRPr lang="en-us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E540-0ED0-3D13-9ED0-F846AB9E68AD}" type="datetime1">
              <a:t>9/10/2018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5A8-E6D0-3D03-9ED0-1056BB9E6845}" type="slidenum"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840-0ED0-3D7E-9ED0-F82BC69E68AD}" type="datetime1">
              <a:t>9/10/2018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F5F-11D0-3D69-9ED0-E73CD19E68B2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86B-25D0-3D6E-9ED0-D33BD69E6886}" type="datetime1">
              <a:t>9/10/2018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732-7CD0-3D61-9ED0-8A34D99E68DF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C5C2-8CD0-3D33-9ED0-7A668B9E682F}" type="datetime1">
              <a:t>9/10/2018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0A1-EFD0-3D66-9ED0-1933DE9E684C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algn="l">
              <a:defRPr lang="en-us" sz="4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000">
                <a:solidFill>
                  <a:srgbClr val="8C8C8C"/>
                </a:solidFill>
              </a:defRPr>
            </a:lvl1pPr>
            <a:lvl2pPr marL="457200" indent="0">
              <a:buNone/>
              <a:defRPr lang="en-us" sz="1800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F6E-20D0-3D79-9ED0-D62CC19E6883}" type="datetime1">
              <a:t>9/10/2018</a:t>
            </a:fld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487-C9D0-3D02-9ED0-3F57BA9E686A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en-us" sz="2800"/>
            </a:lvl1pPr>
            <a:lvl2pPr>
              <a:defRPr lang="en-us" sz="2400"/>
            </a:lvl2pPr>
            <a:lvl3pPr>
              <a:defRPr lang="en-us" sz="2000"/>
            </a:lvl3pPr>
            <a:lvl4pPr>
              <a:defRPr lang="en-us" sz="1800"/>
            </a:lvl4pPr>
            <a:lvl5pPr>
              <a:defRPr lang="en-us" sz="1800"/>
            </a:lvl5pPr>
            <a:lvl6pPr>
              <a:defRPr lang="en-us" sz="1800"/>
            </a:lvl6pPr>
            <a:lvl7pPr>
              <a:defRPr lang="en-us" sz="1800"/>
            </a:lvl7pPr>
            <a:lvl8pPr>
              <a:defRPr lang="en-us" sz="1800"/>
            </a:lvl8pPr>
            <a:lvl9pPr>
              <a:defRPr lang="en-us" sz="18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x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B6F-21D0-3D7D-9ED0-D728C59E6882}" type="datetime1">
              <a:t>9/10/2018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C3D-73D0-3D6A-9ED0-853FD29E68D0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/>
            </a:lvl1pPr>
            <a:lvl2pPr marL="457200" indent="0">
              <a:buNone/>
              <a:defRPr lang="en-us" sz="2000" b="1"/>
            </a:lvl2pPr>
            <a:lvl3pPr marL="914400" indent="0">
              <a:buNone/>
              <a:defRPr lang="en-us" sz="1800" b="1"/>
            </a:lvl3pPr>
            <a:lvl4pPr marL="1371600" indent="0">
              <a:buNone/>
              <a:defRPr lang="en-us" sz="1600" b="1"/>
            </a:lvl4pPr>
            <a:lvl5pPr marL="1828800" indent="0">
              <a:buNone/>
              <a:defRPr lang="en-us" sz="1600" b="1"/>
            </a:lvl5pPr>
            <a:lvl6pPr marL="2286000" indent="0">
              <a:buNone/>
              <a:defRPr lang="en-us" sz="1600" b="1"/>
            </a:lvl6pPr>
            <a:lvl7pPr marL="2743200" indent="0">
              <a:buNone/>
              <a:defRPr lang="en-us" sz="1600" b="1"/>
            </a:lvl7pPr>
            <a:lvl8pPr marL="3200400" indent="0">
              <a:buNone/>
              <a:defRPr lang="en-us" sz="1600" b="1"/>
            </a:lvl8pPr>
            <a:lvl9pPr marL="3657600" indent="0">
              <a:buNone/>
              <a:defRPr lang="en-us" sz="1600" b="1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en-us" sz="2400"/>
            </a:lvl1pPr>
            <a:lvl2pPr>
              <a:defRPr lang="en-us" sz="2000"/>
            </a:lvl2pPr>
            <a:lvl3pPr>
              <a:defRPr lang="en-us" sz="1800"/>
            </a:lvl3pPr>
            <a:lvl4pPr>
              <a:defRPr lang="en-us" sz="1600"/>
            </a:lvl4pPr>
            <a:lvl5pPr>
              <a:defRPr lang="en-us" sz="1600"/>
            </a:lvl5pPr>
            <a:lvl6pPr>
              <a:defRPr lang="en-us" sz="1600"/>
            </a:lvl6pPr>
            <a:lvl7pPr>
              <a:defRPr lang="en-us" sz="1600"/>
            </a:lvl7pPr>
            <a:lvl8pPr>
              <a:defRPr lang="en-us" sz="1600"/>
            </a:lvl8pPr>
            <a:lvl9pPr>
              <a:defRPr lang="en-us" sz="16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DF6-B8D0-3D0B-9ED0-4E5EB39E681B}" type="datetime1">
              <a:t>9/10/2018</a:t>
            </a:fld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DCD-83D0-3D6B-9ED0-753ED39E6820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DA58-16D0-3D2C-9ED0-E079949E68B5}" type="datetime1">
              <a:t>9/10/2018</a:t>
            </a:fld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A468-26D0-3D52-9ED0-D007EA9E6885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8631-7FD0-3D70-9ED0-8925C89E68DC}" type="datetime1">
              <a:t>9/10/2018</a:t>
            </a:fld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F506-48D0-3D03-9ED0-BE56BB9E68EB}" type="slidenum"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en-us" sz="3200"/>
            </a:lvl1pPr>
            <a:lvl2pPr>
              <a:defRPr lang="en-us" sz="2800"/>
            </a:lvl2pPr>
            <a:lvl3pPr>
              <a:defRPr lang="en-us" sz="2400"/>
            </a:lvl3pPr>
            <a:lvl4pPr>
              <a:defRPr lang="en-us" sz="2000"/>
            </a:lvl4pPr>
            <a:lvl5pPr>
              <a:defRPr lang="en-us" sz="2000"/>
            </a:lvl5pPr>
            <a:lvl6pPr>
              <a:defRPr lang="en-us" sz="2000"/>
            </a:lvl6pPr>
            <a:lvl7pPr>
              <a:defRPr lang="en-us" sz="2000"/>
            </a:lvl7pPr>
            <a:lvl8pPr>
              <a:defRPr lang="en-us" sz="2000"/>
            </a:lvl8pPr>
            <a:lvl9pPr>
              <a:defRPr lang="en-us" sz="2000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9DCA-84D0-3D6B-9ED0-723ED39E6827}" type="datetime1">
              <a:t>9/10/2018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ADC7-89D0-3D5B-9ED0-7F0EE39E682A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>
            <a:lvl1pPr algn="l">
              <a:defRPr lang="en-us" sz="2000" b="1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en-au" sz="3200"/>
            </a:lvl1pPr>
            <a:lvl2pPr marL="457200" indent="0">
              <a:buNone/>
              <a:defRPr lang="en-us" sz="2800"/>
            </a:lvl2pPr>
            <a:lvl3pPr marL="914400" indent="0">
              <a:buNone/>
              <a:defRPr lang="en-us" sz="2400"/>
            </a:lvl3pPr>
            <a:lvl4pPr marL="1371600" indent="0">
              <a:buNone/>
              <a:defRPr lang="en-us" sz="2000"/>
            </a:lvl4pPr>
            <a:lvl5pPr marL="1828800" indent="0">
              <a:buNone/>
              <a:defRPr lang="en-us" sz="2000"/>
            </a:lvl5pPr>
            <a:lvl6pPr marL="2286000" indent="0">
              <a:buNone/>
              <a:defRPr lang="en-us" sz="2000"/>
            </a:lvl6pPr>
            <a:lvl7pPr marL="2743200" indent="0">
              <a:buNone/>
              <a:defRPr lang="en-us" sz="2000"/>
            </a:lvl7pPr>
            <a:lvl8pPr marL="3200400" indent="0">
              <a:buNone/>
              <a:defRPr lang="en-us" sz="2000"/>
            </a:lvl8pPr>
            <a:lvl9pPr marL="3657600" indent="0">
              <a:buNone/>
              <a:defRPr lang="en-us" sz="2000"/>
            </a:lvl9pPr>
          </a:lstStyle>
          <a:p>
            <a:pPr>
              <a:defRPr lang="en-au"/>
            </a:pP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en-us" sz="1400"/>
            </a:lvl1pPr>
            <a:lvl2pPr marL="457200" indent="0">
              <a:buNone/>
              <a:defRPr lang="en-us" sz="1200"/>
            </a:lvl2pPr>
            <a:lvl3pPr marL="914400" indent="0">
              <a:buNone/>
              <a:defRPr lang="en-us" sz="1000"/>
            </a:lvl3pPr>
            <a:lvl4pPr marL="1371600" indent="0">
              <a:buNone/>
              <a:defRPr lang="en-us" sz="900"/>
            </a:lvl4pPr>
            <a:lvl5pPr marL="1828800" indent="0">
              <a:buNone/>
              <a:defRPr lang="en-us" sz="900"/>
            </a:lvl5pPr>
            <a:lvl6pPr marL="2286000" indent="0">
              <a:buNone/>
              <a:defRPr lang="en-us" sz="900"/>
            </a:lvl6pPr>
            <a:lvl7pPr marL="2743200" indent="0">
              <a:buNone/>
              <a:defRPr lang="en-us" sz="900"/>
            </a:lvl7pPr>
            <a:lvl8pPr marL="3200400" indent="0">
              <a:buNone/>
              <a:defRPr lang="en-us" sz="900"/>
            </a:lvl8pPr>
            <a:lvl9pPr marL="3657600" indent="0">
              <a:buNone/>
              <a:defRPr lang="en-us" sz="900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CAAAAAAAAA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C0AF-E1D0-3D36-9ED0-17638E9E6842}" type="datetime1">
              <a:t>9/10/2018</a:t>
            </a:fld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CAAAAAAAAA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CAAAAAAAAA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en-a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au"/>
            </a:pPr>
            <a:fld id="{3D68E629-67D0-3D10-9ED0-9145A89E68C4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NsaWQ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l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688B73-3DD0-3D7D-9ED0-CB28C59E689E}" type="datetime1">
              <a:rPr lang="en-au"/>
              <a:t/>
            </a:fld>
            <a:endParaRPr lang="en-a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ctr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a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algn="r">
              <a:defRPr lang="en-au" sz="12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6892DC-92D0-3D64-9ED0-6431DC9E6831}" type="slidenum">
              <a:rPr lang="en-au"/>
              <a:t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txBgFill val="auto"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en-us"/>
            </a:pPr>
            <a:r>
              <a:rPr lang="en-au"/>
              <a:t>REST API Security</a:t>
            </a:r>
            <a:endParaRPr lang="en-au"/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– Components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k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– Technology Stack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A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- API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 sz="1600"/>
            </a:pPr>
          </a:p>
        </p:txBody>
      </p:sp>
      <p:graphicFrame>
        <p:nvGraphicFramePr>
          <p:cNvPr id="4" name="Table1"/>
          <p:cNvGraphicFramePr>
            <a:graphicFrameLocks noGrp="1"/>
          </p:cNvGraphicFramePr>
          <p:nvPr/>
        </p:nvGraphicFramePr>
        <p:xfrm>
          <a:off x="721360" y="2026920"/>
          <a:ext cx="7746365" cy="332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4690"/>
                <a:gridCol w="3787775"/>
                <a:gridCol w="1993900"/>
              </a:tblGrid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Operation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/>
                      </a:pPr>
                      <a:r>
                        <a:t>API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tint val="75000"/>
                      </a:schemeClr>
                    </a:solidFill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Craete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txBgFill val="auto"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/oauth/token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grant_type=password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Get access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txBgFill val="auto"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GET /oauth/token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Verify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400" b="0" i="0" u="none" strike="noStrike" kern="1" spc="0" baseline="0">
                          <a:solidFill>
                            <a:srgbClr val="000000"/>
                          </a:solidFill>
                          <a:effectLst/>
                          <a:txBgFill val="auto"/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/oauth/check_token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Get encryption key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GET /oauth/token_key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Logout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/oauth/revoke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 sz="1400"/>
                      </a:pPr>
                      <a:r>
                        <a:t>Refresh 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POST 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/oauth/token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 sz="1400">
                          <a:latin typeface="Courier New" pitchFamily="3" charset="0"/>
                          <a:ea typeface="Courier New" pitchFamily="3" charset="0"/>
                          <a:cs typeface="Courier New" pitchFamily="3" charset="0"/>
                        </a:defRPr>
                      </a:pPr>
                      <a:r>
                        <a:t>grant_type=refresh_token</a:t>
                      </a: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  <a:tr h="385445">
                <a:tc>
                  <a:txBody>
                    <a:bodyPr vert="horz" wrap="square" numCol="1"/>
                    <a:lstStyle/>
                    <a:p>
                      <a:pPr>
                        <a:defRPr lang="en-us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>
                        <a:defRPr lang="en-us"/>
                      </a:pPr>
                    </a:p>
                  </a:txBody>
                  <a:tcPr marL="35560" marR="35560" marT="35560" marB="35560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539279007" type="min" val="38544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Drivers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 sz="1600"/>
            </a:pPr>
          </a:p>
          <a:p>
            <a:pPr>
              <a:defRPr lang="en-us"/>
            </a:pPr>
            <a:r>
              <a:rPr lang="en-au" sz="1600"/>
              <a:t>REST API becoming predominant in communication between client and server as well as in communication with external partners</a:t>
            </a:r>
            <a:endParaRPr lang="en-au" sz="1600"/>
          </a:p>
          <a:p>
            <a:pPr>
              <a:defRPr lang="en-us"/>
            </a:pPr>
            <a:r>
              <a:rPr lang="en-au" sz="1600"/>
              <a:t>OAuth2 / OpenID and JWT have become de facto standards for REST API authentication and authorisation</a:t>
            </a:r>
            <a:endParaRPr lang="en-au" sz="1600"/>
          </a:p>
          <a:p>
            <a:pPr>
              <a:defRPr lang="en-us"/>
            </a:pPr>
            <a:r>
              <a:rPr lang="en-au" sz="1600"/>
              <a:t>SRO currently does not have a standard approach to REST API security. Different applications use different solutions</a:t>
            </a:r>
            <a:endParaRPr lang="en-au" sz="1600"/>
          </a:p>
          <a:p>
            <a:pPr>
              <a:defRPr lang="en-us"/>
            </a:pPr>
            <a:r>
              <a:rPr lang="en-au" sz="1600"/>
              <a:t>Integration with myGov</a:t>
            </a:r>
            <a:endParaRPr lang="en-au" sz="1600"/>
          </a:p>
          <a:p>
            <a:pPr marL="0" indent="0">
              <a:buNone/>
              <a:defRPr lang="en-us"/>
            </a:pPr>
            <a:endParaRPr lang="en-a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Requirements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1600"/>
              <a:t>Support multiple authentication methods:</a:t>
            </a:r>
            <a:endParaRPr lang="en-au" sz="1600"/>
          </a:p>
          <a:p>
            <a:pPr lvl="1">
              <a:defRPr lang="en-us"/>
            </a:pPr>
            <a:r>
              <a:rPr lang="en-au" sz="1200"/>
              <a:t>LDAP</a:t>
            </a:r>
            <a:endParaRPr lang="en-au" sz="1200"/>
          </a:p>
          <a:p>
            <a:pPr lvl="1">
              <a:defRPr lang="en-us"/>
            </a:pPr>
            <a:r>
              <a:rPr lang="en-au" sz="1200"/>
              <a:t>Esys database</a:t>
            </a:r>
            <a:endParaRPr lang="en-au" sz="1200"/>
          </a:p>
          <a:p>
            <a:pPr lvl="1">
              <a:defRPr lang="en-us"/>
            </a:pPr>
            <a:r>
              <a:rPr lang="en-au" sz="1200"/>
              <a:t>myGov</a:t>
            </a:r>
            <a:br/>
            <a:endParaRPr lang="en-au" sz="1200"/>
          </a:p>
          <a:p>
            <a:pPr>
              <a:defRPr lang="en-us"/>
            </a:pPr>
            <a:r>
              <a:rPr lang="en-au" sz="1600"/>
              <a:t>Use OpenID/OAuth2 standard with JWT token format</a:t>
            </a:r>
            <a:endParaRPr lang="en-au" sz="1600"/>
          </a:p>
          <a:p>
            <a:pPr>
              <a:defRPr lang="en-us"/>
            </a:pPr>
            <a:r>
              <a:rPr lang="en-au" sz="1600"/>
              <a:t>Allow for custom claims to be added to the token</a:t>
            </a:r>
            <a:endParaRPr lang="en-au" sz="1600"/>
          </a:p>
          <a:p>
            <a:pPr>
              <a:defRPr lang="en-us"/>
            </a:pPr>
            <a:r>
              <a:rPr lang="en-au" sz="1600"/>
              <a:t>Sign tokens using asymmetric keys</a:t>
            </a:r>
            <a:endParaRPr lang="en-au" sz="1600"/>
          </a:p>
          <a:p>
            <a:pPr>
              <a:defRPr lang="en-us"/>
            </a:pPr>
            <a:r>
              <a:rPr lang="en-au" sz="1600"/>
              <a:t>Cater for logout</a:t>
            </a:r>
            <a:endParaRPr lang="en-au" sz="1600"/>
          </a:p>
          <a:p>
            <a:pPr>
              <a:defRPr lang="en-us"/>
            </a:pPr>
            <a:r>
              <a:rPr lang="en-au" sz="1600"/>
              <a:t>Adhere to standards in order to make switching to another security provider seemless</a:t>
            </a:r>
            <a:endParaRPr lang="en-au" sz="1600"/>
          </a:p>
          <a:p>
            <a:pPr marL="0" indent="0">
              <a:buNone/>
              <a:defRPr lang="en-us"/>
            </a:pPr>
            <a:endParaRPr lang="en-a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As Is - Ride Share 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As Is - Objections  / AutoPay 2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As Is – Wagering and Betting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Options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r>
              <a:rPr lang="en-au" sz="1600"/>
              <a:t>Embedded library component with token generation and token store capability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External authorisation service that can be accessed by multiple applications at run time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Third party security product</a:t>
            </a:r>
            <a:endParaRPr lang="en-a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wB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  <a:r>
              <a:rPr lang="en-au" sz="1600"/>
              <a:t>Short term create a Spring based OAuth2/OpenID security component with minimum custom code. </a:t>
            </a:r>
            <a:br/>
            <a:r>
              <a:rPr lang="en-au" sz="1600"/>
              <a:t>Longer term evaluate and stand up a third party IAM that satisfies SRO requirements.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Deploy this component as a separate service that will be remotely accessed from any Java application (client) that requires REST API security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Initially deploy this service on the existing WebSphere cluster, consider microservice architecture style on Tomcat and No-SQL database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Create token store on the existing Oracle database server using the schema from the Spring OAuth2 implementation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Cater for the following authentication methods:</a:t>
            </a:r>
            <a:endParaRPr lang="en-au" sz="1600"/>
          </a:p>
          <a:p>
            <a:pPr lvl="1">
              <a:buFontTx/>
              <a:buAutoNum type="alphaLcPeriod"/>
              <a:defRPr lang="en-us"/>
            </a:pPr>
            <a:r>
              <a:rPr lang="en-au" sz="1200"/>
              <a:t>LDAP</a:t>
            </a:r>
            <a:endParaRPr lang="en-au" sz="1200"/>
          </a:p>
          <a:p>
            <a:pPr lvl="1">
              <a:buFontTx/>
              <a:buAutoNum type="alphaLcPeriod"/>
              <a:defRPr lang="en-us"/>
            </a:pPr>
            <a:r>
              <a:rPr lang="en-au" sz="1200"/>
              <a:t>Custom (this covers esys, myGov and any combination of the above)</a:t>
            </a:r>
            <a:endParaRPr lang="en-au" sz="1200"/>
          </a:p>
          <a:p>
            <a:pPr>
              <a:buFontTx/>
              <a:buAutoNum type="arabicPeriod"/>
              <a:defRPr lang="en-us"/>
            </a:pPr>
            <a:r>
              <a:rPr lang="en-au" sz="1600"/>
              <a:t>Custom authentication method to be configured as a REST endpoint on the Authentication server and implemented either within the client application or as a separate service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r>
              <a:rPr lang="en-au" sz="1600"/>
              <a:t>Allow for custom configuration for each client application, including authentication method, authentication server properties, token timeouts etc</a:t>
            </a:r>
            <a:endParaRPr lang="en-au" sz="1600"/>
          </a:p>
          <a:p>
            <a:pPr>
              <a:buFontTx/>
              <a:buAutoNum type="arabicPeriod"/>
              <a:defRPr lang="en-us"/>
            </a:pPr>
            <a:endParaRPr lang="en-au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6_n4i/W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CAYAABAAAAAmAAAACAAAAAEg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705485"/>
          </a:xfrm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au" sz="2800"/>
              <a:t>Solution Outline – Context</a:t>
            </a:r>
            <a:endParaRPr lang="en-au" sz="2800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6_n4i/W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buFontTx/>
              <a:buAutoNum type="arabicPeriod"/>
              <a:defRPr lang="en-us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Security</dc:title>
  <dc:subject/>
  <dc:creator>Misha Stankovic</dc:creator>
  <cp:keywords/>
  <dc:description/>
  <cp:lastModifiedBy>misha</cp:lastModifiedBy>
  <cp:revision>0</cp:revision>
  <dcterms:created xsi:type="dcterms:W3CDTF">2018-10-09T04:30:15Z</dcterms:created>
  <dcterms:modified xsi:type="dcterms:W3CDTF">2018-10-11T17:30:07Z</dcterms:modified>
</cp:coreProperties>
</file>