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6" r:id="rId2"/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9FC"/>
    <a:srgbClr val="0000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B704766F-0AFB-4E8A-8D79-867CB99BC762}" type="datetimeFigureOut">
              <a:rPr lang="ur-PK" smtClean="0"/>
              <a:t>28/03/1447</a:t>
            </a:fld>
            <a:endParaRPr lang="ur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r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ur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ur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626F9D2-A6BE-44A2-8674-D3676D7436C3}" type="slidenum">
              <a:rPr lang="ur-PK" smtClean="0"/>
              <a:t>‹#›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152974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r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6F9D2-A6BE-44A2-8674-D3676D7436C3}" type="slidenum">
              <a:rPr lang="ur-PK" smtClean="0"/>
              <a:t>1</a:t>
            </a:fld>
            <a:endParaRPr lang="ur-PK"/>
          </a:p>
        </p:txBody>
      </p:sp>
    </p:spTree>
    <p:extLst>
      <p:ext uri="{BB962C8B-B14F-4D97-AF65-F5344CB8AC3E}">
        <p14:creationId xmlns:p14="http://schemas.microsoft.com/office/powerpoint/2010/main" val="284134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24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7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34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1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1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3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4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8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7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r" defTabSz="914400" rtl="1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gif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596207"/>
            <a:ext cx="5937755" cy="1188720"/>
          </a:xfrm>
        </p:spPr>
        <p:txBody>
          <a:bodyPr/>
          <a:lstStyle/>
          <a:p>
            <a:r>
              <a:rPr lang="en-US" dirty="0" smtClean="0"/>
              <a:t>chatgpt5 </a:t>
            </a:r>
            <a:r>
              <a:rPr lang="en-US" dirty="0"/>
              <a:t>architecture</a:t>
            </a:r>
            <a:endParaRPr lang="ur-P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968" y="706491"/>
            <a:ext cx="1078436" cy="10784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541" y="2997109"/>
            <a:ext cx="964045" cy="9640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57" y="2162392"/>
            <a:ext cx="6019800" cy="4013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4" y="706491"/>
            <a:ext cx="1005193" cy="10051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26" y="3304380"/>
            <a:ext cx="2267527" cy="226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5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182880"/>
            <a:ext cx="5937755" cy="529501"/>
          </a:xfrm>
        </p:spPr>
        <p:txBody>
          <a:bodyPr>
            <a:normAutofit fontScale="90000"/>
          </a:bodyPr>
          <a:lstStyle/>
          <a:p>
            <a:r>
              <a:t>Training (Illustrative)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2083981" y="1016472"/>
            <a:ext cx="2381693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>
                <a:solidFill>
                  <a:srgbClr val="00B0F0"/>
                </a:solidFill>
              </a:rPr>
              <a:t>Pretraining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4772" y="1016472"/>
            <a:ext cx="2392326" cy="731520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>
                <a:solidFill>
                  <a:srgbClr val="00B0F0"/>
                </a:solidFill>
              </a:rPr>
              <a:t>Base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721934" y="2047830"/>
            <a:ext cx="4061637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dirty="0">
                <a:solidFill>
                  <a:srgbClr val="00B0F0"/>
                </a:solidFill>
              </a:rPr>
              <a:t>Supervised Fine-Tuning (SFT)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6119" y="3036658"/>
            <a:ext cx="4593265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>
                <a:solidFill>
                  <a:srgbClr val="00B0F0"/>
                </a:solidFill>
              </a:rPr>
              <a:t>RLHF / DPO (preference learning)</a:t>
            </a:r>
          </a:p>
        </p:txBody>
      </p:sp>
      <p:sp>
        <p:nvSpPr>
          <p:cNvPr id="7" name="Rectangle 6"/>
          <p:cNvSpPr/>
          <p:nvPr/>
        </p:nvSpPr>
        <p:spPr>
          <a:xfrm>
            <a:off x="2923951" y="4068016"/>
            <a:ext cx="3657600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 err="1">
                <a:solidFill>
                  <a:srgbClr val="00B0F0"/>
                </a:solidFill>
              </a:rPr>
              <a:t>Evals</a:t>
            </a:r>
            <a:r>
              <a:rPr sz="2400" dirty="0">
                <a:solidFill>
                  <a:srgbClr val="00B0F0"/>
                </a:solidFill>
              </a:rPr>
              <a:t> &amp; Red-Team Gates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3951" y="5212080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>
                <a:solidFill>
                  <a:srgbClr val="00B0F0"/>
                </a:solidFill>
              </a:rPr>
              <a:t>Deployable Checkpoint</a:t>
            </a:r>
          </a:p>
        </p:txBody>
      </p:sp>
      <p:cxnSp>
        <p:nvCxnSpPr>
          <p:cNvPr id="10" name="Elbow Connector 9"/>
          <p:cNvCxnSpPr>
            <a:stCxn id="3" idx="1"/>
            <a:endCxn id="5" idx="1"/>
          </p:cNvCxnSpPr>
          <p:nvPr/>
        </p:nvCxnSpPr>
        <p:spPr>
          <a:xfrm rot="10800000" flipH="1" flipV="1">
            <a:off x="2083980" y="1382232"/>
            <a:ext cx="637953" cy="1031358"/>
          </a:xfrm>
          <a:prstGeom prst="bentConnector3">
            <a:avLst>
              <a:gd name="adj1" fmla="val -35833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3"/>
            <a:endCxn id="5" idx="3"/>
          </p:cNvCxnSpPr>
          <p:nvPr/>
        </p:nvCxnSpPr>
        <p:spPr>
          <a:xfrm flipH="1">
            <a:off x="6783571" y="1382232"/>
            <a:ext cx="563527" cy="1031358"/>
          </a:xfrm>
          <a:prstGeom prst="bentConnector3">
            <a:avLst>
              <a:gd name="adj1" fmla="val -4056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0"/>
          </p:cNvCxnSpPr>
          <p:nvPr/>
        </p:nvCxnSpPr>
        <p:spPr>
          <a:xfrm rot="5400000">
            <a:off x="4624099" y="2908004"/>
            <a:ext cx="25730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2"/>
            <a:endCxn id="7" idx="0"/>
          </p:cNvCxnSpPr>
          <p:nvPr/>
        </p:nvCxnSpPr>
        <p:spPr>
          <a:xfrm rot="5400000">
            <a:off x="4602833" y="3918097"/>
            <a:ext cx="29983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2"/>
            <a:endCxn id="8" idx="0"/>
          </p:cNvCxnSpPr>
          <p:nvPr/>
        </p:nvCxnSpPr>
        <p:spPr>
          <a:xfrm rot="5400000">
            <a:off x="4546479" y="5005808"/>
            <a:ext cx="41254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371" y="177883"/>
            <a:ext cx="5937755" cy="555764"/>
          </a:xfrm>
        </p:spPr>
        <p:txBody>
          <a:bodyPr>
            <a:normAutofit fontScale="90000"/>
          </a:bodyPr>
          <a:lstStyle/>
          <a:p>
            <a:r>
              <a:t>Inference &amp; Scaling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349796" y="1012219"/>
            <a:ext cx="3657600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C00000"/>
                </a:solidFill>
              </a:rPr>
              <a:t>Request Router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55181" y="2022311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C00000"/>
                </a:solidFill>
              </a:rPr>
              <a:t>Batching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763386" y="2022311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C00000"/>
                </a:solidFill>
              </a:rPr>
              <a:t>KV 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5124" y="3198272"/>
            <a:ext cx="4827181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C00000"/>
                </a:solidFill>
              </a:rPr>
              <a:t>Speculative / Assisted Decoding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55181" y="4296616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C00000"/>
                </a:solidFill>
              </a:rPr>
              <a:t>Sharding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4933505" y="4208364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C00000"/>
                </a:solidFill>
              </a:rPr>
              <a:t>Autoscaling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724857" y="5306708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C00000"/>
                </a:solidFill>
              </a:rPr>
              <a:t>Streaming to Client</a:t>
            </a:r>
          </a:p>
        </p:txBody>
      </p:sp>
      <p:cxnSp>
        <p:nvCxnSpPr>
          <p:cNvPr id="11" name="Elbow Connector 10"/>
          <p:cNvCxnSpPr>
            <a:stCxn id="3" idx="1"/>
            <a:endCxn id="4" idx="1"/>
          </p:cNvCxnSpPr>
          <p:nvPr/>
        </p:nvCxnSpPr>
        <p:spPr>
          <a:xfrm rot="10800000" flipV="1">
            <a:off x="255182" y="1377979"/>
            <a:ext cx="2094615" cy="1010092"/>
          </a:xfrm>
          <a:prstGeom prst="bentConnector3">
            <a:avLst>
              <a:gd name="adj1" fmla="val 10837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3" idx="3"/>
            <a:endCxn id="5" idx="3"/>
          </p:cNvCxnSpPr>
          <p:nvPr/>
        </p:nvCxnSpPr>
        <p:spPr>
          <a:xfrm>
            <a:off x="6007396" y="1377979"/>
            <a:ext cx="2413590" cy="1010092"/>
          </a:xfrm>
          <a:prstGeom prst="bentConnector3">
            <a:avLst>
              <a:gd name="adj1" fmla="val 10947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6" idx="0"/>
          </p:cNvCxnSpPr>
          <p:nvPr/>
        </p:nvCxnSpPr>
        <p:spPr>
          <a:xfrm rot="5400000">
            <a:off x="5248231" y="1854316"/>
            <a:ext cx="444441" cy="22434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6" idx="0"/>
          </p:cNvCxnSpPr>
          <p:nvPr/>
        </p:nvCxnSpPr>
        <p:spPr>
          <a:xfrm rot="16200000" flipH="1">
            <a:off x="2994128" y="1843684"/>
            <a:ext cx="444441" cy="2264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7" idx="0"/>
          </p:cNvCxnSpPr>
          <p:nvPr/>
        </p:nvCxnSpPr>
        <p:spPr>
          <a:xfrm rot="5400000">
            <a:off x="3032936" y="2980837"/>
            <a:ext cx="366824" cy="226473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6" idx="2"/>
            <a:endCxn id="8" idx="0"/>
          </p:cNvCxnSpPr>
          <p:nvPr/>
        </p:nvCxnSpPr>
        <p:spPr>
          <a:xfrm rot="16200000" flipH="1">
            <a:off x="5416224" y="2862283"/>
            <a:ext cx="278572" cy="24135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7" idx="2"/>
            <a:endCxn id="9" idx="1"/>
          </p:cNvCxnSpPr>
          <p:nvPr/>
        </p:nvCxnSpPr>
        <p:spPr>
          <a:xfrm rot="16200000" flipH="1">
            <a:off x="2082253" y="5029864"/>
            <a:ext cx="644332" cy="6408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8" idx="2"/>
            <a:endCxn id="9" idx="3"/>
          </p:cNvCxnSpPr>
          <p:nvPr/>
        </p:nvCxnSpPr>
        <p:spPr>
          <a:xfrm rot="5400000">
            <a:off x="6206089" y="5116252"/>
            <a:ext cx="732584" cy="3798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187783"/>
            <a:ext cx="5937755" cy="577781"/>
          </a:xfrm>
        </p:spPr>
        <p:txBody>
          <a:bodyPr>
            <a:normAutofit fontScale="90000"/>
          </a:bodyPr>
          <a:lstStyle/>
          <a:p>
            <a:r>
              <a:rPr lang="en-US" dirty="0"/>
              <a:t>Streaming Response </a:t>
            </a:r>
            <a:endParaRPr lang="ur-PK" dirty="0"/>
          </a:p>
        </p:txBody>
      </p:sp>
      <p:sp>
        <p:nvSpPr>
          <p:cNvPr id="3" name="Rectangle 2"/>
          <p:cNvSpPr/>
          <p:nvPr/>
        </p:nvSpPr>
        <p:spPr>
          <a:xfrm>
            <a:off x="530232" y="1099459"/>
            <a:ext cx="3657600" cy="731520"/>
          </a:xfrm>
          <a:prstGeom prst="rect">
            <a:avLst/>
          </a:prstGeom>
          <a:solidFill>
            <a:srgbClr val="DAE9F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Model Output (Logits)</a:t>
            </a:r>
            <a:endParaRPr sz="2400" dirty="0">
              <a:solidFill>
                <a:srgbClr val="7030A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24304" y="1090223"/>
            <a:ext cx="3657600" cy="73152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Token Selection </a:t>
            </a:r>
            <a:endParaRPr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613" y="2044801"/>
            <a:ext cx="3657600" cy="7315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Streaming Engine</a:t>
            </a:r>
            <a:endParaRPr sz="2400" dirty="0">
              <a:solidFill>
                <a:srgbClr val="7030A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232" y="2990143"/>
            <a:ext cx="3657600" cy="73152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User Screen</a:t>
            </a:r>
            <a:endParaRPr sz="2400" dirty="0">
              <a:solidFill>
                <a:srgbClr val="7030A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6413" y="2990143"/>
            <a:ext cx="3657600" cy="7315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Interrupt / Stop Button</a:t>
            </a:r>
            <a:endParaRPr sz="2400" dirty="0">
              <a:solidFill>
                <a:srgbClr val="7030A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9867" y="4166726"/>
            <a:ext cx="3657600" cy="171683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Interactive </a:t>
            </a:r>
            <a:r>
              <a:rPr lang="en-US" sz="2400" dirty="0" smtClean="0">
                <a:solidFill>
                  <a:schemeClr val="bg1"/>
                </a:solidFill>
              </a:rPr>
              <a:t>UX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r>
              <a:rPr lang="en-US" sz="2400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FFC000"/>
                </a:solidFill>
              </a:rPr>
              <a:t>- Faster perception of speed  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  - Feels conversational  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  - Allows follow-up during generation  </a:t>
            </a:r>
          </a:p>
          <a:p>
            <a:pPr algn="ctr"/>
            <a:r>
              <a:rPr lang="en-US" sz="1600" dirty="0">
                <a:solidFill>
                  <a:srgbClr val="FFC000"/>
                </a:solidFill>
              </a:rPr>
              <a:t>  - Enables mid-stream tool usage </a:t>
            </a:r>
            <a:endParaRPr sz="1600" dirty="0">
              <a:solidFill>
                <a:srgbClr val="FFC000"/>
              </a:solidFill>
            </a:endParaRPr>
          </a:p>
        </p:txBody>
      </p:sp>
      <p:cxnSp>
        <p:nvCxnSpPr>
          <p:cNvPr id="14" name="Straight Arrow Connector 13"/>
          <p:cNvCxnSpPr>
            <a:stCxn id="3" idx="3"/>
            <a:endCxn id="4" idx="1"/>
          </p:cNvCxnSpPr>
          <p:nvPr/>
        </p:nvCxnSpPr>
        <p:spPr>
          <a:xfrm flipV="1">
            <a:off x="4187832" y="1455983"/>
            <a:ext cx="636472" cy="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4" idx="3"/>
            <a:endCxn id="5" idx="3"/>
          </p:cNvCxnSpPr>
          <p:nvPr/>
        </p:nvCxnSpPr>
        <p:spPr>
          <a:xfrm flipH="1">
            <a:off x="6325213" y="1455983"/>
            <a:ext cx="2156691" cy="954578"/>
          </a:xfrm>
          <a:prstGeom prst="bentConnector3">
            <a:avLst>
              <a:gd name="adj1" fmla="val -106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6" idx="0"/>
          </p:cNvCxnSpPr>
          <p:nvPr/>
        </p:nvCxnSpPr>
        <p:spPr>
          <a:xfrm rot="5400000">
            <a:off x="3320812" y="1814542"/>
            <a:ext cx="213822" cy="213738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7" idx="0"/>
          </p:cNvCxnSpPr>
          <p:nvPr/>
        </p:nvCxnSpPr>
        <p:spPr>
          <a:xfrm rot="16200000" flipH="1">
            <a:off x="5303902" y="1968832"/>
            <a:ext cx="213822" cy="18288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8" idx="1"/>
          </p:cNvCxnSpPr>
          <p:nvPr/>
        </p:nvCxnSpPr>
        <p:spPr>
          <a:xfrm rot="16200000" flipH="1">
            <a:off x="1603395" y="4048672"/>
            <a:ext cx="1303481" cy="64946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endCxn id="8" idx="3"/>
          </p:cNvCxnSpPr>
          <p:nvPr/>
        </p:nvCxnSpPr>
        <p:spPr>
          <a:xfrm rot="5400000">
            <a:off x="5842884" y="4116247"/>
            <a:ext cx="1303482" cy="51431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95605" y="3735374"/>
            <a:ext cx="11347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(words appear)</a:t>
            </a:r>
            <a:endParaRPr lang="ur-PK" sz="1200" dirty="0"/>
          </a:p>
        </p:txBody>
      </p:sp>
      <p:sp>
        <p:nvSpPr>
          <p:cNvPr id="28" name="Rectangle 27"/>
          <p:cNvSpPr/>
          <p:nvPr/>
        </p:nvSpPr>
        <p:spPr>
          <a:xfrm>
            <a:off x="6477613" y="2607341"/>
            <a:ext cx="2732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r-PK" sz="1200" dirty="0"/>
              <a:t>chooses most probable next word/token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751783" y="3754022"/>
            <a:ext cx="2042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(optional mid-stream control)</a:t>
            </a:r>
            <a:endParaRPr lang="ur-PK" sz="1200" dirty="0"/>
          </a:p>
        </p:txBody>
      </p:sp>
    </p:spTree>
    <p:extLst>
      <p:ext uri="{BB962C8B-B14F-4D97-AF65-F5344CB8AC3E}">
        <p14:creationId xmlns:p14="http://schemas.microsoft.com/office/powerpoint/2010/main" val="91462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27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41678"/>
            <a:ext cx="5937755" cy="406908"/>
          </a:xfrm>
        </p:spPr>
        <p:txBody>
          <a:bodyPr>
            <a:normAutofit fontScale="90000"/>
          </a:bodyPr>
          <a:lstStyle/>
          <a:p>
            <a:r>
              <a:t>Quality &amp; Feedback Loop</a:t>
            </a:r>
          </a:p>
        </p:txBody>
      </p:sp>
      <p:sp>
        <p:nvSpPr>
          <p:cNvPr id="3" name="Rectangle 2"/>
          <p:cNvSpPr/>
          <p:nvPr/>
        </p:nvSpPr>
        <p:spPr>
          <a:xfrm>
            <a:off x="2604977" y="9144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0000FF"/>
                </a:solidFill>
              </a:rPr>
              <a:t>Telemetry &amp; Metrics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7322" y="1958517"/>
            <a:ext cx="3657600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00FF"/>
                </a:solidFill>
              </a:rPr>
              <a:t>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837814" y="1953201"/>
            <a:ext cx="3657600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0000FF"/>
                </a:solidFill>
              </a:rPr>
              <a:t>AB Tests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2973" y="3122782"/>
            <a:ext cx="4603898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0000FF"/>
                </a:solidFill>
              </a:rPr>
              <a:t>Offline Retraining / Policy Updates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4977" y="42392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00FF"/>
                </a:solidFill>
              </a:rPr>
              <a:t>New Release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04977" y="5355618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00FF"/>
                </a:solidFill>
              </a:rPr>
              <a:t>User Impact</a:t>
            </a:r>
          </a:p>
        </p:txBody>
      </p:sp>
      <p:cxnSp>
        <p:nvCxnSpPr>
          <p:cNvPr id="10" name="Elbow Connector 9"/>
          <p:cNvCxnSpPr>
            <a:stCxn id="3" idx="1"/>
          </p:cNvCxnSpPr>
          <p:nvPr/>
        </p:nvCxnSpPr>
        <p:spPr>
          <a:xfrm rot="10800000" flipV="1">
            <a:off x="1935127" y="1280159"/>
            <a:ext cx="669851" cy="6783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</p:cNvCxnSpPr>
          <p:nvPr/>
        </p:nvCxnSpPr>
        <p:spPr>
          <a:xfrm>
            <a:off x="6262577" y="1280160"/>
            <a:ext cx="614294" cy="6730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2"/>
            <a:endCxn id="6" idx="0"/>
          </p:cNvCxnSpPr>
          <p:nvPr/>
        </p:nvCxnSpPr>
        <p:spPr>
          <a:xfrm rot="5400000">
            <a:off x="5401738" y="1857905"/>
            <a:ext cx="438061" cy="209169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0"/>
          </p:cNvCxnSpPr>
          <p:nvPr/>
        </p:nvCxnSpPr>
        <p:spPr>
          <a:xfrm rot="16200000" flipH="1">
            <a:off x="3444150" y="1992009"/>
            <a:ext cx="432745" cy="18288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6" idx="2"/>
          </p:cNvCxnSpPr>
          <p:nvPr/>
        </p:nvCxnSpPr>
        <p:spPr>
          <a:xfrm rot="16200000" flipH="1">
            <a:off x="4382473" y="4046750"/>
            <a:ext cx="384898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7" idx="2"/>
            <a:endCxn id="8" idx="0"/>
          </p:cNvCxnSpPr>
          <p:nvPr/>
        </p:nvCxnSpPr>
        <p:spPr>
          <a:xfrm rot="5400000">
            <a:off x="4241328" y="5163169"/>
            <a:ext cx="384898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1" y="2144471"/>
            <a:ext cx="5988740" cy="371301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black">
          <a:xfrm>
            <a:off x="1606045" y="243838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THANK YOU!</a:t>
            </a:r>
            <a:endParaRPr lang="ur-PK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077" y="243838"/>
            <a:ext cx="1078436" cy="10784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4" y="243838"/>
            <a:ext cx="1005193" cy="1005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258" y="2301755"/>
            <a:ext cx="2659255" cy="265925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76" y="2647062"/>
            <a:ext cx="594679" cy="59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49" y="117474"/>
            <a:ext cx="8229600" cy="494970"/>
          </a:xfrm>
        </p:spPr>
        <p:txBody>
          <a:bodyPr>
            <a:normAutofit fontScale="90000"/>
          </a:bodyPr>
          <a:lstStyle/>
          <a:p>
            <a:r>
              <a:rPr sz="3200" dirty="0">
                <a:solidFill>
                  <a:srgbClr val="0000FF"/>
                </a:solidFill>
                <a:cs typeface="+mn-cs"/>
              </a:rPr>
              <a:t>ChatGPT-5: System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18277" y="763458"/>
            <a:ext cx="3657600" cy="731520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8749" y="763458"/>
            <a:ext cx="3657600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Client UI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743" y="1815018"/>
            <a:ext cx="8165606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dirty="0" smtClean="0">
                <a:solidFill>
                  <a:srgbClr val="0000FF"/>
                </a:solidFill>
              </a:rPr>
              <a:t>Orchestrator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sz="3200" dirty="0" smtClean="0">
                <a:solidFill>
                  <a:srgbClr val="0000FF"/>
                </a:solidFill>
              </a:rPr>
              <a:t>(Routing </a:t>
            </a:r>
            <a:r>
              <a:rPr sz="3200" dirty="0">
                <a:solidFill>
                  <a:srgbClr val="0000FF"/>
                </a:solidFill>
              </a:rPr>
              <a:t>+ Context Builder)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788531"/>
            <a:ext cx="3657600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Safety Layer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065" y="2773348"/>
            <a:ext cx="3657600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Tools &amp; APIs</a:t>
            </a:r>
          </a:p>
        </p:txBody>
      </p:sp>
      <p:sp>
        <p:nvSpPr>
          <p:cNvPr id="8" name="Rectangle 7"/>
          <p:cNvSpPr/>
          <p:nvPr/>
        </p:nvSpPr>
        <p:spPr>
          <a:xfrm>
            <a:off x="265051" y="3731679"/>
            <a:ext cx="8613897" cy="731520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 dirty="0">
                <a:solidFill>
                  <a:srgbClr val="0000FF"/>
                </a:solidFill>
              </a:rPr>
              <a:t>GPT-5 </a:t>
            </a:r>
            <a:r>
              <a:rPr sz="3200" dirty="0" smtClean="0">
                <a:solidFill>
                  <a:srgbClr val="0000FF"/>
                </a:solidFill>
              </a:rPr>
              <a:t>Transformer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sz="3200" dirty="0" smtClean="0">
                <a:solidFill>
                  <a:srgbClr val="0000FF"/>
                </a:solidFill>
              </a:rPr>
              <a:t>(Multimodal</a:t>
            </a:r>
            <a:r>
              <a:rPr sz="3200" dirty="0">
                <a:solidFill>
                  <a:srgbClr val="0000FF"/>
                </a:solidFill>
              </a:rPr>
              <a:t>, Function-Calling)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549" y="4803675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Retrieval (RAG)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8749" y="4772602"/>
            <a:ext cx="3657600" cy="731520"/>
          </a:xfrm>
          <a:prstGeom prst="rect">
            <a:avLst/>
          </a:prstGeom>
          <a:solidFill>
            <a:srgbClr val="F2DD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Memory / Profile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5686209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200">
                <a:solidFill>
                  <a:srgbClr val="0000FF"/>
                </a:solidFill>
              </a:rPr>
              <a:t>Streaming Response</a:t>
            </a:r>
          </a:p>
        </p:txBody>
      </p:sp>
      <p:cxnSp>
        <p:nvCxnSpPr>
          <p:cNvPr id="13" name="Straight Arrow Connector 12"/>
          <p:cNvCxnSpPr>
            <a:stCxn id="3" idx="3"/>
            <a:endCxn id="4" idx="1"/>
          </p:cNvCxnSpPr>
          <p:nvPr/>
        </p:nvCxnSpPr>
        <p:spPr>
          <a:xfrm>
            <a:off x="4075877" y="1129218"/>
            <a:ext cx="9328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5" idx="1"/>
            <a:endCxn id="6" idx="1"/>
          </p:cNvCxnSpPr>
          <p:nvPr/>
        </p:nvCxnSpPr>
        <p:spPr>
          <a:xfrm rot="10800000" flipV="1">
            <a:off x="457201" y="2180777"/>
            <a:ext cx="297543" cy="973513"/>
          </a:xfrm>
          <a:prstGeom prst="bentConnector3">
            <a:avLst>
              <a:gd name="adj1" fmla="val 1524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3"/>
            <a:endCxn id="7" idx="3"/>
          </p:cNvCxnSpPr>
          <p:nvPr/>
        </p:nvCxnSpPr>
        <p:spPr>
          <a:xfrm flipH="1">
            <a:off x="8731665" y="2180778"/>
            <a:ext cx="188684" cy="958330"/>
          </a:xfrm>
          <a:prstGeom prst="bentConnector3">
            <a:avLst>
              <a:gd name="adj1" fmla="val -750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5" idx="2"/>
          </p:cNvCxnSpPr>
          <p:nvPr/>
        </p:nvCxnSpPr>
        <p:spPr>
          <a:xfrm rot="5400000">
            <a:off x="4097360" y="2991492"/>
            <a:ext cx="1185141" cy="2952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8" idx="2"/>
            <a:endCxn id="9" idx="0"/>
          </p:cNvCxnSpPr>
          <p:nvPr/>
        </p:nvCxnSpPr>
        <p:spPr>
          <a:xfrm rot="5400000">
            <a:off x="3146937" y="3378612"/>
            <a:ext cx="340476" cy="2509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2"/>
            <a:endCxn id="10" idx="0"/>
          </p:cNvCxnSpPr>
          <p:nvPr/>
        </p:nvCxnSpPr>
        <p:spPr>
          <a:xfrm rot="16200000" flipH="1">
            <a:off x="5550073" y="3485125"/>
            <a:ext cx="309403" cy="226554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2"/>
            <a:endCxn id="11" idx="1"/>
          </p:cNvCxnSpPr>
          <p:nvPr/>
        </p:nvCxnSpPr>
        <p:spPr>
          <a:xfrm rot="16200000" flipH="1">
            <a:off x="2144387" y="5453156"/>
            <a:ext cx="516774" cy="68085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0" idx="2"/>
            <a:endCxn id="11" idx="3"/>
          </p:cNvCxnSpPr>
          <p:nvPr/>
        </p:nvCxnSpPr>
        <p:spPr>
          <a:xfrm rot="5400000">
            <a:off x="6345252" y="5559671"/>
            <a:ext cx="547847" cy="43674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1" idx="2"/>
            <a:endCxn id="3" idx="1"/>
          </p:cNvCxnSpPr>
          <p:nvPr/>
        </p:nvCxnSpPr>
        <p:spPr>
          <a:xfrm rot="5400000" flipH="1">
            <a:off x="-149117" y="1696613"/>
            <a:ext cx="5288511" cy="4153723"/>
          </a:xfrm>
          <a:prstGeom prst="bentConnector4">
            <a:avLst>
              <a:gd name="adj1" fmla="val -4323"/>
              <a:gd name="adj2" fmla="val 10550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572" y="218658"/>
            <a:ext cx="6850743" cy="405456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003399"/>
                </a:solidFill>
              </a:rPr>
              <a:t>Inputs → Normalization → Tokens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012" y="1017186"/>
            <a:ext cx="1451429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3399"/>
                </a:solidFill>
              </a:rPr>
              <a:t>Text</a:t>
            </a:r>
          </a:p>
        </p:txBody>
      </p:sp>
      <p:sp>
        <p:nvSpPr>
          <p:cNvPr id="4" name="Rectangle 3"/>
          <p:cNvSpPr/>
          <p:nvPr/>
        </p:nvSpPr>
        <p:spPr>
          <a:xfrm>
            <a:off x="3640698" y="1017186"/>
            <a:ext cx="1596572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3399"/>
                </a:solidFill>
              </a:rPr>
              <a:t>Image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498527" y="1017186"/>
            <a:ext cx="1074057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3399"/>
                </a:solidFill>
              </a:rPr>
              <a:t>Audio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0183" y="1993997"/>
            <a:ext cx="3657600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003399"/>
                </a:solidFill>
              </a:rPr>
              <a:t>Encoders (tokenizer / vision / speech)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6012" y="3157318"/>
            <a:ext cx="6181287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003399"/>
                </a:solidFill>
              </a:rPr>
              <a:t>Context Packer (window </a:t>
            </a:r>
            <a:r>
              <a:rPr sz="2000" dirty="0" err="1">
                <a:solidFill>
                  <a:srgbClr val="003399"/>
                </a:solidFill>
              </a:rPr>
              <a:t>mgmt</a:t>
            </a:r>
            <a:r>
              <a:rPr sz="2000" dirty="0">
                <a:solidFill>
                  <a:srgbClr val="003399"/>
                </a:solidFill>
              </a:rPr>
              <a:t>, truncation, compression)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0183" y="4257028"/>
            <a:ext cx="3962401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 dirty="0">
                <a:solidFill>
                  <a:srgbClr val="003399"/>
                </a:solidFill>
              </a:rPr>
              <a:t>Safety </a:t>
            </a:r>
            <a:r>
              <a:rPr sz="2000" dirty="0" err="1">
                <a:solidFill>
                  <a:srgbClr val="003399"/>
                </a:solidFill>
              </a:rPr>
              <a:t>Prefilter</a:t>
            </a:r>
            <a:r>
              <a:rPr sz="2000" dirty="0">
                <a:solidFill>
                  <a:srgbClr val="003399"/>
                </a:solidFill>
              </a:rPr>
              <a:t> (PII, policy screens)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62583" y="5297450"/>
            <a:ext cx="3657600" cy="731520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000">
                <a:solidFill>
                  <a:srgbClr val="003399"/>
                </a:solidFill>
              </a:rPr>
              <a:t>Tokens/Embeddings → Model</a:t>
            </a:r>
          </a:p>
        </p:txBody>
      </p:sp>
      <p:cxnSp>
        <p:nvCxnSpPr>
          <p:cNvPr id="11" name="Elbow Connector 10"/>
          <p:cNvCxnSpPr>
            <a:stCxn id="3" idx="1"/>
            <a:endCxn id="6" idx="1"/>
          </p:cNvCxnSpPr>
          <p:nvPr/>
        </p:nvCxnSpPr>
        <p:spPr>
          <a:xfrm rot="10800000" flipH="1" flipV="1">
            <a:off x="1928011" y="1382945"/>
            <a:ext cx="682171" cy="976811"/>
          </a:xfrm>
          <a:prstGeom prst="bentConnector3">
            <a:avLst>
              <a:gd name="adj1" fmla="val -33511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4" idx="2"/>
            <a:endCxn id="6" idx="0"/>
          </p:cNvCxnSpPr>
          <p:nvPr/>
        </p:nvCxnSpPr>
        <p:spPr>
          <a:xfrm rot="5400000">
            <a:off x="4316339" y="1871351"/>
            <a:ext cx="245291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6" idx="3"/>
          </p:cNvCxnSpPr>
          <p:nvPr/>
        </p:nvCxnSpPr>
        <p:spPr>
          <a:xfrm flipH="1">
            <a:off x="6267783" y="1382946"/>
            <a:ext cx="304801" cy="976811"/>
          </a:xfrm>
          <a:prstGeom prst="bentConnector3">
            <a:avLst>
              <a:gd name="adj1" fmla="val -75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6" idx="2"/>
          </p:cNvCxnSpPr>
          <p:nvPr/>
        </p:nvCxnSpPr>
        <p:spPr>
          <a:xfrm>
            <a:off x="4438983" y="2725517"/>
            <a:ext cx="0" cy="4318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7" idx="2"/>
          </p:cNvCxnSpPr>
          <p:nvPr/>
        </p:nvCxnSpPr>
        <p:spPr>
          <a:xfrm flipH="1">
            <a:off x="4676655" y="3888838"/>
            <a:ext cx="1" cy="3681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8" idx="2"/>
            <a:endCxn id="9" idx="0"/>
          </p:cNvCxnSpPr>
          <p:nvPr/>
        </p:nvCxnSpPr>
        <p:spPr>
          <a:xfrm rot="5400000">
            <a:off x="4436933" y="5142999"/>
            <a:ext cx="30890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42" y="227271"/>
            <a:ext cx="8118058" cy="411825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accent1"/>
                </a:solidFill>
              </a:rPr>
              <a:t>Retrieval-Augmented Generation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38167" y="1101704"/>
            <a:ext cx="2664542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chemeClr val="accent1"/>
                </a:solidFill>
              </a:rPr>
              <a:t>Query Understanding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5201265" y="2194068"/>
            <a:ext cx="1455174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chemeClr val="accent1"/>
                </a:solidFill>
              </a:rPr>
              <a:t>Retriever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14167" y="2194068"/>
            <a:ext cx="3018504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chemeClr val="accent1"/>
                </a:solidFill>
              </a:rPr>
              <a:t>Vector DB / Search</a:t>
            </a:r>
          </a:p>
        </p:txBody>
      </p:sp>
      <p:sp>
        <p:nvSpPr>
          <p:cNvPr id="6" name="Rectangle 5"/>
          <p:cNvSpPr/>
          <p:nvPr/>
        </p:nvSpPr>
        <p:spPr>
          <a:xfrm>
            <a:off x="1514167" y="3383280"/>
            <a:ext cx="5279923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dirty="0">
                <a:solidFill>
                  <a:schemeClr val="accent1"/>
                </a:solidFill>
              </a:rPr>
              <a:t>Relevance Scoring + De-dup + Grounding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14167" y="4475644"/>
            <a:ext cx="5142271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dirty="0">
                <a:solidFill>
                  <a:schemeClr val="accent1"/>
                </a:solidFill>
              </a:rPr>
              <a:t>Prompt Builder (system + tools + snippets)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2762" y="5615695"/>
            <a:ext cx="3657600" cy="731520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chemeClr val="accent1"/>
                </a:solidFill>
              </a:rPr>
              <a:t>Model Input Context</a:t>
            </a:r>
          </a:p>
        </p:txBody>
      </p:sp>
      <p:cxnSp>
        <p:nvCxnSpPr>
          <p:cNvPr id="10" name="Elbow Connector 9"/>
          <p:cNvCxnSpPr>
            <a:stCxn id="3" idx="1"/>
            <a:endCxn id="5" idx="1"/>
          </p:cNvCxnSpPr>
          <p:nvPr/>
        </p:nvCxnSpPr>
        <p:spPr>
          <a:xfrm rot="10800000" flipV="1">
            <a:off x="1514167" y="1467464"/>
            <a:ext cx="1524000" cy="1092364"/>
          </a:xfrm>
          <a:prstGeom prst="bentConnector3">
            <a:avLst>
              <a:gd name="adj1" fmla="val 115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3" idx="3"/>
            <a:endCxn id="4" idx="3"/>
          </p:cNvCxnSpPr>
          <p:nvPr/>
        </p:nvCxnSpPr>
        <p:spPr>
          <a:xfrm>
            <a:off x="5702709" y="1467464"/>
            <a:ext cx="953730" cy="1092364"/>
          </a:xfrm>
          <a:prstGeom prst="bentConnector3">
            <a:avLst>
              <a:gd name="adj1" fmla="val 12396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1"/>
          </p:cNvCxnSpPr>
          <p:nvPr/>
        </p:nvCxnSpPr>
        <p:spPr>
          <a:xfrm rot="5400000">
            <a:off x="1857067" y="2582688"/>
            <a:ext cx="823452" cy="1509252"/>
          </a:xfrm>
          <a:prstGeom prst="bentConnector4">
            <a:avLst>
              <a:gd name="adj1" fmla="val 27791"/>
              <a:gd name="adj2" fmla="val 11514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4" idx="1"/>
          </p:cNvCxnSpPr>
          <p:nvPr/>
        </p:nvCxnSpPr>
        <p:spPr>
          <a:xfrm>
            <a:off x="4532671" y="2559828"/>
            <a:ext cx="668594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4" idx="2"/>
            <a:endCxn id="6" idx="3"/>
          </p:cNvCxnSpPr>
          <p:nvPr/>
        </p:nvCxnSpPr>
        <p:spPr>
          <a:xfrm rot="16200000" flipH="1">
            <a:off x="5949745" y="2904695"/>
            <a:ext cx="823452" cy="865238"/>
          </a:xfrm>
          <a:prstGeom prst="bentConnector4">
            <a:avLst>
              <a:gd name="adj1" fmla="val 27791"/>
              <a:gd name="adj2" fmla="val 12642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7" idx="0"/>
          </p:cNvCxnSpPr>
          <p:nvPr/>
        </p:nvCxnSpPr>
        <p:spPr>
          <a:xfrm>
            <a:off x="4085303" y="4114800"/>
            <a:ext cx="0" cy="360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7" idx="2"/>
            <a:endCxn id="8" idx="0"/>
          </p:cNvCxnSpPr>
          <p:nvPr/>
        </p:nvCxnSpPr>
        <p:spPr>
          <a:xfrm rot="5400000">
            <a:off x="3844168" y="5374559"/>
            <a:ext cx="408531" cy="737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845" y="438220"/>
            <a:ext cx="5937755" cy="753272"/>
          </a:xfrm>
        </p:spPr>
        <p:txBody>
          <a:bodyPr>
            <a:normAutofit fontScale="90000"/>
          </a:bodyPr>
          <a:lstStyle/>
          <a:p>
            <a:r>
              <a:rPr lang="en-US" dirty="0"/>
              <a:t>Prompt/Context Builder (system + tools + snippets</a:t>
            </a:r>
            <a:r>
              <a:rPr lang="en-US" dirty="0" smtClean="0"/>
              <a:t>)</a:t>
            </a:r>
            <a:endParaRPr lang="ur-PK" dirty="0"/>
          </a:p>
        </p:txBody>
      </p:sp>
      <p:sp>
        <p:nvSpPr>
          <p:cNvPr id="3" name="Rectangle 2"/>
          <p:cNvSpPr/>
          <p:nvPr/>
        </p:nvSpPr>
        <p:spPr>
          <a:xfrm>
            <a:off x="1237076" y="1808092"/>
            <a:ext cx="2664542" cy="73152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70C0"/>
                </a:solidFill>
              </a:rPr>
              <a:t>System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94640" y="3013438"/>
            <a:ext cx="2664542" cy="731520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70C0"/>
                </a:solidFill>
              </a:rPr>
              <a:t>Tools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71722" y="4103328"/>
            <a:ext cx="2664542" cy="73152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70C0"/>
                </a:solidFill>
              </a:rPr>
              <a:t>Snippets</a:t>
            </a:r>
            <a:endParaRPr sz="32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93985" y="5149419"/>
            <a:ext cx="2664542" cy="73152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smtClean="0">
                <a:solidFill>
                  <a:srgbClr val="0070C0"/>
                </a:solidFill>
              </a:rPr>
              <a:t>Final Context</a:t>
            </a:r>
            <a:endParaRPr sz="3200" dirty="0">
              <a:solidFill>
                <a:srgbClr val="0070C0"/>
              </a:solidFill>
            </a:endParaRPr>
          </a:p>
        </p:txBody>
      </p:sp>
      <p:cxnSp>
        <p:nvCxnSpPr>
          <p:cNvPr id="10" name="Elbow Connector 9"/>
          <p:cNvCxnSpPr>
            <a:stCxn id="3" idx="1"/>
            <a:endCxn id="4" idx="1"/>
          </p:cNvCxnSpPr>
          <p:nvPr/>
        </p:nvCxnSpPr>
        <p:spPr>
          <a:xfrm rot="10800000" flipH="1" flipV="1">
            <a:off x="1237076" y="2173852"/>
            <a:ext cx="1057564" cy="1205346"/>
          </a:xfrm>
          <a:prstGeom prst="bentConnector3">
            <a:avLst>
              <a:gd name="adj1" fmla="val -2161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4" idx="2"/>
            <a:endCxn id="5" idx="1"/>
          </p:cNvCxnSpPr>
          <p:nvPr/>
        </p:nvCxnSpPr>
        <p:spPr>
          <a:xfrm rot="16200000" flipH="1">
            <a:off x="3637251" y="3734617"/>
            <a:ext cx="724130" cy="74481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2"/>
            <a:endCxn id="6" idx="1"/>
          </p:cNvCxnSpPr>
          <p:nvPr/>
        </p:nvCxnSpPr>
        <p:spPr>
          <a:xfrm rot="16200000" flipH="1">
            <a:off x="5658824" y="4880017"/>
            <a:ext cx="680331" cy="5899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63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119" y="254478"/>
            <a:ext cx="7111827" cy="406908"/>
          </a:xfrm>
        </p:spPr>
        <p:txBody>
          <a:bodyPr>
            <a:normAutofit fontScale="90000"/>
          </a:bodyPr>
          <a:lstStyle/>
          <a:p>
            <a:r>
              <a:rPr dirty="0"/>
              <a:t>Transformer Core (Conceptual)</a:t>
            </a:r>
          </a:p>
        </p:txBody>
      </p:sp>
      <p:sp>
        <p:nvSpPr>
          <p:cNvPr id="3" name="Rectangle 2"/>
          <p:cNvSpPr/>
          <p:nvPr/>
        </p:nvSpPr>
        <p:spPr>
          <a:xfrm>
            <a:off x="3319841" y="1328987"/>
            <a:ext cx="2255741" cy="731520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rgbClr val="FF0000"/>
                </a:solidFill>
              </a:rPr>
              <a:t>Stack of N Blocks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2286000"/>
            <a:ext cx="5601810" cy="448322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dirty="0">
                <a:solidFill>
                  <a:srgbClr val="FF0000"/>
                </a:solidFill>
              </a:rPr>
              <a:t>Multi-Head Attention + MLP + Residual/Norm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354" y="3898185"/>
            <a:ext cx="3657600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FF0000"/>
                </a:solidFill>
              </a:rPr>
              <a:t>KV Cache</a:t>
            </a:r>
          </a:p>
        </p:txBody>
      </p:sp>
      <p:sp>
        <p:nvSpPr>
          <p:cNvPr id="6" name="Rectangle 5"/>
          <p:cNvSpPr/>
          <p:nvPr/>
        </p:nvSpPr>
        <p:spPr>
          <a:xfrm>
            <a:off x="4371846" y="3898185"/>
            <a:ext cx="3657600" cy="731520"/>
          </a:xfrm>
          <a:prstGeom prst="rect">
            <a:avLst/>
          </a:prstGeom>
          <a:solidFill>
            <a:srgbClr val="DE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FF0000"/>
                </a:solidFill>
              </a:rPr>
              <a:t>Speculative Decoding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618912" y="4951077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FF0000"/>
                </a:solidFill>
              </a:rPr>
              <a:t>Logits → Tokens (Streaming)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2762731"/>
            <a:ext cx="5601810" cy="448322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dirty="0">
                <a:solidFill>
                  <a:srgbClr val="FF0000"/>
                </a:solidFill>
              </a:rPr>
              <a:t>Multi-Head Attention + MLP + Residual/Norm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0" y="3239462"/>
            <a:ext cx="5601810" cy="448322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dirty="0">
                <a:solidFill>
                  <a:srgbClr val="FF0000"/>
                </a:solidFill>
              </a:rPr>
              <a:t>Multi-Head Attention + MLP + Residual/Norm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147947"/>
            <a:ext cx="5937755" cy="406908"/>
          </a:xfrm>
        </p:spPr>
        <p:txBody>
          <a:bodyPr>
            <a:normAutofit fontScale="90000"/>
          </a:bodyPr>
          <a:lstStyle/>
          <a:p>
            <a:r>
              <a:t>Tool Use &amp; Function Calling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296633" y="914400"/>
            <a:ext cx="3997842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>
                <a:solidFill>
                  <a:srgbClr val="00B050"/>
                </a:solidFill>
              </a:rPr>
              <a:t>Planner (decide tools / steps)</a:t>
            </a:r>
          </a:p>
        </p:txBody>
      </p:sp>
      <p:sp>
        <p:nvSpPr>
          <p:cNvPr id="4" name="Rectangle 3"/>
          <p:cNvSpPr/>
          <p:nvPr/>
        </p:nvSpPr>
        <p:spPr>
          <a:xfrm>
            <a:off x="903767" y="2004237"/>
            <a:ext cx="2626242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>
                <a:solidFill>
                  <a:srgbClr val="00B050"/>
                </a:solidFill>
              </a:rPr>
              <a:t>Tool Call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2296633" y="2971800"/>
            <a:ext cx="3657600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>
                <a:solidFill>
                  <a:srgbClr val="00B050"/>
                </a:solidFill>
              </a:rPr>
              <a:t>Result Parser + Re-plan</a:t>
            </a:r>
          </a:p>
        </p:txBody>
      </p:sp>
      <p:sp>
        <p:nvSpPr>
          <p:cNvPr id="7" name="Rectangle 6"/>
          <p:cNvSpPr/>
          <p:nvPr/>
        </p:nvSpPr>
        <p:spPr>
          <a:xfrm>
            <a:off x="2296633" y="4061637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>
                <a:solidFill>
                  <a:srgbClr val="00B050"/>
                </a:solidFill>
              </a:rPr>
              <a:t>Grounded Answer Draft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96633" y="5029200"/>
            <a:ext cx="3657600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>
                <a:solidFill>
                  <a:srgbClr val="00B050"/>
                </a:solidFill>
              </a:rPr>
              <a:t>Safety Check → Stream</a:t>
            </a:r>
          </a:p>
        </p:txBody>
      </p:sp>
      <p:sp>
        <p:nvSpPr>
          <p:cNvPr id="9" name="Rectangle 8"/>
          <p:cNvSpPr/>
          <p:nvPr/>
        </p:nvSpPr>
        <p:spPr>
          <a:xfrm>
            <a:off x="4405422" y="2004237"/>
            <a:ext cx="2626242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dirty="0">
                <a:solidFill>
                  <a:srgbClr val="00B050"/>
                </a:solidFill>
              </a:rPr>
              <a:t>Tool Call </a:t>
            </a:r>
            <a:r>
              <a:rPr sz="2400" dirty="0" smtClean="0">
                <a:solidFill>
                  <a:srgbClr val="00B050"/>
                </a:solidFill>
              </a:rPr>
              <a:t>#</a:t>
            </a:r>
            <a:r>
              <a:rPr lang="en-US" sz="2400" dirty="0" smtClean="0">
                <a:solidFill>
                  <a:srgbClr val="00B050"/>
                </a:solidFill>
              </a:rPr>
              <a:t>2</a:t>
            </a:r>
            <a:endParaRPr sz="2400" dirty="0">
              <a:solidFill>
                <a:srgbClr val="00B050"/>
              </a:solidFill>
            </a:endParaRPr>
          </a:p>
        </p:txBody>
      </p:sp>
      <p:cxnSp>
        <p:nvCxnSpPr>
          <p:cNvPr id="11" name="Elbow Connector 10"/>
          <p:cNvCxnSpPr>
            <a:stCxn id="3" idx="1"/>
          </p:cNvCxnSpPr>
          <p:nvPr/>
        </p:nvCxnSpPr>
        <p:spPr>
          <a:xfrm rot="10800000" flipV="1">
            <a:off x="1807535" y="1280159"/>
            <a:ext cx="489098" cy="7240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3" idx="3"/>
          </p:cNvCxnSpPr>
          <p:nvPr/>
        </p:nvCxnSpPr>
        <p:spPr>
          <a:xfrm>
            <a:off x="6294475" y="1280160"/>
            <a:ext cx="265813" cy="66666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4" idx="1"/>
            <a:endCxn id="6" idx="1"/>
          </p:cNvCxnSpPr>
          <p:nvPr/>
        </p:nvCxnSpPr>
        <p:spPr>
          <a:xfrm rot="10800000" flipH="1" flipV="1">
            <a:off x="903767" y="2369996"/>
            <a:ext cx="1392866" cy="967563"/>
          </a:xfrm>
          <a:prstGeom prst="bentConnector3">
            <a:avLst>
              <a:gd name="adj1" fmla="val -1641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9" idx="3"/>
            <a:endCxn id="6" idx="3"/>
          </p:cNvCxnSpPr>
          <p:nvPr/>
        </p:nvCxnSpPr>
        <p:spPr>
          <a:xfrm flipH="1">
            <a:off x="5954233" y="2369997"/>
            <a:ext cx="1077431" cy="967563"/>
          </a:xfrm>
          <a:prstGeom prst="bentConnector3">
            <a:avLst>
              <a:gd name="adj1" fmla="val -2121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4125433" y="3703320"/>
            <a:ext cx="0" cy="3583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2"/>
            <a:endCxn id="8" idx="0"/>
          </p:cNvCxnSpPr>
          <p:nvPr/>
        </p:nvCxnSpPr>
        <p:spPr>
          <a:xfrm>
            <a:off x="4125433" y="4793157"/>
            <a:ext cx="0" cy="2360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4659" y="242423"/>
            <a:ext cx="5937755" cy="535881"/>
          </a:xfrm>
        </p:spPr>
        <p:txBody>
          <a:bodyPr>
            <a:normAutofit fontScale="90000"/>
          </a:bodyPr>
          <a:lstStyle/>
          <a:p>
            <a:r>
              <a:t>Memory &amp; Personalization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402958" y="1107913"/>
            <a:ext cx="3657600" cy="731520"/>
          </a:xfrm>
          <a:prstGeom prst="rect">
            <a:avLst/>
          </a:prstGeom>
          <a:solidFill>
            <a:srgbClr val="EBDE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 dirty="0">
                <a:solidFill>
                  <a:srgbClr val="7030A0"/>
                </a:solidFill>
              </a:rPr>
              <a:t>Session State (ephemeral)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414659" y="2098867"/>
            <a:ext cx="270067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7030A0"/>
                </a:solidFill>
              </a:rPr>
              <a:t>Memory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2402958" y="3236551"/>
            <a:ext cx="3657600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rgbClr val="7030A0"/>
                </a:solidFill>
              </a:rPr>
              <a:t>Gating &amp; Privacy Controls</a:t>
            </a:r>
          </a:p>
        </p:txBody>
      </p:sp>
      <p:sp>
        <p:nvSpPr>
          <p:cNvPr id="7" name="Rectangle 6"/>
          <p:cNvSpPr/>
          <p:nvPr/>
        </p:nvSpPr>
        <p:spPr>
          <a:xfrm>
            <a:off x="2402958" y="4318945"/>
            <a:ext cx="3657600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rgbClr val="7030A0"/>
                </a:solidFill>
              </a:rPr>
              <a:t>Write-Back (if allowed)</a:t>
            </a:r>
          </a:p>
        </p:txBody>
      </p:sp>
      <p:sp>
        <p:nvSpPr>
          <p:cNvPr id="8" name="Rectangle 7"/>
          <p:cNvSpPr/>
          <p:nvPr/>
        </p:nvSpPr>
        <p:spPr>
          <a:xfrm>
            <a:off x="2402958" y="5401339"/>
            <a:ext cx="3657600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200">
                <a:solidFill>
                  <a:srgbClr val="7030A0"/>
                </a:solidFill>
              </a:rPr>
              <a:t>Personalized 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4383536" y="2098867"/>
            <a:ext cx="270067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7030A0"/>
                </a:solidFill>
              </a:rPr>
              <a:t>Profile / Preferences</a:t>
            </a:r>
          </a:p>
        </p:txBody>
      </p:sp>
      <p:cxnSp>
        <p:nvCxnSpPr>
          <p:cNvPr id="13" name="Elbow Connector 12"/>
          <p:cNvCxnSpPr>
            <a:stCxn id="3" idx="3"/>
            <a:endCxn id="9" idx="3"/>
          </p:cNvCxnSpPr>
          <p:nvPr/>
        </p:nvCxnSpPr>
        <p:spPr>
          <a:xfrm>
            <a:off x="6060558" y="1473673"/>
            <a:ext cx="1023648" cy="990954"/>
          </a:xfrm>
          <a:prstGeom prst="bentConnector3">
            <a:avLst>
              <a:gd name="adj1" fmla="val 12233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1"/>
            <a:endCxn id="4" idx="1"/>
          </p:cNvCxnSpPr>
          <p:nvPr/>
        </p:nvCxnSpPr>
        <p:spPr>
          <a:xfrm rot="10800000" flipV="1">
            <a:off x="1414660" y="1473673"/>
            <a:ext cx="988299" cy="990954"/>
          </a:xfrm>
          <a:prstGeom prst="bentConnector3">
            <a:avLst>
              <a:gd name="adj1" fmla="val 12313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4" idx="3"/>
            <a:endCxn id="9" idx="1"/>
          </p:cNvCxnSpPr>
          <p:nvPr/>
        </p:nvCxnSpPr>
        <p:spPr>
          <a:xfrm>
            <a:off x="4115329" y="2464627"/>
            <a:ext cx="268207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1"/>
            <a:endCxn id="7" idx="1"/>
          </p:cNvCxnSpPr>
          <p:nvPr/>
        </p:nvCxnSpPr>
        <p:spPr>
          <a:xfrm rot="10800000" flipV="1">
            <a:off x="2402958" y="3602311"/>
            <a:ext cx="12700" cy="10823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7" idx="3"/>
            <a:endCxn id="8" idx="3"/>
          </p:cNvCxnSpPr>
          <p:nvPr/>
        </p:nvCxnSpPr>
        <p:spPr>
          <a:xfrm>
            <a:off x="6060558" y="4684705"/>
            <a:ext cx="12700" cy="10823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2764994" y="2830387"/>
            <a:ext cx="1466764" cy="40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>
          <a:xfrm flipH="1">
            <a:off x="4231758" y="2830387"/>
            <a:ext cx="1502113" cy="406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284209"/>
            <a:ext cx="5937755" cy="598294"/>
          </a:xfrm>
        </p:spPr>
        <p:txBody>
          <a:bodyPr>
            <a:normAutofit fontScale="90000"/>
          </a:bodyPr>
          <a:lstStyle/>
          <a:p>
            <a:r>
              <a:t>Safety &amp; Policy Enforcement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5489" y="1218491"/>
            <a:ext cx="3657600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00FF"/>
                </a:solidFill>
              </a:rPr>
              <a:t>Prefilter (inputs)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0442" y="2224331"/>
            <a:ext cx="4667693" cy="731520"/>
          </a:xfrm>
          <a:prstGeom prst="rect">
            <a:avLst/>
          </a:prstGeom>
          <a:solidFill>
            <a:srgbClr val="FFC7C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>
                <a:solidFill>
                  <a:srgbClr val="0000FF"/>
                </a:solidFill>
              </a:rPr>
              <a:t>Policy Classifiers (safety, content, PII)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799" y="3261005"/>
            <a:ext cx="4779335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0000FF"/>
                </a:solidFill>
              </a:rPr>
              <a:t>Mitigations (refuse, redact, route)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799" y="4297679"/>
            <a:ext cx="4779334" cy="731520"/>
          </a:xfrm>
          <a:prstGeom prst="rect">
            <a:avLst/>
          </a:prstGeom>
          <a:solidFill>
            <a:srgbClr val="FF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0000FF"/>
                </a:solidFill>
              </a:rPr>
              <a:t>Output Filter + Watermarking/Logging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389666" y="5273748"/>
            <a:ext cx="3657600" cy="731520"/>
          </a:xfrm>
          <a:prstGeom prst="rect">
            <a:avLst/>
          </a:prstGeom>
          <a:solidFill>
            <a:srgbClr val="E2EFD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200" dirty="0">
                <a:solidFill>
                  <a:srgbClr val="0000FF"/>
                </a:solidFill>
              </a:rPr>
              <a:t>Human Feedback Loops</a:t>
            </a:r>
          </a:p>
        </p:txBody>
      </p:sp>
      <p:cxnSp>
        <p:nvCxnSpPr>
          <p:cNvPr id="9" name="Straight Arrow Connector 8"/>
          <p:cNvCxnSpPr>
            <a:stCxn id="3" idx="2"/>
            <a:endCxn id="4" idx="0"/>
          </p:cNvCxnSpPr>
          <p:nvPr/>
        </p:nvCxnSpPr>
        <p:spPr>
          <a:xfrm>
            <a:off x="4274289" y="1950011"/>
            <a:ext cx="0" cy="2743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5" idx="0"/>
          </p:cNvCxnSpPr>
          <p:nvPr/>
        </p:nvCxnSpPr>
        <p:spPr>
          <a:xfrm>
            <a:off x="4218466" y="2955851"/>
            <a:ext cx="1" cy="30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2"/>
            <a:endCxn id="6" idx="0"/>
          </p:cNvCxnSpPr>
          <p:nvPr/>
        </p:nvCxnSpPr>
        <p:spPr>
          <a:xfrm flipH="1">
            <a:off x="4218466" y="3992525"/>
            <a:ext cx="1" cy="30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4218466" y="5029199"/>
            <a:ext cx="0" cy="244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262</TotalTime>
  <Words>361</Words>
  <Application>Microsoft Office PowerPoint</Application>
  <PresentationFormat>On-screen Show (4:3)</PresentationFormat>
  <Paragraphs>97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Majalla UI</vt:lpstr>
      <vt:lpstr>Parcel</vt:lpstr>
      <vt:lpstr>chatgpt5 architecture</vt:lpstr>
      <vt:lpstr>ChatGPT-5: System Overview</vt:lpstr>
      <vt:lpstr>Inputs → Normalization → Tokens</vt:lpstr>
      <vt:lpstr>Retrieval-Augmented Generation</vt:lpstr>
      <vt:lpstr>Prompt/Context Builder (system + tools + snippets)</vt:lpstr>
      <vt:lpstr>Transformer Core (Conceptual)</vt:lpstr>
      <vt:lpstr>Tool Use &amp; Function Calling</vt:lpstr>
      <vt:lpstr>Memory &amp; Personalization</vt:lpstr>
      <vt:lpstr>Safety &amp; Policy Enforcement</vt:lpstr>
      <vt:lpstr>Training (Illustrative)</vt:lpstr>
      <vt:lpstr>Inference &amp; Scaling</vt:lpstr>
      <vt:lpstr>Streaming Response </vt:lpstr>
      <vt:lpstr>Quality &amp; Feedback Loop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ChatGPT-5: System Overview</dc:title>
  <dc:subject/>
  <dc:creator>DELL</dc:creator>
  <cp:keywords/>
  <dc:description>generated using python-pptx</dc:description>
  <cp:lastModifiedBy>Moorche</cp:lastModifiedBy>
  <cp:revision>73</cp:revision>
  <dcterms:created xsi:type="dcterms:W3CDTF">2013-01-27T09:14:16Z</dcterms:created>
  <dcterms:modified xsi:type="dcterms:W3CDTF">2025-09-20T08:36:13Z</dcterms:modified>
  <cp:category/>
</cp:coreProperties>
</file>