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771" r:id="rId1"/>
    <p:sldMasterId id="2147483657" r:id="rId2"/>
    <p:sldMasterId id="2147483833" r:id="rId3"/>
  </p:sldMasterIdLst>
  <p:notesMasterIdLst>
    <p:notesMasterId r:id="rId19"/>
  </p:notesMasterIdLst>
  <p:handoutMasterIdLst>
    <p:handoutMasterId r:id="rId20"/>
  </p:handoutMasterIdLst>
  <p:sldIdLst>
    <p:sldId id="1171" r:id="rId4"/>
    <p:sldId id="1126" r:id="rId5"/>
    <p:sldId id="1097" r:id="rId6"/>
    <p:sldId id="1203" r:id="rId7"/>
    <p:sldId id="1207" r:id="rId8"/>
    <p:sldId id="1202" r:id="rId9"/>
    <p:sldId id="1208" r:id="rId10"/>
    <p:sldId id="1172" r:id="rId11"/>
    <p:sldId id="1102" r:id="rId12"/>
    <p:sldId id="1206" r:id="rId13"/>
    <p:sldId id="1185" r:id="rId14"/>
    <p:sldId id="1199" r:id="rId15"/>
    <p:sldId id="1205" r:id="rId16"/>
    <p:sldId id="1200" r:id="rId17"/>
    <p:sldId id="1197" r:id="rId18"/>
  </p:sldIdLst>
  <p:sldSz cx="12192000" cy="6858000"/>
  <p:notesSz cx="6858000" cy="9144000"/>
  <p:embeddedFontLst>
    <p:embeddedFont>
      <p:font typeface="Cambria Math" panose="02040503050406030204" pitchFamily="18" charset="0"/>
      <p:regular r:id="rId21"/>
    </p:embeddedFont>
  </p:embeddedFont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Презентация" id="{7F42B36E-7523-401C-89D6-E2F8CEBE60F1}">
          <p14:sldIdLst>
            <p14:sldId id="1171"/>
            <p14:sldId id="1126"/>
            <p14:sldId id="1097"/>
            <p14:sldId id="1203"/>
            <p14:sldId id="1207"/>
            <p14:sldId id="1202"/>
            <p14:sldId id="1208"/>
            <p14:sldId id="1172"/>
            <p14:sldId id="1102"/>
            <p14:sldId id="1206"/>
            <p14:sldId id="1185"/>
            <p14:sldId id="1199"/>
            <p14:sldId id="1205"/>
            <p14:sldId id="1200"/>
            <p14:sldId id="119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Алексей Малышев" initials="АМ" lastIdx="8" clrIdx="0">
    <p:extLst>
      <p:ext uri="{19B8F6BF-5375-455C-9EA6-DF929625EA0E}">
        <p15:presenceInfo xmlns:p15="http://schemas.microsoft.com/office/powerpoint/2012/main" userId="8ae9c15f625b32bb" providerId="Windows Live"/>
      </p:ext>
    </p:extLst>
  </p:cmAuthor>
  <p:cmAuthor id="2" name="OCTS" initials="O" lastIdx="1" clrIdx="1">
    <p:extLst>
      <p:ext uri="{19B8F6BF-5375-455C-9EA6-DF929625EA0E}">
        <p15:presenceInfo xmlns:p15="http://schemas.microsoft.com/office/powerpoint/2012/main" userId="OCTS" providerId="None"/>
      </p:ext>
    </p:extLst>
  </p:cmAuthor>
  <p:cmAuthor id="3" name="Kostylev Andrey" initials="KA" lastIdx="1" clrIdx="2">
    <p:extLst>
      <p:ext uri="{19B8F6BF-5375-455C-9EA6-DF929625EA0E}">
        <p15:presenceInfo xmlns:p15="http://schemas.microsoft.com/office/powerpoint/2012/main" userId="146efb04217a1102" providerId="Windows Live"/>
      </p:ext>
    </p:extLst>
  </p:cmAuthor>
  <p:cmAuthor id="4" name="Elizaveta Kostyleva" initials="EK" lastIdx="1" clrIdx="3">
    <p:extLst>
      <p:ext uri="{19B8F6BF-5375-455C-9EA6-DF929625EA0E}">
        <p15:presenceInfo xmlns:p15="http://schemas.microsoft.com/office/powerpoint/2012/main" userId="S::ekostyleva@lifevantage.com::e5a115f0-bdb1-48b8-969c-0a472e870de3" providerId="AD"/>
      </p:ext>
    </p:extLst>
  </p:cmAuthor>
  <p:cmAuthor id="5" name="ОЦТС" initials="О" lastIdx="2" clrIdx="4">
    <p:extLst>
      <p:ext uri="{19B8F6BF-5375-455C-9EA6-DF929625EA0E}">
        <p15:presenceInfo xmlns:p15="http://schemas.microsoft.com/office/powerpoint/2012/main" userId="ОЦТС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AAA"/>
    <a:srgbClr val="9D9D9D"/>
    <a:srgbClr val="FEFEFE"/>
    <a:srgbClr val="BFBFBF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Средний стиль 1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Средний стиль 4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Светлый стиль 3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Светлый стиль 1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0520" autoAdjust="0"/>
  </p:normalViewPr>
  <p:slideViewPr>
    <p:cSldViewPr snapToGrid="0" snapToObjects="1">
      <p:cViewPr varScale="1">
        <p:scale>
          <a:sx n="60" d="100"/>
          <a:sy n="60" d="100"/>
        </p:scale>
        <p:origin x="96" y="118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400" d="100"/>
        <a:sy n="400" d="100"/>
      </p:scale>
      <p:origin x="0" y="0"/>
    </p:cViewPr>
  </p:notesTextViewPr>
  <p:sorterViewPr>
    <p:cViewPr>
      <p:scale>
        <a:sx n="66" d="100"/>
        <a:sy n="66" d="100"/>
      </p:scale>
      <p:origin x="0" y="-7146"/>
    </p:cViewPr>
  </p:sorterViewPr>
  <p:notesViewPr>
    <p:cSldViewPr snapToGrid="0" snapToObjects="1">
      <p:cViewPr varScale="1">
        <p:scale>
          <a:sx n="85" d="100"/>
          <a:sy n="85" d="100"/>
        </p:scale>
        <p:origin x="380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font" Target="fonts/font1.fntdata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A78F288-5E3C-4F81-AD43-7789565D295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82D620-2592-455C-9AF4-8E2D0C2F79A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FFCE6C-E7E6-4C35-A8B5-8F9784AA6873}" type="datetimeFigureOut">
              <a:rPr lang="en-US" smtClean="0"/>
              <a:pPr/>
              <a:t>6/1/2024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5628E3-CFC5-471A-B6A2-9F949B2E814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586937-338C-4D39-8822-B1F000CF62F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E77762-F59A-4FB1-90F9-50BE76F033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5588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D46D5B-6567-794D-8CBA-5CCA973D6774}" type="datetimeFigureOut">
              <a:rPr lang="ru-RU"/>
              <a:pPr/>
              <a:t>01.06.2024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EDE2F8-02D4-C448-B364-7246A6689E7F}" type="slidenum">
              <a:rPr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7934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EDE2F8-02D4-C448-B364-7246A6689E7F}" type="slidenum">
              <a:rPr lang="ru-RU" smtClean="0"/>
              <a:pPr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741725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EDE2F8-02D4-C448-B364-7246A6689E7F}" type="slidenum">
              <a:rPr lang="ru-RU" smtClean="0"/>
              <a:pPr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24003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EDE2F8-02D4-C448-B364-7246A6689E7F}" type="slidenum">
              <a:rPr lang="ru-RU" smtClean="0"/>
              <a:pPr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145620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EDE2F8-02D4-C448-B364-7246A6689E7F}" type="slidenum">
              <a:rPr lang="ru-RU" smtClean="0"/>
              <a:pPr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813934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EDE2F8-02D4-C448-B364-7246A6689E7F}" type="slidenum">
              <a:rPr lang="ru-RU" smtClean="0"/>
              <a:pPr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160210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EDE2F8-02D4-C448-B364-7246A6689E7F}" type="slidenum">
              <a:rPr lang="ru-RU" smtClean="0"/>
              <a:pPr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799486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EDE2F8-02D4-C448-B364-7246A6689E7F}" type="slidenum">
              <a:rPr lang="ru-RU" smtClean="0"/>
              <a:pPr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937523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EDE2F8-02D4-C448-B364-7246A6689E7F}" type="slidenum">
              <a:rPr lang="ru-RU" smtClean="0"/>
              <a:pPr/>
              <a:t>10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569208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6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ая стран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76EB76-0898-4F71-9685-0F9BE4E1F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7CD38B1-ACC6-416C-AF72-6F91347F95C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50863" y="4568243"/>
            <a:ext cx="6330950" cy="841155"/>
          </a:xfrm>
        </p:spPr>
        <p:txBody>
          <a:bodyPr/>
          <a:lstStyle>
            <a:lvl1pPr>
              <a:spcBef>
                <a:spcPts val="0"/>
              </a:spcBef>
              <a:defRPr/>
            </a:lvl1pPr>
            <a:lvl3pPr marL="914400" indent="0">
              <a:buNone/>
              <a:defRPr/>
            </a:lvl3pPr>
          </a:lstStyle>
          <a:p>
            <a:pPr lvl="0"/>
            <a:r>
              <a:rPr lang="ru-RU" dirty="0"/>
              <a:t>Имя Фамилия </a:t>
            </a:r>
          </a:p>
        </p:txBody>
      </p:sp>
      <p:sp>
        <p:nvSpPr>
          <p:cNvPr id="9" name="Текст 8">
            <a:extLst>
              <a:ext uri="{FF2B5EF4-FFF2-40B4-BE49-F238E27FC236}">
                <a16:creationId xmlns:a16="http://schemas.microsoft.com/office/drawing/2014/main" id="{F0C140D7-ACA5-419A-846F-D1888293EFF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152598" y="5993952"/>
            <a:ext cx="3488540" cy="387798"/>
          </a:xfrm>
        </p:spPr>
        <p:txBody>
          <a:bodyPr/>
          <a:lstStyle>
            <a:lvl2pPr>
              <a:defRPr/>
            </a:lvl2pPr>
            <a:lvl3pPr marL="914400" indent="0">
              <a:buNone/>
              <a:defRPr/>
            </a:lvl3pPr>
          </a:lstStyle>
          <a:p>
            <a:pPr lvl="1"/>
            <a:r>
              <a:rPr lang="ru-RU" dirty="0"/>
              <a:t>Дата</a:t>
            </a:r>
          </a:p>
        </p:txBody>
      </p:sp>
    </p:spTree>
    <p:extLst>
      <p:ext uri="{BB962C8B-B14F-4D97-AF65-F5344CB8AC3E}">
        <p14:creationId xmlns:p14="http://schemas.microsoft.com/office/powerpoint/2010/main" val="2891415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3309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 - один бл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D7347E-D0C8-4C5C-B7FE-A4CCFC0D2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84CF1BEE-FB60-4C41-A4CB-1FA10956AD3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50863" y="1341438"/>
            <a:ext cx="7489825" cy="5040312"/>
          </a:xfrm>
        </p:spPr>
        <p:txBody>
          <a:bodyPr numCol="1" spcCol="720000"/>
          <a:lstStyle>
            <a:lvl1pPr>
              <a:spcAft>
                <a:spcPts val="1200"/>
              </a:spcAft>
              <a:defRPr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1558704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065" userDrawn="1">
          <p15:clr>
            <a:srgbClr val="9FCC3B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 - два бло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D7347E-D0C8-4C5C-B7FE-A4CCFC0D2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84CF1BEE-FB60-4C41-A4CB-1FA10956AD3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50863" y="1341438"/>
            <a:ext cx="5184775" cy="5040312"/>
          </a:xfrm>
        </p:spPr>
        <p:txBody>
          <a:bodyPr numCol="1" spcCol="720000"/>
          <a:lstStyle>
            <a:lvl1pPr>
              <a:spcAft>
                <a:spcPts val="1200"/>
              </a:spcAft>
              <a:defRPr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7" name="Текст 5">
            <a:extLst>
              <a:ext uri="{FF2B5EF4-FFF2-40B4-BE49-F238E27FC236}">
                <a16:creationId xmlns:a16="http://schemas.microsoft.com/office/drawing/2014/main" id="{C75DE5C1-456E-4D90-87F0-D35E9FD23C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56364" y="1341437"/>
            <a:ext cx="5184775" cy="5040312"/>
          </a:xfrm>
        </p:spPr>
        <p:txBody>
          <a:bodyPr numCol="1" spcCol="720000"/>
          <a:lstStyle>
            <a:lvl1pPr>
              <a:spcAft>
                <a:spcPts val="1200"/>
              </a:spcAft>
              <a:defRPr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962484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 - две колонки в одном блок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D7347E-D0C8-4C5C-B7FE-A4CCFC0D2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84CF1BEE-FB60-4C41-A4CB-1FA10956AD3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50863" y="1341438"/>
            <a:ext cx="11090275" cy="5040312"/>
          </a:xfrm>
        </p:spPr>
        <p:txBody>
          <a:bodyPr numCol="2" spcCol="720000"/>
          <a:lstStyle>
            <a:lvl1pPr>
              <a:spcAft>
                <a:spcPts val="1200"/>
              </a:spcAft>
              <a:defRPr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097472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устой слайд с заголовк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D7347E-D0C8-4C5C-B7FE-A4CCFC0D2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171735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Завершение презентации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3C8354B0-5DDB-49B4-A187-3CEDA1E200D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26875" y="5605171"/>
            <a:ext cx="1014262" cy="314912"/>
          </a:xfrm>
          <a:prstGeom prst="rect">
            <a:avLst/>
          </a:prstGeom>
        </p:spPr>
      </p:pic>
      <p:cxnSp>
        <p:nvCxnSpPr>
          <p:cNvPr id="3" name="Прямая соединительная линия 2">
            <a:extLst>
              <a:ext uri="{FF2B5EF4-FFF2-40B4-BE49-F238E27FC236}">
                <a16:creationId xmlns:a16="http://schemas.microsoft.com/office/drawing/2014/main" id="{188270A5-5B56-4CCE-84C6-4D75D2450723}"/>
              </a:ext>
            </a:extLst>
          </p:cNvPr>
          <p:cNvCxnSpPr>
            <a:cxnSpLocks/>
          </p:cNvCxnSpPr>
          <p:nvPr userDrawn="1"/>
        </p:nvCxnSpPr>
        <p:spPr>
          <a:xfrm>
            <a:off x="550863" y="6010277"/>
            <a:ext cx="11090275" cy="0"/>
          </a:xfrm>
          <a:prstGeom prst="line">
            <a:avLst/>
          </a:prstGeom>
          <a:ln w="15875">
            <a:gradFill>
              <a:gsLst>
                <a:gs pos="0">
                  <a:schemeClr val="accent1"/>
                </a:gs>
                <a:gs pos="54000">
                  <a:schemeClr val="accent3"/>
                </a:gs>
                <a:gs pos="100000">
                  <a:schemeClr val="accent2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2AFB8C0-5C8E-4D3D-ADF9-00059CE618CF}"/>
              </a:ext>
            </a:extLst>
          </p:cNvPr>
          <p:cNvSpPr txBox="1"/>
          <p:nvPr userDrawn="1"/>
        </p:nvSpPr>
        <p:spPr>
          <a:xfrm>
            <a:off x="9541404" y="6179006"/>
            <a:ext cx="209973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dirty="0">
                <a:solidFill>
                  <a:schemeClr val="tx2"/>
                </a:solidFill>
              </a:rPr>
              <a:t>https://guap.ru</a:t>
            </a:r>
            <a:endParaRPr lang="ru-RU" sz="1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8771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Завершение презентации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3C8354B0-5DDB-49B4-A187-3CEDA1E200D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41843" y="5605171"/>
            <a:ext cx="1014262" cy="314912"/>
          </a:xfrm>
          <a:prstGeom prst="rect">
            <a:avLst/>
          </a:prstGeom>
        </p:spPr>
      </p:pic>
      <p:cxnSp>
        <p:nvCxnSpPr>
          <p:cNvPr id="3" name="Прямая соединительная линия 2">
            <a:extLst>
              <a:ext uri="{FF2B5EF4-FFF2-40B4-BE49-F238E27FC236}">
                <a16:creationId xmlns:a16="http://schemas.microsoft.com/office/drawing/2014/main" id="{188270A5-5B56-4CCE-84C6-4D75D2450723}"/>
              </a:ext>
            </a:extLst>
          </p:cNvPr>
          <p:cNvCxnSpPr>
            <a:cxnSpLocks/>
          </p:cNvCxnSpPr>
          <p:nvPr userDrawn="1"/>
        </p:nvCxnSpPr>
        <p:spPr>
          <a:xfrm>
            <a:off x="550863" y="6010277"/>
            <a:ext cx="10205243" cy="0"/>
          </a:xfrm>
          <a:prstGeom prst="line">
            <a:avLst/>
          </a:prstGeom>
          <a:ln w="15875">
            <a:gradFill>
              <a:gsLst>
                <a:gs pos="0">
                  <a:schemeClr val="accent1"/>
                </a:gs>
                <a:gs pos="54000">
                  <a:schemeClr val="accent3"/>
                </a:gs>
                <a:gs pos="100000">
                  <a:schemeClr val="accent2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42E00DBC-5DC3-4A2C-A94D-350C2F82CC6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r="5385"/>
          <a:stretch/>
        </p:blipFill>
        <p:spPr>
          <a:xfrm>
            <a:off x="10776480" y="5500691"/>
            <a:ext cx="864658" cy="91387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FC432CA-A470-414A-9A8F-5EF0FAB4F9C9}"/>
              </a:ext>
            </a:extLst>
          </p:cNvPr>
          <p:cNvSpPr txBox="1"/>
          <p:nvPr userDrawn="1"/>
        </p:nvSpPr>
        <p:spPr>
          <a:xfrm>
            <a:off x="8676746" y="6179006"/>
            <a:ext cx="209973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dirty="0">
                <a:solidFill>
                  <a:schemeClr val="tx2"/>
                </a:solidFill>
              </a:rPr>
              <a:t>https://guap.ru</a:t>
            </a:r>
            <a:endParaRPr lang="ru-RU" sz="1400" b="1" dirty="0">
              <a:solidFill>
                <a:schemeClr val="tx2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3A6AFA2-D81A-4798-AEC0-3F4A7A8C22AC}"/>
              </a:ext>
            </a:extLst>
          </p:cNvPr>
          <p:cNvSpPr txBox="1"/>
          <p:nvPr userDrawn="1"/>
        </p:nvSpPr>
        <p:spPr>
          <a:xfrm>
            <a:off x="571238" y="6179006"/>
            <a:ext cx="320506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0" dirty="0">
                <a:solidFill>
                  <a:schemeClr val="bg1">
                    <a:lumMod val="50000"/>
                  </a:schemeClr>
                </a:solidFill>
              </a:rPr>
              <a:t>© </a:t>
            </a:r>
            <a:r>
              <a:rPr lang="ru-RU" sz="1100" b="0" dirty="0">
                <a:solidFill>
                  <a:schemeClr val="bg1">
                    <a:lumMod val="50000"/>
                  </a:schemeClr>
                </a:solidFill>
              </a:rPr>
              <a:t>ГУАП, 2023</a:t>
            </a:r>
            <a:endParaRPr lang="ru-RU" sz="1400" b="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0039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Завершение презентации 3 - для выступлени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6FFF08F3-1FC8-4409-A953-82A3AF7771C7}"/>
              </a:ext>
            </a:extLst>
          </p:cNvPr>
          <p:cNvSpPr/>
          <p:nvPr userDrawn="1"/>
        </p:nvSpPr>
        <p:spPr>
          <a:xfrm flipH="1"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 l="-7937" t="-5796" r="-5797" b="-7938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1200" dirty="0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3C8354B0-5DDB-49B4-A187-3CEDA1E200D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89994" y="1141883"/>
            <a:ext cx="2254761" cy="700067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42E00DBC-5DC3-4A2C-A94D-350C2F82CC6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/>
          <a:srcRect r="5385"/>
          <a:stretch/>
        </p:blipFill>
        <p:spPr>
          <a:xfrm>
            <a:off x="10363289" y="949059"/>
            <a:ext cx="1303250" cy="137742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FC432CA-A470-414A-9A8F-5EF0FAB4F9C9}"/>
              </a:ext>
            </a:extLst>
          </p:cNvPr>
          <p:cNvSpPr txBox="1"/>
          <p:nvPr userDrawn="1"/>
        </p:nvSpPr>
        <p:spPr>
          <a:xfrm>
            <a:off x="8147402" y="1734228"/>
            <a:ext cx="2099734" cy="2308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457200" marR="0" lvl="1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5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https://guap.ru</a:t>
            </a:r>
            <a:endParaRPr lang="ru-RU" sz="15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1509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Завершение презентации 4 - с контакт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6FFF08F3-1FC8-4409-A953-82A3AF7771C7}"/>
              </a:ext>
            </a:extLst>
          </p:cNvPr>
          <p:cNvSpPr/>
          <p:nvPr userDrawn="1"/>
        </p:nvSpPr>
        <p:spPr>
          <a:xfrm flipH="1"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 l="-7937" t="-5796" r="-5797" b="-7938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1200" dirty="0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3C8354B0-5DDB-49B4-A187-3CEDA1E200D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89994" y="1141883"/>
            <a:ext cx="2254761" cy="700067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42E00DBC-5DC3-4A2C-A94D-350C2F82CC6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/>
          <a:srcRect r="5385"/>
          <a:stretch/>
        </p:blipFill>
        <p:spPr>
          <a:xfrm>
            <a:off x="10363289" y="949059"/>
            <a:ext cx="1303250" cy="137742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FC432CA-A470-414A-9A8F-5EF0FAB4F9C9}"/>
              </a:ext>
            </a:extLst>
          </p:cNvPr>
          <p:cNvSpPr txBox="1"/>
          <p:nvPr userDrawn="1"/>
        </p:nvSpPr>
        <p:spPr>
          <a:xfrm>
            <a:off x="8147402" y="1734228"/>
            <a:ext cx="2099734" cy="2308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457200" marR="0" lvl="1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5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https://guap.ru</a:t>
            </a:r>
            <a:endParaRPr lang="ru-RU" sz="15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3FAF823-6E65-4BE2-B22A-CEAA3977E75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456363" y="3275544"/>
            <a:ext cx="5184775" cy="1997341"/>
          </a:xfrm>
        </p:spPr>
        <p:txBody>
          <a:bodyPr anchor="ctr" anchorCtr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ru-RU" dirty="0"/>
              <a:t>Контакты</a:t>
            </a:r>
          </a:p>
        </p:txBody>
      </p:sp>
    </p:spTree>
    <p:extLst>
      <p:ext uri="{BB962C8B-B14F-4D97-AF65-F5344CB8AC3E}">
        <p14:creationId xmlns:p14="http://schemas.microsoft.com/office/powerpoint/2010/main" val="4001576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7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Relationship Id="rId9" Type="http://schemas.openxmlformats.org/officeDocument/2006/relationships/image" Target="../media/image5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DA26B8BC-9AE2-41D8-8A90-8D1C0A2A554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3"/>
            <a:stretch>
              <a:fillRect l="-7937" t="-5796" r="-5797" b="-7938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1200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5009951-9659-4924-B8D1-D9994BE1E4E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56155"/>
          <a:stretch/>
        </p:blipFill>
        <p:spPr>
          <a:xfrm>
            <a:off x="550865" y="304376"/>
            <a:ext cx="2827336" cy="1095375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39E3CC-EBAD-4C68-8215-E3D1E3388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2509678"/>
            <a:ext cx="8051638" cy="1325563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220187D-590C-4FB1-A787-08B69F583E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4568243"/>
            <a:ext cx="6234948" cy="10047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Дата</a:t>
            </a:r>
          </a:p>
        </p:txBody>
      </p:sp>
    </p:spTree>
    <p:extLst>
      <p:ext uri="{BB962C8B-B14F-4D97-AF65-F5344CB8AC3E}">
        <p14:creationId xmlns:p14="http://schemas.microsoft.com/office/powerpoint/2010/main" val="1624853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r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32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47" userDrawn="1">
          <p15:clr>
            <a:srgbClr val="F26B43"/>
          </p15:clr>
        </p15:guide>
        <p15:guide id="2" pos="7333" userDrawn="1">
          <p15:clr>
            <a:srgbClr val="F26B43"/>
          </p15:clr>
        </p15:guide>
        <p15:guide id="3" orient="horz" pos="402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6">
            <a:extLst>
              <a:ext uri="{FF2B5EF4-FFF2-40B4-BE49-F238E27FC236}">
                <a16:creationId xmlns:a16="http://schemas.microsoft.com/office/drawing/2014/main" id="{EFB9A11F-72FA-0A44-9653-48C9EECB7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07976"/>
            <a:ext cx="9608330" cy="33239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ru-RU" dirty="0"/>
              <a:t>Заголовок слайда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23DE3AE-88ED-4D7E-9545-2150C37B908F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626875" y="407976"/>
            <a:ext cx="1014262" cy="314912"/>
          </a:xfrm>
          <a:prstGeom prst="rect">
            <a:avLst/>
          </a:prstGeom>
        </p:spPr>
      </p:pic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95CF6A84-AC35-45BE-AA65-F59DCCC45A75}"/>
              </a:ext>
            </a:extLst>
          </p:cNvPr>
          <p:cNvCxnSpPr>
            <a:cxnSpLocks/>
          </p:cNvCxnSpPr>
          <p:nvPr userDrawn="1"/>
        </p:nvCxnSpPr>
        <p:spPr>
          <a:xfrm>
            <a:off x="550863" y="968502"/>
            <a:ext cx="11090275" cy="0"/>
          </a:xfrm>
          <a:prstGeom prst="line">
            <a:avLst/>
          </a:prstGeom>
          <a:ln w="15875">
            <a:gradFill>
              <a:gsLst>
                <a:gs pos="0">
                  <a:schemeClr val="accent1"/>
                </a:gs>
                <a:gs pos="54000">
                  <a:schemeClr val="accent3"/>
                </a:gs>
                <a:gs pos="100000">
                  <a:schemeClr val="accent2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Текст 2">
            <a:extLst>
              <a:ext uri="{FF2B5EF4-FFF2-40B4-BE49-F238E27FC236}">
                <a16:creationId xmlns:a16="http://schemas.microsoft.com/office/drawing/2014/main" id="{3B768B2F-9C22-468C-B230-607F8CFF75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2" y="1341437"/>
            <a:ext cx="10515600" cy="420166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ru-RU" dirty="0"/>
              <a:t>Подзаголовок</a:t>
            </a:r>
          </a:p>
          <a:p>
            <a:pPr lvl="1"/>
            <a:r>
              <a:rPr lang="ru-RU" dirty="0"/>
              <a:t>Заголовок таблицы</a:t>
            </a:r>
          </a:p>
          <a:p>
            <a:pPr lvl="2"/>
            <a:r>
              <a:rPr lang="ru-RU" dirty="0"/>
              <a:t>Подпись рисунка</a:t>
            </a:r>
          </a:p>
          <a:p>
            <a:pPr lvl="3"/>
            <a:r>
              <a:rPr lang="ru-RU" dirty="0"/>
              <a:t>Текст</a:t>
            </a:r>
          </a:p>
          <a:p>
            <a:pPr lvl="4"/>
            <a:r>
              <a:rPr lang="ru-RU" dirty="0"/>
              <a:t>Выделенный текст</a:t>
            </a:r>
          </a:p>
          <a:p>
            <a:pPr lvl="5"/>
            <a:r>
              <a:rPr lang="ru-RU" dirty="0"/>
              <a:t>Маркеры</a:t>
            </a:r>
          </a:p>
          <a:p>
            <a:pPr lvl="6"/>
            <a:r>
              <a:rPr lang="ru-RU" dirty="0"/>
              <a:t>Нумерация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44A2A7-9511-4B2D-A046-C71363808B05}"/>
              </a:ext>
            </a:extLst>
          </p:cNvPr>
          <p:cNvSpPr txBox="1"/>
          <p:nvPr userDrawn="1"/>
        </p:nvSpPr>
        <p:spPr>
          <a:xfrm>
            <a:off x="9212262" y="6513813"/>
            <a:ext cx="242887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261FCC40-BD7D-499B-BF07-C5DEC022620E}" type="slidenum">
              <a:rPr lang="ru-RU" sz="1200" kern="1200" smtClean="0">
                <a:solidFill>
                  <a:schemeClr val="tx2">
                    <a:lumMod val="90000"/>
                  </a:schemeClr>
                </a:solidFill>
                <a:latin typeface="+mn-lt"/>
                <a:ea typeface="+mn-ea"/>
                <a:cs typeface="+mn-cs"/>
              </a:rPr>
              <a:pPr algn="r"/>
              <a:t>‹#›</a:t>
            </a:fld>
            <a:endParaRPr lang="ru-RU" sz="1200" kern="1200" dirty="0">
              <a:solidFill>
                <a:schemeClr val="tx2">
                  <a:lumMod val="90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4128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1" r:id="rId2"/>
    <p:sldLayoutId id="2147483759" r:id="rId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2000" kern="1200">
          <a:solidFill>
            <a:schemeClr val="tx2">
              <a:lumMod val="90000"/>
              <a:lumOff val="10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1800" b="1" kern="1200">
          <a:solidFill>
            <a:schemeClr val="accent1"/>
          </a:solidFill>
          <a:latin typeface="+mn-lt"/>
          <a:ea typeface="+mn-ea"/>
          <a:cs typeface="+mn-cs"/>
        </a:defRPr>
      </a:lvl2pPr>
      <a:lvl3pPr marL="0" indent="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Clr>
          <a:schemeClr val="accent1">
            <a:lumMod val="50000"/>
          </a:schemeClr>
        </a:buClr>
        <a:buSzPct val="120000"/>
        <a:buFont typeface="Wingdings" panose="05000000000000000000" pitchFamily="2" charset="2"/>
        <a:buNone/>
        <a:defRPr sz="1400" b="1" kern="1200">
          <a:solidFill>
            <a:schemeClr val="tx2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Clr>
          <a:schemeClr val="accent1">
            <a:lumMod val="50000"/>
          </a:schemeClr>
        </a:buClr>
        <a:buFont typeface="+mj-lt"/>
        <a:buNone/>
        <a:tabLst>
          <a:tab pos="269875" algn="l"/>
        </a:tabLst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Font typeface="Wingdings" panose="05000000000000000000" pitchFamily="2" charset="2"/>
        <a:buNone/>
        <a:defRPr sz="1600" b="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85750" indent="-28575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Clr>
          <a:schemeClr val="accent2"/>
        </a:buClr>
        <a:buFont typeface="Wingdings" panose="05000000000000000000" pitchFamily="2" charset="2"/>
        <a:buChar char="§"/>
        <a:defRPr sz="1600" b="0" kern="1200">
          <a:solidFill>
            <a:schemeClr val="tx1"/>
          </a:solidFill>
          <a:latin typeface="+mn-lt"/>
          <a:ea typeface="+mn-ea"/>
          <a:cs typeface="+mn-cs"/>
        </a:defRPr>
      </a:lvl6pPr>
      <a:lvl7pPr marL="271463" indent="-271463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Font typeface="+mj-lt"/>
        <a:buAutoNum type="arabicPeriod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845" userDrawn="1">
          <p15:clr>
            <a:srgbClr val="F26B43"/>
          </p15:clr>
        </p15:guide>
        <p15:guide id="2" pos="347">
          <p15:clr>
            <a:srgbClr val="F26B43"/>
          </p15:clr>
        </p15:guide>
        <p15:guide id="3" orient="horz" pos="4020">
          <p15:clr>
            <a:srgbClr val="F26B43"/>
          </p15:clr>
        </p15:guide>
        <p15:guide id="4" pos="7333">
          <p15:clr>
            <a:srgbClr val="F26B43"/>
          </p15:clr>
        </p15:guide>
        <p15:guide id="5" pos="3613" userDrawn="1">
          <p15:clr>
            <a:srgbClr val="F26B43"/>
          </p15:clr>
        </p15:guide>
        <p15:guide id="6" pos="4067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6">
            <a:extLst>
              <a:ext uri="{FF2B5EF4-FFF2-40B4-BE49-F238E27FC236}">
                <a16:creationId xmlns:a16="http://schemas.microsoft.com/office/drawing/2014/main" id="{EFB9A11F-72FA-0A44-9653-48C9EECB7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07976"/>
            <a:ext cx="9608330" cy="33239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ru-RU" dirty="0"/>
              <a:t>Заголовок слайда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23DE3AE-88ED-4D7E-9545-2150C37B908F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626875" y="407976"/>
            <a:ext cx="1014262" cy="314912"/>
          </a:xfrm>
          <a:prstGeom prst="rect">
            <a:avLst/>
          </a:prstGeom>
        </p:spPr>
      </p:pic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95CF6A84-AC35-45BE-AA65-F59DCCC45A75}"/>
              </a:ext>
            </a:extLst>
          </p:cNvPr>
          <p:cNvCxnSpPr>
            <a:cxnSpLocks/>
          </p:cNvCxnSpPr>
          <p:nvPr userDrawn="1"/>
        </p:nvCxnSpPr>
        <p:spPr>
          <a:xfrm>
            <a:off x="550863" y="968502"/>
            <a:ext cx="11090275" cy="0"/>
          </a:xfrm>
          <a:prstGeom prst="line">
            <a:avLst/>
          </a:prstGeom>
          <a:ln w="15875">
            <a:gradFill>
              <a:gsLst>
                <a:gs pos="0">
                  <a:schemeClr val="accent1"/>
                </a:gs>
                <a:gs pos="54000">
                  <a:schemeClr val="accent3"/>
                </a:gs>
                <a:gs pos="100000">
                  <a:schemeClr val="accent2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Текст 2">
            <a:extLst>
              <a:ext uri="{FF2B5EF4-FFF2-40B4-BE49-F238E27FC236}">
                <a16:creationId xmlns:a16="http://schemas.microsoft.com/office/drawing/2014/main" id="{3B768B2F-9C22-468C-B230-607F8CFF75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2" y="1341437"/>
            <a:ext cx="10515600" cy="420166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ru-RU" dirty="0"/>
              <a:t>Подзаголовок</a:t>
            </a:r>
          </a:p>
          <a:p>
            <a:pPr lvl="1"/>
            <a:r>
              <a:rPr lang="ru-RU" dirty="0"/>
              <a:t>Заголовок таблицы</a:t>
            </a:r>
          </a:p>
          <a:p>
            <a:pPr lvl="2"/>
            <a:r>
              <a:rPr lang="ru-RU" dirty="0"/>
              <a:t>Подпись рисунка</a:t>
            </a:r>
          </a:p>
          <a:p>
            <a:pPr lvl="3"/>
            <a:r>
              <a:rPr lang="ru-RU" dirty="0"/>
              <a:t>Текст</a:t>
            </a:r>
          </a:p>
          <a:p>
            <a:pPr lvl="4"/>
            <a:r>
              <a:rPr lang="ru-RU" dirty="0"/>
              <a:t>Выделенный текст</a:t>
            </a:r>
          </a:p>
          <a:p>
            <a:pPr lvl="5"/>
            <a:r>
              <a:rPr lang="ru-RU" dirty="0"/>
              <a:t>Маркеры</a:t>
            </a:r>
          </a:p>
          <a:p>
            <a:pPr lvl="6"/>
            <a:r>
              <a:rPr lang="ru-RU" dirty="0"/>
              <a:t>Нумерация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14C9C7-3F3B-4FAE-B19C-B28F0A67B7F7}"/>
              </a:ext>
            </a:extLst>
          </p:cNvPr>
          <p:cNvSpPr txBox="1"/>
          <p:nvPr userDrawn="1"/>
        </p:nvSpPr>
        <p:spPr>
          <a:xfrm>
            <a:off x="9212262" y="6513813"/>
            <a:ext cx="242887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261FCC40-BD7D-499B-BF07-C5DEC022620E}" type="slidenum">
              <a:rPr lang="ru-RU" sz="1200" kern="1200" smtClean="0">
                <a:solidFill>
                  <a:schemeClr val="tx2">
                    <a:lumMod val="90000"/>
                  </a:schemeClr>
                </a:solidFill>
                <a:latin typeface="+mn-lt"/>
                <a:ea typeface="+mn-ea"/>
                <a:cs typeface="+mn-cs"/>
              </a:rPr>
              <a:pPr algn="r"/>
              <a:t>‹#›</a:t>
            </a:fld>
            <a:endParaRPr lang="ru-RU" sz="1200" kern="1200" dirty="0">
              <a:solidFill>
                <a:schemeClr val="tx2">
                  <a:lumMod val="90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96249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6" r:id="rId2"/>
    <p:sldLayoutId id="2147483847" r:id="rId3"/>
    <p:sldLayoutId id="2147483849" r:id="rId4"/>
    <p:sldLayoutId id="2147483850" r:id="rId5"/>
    <p:sldLayoutId id="2147483843" r:id="rId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2000" kern="1200">
          <a:solidFill>
            <a:schemeClr val="tx2">
              <a:lumMod val="90000"/>
              <a:lumOff val="10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1800" b="1" kern="1200">
          <a:solidFill>
            <a:schemeClr val="accent1"/>
          </a:solidFill>
          <a:latin typeface="+mn-lt"/>
          <a:ea typeface="+mn-ea"/>
          <a:cs typeface="+mn-cs"/>
        </a:defRPr>
      </a:lvl2pPr>
      <a:lvl3pPr marL="0" indent="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Clr>
          <a:schemeClr val="accent1">
            <a:lumMod val="50000"/>
          </a:schemeClr>
        </a:buClr>
        <a:buSzPct val="120000"/>
        <a:buFont typeface="Wingdings" panose="05000000000000000000" pitchFamily="2" charset="2"/>
        <a:buNone/>
        <a:defRPr sz="1400" b="1" kern="1200">
          <a:solidFill>
            <a:schemeClr val="tx2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Clr>
          <a:schemeClr val="accent1">
            <a:lumMod val="50000"/>
          </a:schemeClr>
        </a:buClr>
        <a:buFont typeface="+mj-lt"/>
        <a:buNone/>
        <a:tabLst>
          <a:tab pos="269875" algn="l"/>
        </a:tabLst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Font typeface="Wingdings" panose="05000000000000000000" pitchFamily="2" charset="2"/>
        <a:buNone/>
        <a:defRPr sz="1600" b="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85750" indent="-28575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Clr>
          <a:schemeClr val="accent2"/>
        </a:buClr>
        <a:buFont typeface="Wingdings" panose="05000000000000000000" pitchFamily="2" charset="2"/>
        <a:buChar char="§"/>
        <a:defRPr sz="1600" b="0" kern="1200">
          <a:solidFill>
            <a:schemeClr val="tx1"/>
          </a:solidFill>
          <a:latin typeface="+mn-lt"/>
          <a:ea typeface="+mn-ea"/>
          <a:cs typeface="+mn-cs"/>
        </a:defRPr>
      </a:lvl6pPr>
      <a:lvl7pPr marL="271463" indent="-271463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Font typeface="+mj-lt"/>
        <a:buAutoNum type="arabicPeriod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845" userDrawn="1">
          <p15:clr>
            <a:srgbClr val="F26B43"/>
          </p15:clr>
        </p15:guide>
        <p15:guide id="2" pos="347">
          <p15:clr>
            <a:srgbClr val="F26B43"/>
          </p15:clr>
        </p15:guide>
        <p15:guide id="3" orient="horz" pos="4020">
          <p15:clr>
            <a:srgbClr val="F26B43"/>
          </p15:clr>
        </p15:guide>
        <p15:guide id="4" pos="7333">
          <p15:clr>
            <a:srgbClr val="F26B43"/>
          </p15:clr>
        </p15:guide>
        <p15:guide id="5" pos="4067" userDrawn="1">
          <p15:clr>
            <a:srgbClr val="F26B43"/>
          </p15:clr>
        </p15:guide>
        <p15:guide id="6" pos="361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A5BC97-99E1-4827-A5AA-5E9EBED1B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2273643"/>
            <a:ext cx="8051638" cy="1325563"/>
          </a:xfrm>
        </p:spPr>
        <p:txBody>
          <a:bodyPr>
            <a:normAutofit fontScale="90000"/>
          </a:bodyPr>
          <a:lstStyle/>
          <a:p>
            <a:r>
              <a:rPr lang="ru-RU" dirty="0"/>
              <a:t>Автоматизация диагностики заболеваний по данным электрокардиограммы на основе алгоритмов машинного обучения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1EA8D34-BBBA-48A9-9B83-130C3E8DC9D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0864" y="4258962"/>
            <a:ext cx="6330950" cy="841155"/>
          </a:xfrm>
        </p:spPr>
        <p:txBody>
          <a:bodyPr>
            <a:normAutofit/>
          </a:bodyPr>
          <a:lstStyle/>
          <a:p>
            <a:r>
              <a:rPr lang="ru-RU" dirty="0"/>
              <a:t>Валиев Михаил Робертович, 4031</a:t>
            </a:r>
          </a:p>
          <a:p>
            <a:endParaRPr lang="ru-RU" dirty="0"/>
          </a:p>
          <a:p>
            <a:r>
              <a:rPr lang="ru-RU" dirty="0"/>
              <a:t>Колесникова Светлана Ивановна, д-р техн. наук, доцент</a:t>
            </a:r>
          </a:p>
          <a:p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C26AC53-244B-4289-B3B5-D31C1BFD52F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pPr lvl="1"/>
            <a:r>
              <a:rPr lang="ru-RU" dirty="0"/>
              <a:t>2024</a:t>
            </a:r>
          </a:p>
        </p:txBody>
      </p:sp>
    </p:spTree>
    <p:extLst>
      <p:ext uri="{BB962C8B-B14F-4D97-AF65-F5344CB8AC3E}">
        <p14:creationId xmlns:p14="http://schemas.microsoft.com/office/powerpoint/2010/main" val="27058158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>
            <a:extLst>
              <a:ext uri="{FF2B5EF4-FFF2-40B4-BE49-F238E27FC236}">
                <a16:creationId xmlns:a16="http://schemas.microsoft.com/office/drawing/2014/main" id="{F629FCE6-17AE-4664-8F63-4E9A710F8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2</a:t>
            </a:r>
            <a:r>
              <a:rPr lang="en-US" dirty="0"/>
              <a:t>D </a:t>
            </a:r>
            <a:r>
              <a:rPr lang="ru-RU" dirty="0"/>
              <a:t>нейронные сети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5C79BA8-5701-695B-0573-5182EDDFDD1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50863" y="1341438"/>
            <a:ext cx="5184775" cy="2087562"/>
          </a:xfrm>
        </p:spPr>
        <p:txBody>
          <a:bodyPr/>
          <a:lstStyle/>
          <a:p>
            <a:r>
              <a:rPr lang="ru-RU" dirty="0"/>
              <a:t>1</a:t>
            </a:r>
            <a:r>
              <a:rPr lang="en-US" dirty="0"/>
              <a:t>D </a:t>
            </a:r>
            <a:r>
              <a:rPr lang="ru-RU" dirty="0"/>
              <a:t>нейронные сети</a:t>
            </a:r>
          </a:p>
          <a:p>
            <a:endParaRPr lang="ru-RU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GRU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BiGRU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F621050-91F0-5A8C-72B7-EF6C333DE8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56364" y="1341437"/>
            <a:ext cx="5184775" cy="2087562"/>
          </a:xfrm>
        </p:spPr>
        <p:txBody>
          <a:bodyPr/>
          <a:lstStyle/>
          <a:p>
            <a:r>
              <a:rPr lang="en-US" dirty="0"/>
              <a:t>2D </a:t>
            </a:r>
            <a:r>
              <a:rPr lang="ru-RU" dirty="0"/>
              <a:t>нейронные сети</a:t>
            </a:r>
          </a:p>
          <a:p>
            <a:endParaRPr lang="ru-RU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VGG16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AlexNetAtt</a:t>
            </a:r>
            <a:endParaRPr lang="ru-RU" dirty="0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30E8A3F0-4B59-8873-9068-EC8F13A531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645" y="3925899"/>
            <a:ext cx="5363210" cy="2524125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9A24BDD-132E-21D7-E797-A8C34C36A5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7724" y="3324683"/>
            <a:ext cx="4442053" cy="3125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7789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C950A427-2396-4452-A267-FC25A12F1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Метрики качества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D88CDC6-3F14-E098-9138-932BB3D3669B}"/>
              </a:ext>
            </a:extLst>
          </p:cNvPr>
          <p:cNvSpPr txBox="1"/>
          <p:nvPr/>
        </p:nvSpPr>
        <p:spPr>
          <a:xfrm>
            <a:off x="2141621" y="1169892"/>
            <a:ext cx="79087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5AAA"/>
                </a:solidFill>
              </a:rPr>
              <a:t>TP (True Positives) - </a:t>
            </a:r>
            <a:r>
              <a:rPr lang="ru-RU" dirty="0">
                <a:solidFill>
                  <a:srgbClr val="005AAA"/>
                </a:solidFill>
              </a:rPr>
              <a:t>верные положительные предсказания.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5AAA"/>
                </a:solidFill>
              </a:rPr>
              <a:t>TN (True Negatives) - </a:t>
            </a:r>
            <a:r>
              <a:rPr lang="ru-RU" dirty="0">
                <a:solidFill>
                  <a:srgbClr val="005AAA"/>
                </a:solidFill>
              </a:rPr>
              <a:t>верные отрицательные предсказания.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5AAA"/>
                </a:solidFill>
              </a:rPr>
              <a:t>FP (False Positives) - </a:t>
            </a:r>
            <a:r>
              <a:rPr lang="ru-RU" dirty="0">
                <a:solidFill>
                  <a:srgbClr val="005AAA"/>
                </a:solidFill>
              </a:rPr>
              <a:t>неверные положительные предсказания.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5AAA"/>
                </a:solidFill>
              </a:rPr>
              <a:t>FN (False Negatives) - </a:t>
            </a:r>
            <a:r>
              <a:rPr lang="ru-RU" dirty="0">
                <a:solidFill>
                  <a:srgbClr val="005AAA"/>
                </a:solidFill>
              </a:rPr>
              <a:t>неверные отрицательные предсказания.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E0DCFBD-A776-4AEA-E195-C6BD72336F14}"/>
                  </a:ext>
                </a:extLst>
              </p:cNvPr>
              <p:cNvSpPr txBox="1"/>
              <p:nvPr/>
            </p:nvSpPr>
            <p:spPr>
              <a:xfrm>
                <a:off x="2141620" y="3114158"/>
                <a:ext cx="2630905" cy="6154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smtClean="0">
                          <a:solidFill>
                            <a:srgbClr val="005AAA"/>
                          </a:solidFill>
                          <a:latin typeface="Cambria Math" panose="02040503050406030204" pitchFamily="18" charset="0"/>
                        </a:rPr>
                        <m:t>𝑆𝑒𝑛𝑠𝑖𝑡𝑖𝑣𝑖𝑡𝑦</m:t>
                      </m:r>
                      <m:r>
                        <a:rPr lang="ru-RU" i="0">
                          <a:solidFill>
                            <a:srgbClr val="005AAA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i="1">
                              <a:solidFill>
                                <a:srgbClr val="005AAA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i="1">
                              <a:solidFill>
                                <a:srgbClr val="005AAA"/>
                              </a:solidFill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ru-RU" i="1">
                              <a:solidFill>
                                <a:srgbClr val="005AAA"/>
                              </a:solidFill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ru-RU" i="0">
                              <a:solidFill>
                                <a:srgbClr val="005AAA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ru-RU" i="1">
                              <a:solidFill>
                                <a:srgbClr val="005AAA"/>
                              </a:solidFill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E0DCFBD-A776-4AEA-E195-C6BD72336F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1620" y="3114158"/>
                <a:ext cx="2630905" cy="61549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6738C69B-108F-4FF3-4D53-E3248E3249DB}"/>
              </a:ext>
            </a:extLst>
          </p:cNvPr>
          <p:cNvSpPr/>
          <p:nvPr/>
        </p:nvSpPr>
        <p:spPr>
          <a:xfrm>
            <a:off x="2141621" y="3133146"/>
            <a:ext cx="2630905" cy="615490"/>
          </a:xfrm>
          <a:prstGeom prst="rect">
            <a:avLst/>
          </a:prstGeom>
          <a:noFill/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1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AC8F3ED4-891B-5E3C-6342-4F9C8CEFCD53}"/>
              </a:ext>
            </a:extLst>
          </p:cNvPr>
          <p:cNvSpPr/>
          <p:nvPr/>
        </p:nvSpPr>
        <p:spPr>
          <a:xfrm>
            <a:off x="7419476" y="3133146"/>
            <a:ext cx="2630905" cy="615490"/>
          </a:xfrm>
          <a:prstGeom prst="rect">
            <a:avLst/>
          </a:prstGeom>
          <a:noFill/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1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77AC0132-6FE1-DD84-1647-4D6DED38EE2B}"/>
              </a:ext>
            </a:extLst>
          </p:cNvPr>
          <p:cNvSpPr/>
          <p:nvPr/>
        </p:nvSpPr>
        <p:spPr>
          <a:xfrm>
            <a:off x="4072121" y="4364691"/>
            <a:ext cx="4047757" cy="615490"/>
          </a:xfrm>
          <a:prstGeom prst="rect">
            <a:avLst/>
          </a:prstGeom>
          <a:noFill/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1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37855EC-20BD-A23D-3969-20F0415A7789}"/>
                  </a:ext>
                </a:extLst>
              </p:cNvPr>
              <p:cNvSpPr txBox="1"/>
              <p:nvPr/>
            </p:nvSpPr>
            <p:spPr>
              <a:xfrm>
                <a:off x="7419476" y="3121255"/>
                <a:ext cx="2630905" cy="6154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smtClean="0">
                          <a:solidFill>
                            <a:srgbClr val="005AAA"/>
                          </a:solidFill>
                          <a:latin typeface="Cambria Math" panose="02040503050406030204" pitchFamily="18" charset="0"/>
                        </a:rPr>
                        <m:t>𝑆𝑝𝑒𝑐𝑖𝑓𝑖𝑐𝑖𝑡𝑦</m:t>
                      </m:r>
                      <m:r>
                        <a:rPr lang="ru-RU" i="0">
                          <a:solidFill>
                            <a:srgbClr val="005AAA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i="1">
                              <a:solidFill>
                                <a:srgbClr val="005AAA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i="1">
                              <a:solidFill>
                                <a:srgbClr val="005AAA"/>
                              </a:solidFill>
                              <a:latin typeface="Cambria Math" panose="02040503050406030204" pitchFamily="18" charset="0"/>
                            </a:rPr>
                            <m:t>𝑇𝑁</m:t>
                          </m:r>
                        </m:num>
                        <m:den>
                          <m:r>
                            <a:rPr lang="ru-RU" i="1">
                              <a:solidFill>
                                <a:srgbClr val="005AAA"/>
                              </a:solidFill>
                              <a:latin typeface="Cambria Math" panose="02040503050406030204" pitchFamily="18" charset="0"/>
                            </a:rPr>
                            <m:t>𝑇𝑁</m:t>
                          </m:r>
                          <m:r>
                            <a:rPr lang="ru-RU" i="0">
                              <a:solidFill>
                                <a:srgbClr val="005AAA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ru-RU" i="1">
                              <a:solidFill>
                                <a:srgbClr val="005AAA"/>
                              </a:solidFill>
                              <a:latin typeface="Cambria Math" panose="02040503050406030204" pitchFamily="18" charset="0"/>
                            </a:rPr>
                            <m:t>𝐹𝑃</m:t>
                          </m:r>
                        </m:den>
                      </m:f>
                    </m:oMath>
                  </m:oMathPara>
                </a14:m>
                <a:endParaRPr lang="ru-RU" dirty="0">
                  <a:solidFill>
                    <a:srgbClr val="005AAA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37855EC-20BD-A23D-3969-20F0415A77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9476" y="3121255"/>
                <a:ext cx="2630905" cy="61549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B2A2262-E069-965B-B7C4-418F748205D3}"/>
                  </a:ext>
                </a:extLst>
              </p:cNvPr>
              <p:cNvSpPr txBox="1"/>
              <p:nvPr/>
            </p:nvSpPr>
            <p:spPr>
              <a:xfrm>
                <a:off x="3048000" y="4458563"/>
                <a:ext cx="6096000" cy="4277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smtClean="0">
                          <a:solidFill>
                            <a:srgbClr val="005AAA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0" smtClean="0">
                          <a:solidFill>
                            <a:srgbClr val="005AAA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ru-RU" i="1">
                          <a:solidFill>
                            <a:srgbClr val="005AAA"/>
                          </a:solidFill>
                          <a:latin typeface="Cambria Math" panose="02040503050406030204" pitchFamily="18" charset="0"/>
                        </a:rPr>
                        <m:t>𝑚𝑒𝑎𝑛</m:t>
                      </m:r>
                      <m:r>
                        <a:rPr lang="ru-RU" i="0">
                          <a:solidFill>
                            <a:srgbClr val="005AAA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ru-RU" i="1">
                              <a:solidFill>
                                <a:srgbClr val="005AAA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ru-RU" i="1">
                              <a:solidFill>
                                <a:srgbClr val="005AAA"/>
                              </a:solidFill>
                              <a:latin typeface="Cambria Math" panose="02040503050406030204" pitchFamily="18" charset="0"/>
                            </a:rPr>
                            <m:t>𝑆𝑒𝑛𝑠𝑖𝑡𝑖𝑣𝑖𝑡𝑦</m:t>
                          </m:r>
                          <m:r>
                            <a:rPr lang="ru-RU" i="0">
                              <a:solidFill>
                                <a:srgbClr val="005AAA"/>
                              </a:solidFill>
                              <a:latin typeface="Cambria Math" panose="02040503050406030204" pitchFamily="18" charset="0"/>
                            </a:rPr>
                            <m:t>∙</m:t>
                          </m:r>
                          <m:r>
                            <a:rPr lang="ru-RU" i="1">
                              <a:solidFill>
                                <a:srgbClr val="005AAA"/>
                              </a:solidFill>
                              <a:latin typeface="Cambria Math" panose="02040503050406030204" pitchFamily="18" charset="0"/>
                            </a:rPr>
                            <m:t>𝑆𝑝𝑒𝑐𝑖𝑓𝑖𝑐𝑖𝑡𝑦</m:t>
                          </m:r>
                        </m:e>
                      </m:rad>
                    </m:oMath>
                  </m:oMathPara>
                </a14:m>
                <a:endParaRPr lang="ru-RU" dirty="0">
                  <a:solidFill>
                    <a:srgbClr val="005AAA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B2A2262-E069-965B-B7C4-418F748205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4458563"/>
                <a:ext cx="6096000" cy="427746"/>
              </a:xfrm>
              <a:prstGeom prst="rect">
                <a:avLst/>
              </a:prstGeom>
              <a:blipFill>
                <a:blip r:embed="rId4"/>
                <a:stretch>
                  <a:fillRect b="-845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77797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C950A427-2396-4452-A267-FC25A12F1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Стек технологий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0B5080-80F3-C1D5-B7A0-FE4B8055452E}"/>
              </a:ext>
            </a:extLst>
          </p:cNvPr>
          <p:cNvSpPr txBox="1"/>
          <p:nvPr/>
        </p:nvSpPr>
        <p:spPr>
          <a:xfrm>
            <a:off x="550863" y="1139013"/>
            <a:ext cx="1110342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5AAA"/>
                </a:solidFill>
              </a:rPr>
              <a:t>Язык программирования:</a:t>
            </a:r>
            <a:r>
              <a:rPr lang="en-US" dirty="0">
                <a:solidFill>
                  <a:srgbClr val="005AAA"/>
                </a:solidFill>
              </a:rPr>
              <a:t> Python</a:t>
            </a:r>
          </a:p>
          <a:p>
            <a:r>
              <a:rPr lang="ru-RU" dirty="0">
                <a:solidFill>
                  <a:srgbClr val="005AAA"/>
                </a:solidFill>
              </a:rPr>
              <a:t>Библиотека для реализации ПО:</a:t>
            </a:r>
            <a:r>
              <a:rPr lang="en-US" dirty="0">
                <a:solidFill>
                  <a:srgbClr val="005AAA"/>
                </a:solidFill>
              </a:rPr>
              <a:t> </a:t>
            </a:r>
            <a:r>
              <a:rPr lang="en-US" dirty="0" err="1">
                <a:solidFill>
                  <a:srgbClr val="005AAA"/>
                </a:solidFill>
              </a:rPr>
              <a:t>CustomTkinter</a:t>
            </a:r>
            <a:endParaRPr lang="ru-RU" dirty="0">
              <a:solidFill>
                <a:srgbClr val="005AAA"/>
              </a:solidFill>
            </a:endParaRPr>
          </a:p>
          <a:p>
            <a:r>
              <a:rPr lang="ru-RU" dirty="0">
                <a:solidFill>
                  <a:srgbClr val="005AAA"/>
                </a:solidFill>
              </a:rPr>
              <a:t>Библиотеки для обработки данных: </a:t>
            </a:r>
            <a:r>
              <a:rPr lang="en-US" dirty="0" err="1">
                <a:solidFill>
                  <a:srgbClr val="005AAA"/>
                </a:solidFill>
              </a:rPr>
              <a:t>Numpy</a:t>
            </a:r>
            <a:r>
              <a:rPr lang="en-US" dirty="0">
                <a:solidFill>
                  <a:srgbClr val="005AAA"/>
                </a:solidFill>
              </a:rPr>
              <a:t>, Pandas, </a:t>
            </a:r>
            <a:r>
              <a:rPr lang="en-US" dirty="0" err="1">
                <a:solidFill>
                  <a:srgbClr val="005AAA"/>
                </a:solidFill>
              </a:rPr>
              <a:t>wfdb</a:t>
            </a:r>
            <a:endParaRPr lang="en-US" dirty="0">
              <a:solidFill>
                <a:srgbClr val="005AAA"/>
              </a:solidFill>
            </a:endParaRPr>
          </a:p>
          <a:p>
            <a:r>
              <a:rPr lang="ru-RU" dirty="0">
                <a:solidFill>
                  <a:srgbClr val="005AAA"/>
                </a:solidFill>
              </a:rPr>
              <a:t>Библиотека для реализации нейронных сетей: </a:t>
            </a:r>
            <a:r>
              <a:rPr lang="en-US" dirty="0" err="1">
                <a:solidFill>
                  <a:srgbClr val="005AAA"/>
                </a:solidFill>
              </a:rPr>
              <a:t>PyTorch</a:t>
            </a:r>
            <a:endParaRPr lang="en-US" dirty="0">
              <a:solidFill>
                <a:srgbClr val="005AAA"/>
              </a:solidFill>
            </a:endParaRPr>
          </a:p>
          <a:p>
            <a:endParaRPr lang="ru-RU" dirty="0">
              <a:solidFill>
                <a:srgbClr val="005AAA"/>
              </a:solidFill>
            </a:endParaRPr>
          </a:p>
        </p:txBody>
      </p:sp>
      <p:pic>
        <p:nvPicPr>
          <p:cNvPr id="1026" name="Picture 2" descr="Программирование на Python - Лига Роботов - Челябинск">
            <a:extLst>
              <a:ext uri="{FF2B5EF4-FFF2-40B4-BE49-F238E27FC236}">
                <a16:creationId xmlns:a16="http://schemas.microsoft.com/office/drawing/2014/main" id="{18ED8917-CF9D-122A-28B4-4DF045F2D6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387" y="2653488"/>
            <a:ext cx="2143125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Learning PyTorch: Modules. This blog post is part of the series… | by  Dagang Wei | Medium">
            <a:extLst>
              <a:ext uri="{FF2B5EF4-FFF2-40B4-BE49-F238E27FC236}">
                <a16:creationId xmlns:a16="http://schemas.microsoft.com/office/drawing/2014/main" id="{346056CF-D9FF-2FD5-885F-5D6580944F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7050" y="2963050"/>
            <a:ext cx="3028950" cy="151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77797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C950A427-2396-4452-A267-FC25A12F1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Сравнение результатов тестирования нейронных сетей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0B5080-80F3-C1D5-B7A0-FE4B8055452E}"/>
              </a:ext>
            </a:extLst>
          </p:cNvPr>
          <p:cNvSpPr txBox="1"/>
          <p:nvPr/>
        </p:nvSpPr>
        <p:spPr>
          <a:xfrm>
            <a:off x="550863" y="1177113"/>
            <a:ext cx="1110342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5AAA"/>
                </a:solidFill>
              </a:rPr>
              <a:t>Язык программирования:</a:t>
            </a:r>
            <a:r>
              <a:rPr lang="en-US" dirty="0">
                <a:solidFill>
                  <a:srgbClr val="005AAA"/>
                </a:solidFill>
              </a:rPr>
              <a:t> Python</a:t>
            </a:r>
          </a:p>
          <a:p>
            <a:r>
              <a:rPr lang="ru-RU" dirty="0">
                <a:solidFill>
                  <a:srgbClr val="005AAA"/>
                </a:solidFill>
              </a:rPr>
              <a:t>Библиотека для реализации ПО:</a:t>
            </a:r>
            <a:r>
              <a:rPr lang="en-US" dirty="0">
                <a:solidFill>
                  <a:srgbClr val="005AAA"/>
                </a:solidFill>
              </a:rPr>
              <a:t> </a:t>
            </a:r>
            <a:r>
              <a:rPr lang="en-US" dirty="0" err="1">
                <a:solidFill>
                  <a:srgbClr val="005AAA"/>
                </a:solidFill>
              </a:rPr>
              <a:t>CustomTkinter</a:t>
            </a:r>
            <a:endParaRPr lang="en-US" dirty="0">
              <a:solidFill>
                <a:srgbClr val="005AAA"/>
              </a:solidFill>
            </a:endParaRPr>
          </a:p>
          <a:p>
            <a:r>
              <a:rPr lang="ru-RU" dirty="0">
                <a:solidFill>
                  <a:srgbClr val="005AAA"/>
                </a:solidFill>
              </a:rPr>
              <a:t>Библиотека для реализации нейронных сетей: </a:t>
            </a:r>
            <a:r>
              <a:rPr lang="en-US" dirty="0" err="1">
                <a:solidFill>
                  <a:srgbClr val="005AAA"/>
                </a:solidFill>
              </a:rPr>
              <a:t>PyTorch</a:t>
            </a:r>
            <a:endParaRPr lang="en-US" dirty="0">
              <a:solidFill>
                <a:srgbClr val="005AAA"/>
              </a:solidFill>
            </a:endParaRPr>
          </a:p>
          <a:p>
            <a:endParaRPr lang="ru-RU" dirty="0">
              <a:solidFill>
                <a:srgbClr val="005AA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71230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C950A427-2396-4452-A267-FC25A12F1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Выводы</a:t>
            </a:r>
          </a:p>
        </p:txBody>
      </p:sp>
    </p:spTree>
    <p:extLst>
      <p:ext uri="{BB962C8B-B14F-4D97-AF65-F5344CB8AC3E}">
        <p14:creationId xmlns:p14="http://schemas.microsoft.com/office/powerpoint/2010/main" val="37577797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4F707855-C815-4FF1-B493-8351700E17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67416" y="2677297"/>
            <a:ext cx="6673723" cy="1997341"/>
          </a:xfrm>
        </p:spPr>
        <p:txBody>
          <a:bodyPr>
            <a:normAutofit/>
          </a:bodyPr>
          <a:lstStyle/>
          <a:p>
            <a:pPr algn="l"/>
            <a:r>
              <a:rPr lang="ru-RU" sz="4800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3872730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>
            <a:extLst>
              <a:ext uri="{FF2B5EF4-FFF2-40B4-BE49-F238E27FC236}">
                <a16:creationId xmlns:a16="http://schemas.microsoft.com/office/drawing/2014/main" id="{F629FCE6-17AE-4664-8F63-4E9A710F8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Постановка задачи</a:t>
            </a:r>
          </a:p>
        </p:txBody>
      </p:sp>
      <p:sp>
        <p:nvSpPr>
          <p:cNvPr id="13" name="Текст 4">
            <a:extLst>
              <a:ext uri="{FF2B5EF4-FFF2-40B4-BE49-F238E27FC236}">
                <a16:creationId xmlns:a16="http://schemas.microsoft.com/office/drawing/2014/main" id="{993A51E0-594E-4829-B37D-2694C1C3ED60}"/>
              </a:ext>
            </a:extLst>
          </p:cNvPr>
          <p:cNvSpPr txBox="1">
            <a:spLocks/>
          </p:cNvSpPr>
          <p:nvPr/>
        </p:nvSpPr>
        <p:spPr>
          <a:xfrm>
            <a:off x="6456362" y="4065973"/>
            <a:ext cx="5184775" cy="2315777"/>
          </a:xfrm>
          <a:prstGeom prst="rect">
            <a:avLst/>
          </a:prstGeom>
        </p:spPr>
        <p:txBody>
          <a:bodyPr vert="horz" lIns="0" tIns="0" rIns="0" bIns="0" numCol="1" spcCol="72000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00"/>
              </a:spcAft>
              <a:buFont typeface="Arial" panose="020B0604020202020204" pitchFamily="34" charset="0"/>
              <a:buNone/>
              <a:defRPr sz="1800" kern="1200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100"/>
              </a:spcAft>
              <a:buFont typeface="Arial" panose="020B0604020202020204" pitchFamily="34" charset="0"/>
              <a:buNone/>
              <a:defRPr sz="14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100"/>
              </a:spcAft>
              <a:buClr>
                <a:schemeClr val="accent1">
                  <a:lumMod val="50000"/>
                </a:schemeClr>
              </a:buClr>
              <a:buSzPct val="120000"/>
              <a:buFont typeface="Wingdings" panose="05000000000000000000" pitchFamily="2" charset="2"/>
              <a:buNone/>
              <a:defRPr sz="11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100"/>
              </a:spcAft>
              <a:buClr>
                <a:schemeClr val="accent1">
                  <a:lumMod val="50000"/>
                </a:schemeClr>
              </a:buClr>
              <a:buFont typeface="+mj-lt"/>
              <a:buNone/>
              <a:tabLst>
                <a:tab pos="269875" algn="l"/>
              </a:tabLst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1463" indent="-271463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100"/>
              </a:spcAft>
              <a:buFont typeface="Wingdings" panose="05000000000000000000" pitchFamily="2" charset="2"/>
              <a:buChar char="§"/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1463" indent="-271463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100"/>
              </a:spcAft>
              <a:buFont typeface="+mj-lt"/>
              <a:buAutoNum type="arabicPeriod"/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5"/>
            <a:endParaRPr lang="ru-R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5C1B00E-1A64-5140-9534-0F5DDBDDB936}"/>
              </a:ext>
            </a:extLst>
          </p:cNvPr>
          <p:cNvSpPr txBox="1"/>
          <p:nvPr/>
        </p:nvSpPr>
        <p:spPr>
          <a:xfrm>
            <a:off x="550863" y="1098290"/>
            <a:ext cx="11090274" cy="1656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ru-RU" sz="2400" b="1" i="0" u="none" strike="noStrike" kern="1200" cap="none" spc="0" normalizeH="0" baseline="0" noProof="0" dirty="0">
                <a:ln>
                  <a:noFill/>
                </a:ln>
                <a:solidFill>
                  <a:srgbClr val="005AAA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Цель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dirty="0">
                <a:solidFill>
                  <a:srgbClr val="005AAA"/>
                </a:solidFill>
                <a:cs typeface="Times New Roman" panose="02020603050405020304" pitchFamily="18" charset="0"/>
              </a:rPr>
              <a:t>Разработать классификатор, </a:t>
            </a:r>
            <a:r>
              <a:rPr lang="ru-RU" kern="0" dirty="0">
                <a:solidFill>
                  <a:srgbClr val="005AAA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способн</a:t>
            </a:r>
            <a:r>
              <a:rPr lang="ru-RU" kern="0" dirty="0">
                <a:solidFill>
                  <a:srgbClr val="005AAA"/>
                </a:solidFill>
                <a:ea typeface="Aptos" panose="020B0004020202020204" pitchFamily="34" charset="0"/>
                <a:cs typeface="Times New Roman" panose="02020603050405020304" pitchFamily="18" charset="0"/>
              </a:rPr>
              <a:t>ый</a:t>
            </a:r>
            <a:r>
              <a:rPr lang="ru-RU" kern="0" dirty="0">
                <a:solidFill>
                  <a:srgbClr val="005AAA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верно относить данные ЭКГ к 5 классам: нормальный, инфаркт миокарда, изменение сегмента </a:t>
            </a:r>
            <a:r>
              <a:rPr lang="en-US" kern="0" dirty="0">
                <a:solidFill>
                  <a:srgbClr val="005AAA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ST</a:t>
            </a:r>
            <a:r>
              <a:rPr lang="ru-RU" kern="0" dirty="0">
                <a:solidFill>
                  <a:srgbClr val="005AAA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/</a:t>
            </a:r>
            <a:r>
              <a:rPr lang="en-US" kern="0" dirty="0">
                <a:solidFill>
                  <a:srgbClr val="005AAA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T</a:t>
            </a:r>
            <a:r>
              <a:rPr lang="ru-RU" kern="0" dirty="0">
                <a:solidFill>
                  <a:srgbClr val="005AAA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, нарушение проводимости, гипертрофия - с </a:t>
            </a:r>
            <a:r>
              <a:rPr lang="ru-RU" kern="0" dirty="0">
                <a:solidFill>
                  <a:srgbClr val="005AAA"/>
                </a:solidFill>
                <a:ea typeface="Aptos" panose="020B0004020202020204" pitchFamily="34" charset="0"/>
                <a:cs typeface="Times New Roman" panose="02020603050405020304" pitchFamily="18" charset="0"/>
              </a:rPr>
              <a:t>т</a:t>
            </a:r>
            <a:r>
              <a:rPr lang="ru-RU" kern="0" dirty="0">
                <a:solidFill>
                  <a:srgbClr val="005AAA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очностью  &gt;80%.</a:t>
            </a:r>
            <a:endParaRPr lang="ru-RU" dirty="0">
              <a:solidFill>
                <a:srgbClr val="005AAA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76B282-9308-4C3D-9422-4E9C3A8AA7C7}"/>
              </a:ext>
            </a:extLst>
          </p:cNvPr>
          <p:cNvSpPr txBox="1"/>
          <p:nvPr/>
        </p:nvSpPr>
        <p:spPr>
          <a:xfrm>
            <a:off x="550863" y="2750038"/>
            <a:ext cx="11090274" cy="33188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>
                <a:solidFill>
                  <a:srgbClr val="005AAA"/>
                </a:solidFill>
                <a:latin typeface="Arial"/>
                <a:ea typeface="+mj-ea"/>
                <a:cs typeface="+mj-cs"/>
              </a:rPr>
              <a:t>Задачи</a:t>
            </a:r>
            <a:endParaRPr lang="ru-RU" sz="2400" dirty="0">
              <a:solidFill>
                <a:srgbClr val="005AAA"/>
              </a:solidFill>
            </a:endParaRP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ru-RU" dirty="0">
                <a:solidFill>
                  <a:srgbClr val="005AAA"/>
                </a:solidFill>
              </a:rPr>
              <a:t>Анализ предметной области;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ru-RU" dirty="0">
                <a:solidFill>
                  <a:srgbClr val="005AAA"/>
                </a:solidFill>
              </a:rPr>
              <a:t>Обзор существующих способов решения;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ru-RU" dirty="0">
                <a:solidFill>
                  <a:srgbClr val="005AAA"/>
                </a:solidFill>
              </a:rPr>
              <a:t>Обзор и обработка набора данных ЭКГ сигналов;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ru-RU" dirty="0">
                <a:solidFill>
                  <a:srgbClr val="005AAA"/>
                </a:solidFill>
              </a:rPr>
              <a:t>Выбор и разработка моделей машинного обучения;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ru-RU" dirty="0">
                <a:solidFill>
                  <a:srgbClr val="005AAA"/>
                </a:solidFill>
              </a:rPr>
              <a:t>Обучение разработанных моделей;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ru-RU" dirty="0">
                <a:solidFill>
                  <a:srgbClr val="005AAA"/>
                </a:solidFill>
              </a:rPr>
              <a:t>Сравнение результатов тестирования моделей.</a:t>
            </a:r>
          </a:p>
          <a:p>
            <a:pPr>
              <a:lnSpc>
                <a:spcPct val="150000"/>
              </a:lnSpc>
            </a:pPr>
            <a:r>
              <a:rPr lang="ru-RU" dirty="0">
                <a:solidFill>
                  <a:srgbClr val="005AAA"/>
                </a:solidFill>
              </a:rPr>
              <a:t>Обученные модели доступны для диагностирования новых данных.</a:t>
            </a:r>
          </a:p>
        </p:txBody>
      </p:sp>
    </p:spTree>
    <p:extLst>
      <p:ext uri="{BB962C8B-B14F-4D97-AF65-F5344CB8AC3E}">
        <p14:creationId xmlns:p14="http://schemas.microsoft.com/office/powerpoint/2010/main" val="54731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>
            <a:extLst>
              <a:ext uri="{FF2B5EF4-FFF2-40B4-BE49-F238E27FC236}">
                <a16:creationId xmlns:a16="http://schemas.microsoft.com/office/drawing/2014/main" id="{F629FCE6-17AE-4664-8F63-4E9A710F8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Актуальность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9938325-268A-1D03-BB06-9C8AAF0EC5A9}"/>
              </a:ext>
            </a:extLst>
          </p:cNvPr>
          <p:cNvSpPr txBox="1"/>
          <p:nvPr/>
        </p:nvSpPr>
        <p:spPr>
          <a:xfrm>
            <a:off x="550863" y="1251284"/>
            <a:ext cx="11015495" cy="4196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AutoNum type="arabicParenR"/>
            </a:pPr>
            <a:r>
              <a:rPr lang="ru-RU" dirty="0">
                <a:solidFill>
                  <a:srgbClr val="005AAA"/>
                </a:solidFill>
              </a:rPr>
              <a:t>Нерешенность вполне задачи диагностики практически для любых заболеваний (ошибки 1-го, 2-го родов) и, в этой связи, весьма актуально повышение точности диагностики, снижение вероятности совершить экспертом диагностические ошибки;</a:t>
            </a:r>
            <a:endParaRPr lang="en-US" dirty="0">
              <a:solidFill>
                <a:srgbClr val="005AAA"/>
              </a:solidFill>
            </a:endParaRPr>
          </a:p>
          <a:p>
            <a:pPr marL="342900" indent="-342900" algn="just">
              <a:lnSpc>
                <a:spcPct val="150000"/>
              </a:lnSpc>
              <a:buAutoNum type="arabicParenR"/>
            </a:pPr>
            <a:r>
              <a:rPr lang="ru-RU" dirty="0">
                <a:solidFill>
                  <a:srgbClr val="005AAA"/>
                </a:solidFill>
              </a:rPr>
              <a:t>потребность создания базовых алгоритмов для создания и внедрения автоматизированных систем диагностики, позволивших бы улучшить доступность качественной диагностики в удаленных и малонаселенных регионах, где не хватает квалифицированных врачей.</a:t>
            </a:r>
          </a:p>
          <a:p>
            <a:pPr marL="342900" indent="-342900" algn="just">
              <a:lnSpc>
                <a:spcPct val="150000"/>
              </a:lnSpc>
              <a:buAutoNum type="arabicParenR"/>
            </a:pPr>
            <a:r>
              <a:rPr lang="ru-RU" dirty="0">
                <a:solidFill>
                  <a:srgbClr val="005AAA"/>
                </a:solidFill>
              </a:rPr>
              <a:t>быстры1 рост публикаций с новыми методами анализа данных, главным образом, основанных на алгоритмах машинного обучения и их комбинациях, корректное использование которых способствует развитию научных исследований в области биомедицинской инженерии и медицинской информатики.</a:t>
            </a:r>
          </a:p>
        </p:txBody>
      </p:sp>
    </p:spTree>
    <p:extLst>
      <p:ext uri="{BB962C8B-B14F-4D97-AF65-F5344CB8AC3E}">
        <p14:creationId xmlns:p14="http://schemas.microsoft.com/office/powerpoint/2010/main" val="190833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>
            <a:extLst>
              <a:ext uri="{FF2B5EF4-FFF2-40B4-BE49-F238E27FC236}">
                <a16:creationId xmlns:a16="http://schemas.microsoft.com/office/drawing/2014/main" id="{F629FCE6-17AE-4664-8F63-4E9A710F8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Обзор предметной области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9938325-268A-1D03-BB06-9C8AAF0EC5A9}"/>
              </a:ext>
            </a:extLst>
          </p:cNvPr>
          <p:cNvSpPr txBox="1"/>
          <p:nvPr/>
        </p:nvSpPr>
        <p:spPr>
          <a:xfrm>
            <a:off x="550863" y="1251284"/>
            <a:ext cx="11015495" cy="1298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kern="0" dirty="0">
                <a:solidFill>
                  <a:srgbClr val="005AAA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Электрокардиограмма</a:t>
            </a:r>
            <a:r>
              <a:rPr lang="en-US" kern="0" dirty="0">
                <a:solidFill>
                  <a:srgbClr val="005AAA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(</a:t>
            </a:r>
            <a:r>
              <a:rPr lang="ru-RU" kern="0" dirty="0">
                <a:solidFill>
                  <a:srgbClr val="005AAA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ЭКГ) — это запись электрической активности сердца. Он предоставляет информацию о частоте сердечных сокращений, ритме и проведении электрических импульсов в сердце.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EED4E8-1352-D49A-9EDF-56EE86A1F4FD}"/>
              </a:ext>
            </a:extLst>
          </p:cNvPr>
          <p:cNvSpPr txBox="1"/>
          <p:nvPr/>
        </p:nvSpPr>
        <p:spPr>
          <a:xfrm>
            <a:off x="550862" y="4957275"/>
            <a:ext cx="6678073" cy="1298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kern="0" dirty="0">
                <a:solidFill>
                  <a:srgbClr val="005AAA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Анализ ЭКГ – это распознавание паттернов, т.е. отнесение электрокардиографических образов (форма зубцов, комплексов и их сочетания) к определенной патологии.</a:t>
            </a:r>
            <a:endParaRPr lang="en-US" kern="0" dirty="0">
              <a:solidFill>
                <a:srgbClr val="005AAA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4664EE-7324-E605-4C12-646357D4D9D8}"/>
              </a:ext>
            </a:extLst>
          </p:cNvPr>
          <p:cNvSpPr txBox="1"/>
          <p:nvPr/>
        </p:nvSpPr>
        <p:spPr>
          <a:xfrm>
            <a:off x="550863" y="2550166"/>
            <a:ext cx="6678073" cy="880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kern="0" dirty="0">
                <a:solidFill>
                  <a:srgbClr val="005AAA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Запись ЭКГ представляет собой одномерные сигналы в 12 отведениях</a:t>
            </a:r>
            <a:r>
              <a:rPr lang="en-US" kern="0" dirty="0">
                <a:solidFill>
                  <a:srgbClr val="005AAA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I, II, III, </a:t>
            </a:r>
            <a:r>
              <a:rPr lang="en-US" kern="0" dirty="0" err="1">
                <a:solidFill>
                  <a:srgbClr val="005AAA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aVR</a:t>
            </a:r>
            <a:r>
              <a:rPr lang="en-US" kern="0" dirty="0">
                <a:solidFill>
                  <a:srgbClr val="005AAA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kern="0" dirty="0" err="1">
                <a:solidFill>
                  <a:srgbClr val="005AAA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aVL</a:t>
            </a:r>
            <a:r>
              <a:rPr lang="en-US" kern="0" dirty="0">
                <a:solidFill>
                  <a:srgbClr val="005AAA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kern="0" dirty="0" err="1">
                <a:solidFill>
                  <a:srgbClr val="005AAA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aVF</a:t>
            </a:r>
            <a:r>
              <a:rPr lang="en-US" kern="0" dirty="0">
                <a:solidFill>
                  <a:srgbClr val="005AAA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V1, V2, V3, V4, V5, V6.</a:t>
            </a:r>
            <a:endParaRPr lang="ru-RU" dirty="0"/>
          </a:p>
        </p:txBody>
      </p:sp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AFE423D3-B66C-EED1-002C-3F31018936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860" y="3446391"/>
            <a:ext cx="6678075" cy="1581371"/>
          </a:xfrm>
          <a:prstGeom prst="rect">
            <a:avLst/>
          </a:prstGeom>
        </p:spPr>
      </p:pic>
      <p:pic>
        <p:nvPicPr>
          <p:cNvPr id="5" name="Рисунок 4" descr="English">
            <a:extLst>
              <a:ext uri="{FF2B5EF4-FFF2-40B4-BE49-F238E27FC236}">
                <a16:creationId xmlns:a16="http://schemas.microsoft.com/office/drawing/2014/main" id="{6BC812B8-8FB6-010F-7D9C-0966ED2CDB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8936" y="1976818"/>
            <a:ext cx="4412202" cy="42793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79362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5097FE-099A-140D-C150-C30B74114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Существующие решения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AA7D384-2461-C774-A93F-B4B935ADF85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50863" y="1341438"/>
            <a:ext cx="5184775" cy="4064751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ru-RU" sz="1800" dirty="0">
                <a:solidFill>
                  <a:srgbClr val="005AAA"/>
                </a:solidFill>
              </a:rPr>
              <a:t>Традиционные методы классификации сигнала ЭКГ в основном основаны на ручной обработке или ручном извлечении признаков:</a:t>
            </a:r>
          </a:p>
          <a:p>
            <a:pPr algn="just">
              <a:lnSpc>
                <a:spcPct val="150000"/>
              </a:lnSpc>
            </a:pPr>
            <a:r>
              <a:rPr lang="ru-RU" sz="1800" dirty="0">
                <a:solidFill>
                  <a:srgbClr val="005AAA"/>
                </a:solidFill>
              </a:rPr>
              <a:t>•	методы цифровой фильтрации</a:t>
            </a:r>
            <a:r>
              <a:rPr lang="en-US" sz="1800" dirty="0">
                <a:solidFill>
                  <a:srgbClr val="005AAA"/>
                </a:solidFill>
              </a:rPr>
              <a:t>,</a:t>
            </a:r>
          </a:p>
          <a:p>
            <a:pPr algn="just">
              <a:lnSpc>
                <a:spcPct val="150000"/>
              </a:lnSpc>
            </a:pPr>
            <a:r>
              <a:rPr lang="en-US" sz="1800" dirty="0">
                <a:solidFill>
                  <a:srgbClr val="005AAA"/>
                </a:solidFill>
              </a:rPr>
              <a:t>•	</a:t>
            </a:r>
            <a:r>
              <a:rPr lang="ru-RU" sz="1800" dirty="0">
                <a:solidFill>
                  <a:srgbClr val="005AAA"/>
                </a:solidFill>
              </a:rPr>
              <a:t>сочетание экспертных методов,</a:t>
            </a:r>
            <a:endParaRPr lang="en-US" sz="1800" dirty="0">
              <a:solidFill>
                <a:srgbClr val="005AAA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sz="1800" dirty="0">
                <a:solidFill>
                  <a:srgbClr val="005AAA"/>
                </a:solidFill>
              </a:rPr>
              <a:t>•	</a:t>
            </a:r>
            <a:r>
              <a:rPr lang="ru-RU" sz="1800" dirty="0">
                <a:solidFill>
                  <a:srgbClr val="005AAA"/>
                </a:solidFill>
              </a:rPr>
              <a:t>анализ главных компонент</a:t>
            </a:r>
            <a:r>
              <a:rPr lang="en-US" sz="1800" dirty="0">
                <a:solidFill>
                  <a:srgbClr val="005AAA"/>
                </a:solidFill>
              </a:rPr>
              <a:t>,</a:t>
            </a:r>
          </a:p>
          <a:p>
            <a:pPr algn="just">
              <a:lnSpc>
                <a:spcPct val="150000"/>
              </a:lnSpc>
            </a:pPr>
            <a:r>
              <a:rPr lang="en-US" sz="1800" dirty="0">
                <a:solidFill>
                  <a:srgbClr val="005AAA"/>
                </a:solidFill>
              </a:rPr>
              <a:t>•	</a:t>
            </a:r>
            <a:r>
              <a:rPr lang="ru-RU" sz="1800" dirty="0">
                <a:solidFill>
                  <a:srgbClr val="005AAA"/>
                </a:solidFill>
              </a:rPr>
              <a:t>преобразования Фурье</a:t>
            </a:r>
            <a:r>
              <a:rPr lang="en-US" sz="1800" dirty="0">
                <a:solidFill>
                  <a:srgbClr val="005AAA"/>
                </a:solidFill>
              </a:rPr>
              <a:t>,</a:t>
            </a:r>
          </a:p>
          <a:p>
            <a:pPr algn="just">
              <a:lnSpc>
                <a:spcPct val="150000"/>
              </a:lnSpc>
            </a:pPr>
            <a:r>
              <a:rPr lang="en-US" sz="1800" dirty="0">
                <a:solidFill>
                  <a:srgbClr val="005AAA"/>
                </a:solidFill>
              </a:rPr>
              <a:t>•	</a:t>
            </a:r>
            <a:r>
              <a:rPr lang="ru-RU" sz="1800" dirty="0">
                <a:solidFill>
                  <a:srgbClr val="005AAA"/>
                </a:solidFill>
              </a:rPr>
              <a:t>вейвлет-преобразования.</a:t>
            </a:r>
            <a:endParaRPr lang="en-US" sz="1800" dirty="0">
              <a:solidFill>
                <a:srgbClr val="005AAA"/>
              </a:solidFill>
            </a:endParaRP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45BDB2C-A659-9AC1-4EC2-3D73F76547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56364" y="1341437"/>
            <a:ext cx="5184775" cy="406475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ru-RU" sz="1800" dirty="0">
                <a:solidFill>
                  <a:srgbClr val="005AAA"/>
                </a:solidFill>
              </a:rPr>
              <a:t>Некоторые из классификаторов, используемых с этими извлеченными признаками, — это</a:t>
            </a:r>
          </a:p>
          <a:p>
            <a:pPr>
              <a:lnSpc>
                <a:spcPct val="150000"/>
              </a:lnSpc>
            </a:pPr>
            <a:r>
              <a:rPr lang="ru-RU" sz="1800" dirty="0">
                <a:solidFill>
                  <a:srgbClr val="005AAA"/>
                </a:solidFill>
              </a:rPr>
              <a:t>•	машины опорных векторов,</a:t>
            </a:r>
          </a:p>
          <a:p>
            <a:pPr>
              <a:lnSpc>
                <a:spcPct val="150000"/>
              </a:lnSpc>
            </a:pPr>
            <a:r>
              <a:rPr lang="ru-RU" sz="1800" dirty="0">
                <a:solidFill>
                  <a:srgbClr val="005AAA"/>
                </a:solidFill>
              </a:rPr>
              <a:t>•	скрытые марковские модели</a:t>
            </a:r>
            <a:r>
              <a:rPr lang="en-US" sz="1800" dirty="0">
                <a:solidFill>
                  <a:srgbClr val="005AAA"/>
                </a:solidFill>
              </a:rPr>
              <a:t>,</a:t>
            </a:r>
            <a:endParaRPr lang="ru-RU" sz="1800" dirty="0">
              <a:solidFill>
                <a:srgbClr val="005AAA"/>
              </a:solidFill>
            </a:endParaRPr>
          </a:p>
          <a:p>
            <a:pPr>
              <a:lnSpc>
                <a:spcPct val="150000"/>
              </a:lnSpc>
            </a:pPr>
            <a:r>
              <a:rPr lang="ru-RU" sz="1800" dirty="0">
                <a:solidFill>
                  <a:srgbClr val="005AAA"/>
                </a:solidFill>
              </a:rPr>
              <a:t>•	нейронные сети</a:t>
            </a:r>
            <a:r>
              <a:rPr lang="en-US" sz="1800" dirty="0">
                <a:solidFill>
                  <a:srgbClr val="005AAA"/>
                </a:solidFill>
              </a:rPr>
              <a:t>.</a:t>
            </a:r>
            <a:endParaRPr lang="ru-RU" sz="1800" dirty="0">
              <a:solidFill>
                <a:srgbClr val="005AAA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C26BA3-E24E-359D-7661-914F178C3BA4}"/>
              </a:ext>
            </a:extLst>
          </p:cNvPr>
          <p:cNvSpPr txBox="1"/>
          <p:nvPr/>
        </p:nvSpPr>
        <p:spPr>
          <a:xfrm>
            <a:off x="550863" y="5450471"/>
            <a:ext cx="11090274" cy="880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1800" kern="0" dirty="0">
                <a:solidFill>
                  <a:srgbClr val="005AAA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Главным недостатком этих методов является разделение части извлечения признаков и части классификации паттернов</a:t>
            </a:r>
            <a:r>
              <a:rPr lang="en-US" sz="1800" kern="0" dirty="0">
                <a:solidFill>
                  <a:srgbClr val="005AAA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; </a:t>
            </a:r>
            <a:r>
              <a:rPr lang="ru-RU" sz="1800" kern="0" dirty="0">
                <a:solidFill>
                  <a:srgbClr val="005AAA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требуют экспертных знаний о входных данных.</a:t>
            </a:r>
            <a:endParaRPr lang="ru-RU" dirty="0">
              <a:solidFill>
                <a:srgbClr val="005AA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6587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>
            <a:extLst>
              <a:ext uri="{FF2B5EF4-FFF2-40B4-BE49-F238E27FC236}">
                <a16:creationId xmlns:a16="http://schemas.microsoft.com/office/drawing/2014/main" id="{F629FCE6-17AE-4664-8F63-4E9A710F8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Данные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1019103-AEF4-F89A-BB05-A2D204E1FA54}"/>
              </a:ext>
            </a:extLst>
          </p:cNvPr>
          <p:cNvSpPr txBox="1"/>
          <p:nvPr/>
        </p:nvSpPr>
        <p:spPr>
          <a:xfrm>
            <a:off x="550863" y="1230756"/>
            <a:ext cx="5545137" cy="54425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5AAA"/>
                </a:solidFill>
              </a:rPr>
              <a:t>Общедоступный источник: </a:t>
            </a:r>
            <a:r>
              <a:rPr lang="en-US" dirty="0" err="1">
                <a:solidFill>
                  <a:srgbClr val="005AAA"/>
                </a:solidFill>
              </a:rPr>
              <a:t>PTB</a:t>
            </a:r>
            <a:r>
              <a:rPr lang="en-US" dirty="0">
                <a:solidFill>
                  <a:srgbClr val="005AAA"/>
                </a:solidFill>
              </a:rPr>
              <a:t>-XL, a large publicly available electrocardiography dataset;</a:t>
            </a:r>
            <a:endParaRPr lang="ru-RU" dirty="0">
              <a:solidFill>
                <a:srgbClr val="005AAA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5AAA"/>
                </a:solidFill>
              </a:rPr>
              <a:t>21799 записей</a:t>
            </a:r>
            <a:r>
              <a:rPr lang="en-US" dirty="0">
                <a:solidFill>
                  <a:srgbClr val="005AAA"/>
                </a:solidFill>
              </a:rPr>
              <a:t>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5AAA"/>
                </a:solidFill>
              </a:rPr>
              <a:t>Продолжительность записи ЭКГ – 10 секунд</a:t>
            </a:r>
            <a:r>
              <a:rPr lang="en-US" dirty="0">
                <a:solidFill>
                  <a:srgbClr val="005AAA"/>
                </a:solidFill>
              </a:rPr>
              <a:t>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5AAA"/>
                </a:solidFill>
              </a:rPr>
              <a:t>12 </a:t>
            </a:r>
            <a:r>
              <a:rPr lang="ru-RU" dirty="0">
                <a:solidFill>
                  <a:srgbClr val="005AAA"/>
                </a:solidFill>
              </a:rPr>
              <a:t>отведений</a:t>
            </a:r>
            <a:r>
              <a:rPr lang="en-US" dirty="0">
                <a:solidFill>
                  <a:srgbClr val="005AAA"/>
                </a:solidFill>
              </a:rPr>
              <a:t>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5AAA"/>
                </a:solidFill>
              </a:rPr>
              <a:t>Сигналы доступны в двух вариантах: с частотой дискретизации 100 Гц и 500 Гц;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5AAA"/>
                </a:solidFill>
              </a:rPr>
              <a:t>Каждая запись относиться к одну из 5 классов:</a:t>
            </a:r>
            <a:endParaRPr lang="en-US" dirty="0">
              <a:solidFill>
                <a:srgbClr val="005AAA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5AAA"/>
                </a:solidFill>
              </a:rPr>
              <a:t>NORM,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5AAA"/>
                </a:solidFill>
              </a:rPr>
              <a:t>CD,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5AAA"/>
                </a:solidFill>
              </a:rPr>
              <a:t>MI,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5AAA"/>
                </a:solidFill>
              </a:rPr>
              <a:t>HYP</a:t>
            </a:r>
            <a:r>
              <a:rPr lang="en-US" dirty="0">
                <a:solidFill>
                  <a:srgbClr val="005AAA"/>
                </a:solidFill>
              </a:rPr>
              <a:t>,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5AAA"/>
                </a:solidFill>
              </a:rPr>
              <a:t>STTC</a:t>
            </a:r>
            <a:r>
              <a:rPr lang="en-US" dirty="0">
                <a:solidFill>
                  <a:srgbClr val="005AAA"/>
                </a:solidFill>
              </a:rPr>
              <a:t>,</a:t>
            </a:r>
          </a:p>
        </p:txBody>
      </p:sp>
      <p:pic>
        <p:nvPicPr>
          <p:cNvPr id="3" name="Picture">
            <a:extLst>
              <a:ext uri="{FF2B5EF4-FFF2-40B4-BE49-F238E27FC236}">
                <a16:creationId xmlns:a16="http://schemas.microsoft.com/office/drawing/2014/main" id="{A392591F-140F-D8F9-185F-0C723B47773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6307137" y="1230756"/>
            <a:ext cx="5334000" cy="469519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33868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>
            <a:extLst>
              <a:ext uri="{FF2B5EF4-FFF2-40B4-BE49-F238E27FC236}">
                <a16:creationId xmlns:a16="http://schemas.microsoft.com/office/drawing/2014/main" id="{F629FCE6-17AE-4664-8F63-4E9A710F8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Обработка данных</a:t>
            </a:r>
          </a:p>
        </p:txBody>
      </p:sp>
      <p:sp>
        <p:nvSpPr>
          <p:cNvPr id="2" name="Текст 1">
            <a:extLst>
              <a:ext uri="{FF2B5EF4-FFF2-40B4-BE49-F238E27FC236}">
                <a16:creationId xmlns:a16="http://schemas.microsoft.com/office/drawing/2014/main" id="{18A7F672-D5DC-B512-89F5-8FF58EB1FC3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50865" y="2602178"/>
            <a:ext cx="4614694" cy="3847846"/>
          </a:xfrm>
        </p:spPr>
        <p:txBody>
          <a:bodyPr>
            <a:normAutofit/>
          </a:bodyPr>
          <a:lstStyle/>
          <a:p>
            <a:pPr algn="ctr"/>
            <a:r>
              <a:rPr lang="ru-RU" sz="1800" dirty="0">
                <a:solidFill>
                  <a:srgbClr val="005AAA"/>
                </a:solidFill>
              </a:rPr>
              <a:t>1</a:t>
            </a:r>
            <a:r>
              <a:rPr lang="en-US" sz="1800" dirty="0">
                <a:solidFill>
                  <a:srgbClr val="005AAA"/>
                </a:solidFill>
              </a:rPr>
              <a:t>D </a:t>
            </a:r>
            <a:r>
              <a:rPr lang="ru-RU" sz="1800" dirty="0">
                <a:solidFill>
                  <a:srgbClr val="005AAA"/>
                </a:solidFill>
              </a:rPr>
              <a:t>обработка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rgbClr val="005AAA"/>
                </a:solidFill>
              </a:rPr>
              <a:t>Полосовой фильтр </a:t>
            </a:r>
            <a:r>
              <a:rPr lang="ru-RU" sz="1800" dirty="0" err="1">
                <a:solidFill>
                  <a:srgbClr val="005AAA"/>
                </a:solidFill>
              </a:rPr>
              <a:t>Баттерворта</a:t>
            </a:r>
            <a:r>
              <a:rPr lang="en-US" sz="1800" dirty="0">
                <a:solidFill>
                  <a:srgbClr val="005AAA"/>
                </a:solidFill>
              </a:rPr>
              <a:t> 2-</a:t>
            </a:r>
            <a:r>
              <a:rPr lang="ru-RU" sz="1800" dirty="0">
                <a:solidFill>
                  <a:srgbClr val="005AAA"/>
                </a:solidFill>
              </a:rPr>
              <a:t>ого порядка с частотой среза верхних частот 1 Гц для подавления блуждания базовой линии и частотой среза низких частот 45 Гц для устранения высокочастотных шумов</a:t>
            </a:r>
            <a:r>
              <a:rPr lang="en-US" sz="1800" dirty="0">
                <a:solidFill>
                  <a:srgbClr val="005AAA"/>
                </a:solidFill>
              </a:rPr>
              <a:t>;</a:t>
            </a:r>
            <a:endParaRPr lang="ru-RU" sz="1800" dirty="0">
              <a:solidFill>
                <a:srgbClr val="005AAA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5AAA"/>
                </a:solidFill>
              </a:rPr>
              <a:t>Z-</a:t>
            </a:r>
            <a:r>
              <a:rPr lang="ru-RU" sz="1800" dirty="0">
                <a:solidFill>
                  <a:srgbClr val="005AAA"/>
                </a:solidFill>
              </a:rPr>
              <a:t>нормализация, чтобы уменьшить влияние выбросов</a:t>
            </a:r>
            <a:r>
              <a:rPr lang="en-US" sz="1800" dirty="0">
                <a:solidFill>
                  <a:srgbClr val="005AAA"/>
                </a:solidFill>
              </a:rPr>
              <a:t>:</a:t>
            </a:r>
            <a:endParaRPr lang="ru-RU" sz="1800" dirty="0">
              <a:solidFill>
                <a:srgbClr val="005AAA"/>
              </a:solidFill>
            </a:endParaRP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B001317-C1A9-7DBF-998A-826F2611A8B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502442" y="2602178"/>
            <a:ext cx="6138697" cy="3847846"/>
          </a:xfrm>
        </p:spPr>
        <p:txBody>
          <a:bodyPr>
            <a:noAutofit/>
          </a:bodyPr>
          <a:lstStyle/>
          <a:p>
            <a:pPr algn="ctr"/>
            <a:r>
              <a:rPr lang="ru-RU" sz="1800" dirty="0">
                <a:solidFill>
                  <a:srgbClr val="005AAA"/>
                </a:solidFill>
              </a:rPr>
              <a:t>2</a:t>
            </a:r>
            <a:r>
              <a:rPr lang="en-US" sz="1800" dirty="0">
                <a:solidFill>
                  <a:srgbClr val="005AAA"/>
                </a:solidFill>
              </a:rPr>
              <a:t>D </a:t>
            </a:r>
            <a:r>
              <a:rPr lang="ru-RU" sz="1800" dirty="0">
                <a:solidFill>
                  <a:srgbClr val="005AAA"/>
                </a:solidFill>
              </a:rPr>
              <a:t>обработка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rgbClr val="005AAA"/>
                </a:solidFill>
              </a:rPr>
              <a:t>Минимаксная нормализация;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rgbClr val="005AAA"/>
                </a:solidFill>
              </a:rPr>
              <a:t>Gramian</a:t>
            </a:r>
            <a:r>
              <a:rPr lang="en-US" sz="1800" dirty="0">
                <a:solidFill>
                  <a:srgbClr val="005AAA"/>
                </a:solidFill>
              </a:rPr>
              <a:t> Angular Field (GAF) </a:t>
            </a:r>
            <a:r>
              <a:rPr lang="ru-RU" sz="1800" dirty="0">
                <a:solidFill>
                  <a:srgbClr val="005AAA"/>
                </a:solidFill>
              </a:rPr>
              <a:t>- отображает</a:t>
            </a:r>
            <a:r>
              <a:rPr lang="en-US" sz="1800" dirty="0">
                <a:solidFill>
                  <a:srgbClr val="005AAA"/>
                </a:solidFill>
              </a:rPr>
              <a:t> </a:t>
            </a:r>
            <a:r>
              <a:rPr lang="ru-RU" sz="1800" dirty="0">
                <a:solidFill>
                  <a:srgbClr val="005AAA"/>
                </a:solidFill>
              </a:rPr>
              <a:t>временную корреляцию между каждой парой значений сигнала</a:t>
            </a:r>
            <a:r>
              <a:rPr lang="en-US" sz="1800" dirty="0">
                <a:solidFill>
                  <a:srgbClr val="005AAA"/>
                </a:solidFill>
              </a:rPr>
              <a:t>;</a:t>
            </a:r>
            <a:endParaRPr lang="ru-RU" sz="1800" dirty="0">
              <a:solidFill>
                <a:srgbClr val="005AAA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5AAA"/>
                </a:solidFill>
              </a:rPr>
              <a:t>Recurrence Plot (RP) – </a:t>
            </a:r>
            <a:r>
              <a:rPr lang="ru-RU" sz="1800" dirty="0">
                <a:solidFill>
                  <a:srgbClr val="005AAA"/>
                </a:solidFill>
              </a:rPr>
              <a:t>отображает расстояние между временными точками</a:t>
            </a:r>
            <a:r>
              <a:rPr lang="en-US" sz="1800" dirty="0">
                <a:solidFill>
                  <a:srgbClr val="005AAA"/>
                </a:solidFill>
              </a:rPr>
              <a:t>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5AAA"/>
                </a:solidFill>
              </a:rPr>
              <a:t>Markov Transition Field (MTF) – </a:t>
            </a:r>
            <a:r>
              <a:rPr lang="ru-RU" sz="1800" dirty="0">
                <a:solidFill>
                  <a:srgbClr val="005AAA"/>
                </a:solidFill>
              </a:rPr>
              <a:t>отображает насколько связаны между собой дискретизированные значения сигнала, относительно того, как часто они появляются рядом друг с другом в сигнале.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210EB3-C080-F7B7-8951-4902FBBAAE4A}"/>
              </a:ext>
            </a:extLst>
          </p:cNvPr>
          <p:cNvSpPr txBox="1"/>
          <p:nvPr/>
        </p:nvSpPr>
        <p:spPr>
          <a:xfrm>
            <a:off x="550863" y="1174736"/>
            <a:ext cx="11336337" cy="1287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5AAA"/>
                </a:solidFill>
              </a:rPr>
              <a:t>Только отведения </a:t>
            </a:r>
            <a:r>
              <a:rPr lang="en-US" dirty="0">
                <a:solidFill>
                  <a:srgbClr val="005AAA"/>
                </a:solidFill>
              </a:rPr>
              <a:t>I, II, V2, </a:t>
            </a:r>
            <a:r>
              <a:rPr lang="ru-RU" dirty="0">
                <a:solidFill>
                  <a:srgbClr val="005AAA"/>
                </a:solidFill>
              </a:rPr>
              <a:t>т.к. они содержат 95% релевантной по отношению ко всем 12-и отведениям</a:t>
            </a:r>
            <a:r>
              <a:rPr lang="en-US" dirty="0">
                <a:solidFill>
                  <a:srgbClr val="005AAA"/>
                </a:solidFill>
              </a:rPr>
              <a:t>;</a:t>
            </a:r>
            <a:endParaRPr lang="ru-RU" dirty="0">
              <a:solidFill>
                <a:srgbClr val="005AAA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5AAA"/>
                </a:solidFill>
              </a:rPr>
              <a:t>Частоту дискретизации выбираем 100 Гц, т.к. этого достаточно для обнаружения форм волны</a:t>
            </a:r>
            <a:r>
              <a:rPr lang="en-US" dirty="0">
                <a:solidFill>
                  <a:srgbClr val="005AAA"/>
                </a:solidFill>
              </a:rPr>
              <a:t>;</a:t>
            </a:r>
            <a:endParaRPr lang="ru-RU" dirty="0">
              <a:solidFill>
                <a:srgbClr val="005AA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646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>
            <a:extLst>
              <a:ext uri="{FF2B5EF4-FFF2-40B4-BE49-F238E27FC236}">
                <a16:creationId xmlns:a16="http://schemas.microsoft.com/office/drawing/2014/main" id="{F629FCE6-17AE-4664-8F63-4E9A710F8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GAF, RP, MTF</a:t>
            </a: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00CDAA9-F9FF-D9A1-3716-6F05187FA4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862" y="1042737"/>
            <a:ext cx="11095705" cy="5407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2195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>
            <a:extLst>
              <a:ext uri="{FF2B5EF4-FFF2-40B4-BE49-F238E27FC236}">
                <a16:creationId xmlns:a16="http://schemas.microsoft.com/office/drawing/2014/main" id="{F629FCE6-17AE-4664-8F63-4E9A710F8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1</a:t>
            </a:r>
            <a:r>
              <a:rPr lang="en-US" dirty="0"/>
              <a:t>D </a:t>
            </a:r>
            <a:r>
              <a:rPr lang="ru-RU" dirty="0"/>
              <a:t>нейронные сети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5C79BA8-5701-695B-0573-5182EDDFDD1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50863" y="1341438"/>
            <a:ext cx="5184775" cy="2087562"/>
          </a:xfrm>
        </p:spPr>
        <p:txBody>
          <a:bodyPr/>
          <a:lstStyle/>
          <a:p>
            <a:r>
              <a:rPr lang="ru-RU" dirty="0"/>
              <a:t>1</a:t>
            </a:r>
            <a:r>
              <a:rPr lang="en-US" dirty="0"/>
              <a:t>D </a:t>
            </a:r>
            <a:r>
              <a:rPr lang="ru-RU" dirty="0"/>
              <a:t>нейронные сети</a:t>
            </a:r>
          </a:p>
          <a:p>
            <a:endParaRPr lang="ru-RU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GRU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BiGRU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F621050-91F0-5A8C-72B7-EF6C333DE8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56364" y="1341437"/>
            <a:ext cx="5184775" cy="2087562"/>
          </a:xfrm>
        </p:spPr>
        <p:txBody>
          <a:bodyPr/>
          <a:lstStyle/>
          <a:p>
            <a:r>
              <a:rPr lang="en-US" dirty="0"/>
              <a:t>2D </a:t>
            </a:r>
            <a:r>
              <a:rPr lang="ru-RU" dirty="0"/>
              <a:t>нейронные сети</a:t>
            </a:r>
          </a:p>
          <a:p>
            <a:endParaRPr lang="ru-RU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VGG16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AlexNetAtt</a:t>
            </a:r>
            <a:endParaRPr lang="ru-RU" dirty="0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30E8A3F0-4B59-8873-9068-EC8F13A531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645" y="3925899"/>
            <a:ext cx="5363210" cy="2524125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9A24BDD-132E-21D7-E797-A8C34C36A5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7724" y="3324683"/>
            <a:ext cx="4442053" cy="3125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253107"/>
      </p:ext>
    </p:extLst>
  </p:cSld>
  <p:clrMapOvr>
    <a:masterClrMapping/>
  </p:clrMapOvr>
</p:sld>
</file>

<file path=ppt/theme/theme1.xml><?xml version="1.0" encoding="utf-8"?>
<a:theme xmlns:a="http://schemas.openxmlformats.org/drawingml/2006/main" name="Титульная страница">
  <a:themeElements>
    <a:clrScheme name="Палитра ГУАП">
      <a:dk1>
        <a:srgbClr val="242834"/>
      </a:dk1>
      <a:lt1>
        <a:srgbClr val="FFFFFF"/>
      </a:lt1>
      <a:dk2>
        <a:srgbClr val="002C5F"/>
      </a:dk2>
      <a:lt2>
        <a:srgbClr val="FFFFFF"/>
      </a:lt2>
      <a:accent1>
        <a:srgbClr val="005AAA"/>
      </a:accent1>
      <a:accent2>
        <a:srgbClr val="E70F47"/>
      </a:accent2>
      <a:accent3>
        <a:srgbClr val="00BEF3"/>
      </a:accent3>
      <a:accent4>
        <a:srgbClr val="9269C9"/>
      </a:accent4>
      <a:accent5>
        <a:srgbClr val="FF6418"/>
      </a:accent5>
      <a:accent6>
        <a:srgbClr val="009A49"/>
      </a:accent6>
      <a:hlink>
        <a:srgbClr val="4E41CC"/>
      </a:hlink>
      <a:folHlink>
        <a:srgbClr val="D65D86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ГУАП презентация курса.potx" id="{0DF838E0-DD05-488A-AC6B-E98ACB4C24AD}" vid="{75426110-BF82-4921-B51E-81780A536C48}"/>
    </a:ext>
  </a:extLst>
</a:theme>
</file>

<file path=ppt/theme/theme2.xml><?xml version="1.0" encoding="utf-8"?>
<a:theme xmlns:a="http://schemas.openxmlformats.org/drawingml/2006/main" name="Текстовые блоки">
  <a:themeElements>
    <a:clrScheme name="Палитра ГУАП">
      <a:dk1>
        <a:srgbClr val="242834"/>
      </a:dk1>
      <a:lt1>
        <a:srgbClr val="FFFFFF"/>
      </a:lt1>
      <a:dk2>
        <a:srgbClr val="002C5F"/>
      </a:dk2>
      <a:lt2>
        <a:srgbClr val="FFFFFF"/>
      </a:lt2>
      <a:accent1>
        <a:srgbClr val="005AAA"/>
      </a:accent1>
      <a:accent2>
        <a:srgbClr val="E70F47"/>
      </a:accent2>
      <a:accent3>
        <a:srgbClr val="00BEF3"/>
      </a:accent3>
      <a:accent4>
        <a:srgbClr val="9269C9"/>
      </a:accent4>
      <a:accent5>
        <a:srgbClr val="FF6418"/>
      </a:accent5>
      <a:accent6>
        <a:srgbClr val="009A49"/>
      </a:accent6>
      <a:hlink>
        <a:srgbClr val="4E41CC"/>
      </a:hlink>
      <a:folHlink>
        <a:srgbClr val="D65D86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16200000" scaled="1"/>
          <a:tileRect/>
        </a:gradFill>
        <a:ln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000" dirty="0">
            <a:solidFill>
              <a:schemeClr val="tx2"/>
            </a:solidFill>
          </a:defRPr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ГУАП презентация курса.potx" id="{0DF838E0-DD05-488A-AC6B-E98ACB4C24AD}" vid="{8C20C85A-CFD0-4C40-80A0-6689F915CE1B}"/>
    </a:ext>
  </a:extLst>
</a:theme>
</file>

<file path=ppt/theme/theme3.xml><?xml version="1.0" encoding="utf-8"?>
<a:theme xmlns:a="http://schemas.openxmlformats.org/drawingml/2006/main" name="Дополнительные блоки">
  <a:themeElements>
    <a:clrScheme name="Палитра ГУАП">
      <a:dk1>
        <a:srgbClr val="242834"/>
      </a:dk1>
      <a:lt1>
        <a:srgbClr val="FFFFFF"/>
      </a:lt1>
      <a:dk2>
        <a:srgbClr val="002C5F"/>
      </a:dk2>
      <a:lt2>
        <a:srgbClr val="FFFFFF"/>
      </a:lt2>
      <a:accent1>
        <a:srgbClr val="005AAA"/>
      </a:accent1>
      <a:accent2>
        <a:srgbClr val="E70F47"/>
      </a:accent2>
      <a:accent3>
        <a:srgbClr val="00BEF3"/>
      </a:accent3>
      <a:accent4>
        <a:srgbClr val="9269C9"/>
      </a:accent4>
      <a:accent5>
        <a:srgbClr val="FF6418"/>
      </a:accent5>
      <a:accent6>
        <a:srgbClr val="009A49"/>
      </a:accent6>
      <a:hlink>
        <a:srgbClr val="4E41CC"/>
      </a:hlink>
      <a:folHlink>
        <a:srgbClr val="D65D86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16200000" scaled="1"/>
          <a:tileRect/>
        </a:gradFill>
        <a:ln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000" dirty="0">
            <a:solidFill>
              <a:schemeClr val="tx2"/>
            </a:solidFill>
          </a:defRPr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ГУАП презентация курса.potx" id="{0DF838E0-DD05-488A-AC6B-E98ACB4C24AD}" vid="{AFBC0B84-8B15-49D7-9C5E-B813409B8E8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ГУАП презентация курса - шаблон</Template>
  <TotalTime>589</TotalTime>
  <Words>752</Words>
  <Application>Microsoft Office PowerPoint</Application>
  <PresentationFormat>Широкоэкранный</PresentationFormat>
  <Paragraphs>105</Paragraphs>
  <Slides>15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3</vt:i4>
      </vt:variant>
      <vt:variant>
        <vt:lpstr>Заголовки слайдов</vt:lpstr>
      </vt:variant>
      <vt:variant>
        <vt:i4>15</vt:i4>
      </vt:variant>
    </vt:vector>
  </HeadingPairs>
  <TitlesOfParts>
    <vt:vector size="24" baseType="lpstr">
      <vt:lpstr>Arial</vt:lpstr>
      <vt:lpstr>Calibri</vt:lpstr>
      <vt:lpstr>Aptos</vt:lpstr>
      <vt:lpstr>Wingdings</vt:lpstr>
      <vt:lpstr>Times New Roman</vt:lpstr>
      <vt:lpstr>Cambria Math</vt:lpstr>
      <vt:lpstr>Титульная страница</vt:lpstr>
      <vt:lpstr>Текстовые блоки</vt:lpstr>
      <vt:lpstr>Дополнительные блоки</vt:lpstr>
      <vt:lpstr>Автоматизация диагностики заболеваний по данным электрокардиограммы на основе алгоритмов машинного обучения</vt:lpstr>
      <vt:lpstr>Постановка задачи</vt:lpstr>
      <vt:lpstr>Актуальность</vt:lpstr>
      <vt:lpstr>Обзор предметной области</vt:lpstr>
      <vt:lpstr>Существующие решения</vt:lpstr>
      <vt:lpstr>Данные</vt:lpstr>
      <vt:lpstr>Обработка данных</vt:lpstr>
      <vt:lpstr>GAF, RP, MTF</vt:lpstr>
      <vt:lpstr>1D нейронные сети</vt:lpstr>
      <vt:lpstr>2D нейронные сети</vt:lpstr>
      <vt:lpstr>Метрики качества</vt:lpstr>
      <vt:lpstr>Стек технологий</vt:lpstr>
      <vt:lpstr>Сравнение результатов тестирования нейронных сетей</vt:lpstr>
      <vt:lpstr>Выводы</vt:lpstr>
      <vt:lpstr>Презентация PowerPoint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Фирменный стиль  презентаций</dc:title>
  <dc:creator>Алексей Малышев</dc:creator>
  <cp:lastModifiedBy>Mikhail Valiev</cp:lastModifiedBy>
  <cp:revision>17</cp:revision>
  <dcterms:created xsi:type="dcterms:W3CDTF">2023-06-16T08:15:39Z</dcterms:created>
  <dcterms:modified xsi:type="dcterms:W3CDTF">2024-06-01T07:17:13Z</dcterms:modified>
</cp:coreProperties>
</file>