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3D783D2C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6" r:id="rId10"/>
    <p:sldId id="265" r:id="rId11"/>
    <p:sldId id="267" r:id="rId12"/>
    <p:sldId id="270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07AD76-086A-6F99-DDAC-504B68B94E1A}" name="3141 mishel" initials="3m" userId="bd7d7eb00bb22db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3557" autoAdjust="0"/>
  </p:normalViewPr>
  <p:slideViewPr>
    <p:cSldViewPr snapToGrid="0">
      <p:cViewPr varScale="1">
        <p:scale>
          <a:sx n="57" d="100"/>
          <a:sy n="57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020" y="-24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0_3D783D2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C053769-5A97-48F8-AD28-DD417D2D5486}" authorId="{8407AD76-086A-6F99-DDAC-504B68B94E1A}" created="2025-08-21T20:53:56.057">
    <pc:sldMkLst xmlns:pc="http://schemas.microsoft.com/office/powerpoint/2013/main/command">
      <pc:docMk/>
      <pc:sldMk cId="1031290156" sldId="256"/>
    </pc:sldMkLst>
    <p188:txBody>
      <a:bodyPr/>
      <a:lstStyle/>
      <a:p>
        <a:r>
          <a:rPr lang="ru-RU"/>
          <a:t>Доброго дня! Представляю HITL-асистент для дешифрування історичних шифрів. Наш підхід цілеспрямовано інтегрує генеративний ШІ (GPT-клас LLM) не як «чорну скриньку», а як керований інструмент у замкненому циклі: людина формує обмеження та критерії, ШІ швидко генерує та відсікає гіпотези, статистичний модуль рахує n-грами й штрафи, а база гіпотез зберігає прозору історію рішень. Платформа доменно-незалежна; валідую її на кейсі шифру УПА.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52F7B-8DD4-4561-A0A1-EB5E9427C3B7}" type="datetimeFigureOut">
              <a:rPr lang="ru-RU" smtClean="0"/>
              <a:t>28.08.2025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13CA-56D3-4A2B-97F7-05B2A64522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uk-UA" noProof="0" dirty="0"/>
              <a:t>Вітаю! </a:t>
            </a:r>
          </a:p>
          <a:p>
            <a:pPr algn="just">
              <a:spcBef>
                <a:spcPts val="1800"/>
              </a:spcBef>
              <a:spcAft>
                <a:spcPts val="0"/>
              </a:spcAft>
            </a:pPr>
            <a:endParaRPr lang="uk-UA" noProof="0" dirty="0"/>
          </a:p>
          <a:p>
            <a:r>
              <a:rPr lang="uk-UA" noProof="0" dirty="0"/>
              <a:t>Представляю Вашій увазі HITL-асистента для наукових досліджень з акцентом на </a:t>
            </a:r>
            <a:r>
              <a:rPr lang="uk-UA" b="1" noProof="0" dirty="0"/>
              <a:t>генеративний ШІ (LLM)</a:t>
            </a:r>
            <a:r>
              <a:rPr lang="uk-UA" noProof="0" dirty="0"/>
              <a:t>;</a:t>
            </a:r>
          </a:p>
          <a:p>
            <a:r>
              <a:rPr lang="uk-UA" noProof="0" dirty="0"/>
              <a:t> кейс — дешифрування історичного шифру УПА.</a:t>
            </a:r>
          </a:p>
          <a:p>
            <a:endParaRPr lang="uk-UA" noProof="0" dirty="0"/>
          </a:p>
          <a:p>
            <a:r>
              <a:rPr lang="uk-UA" noProof="0" dirty="0"/>
              <a:t>Ідея: ШІ — не «чорний ящик», а </a:t>
            </a:r>
            <a:r>
              <a:rPr lang="uk-UA" b="1" noProof="0" dirty="0"/>
              <a:t>аналітичний партнер</a:t>
            </a:r>
            <a:r>
              <a:rPr lang="uk-UA" noProof="0" dirty="0"/>
              <a:t> у контурі з людиною.</a:t>
            </a:r>
          </a:p>
          <a:p>
            <a:pPr algn="just">
              <a:spcBef>
                <a:spcPts val="1800"/>
              </a:spcBef>
              <a:spcAft>
                <a:spcPts val="0"/>
              </a:spcAft>
            </a:pPr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E13CA-56D3-4A2B-97F7-05B2A645224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151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Покажу короткий ланцюжок. </a:t>
            </a:r>
          </a:p>
          <a:p>
            <a:r>
              <a:rPr lang="uk-UA" noProof="0" dirty="0"/>
              <a:t>Ми подаємо шифртекст і стартові обмеження. </a:t>
            </a:r>
          </a:p>
          <a:p>
            <a:r>
              <a:rPr lang="uk-UA" noProof="0" dirty="0"/>
              <a:t>Далі рахуємо базову статистику та </a:t>
            </a:r>
            <a:r>
              <a:rPr lang="uk-UA" noProof="0" dirty="0" err="1"/>
              <a:t>кешуємо</a:t>
            </a:r>
            <a:r>
              <a:rPr lang="uk-UA" noProof="0" dirty="0"/>
              <a:t> еталонні n-грами. </a:t>
            </a:r>
          </a:p>
          <a:p>
            <a:r>
              <a:rPr lang="uk-UA" noProof="0" dirty="0"/>
              <a:t>GPT генерує варіанти ключа — не як “оракул”, а як мотор гіпотез. </a:t>
            </a:r>
          </a:p>
          <a:p>
            <a:r>
              <a:rPr lang="uk-UA" noProof="0" dirty="0"/>
              <a:t>Кожен кандидат ми оцінюємо двома шарами: загальним </a:t>
            </a:r>
            <a:r>
              <a:rPr lang="uk-UA" noProof="0" dirty="0" err="1"/>
              <a:t>Score</a:t>
            </a:r>
            <a:r>
              <a:rPr lang="uk-UA" noProof="0" dirty="0"/>
              <a:t> і </a:t>
            </a:r>
            <a:r>
              <a:rPr lang="uk-UA" noProof="0" dirty="0" err="1"/>
              <a:t>мовним</a:t>
            </a:r>
            <a:r>
              <a:rPr lang="uk-UA" noProof="0" dirty="0"/>
              <a:t> фільтром K+. </a:t>
            </a:r>
          </a:p>
          <a:p>
            <a:r>
              <a:rPr lang="uk-UA" noProof="0" dirty="0" err="1"/>
              <a:t>Beam+UCB</a:t>
            </a:r>
            <a:r>
              <a:rPr lang="uk-UA" noProof="0" dirty="0"/>
              <a:t> тримає баланс між дослідженням і доробкою найкращих. </a:t>
            </a:r>
          </a:p>
          <a:p>
            <a:r>
              <a:rPr lang="uk-UA" noProof="0" dirty="0"/>
              <a:t>Людина переглядає топ-N, уточнює правила — і цикл повторюється до стабілізації. </a:t>
            </a:r>
          </a:p>
          <a:p>
            <a:r>
              <a:rPr lang="uk-UA" noProof="0" dirty="0"/>
              <a:t>На виході маємо ключ, таблицю та відкритий текст, а також повні </a:t>
            </a:r>
            <a:r>
              <a:rPr lang="uk-UA" noProof="0" dirty="0" err="1"/>
              <a:t>логи</a:t>
            </a:r>
            <a:r>
              <a:rPr lang="uk-UA" noProof="0" dirty="0"/>
              <a:t> для відтворюваності.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E13CA-56D3-4A2B-97F7-05B2A645224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011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На одному слайді — два блоки: якість і ресурси. </a:t>
            </a:r>
          </a:p>
          <a:p>
            <a:r>
              <a:rPr lang="uk-UA" noProof="0" dirty="0" err="1"/>
              <a:t>Human-only</a:t>
            </a:r>
            <a:r>
              <a:rPr lang="uk-UA" noProof="0" dirty="0"/>
              <a:t> потребує ~8 годин і дає ~60% правильних у </a:t>
            </a:r>
            <a:r>
              <a:rPr lang="uk-UA" noProof="0" dirty="0" err="1"/>
              <a:t>top</a:t>
            </a:r>
            <a:r>
              <a:rPr lang="uk-UA" noProof="0" dirty="0"/>
              <a:t>-N. </a:t>
            </a:r>
          </a:p>
          <a:p>
            <a:r>
              <a:rPr lang="uk-UA" noProof="0" dirty="0"/>
              <a:t>AI-</a:t>
            </a:r>
            <a:r>
              <a:rPr lang="uk-UA" noProof="0" dirty="0" err="1"/>
              <a:t>only</a:t>
            </a:r>
            <a:r>
              <a:rPr lang="uk-UA" noProof="0" dirty="0"/>
              <a:t> генерує тисячі гіпотез, але без людських обмежень не сходиться на розв’язок. </a:t>
            </a:r>
          </a:p>
          <a:p>
            <a:r>
              <a:rPr lang="uk-UA" noProof="0" dirty="0"/>
              <a:t>Наш HITL скоротив час до </a:t>
            </a:r>
            <a:r>
              <a:rPr lang="en-US" noProof="0" dirty="0"/>
              <a:t>&lt;</a:t>
            </a:r>
            <a:r>
              <a:rPr lang="uk-UA" noProof="0" dirty="0"/>
              <a:t>1 години, підняв точність до ~85% і зменшив помилки в топ-20 до 10%. </a:t>
            </a:r>
            <a:endParaRPr lang="en-US" noProof="0" dirty="0"/>
          </a:p>
          <a:p>
            <a:r>
              <a:rPr lang="uk-UA" noProof="0" dirty="0"/>
              <a:t>При цьому ресурси: 3 год CPU, ~2.1 GB RAM і ~55 </a:t>
            </a:r>
            <a:r>
              <a:rPr lang="uk-UA" noProof="0" dirty="0" err="1"/>
              <a:t>Wh</a:t>
            </a:r>
            <a:r>
              <a:rPr lang="uk-UA" noProof="0" dirty="0"/>
              <a:t> проти 15 год і 5.2 GB у AI-</a:t>
            </a:r>
            <a:r>
              <a:rPr lang="uk-UA" noProof="0" dirty="0" err="1"/>
              <a:t>only</a:t>
            </a:r>
            <a:r>
              <a:rPr lang="uk-UA" noProof="0" dirty="0"/>
              <a:t>.</a:t>
            </a:r>
            <a:endParaRPr lang="en-US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E13CA-56D3-4A2B-97F7-05B2A645224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020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uk-UA" noProof="0" dirty="0"/>
              <a:t>Ця таблиця — наш </a:t>
            </a:r>
            <a:r>
              <a:rPr lang="uk-UA" noProof="0" dirty="0" err="1"/>
              <a:t>абляційний</a:t>
            </a:r>
            <a:r>
              <a:rPr lang="uk-UA" noProof="0" dirty="0"/>
              <a:t> зріз. </a:t>
            </a:r>
            <a:endParaRPr lang="en-US" noProof="0" dirty="0"/>
          </a:p>
          <a:p>
            <a:pPr>
              <a:spcBef>
                <a:spcPts val="600"/>
              </a:spcBef>
            </a:pPr>
            <a:r>
              <a:rPr lang="uk-UA" noProof="0" dirty="0"/>
              <a:t>Коли прибираємо LLM — падає точність; коли прибираємо статистику — модель генерує правдоподібні, але семантично хибні гіпотези. </a:t>
            </a:r>
            <a:endParaRPr lang="en-US" noProof="0" dirty="0"/>
          </a:p>
          <a:p>
            <a:pPr>
              <a:spcBef>
                <a:spcPts val="600"/>
              </a:spcBef>
            </a:pPr>
            <a:r>
              <a:rPr lang="uk-UA" noProof="0" dirty="0"/>
              <a:t>Додавання UCB і </a:t>
            </a:r>
            <a:r>
              <a:rPr lang="uk-UA" noProof="0" dirty="0" err="1"/>
              <a:t>beam-search</a:t>
            </a:r>
            <a:r>
              <a:rPr lang="uk-UA" noProof="0" dirty="0"/>
              <a:t> усуває передчасну зосередженість: знижується кількість ітерацій (</a:t>
            </a:r>
            <a:r>
              <a:rPr lang="uk-UA" i="1" noProof="0" dirty="0"/>
              <a:t>d</a:t>
            </a:r>
            <a:r>
              <a:rPr lang="uk-UA" noProof="0" dirty="0"/>
              <a:t>), час до розв’язку (</a:t>
            </a:r>
            <a:r>
              <a:rPr lang="uk-UA" i="1" noProof="0" dirty="0"/>
              <a:t>T</a:t>
            </a:r>
            <a:r>
              <a:rPr lang="uk-UA" noProof="0" dirty="0"/>
              <a:t>), і зростають </a:t>
            </a:r>
            <a:r>
              <a:rPr lang="uk-UA" b="1" noProof="0" dirty="0" err="1"/>
              <a:t>Acc</a:t>
            </a:r>
            <a:r>
              <a:rPr lang="uk-UA" noProof="0" dirty="0"/>
              <a:t> та </a:t>
            </a:r>
            <a:r>
              <a:rPr lang="uk-UA" b="1" noProof="0" dirty="0"/>
              <a:t>K⁺</a:t>
            </a:r>
            <a:r>
              <a:rPr lang="uk-UA" noProof="0" dirty="0"/>
              <a:t>. </a:t>
            </a:r>
            <a:endParaRPr lang="en-US" noProof="0" dirty="0"/>
          </a:p>
          <a:p>
            <a:pPr>
              <a:spcBef>
                <a:spcPts val="600"/>
              </a:spcBef>
            </a:pPr>
            <a:r>
              <a:rPr lang="uk-UA" noProof="0" dirty="0"/>
              <a:t>Повна HITL-конфігурація дає найкраще співвідношення швидкість/якість</a:t>
            </a:r>
            <a:r>
              <a:rPr lang="en-US" noProof="0" dirty="0"/>
              <a:t>/</a:t>
            </a:r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E13CA-56D3-4A2B-97F7-05B2A645224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283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E13CA-56D3-4A2B-97F7-05B2A645224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52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Наш асистент поєднує людську експертизу та GPT в керованому циклі </a:t>
            </a:r>
            <a:r>
              <a:rPr lang="uk-UA" noProof="0" dirty="0" err="1"/>
              <a:t>beam+UCB</a:t>
            </a:r>
            <a:r>
              <a:rPr lang="uk-UA" noProof="0" dirty="0"/>
              <a:t>. </a:t>
            </a:r>
          </a:p>
          <a:p>
            <a:r>
              <a:rPr lang="uk-UA" noProof="0" dirty="0"/>
              <a:t>Це дало 10-разове прискорення й близько 85% правильних рішень у </a:t>
            </a:r>
            <a:r>
              <a:rPr lang="uk-UA" noProof="0" dirty="0" err="1"/>
              <a:t>top</a:t>
            </a:r>
            <a:r>
              <a:rPr lang="uk-UA" noProof="0" dirty="0"/>
              <a:t>-N завдяки метрикам </a:t>
            </a:r>
            <a:r>
              <a:rPr lang="uk-UA" noProof="0" dirty="0" err="1"/>
              <a:t>Score</a:t>
            </a:r>
            <a:r>
              <a:rPr lang="uk-UA" noProof="0" dirty="0"/>
              <a:t> і K⁺. </a:t>
            </a:r>
          </a:p>
          <a:p>
            <a:r>
              <a:rPr lang="uk-UA" noProof="0" dirty="0"/>
              <a:t>Важливо: ШІ відіграє роль аналітичного партнера, а не автоматичного дешифратора. </a:t>
            </a:r>
          </a:p>
          <a:p>
            <a:r>
              <a:rPr lang="uk-UA" noProof="0" dirty="0"/>
              <a:t>Метод спрацював у реальному кейсі — ми перемогли в конкурсі НБУ/СЗРУ (посилання на екрані) і </a:t>
            </a:r>
          </a:p>
          <a:p>
            <a:r>
              <a:rPr lang="uk-UA" noProof="0" dirty="0"/>
              <a:t>бачимо потенціал для ширших задач цифрової </a:t>
            </a:r>
            <a:r>
              <a:rPr lang="uk-UA" noProof="0" dirty="0" err="1"/>
              <a:t>гуманітаристики</a:t>
            </a:r>
            <a:r>
              <a:rPr lang="uk-UA" noProof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E13CA-56D3-4A2B-97F7-05B2A645224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45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20725" y="1087438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Проблема: мало даних, великий простір ключів, потрібна </a:t>
            </a:r>
            <a:r>
              <a:rPr lang="uk-UA" b="1" dirty="0"/>
              <a:t>семантична верифікація</a:t>
            </a:r>
            <a:r>
              <a:rPr lang="uk-UA" dirty="0"/>
              <a:t>; класичні методи повільні, «автомат» часто сліпий.</a:t>
            </a:r>
          </a:p>
          <a:p>
            <a:endParaRPr lang="uk-UA" dirty="0"/>
          </a:p>
          <a:p>
            <a:r>
              <a:rPr lang="uk-UA" dirty="0"/>
              <a:t>Рішення: застосувати </a:t>
            </a:r>
            <a:r>
              <a:rPr lang="uk-UA" noProof="0" dirty="0"/>
              <a:t>концепцію </a:t>
            </a:r>
            <a:r>
              <a:rPr lang="uk-UA" b="1" i="1" noProof="0" dirty="0" err="1"/>
              <a:t>Human-in-the-Loop</a:t>
            </a:r>
            <a:r>
              <a:rPr lang="uk-UA" noProof="0" dirty="0"/>
              <a:t> (</a:t>
            </a:r>
            <a:r>
              <a:rPr lang="uk-UA" b="1" dirty="0"/>
              <a:t>HITL), </a:t>
            </a:r>
            <a:r>
              <a:rPr lang="uk-UA" b="0" dirty="0"/>
              <a:t>яка</a:t>
            </a:r>
            <a:r>
              <a:rPr lang="uk-UA" dirty="0"/>
              <a:t> поєднує інтуїцію дослідника й швидкість LLM, що дає кращу якість і час.</a:t>
            </a:r>
          </a:p>
          <a:p>
            <a:endParaRPr lang="uk-UA" b="1" i="0" noProof="0" dirty="0"/>
          </a:p>
          <a:p>
            <a:endParaRPr lang="uk-UA" b="1" i="0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E13CA-56D3-4A2B-97F7-05B2A645224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90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uk-UA" noProof="0" dirty="0"/>
              <a:t>Вхід: шифртекст на пам’ятній монеті НБУ/СЗРУ; тип (</a:t>
            </a:r>
            <a:r>
              <a:rPr lang="uk-UA" noProof="0" dirty="0" err="1"/>
              <a:t>наймовірніша</a:t>
            </a:r>
            <a:r>
              <a:rPr lang="uk-UA" noProof="0" dirty="0"/>
              <a:t> гіпотеза) — таблична підстановка ~10×10; </a:t>
            </a:r>
          </a:p>
          <a:p>
            <a:pPr>
              <a:spcBef>
                <a:spcPts val="600"/>
              </a:spcBef>
            </a:pPr>
            <a:r>
              <a:rPr lang="uk-UA" noProof="0" dirty="0"/>
              <a:t>         низка невідомих (ключ, порядок, алфавіт).</a:t>
            </a:r>
          </a:p>
          <a:p>
            <a:pPr>
              <a:spcBef>
                <a:spcPts val="600"/>
              </a:spcBef>
            </a:pPr>
            <a:endParaRPr lang="uk-UA" noProof="0" dirty="0"/>
          </a:p>
          <a:p>
            <a:pPr>
              <a:spcBef>
                <a:spcPts val="600"/>
              </a:spcBef>
            </a:pPr>
            <a:r>
              <a:rPr lang="uk-UA" noProof="0" dirty="0"/>
              <a:t>Мета: відновити </a:t>
            </a:r>
            <a:r>
              <a:rPr lang="uk-UA" b="1" noProof="0" dirty="0"/>
              <a:t>ключ-гасло, таблицю, порядок заповнення</a:t>
            </a:r>
            <a:r>
              <a:rPr lang="uk-UA" noProof="0" dirty="0"/>
              <a:t> та відкритий текст.</a:t>
            </a:r>
          </a:p>
          <a:p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E13CA-56D3-4A2B-97F7-05B2A645224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69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Чотири блоки: </a:t>
            </a:r>
            <a:r>
              <a:rPr lang="uk-UA" b="1" dirty="0"/>
              <a:t>Людина, GPT-модуль, Статистика, База гіпотез</a:t>
            </a:r>
            <a:r>
              <a:rPr lang="uk-UA" dirty="0"/>
              <a:t>; </a:t>
            </a:r>
          </a:p>
          <a:p>
            <a:r>
              <a:rPr lang="uk-UA" dirty="0"/>
              <a:t>дві петлі — основна (</a:t>
            </a:r>
            <a:r>
              <a:rPr lang="uk-UA" dirty="0" err="1"/>
              <a:t>людина→ШІ→оцінка→відбір</a:t>
            </a:r>
            <a:r>
              <a:rPr lang="uk-UA" dirty="0"/>
              <a:t>) і допоміжна (звіти/гіпотези напряму).</a:t>
            </a:r>
          </a:p>
          <a:p>
            <a:endParaRPr lang="uk-UA" dirty="0"/>
          </a:p>
          <a:p>
            <a:r>
              <a:rPr lang="uk-UA" dirty="0"/>
              <a:t>LLM генерує й </a:t>
            </a:r>
            <a:r>
              <a:rPr lang="uk-UA" dirty="0" err="1"/>
              <a:t>переформульовує</a:t>
            </a:r>
            <a:r>
              <a:rPr lang="uk-UA" dirty="0"/>
              <a:t> гіпотези, статистика </a:t>
            </a:r>
            <a:r>
              <a:rPr lang="uk-UA" dirty="0" err="1"/>
              <a:t>ранжує</a:t>
            </a:r>
            <a:r>
              <a:rPr lang="uk-UA" dirty="0"/>
              <a:t>, людина задає обмеження.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E13CA-56D3-4A2B-97F7-05B2A645224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694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На слайді видно чотири ролі. </a:t>
            </a:r>
          </a:p>
          <a:p>
            <a:r>
              <a:rPr lang="uk-UA" noProof="0" dirty="0"/>
              <a:t>Ми тримаємо людину “в контурі” для стратегічних рішень, а </a:t>
            </a:r>
            <a:r>
              <a:rPr lang="uk-UA" noProof="0" dirty="0" err="1"/>
              <a:t>GenAI</a:t>
            </a:r>
            <a:r>
              <a:rPr lang="uk-UA" noProof="0" dirty="0"/>
              <a:t> масштабує перебір. </a:t>
            </a:r>
          </a:p>
          <a:p>
            <a:r>
              <a:rPr lang="uk-UA" noProof="0" dirty="0"/>
              <a:t>Статистичний модуль з K⁺ і n-грамами фільтрує “сміття”, база фіксує еволюцію гіпотез. </a:t>
            </a:r>
          </a:p>
          <a:p>
            <a:r>
              <a:rPr lang="uk-UA" noProof="0" dirty="0"/>
              <a:t>Сині стрілки — основний цикл, </a:t>
            </a:r>
            <a:r>
              <a:rPr lang="uk-UA" noProof="0" dirty="0" err="1"/>
              <a:t>стрихові</a:t>
            </a:r>
            <a:r>
              <a:rPr lang="uk-UA" noProof="0" dirty="0"/>
              <a:t> — швидкі допоміжні взаємодії.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E13CA-56D3-4A2B-97F7-05B2A645224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992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noProof="0" dirty="0"/>
              <a:t>Йде пошук у великому просторі ключів.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noProof="0" dirty="0"/>
              <a:t>Щоб не застрягати в локальних максимумах, поєднуємо </a:t>
            </a:r>
            <a:r>
              <a:rPr lang="uk-UA" b="1" noProof="0" dirty="0" err="1"/>
              <a:t>beam</a:t>
            </a:r>
            <a:r>
              <a:rPr lang="uk-UA" b="1" noProof="0" dirty="0"/>
              <a:t> </a:t>
            </a:r>
            <a:r>
              <a:rPr lang="uk-UA" b="1" noProof="0" dirty="0" err="1"/>
              <a:t>search</a:t>
            </a:r>
            <a:r>
              <a:rPr lang="uk-UA" noProof="0" dirty="0"/>
              <a:t> (тримати лише найкращі стани) з </a:t>
            </a:r>
            <a:r>
              <a:rPr lang="uk-UA" b="1" noProof="0" dirty="0"/>
              <a:t>UCB</a:t>
            </a:r>
            <a:r>
              <a:rPr lang="uk-UA" noProof="0" dirty="0"/>
              <a:t> — це дає кероване дослідження дій.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uk-UA" noProof="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uk-UA" dirty="0"/>
              <a:t>Працюємо </a:t>
            </a:r>
            <a:r>
              <a:rPr lang="uk-UA" dirty="0" err="1"/>
              <a:t>beam</a:t>
            </a:r>
            <a:r>
              <a:rPr lang="uk-UA" dirty="0"/>
              <a:t>-пучком ширини </a:t>
            </a:r>
            <a:r>
              <a:rPr lang="uk-UA" b="1" dirty="0"/>
              <a:t>B</a:t>
            </a:r>
            <a:r>
              <a:rPr lang="uk-UA" dirty="0"/>
              <a:t> на глибину </a:t>
            </a:r>
            <a:r>
              <a:rPr lang="uk-UA" b="1" dirty="0"/>
              <a:t>d</a:t>
            </a:r>
            <a:r>
              <a:rPr lang="uk-UA" dirty="0"/>
              <a:t>, вибір дій за </a:t>
            </a:r>
            <a:r>
              <a:rPr lang="uk-UA" b="1" dirty="0"/>
              <a:t>UCB</a:t>
            </a:r>
            <a:r>
              <a:rPr lang="uk-UA" dirty="0"/>
              <a:t> (баланс </a:t>
            </a:r>
            <a:r>
              <a:rPr lang="uk-UA" b="1" dirty="0" err="1"/>
              <a:t>explore</a:t>
            </a:r>
            <a:r>
              <a:rPr lang="uk-UA" b="1" dirty="0"/>
              <a:t>/</a:t>
            </a:r>
            <a:r>
              <a:rPr lang="uk-UA" b="1" dirty="0" err="1"/>
              <a:t>exploit</a:t>
            </a:r>
            <a:r>
              <a:rPr lang="uk-UA" dirty="0"/>
              <a:t> через параметр </a:t>
            </a:r>
            <a:r>
              <a:rPr lang="uk-UA" b="1" dirty="0"/>
              <a:t>c</a:t>
            </a:r>
            <a:r>
              <a:rPr lang="uk-UA" dirty="0"/>
              <a:t>).”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uk-UA" dirty="0"/>
          </a:p>
          <a:p>
            <a:r>
              <a:rPr lang="uk-UA" dirty="0"/>
              <a:t>Це не дає застрягти в локальних оптимумах і покриває перспективні гілки.</a:t>
            </a:r>
          </a:p>
          <a:p>
            <a:endParaRPr lang="uk-UA" noProof="0" dirty="0"/>
          </a:p>
          <a:p>
            <a:r>
              <a:rPr lang="uk-UA" noProof="0" dirty="0"/>
              <a:t>Результат: менше «сміттєвих» гіпотез, швидше зближення; на нашому кейсі — ~10× прискорення до правильного рішення.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E13CA-56D3-4A2B-97F7-05B2A645224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26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/>
              <a:t>Нам потрібна єдина оцінка, яка врахує і “</a:t>
            </a:r>
            <a:r>
              <a:rPr lang="uk-UA" noProof="0" dirty="0" err="1"/>
              <a:t>мовність</a:t>
            </a:r>
            <a:r>
              <a:rPr lang="uk-UA" noProof="0" dirty="0"/>
              <a:t>”, і статистику, і правила. </a:t>
            </a:r>
          </a:p>
          <a:p>
            <a:endParaRPr lang="uk-UA" noProof="0" dirty="0"/>
          </a:p>
          <a:p>
            <a:r>
              <a:rPr lang="uk-UA" noProof="0" dirty="0"/>
              <a:t>Тому обчислюємо </a:t>
            </a:r>
            <a:r>
              <a:rPr lang="uk-UA" noProof="0" dirty="0" err="1"/>
              <a:t>Score</a:t>
            </a:r>
            <a:r>
              <a:rPr lang="uk-UA" noProof="0" dirty="0"/>
              <a:t> як зважену суму трьох частин: правдоподібність за LLM, n-</a:t>
            </a:r>
            <a:r>
              <a:rPr lang="uk-UA" noProof="0" dirty="0" err="1"/>
              <a:t>gram</a:t>
            </a:r>
            <a:r>
              <a:rPr lang="uk-UA" noProof="0" dirty="0"/>
              <a:t>-схожість і штрафи за порушення.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uk-U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Ваги налаштовуємо під тип тексту: власні назви → ↑λ₂; жорсткі правила → ↑λ₃.”</a:t>
            </a:r>
          </a:p>
          <a:p>
            <a:endParaRPr lang="uk-UA" noProof="0" dirty="0"/>
          </a:p>
          <a:p>
            <a:r>
              <a:rPr lang="uk-UA" noProof="0" dirty="0"/>
              <a:t>Далі сортуємо за </a:t>
            </a:r>
            <a:r>
              <a:rPr lang="uk-UA" noProof="0" dirty="0" err="1"/>
              <a:t>Score</a:t>
            </a:r>
            <a:r>
              <a:rPr lang="uk-UA" noProof="0" dirty="0"/>
              <a:t>: у </a:t>
            </a:r>
            <a:r>
              <a:rPr lang="uk-UA" noProof="0" dirty="0" err="1"/>
              <a:t>beam</a:t>
            </a:r>
            <a:r>
              <a:rPr lang="uk-UA" noProof="0" dirty="0"/>
              <a:t> зберігаємо тільки найкращі стани, </a:t>
            </a:r>
          </a:p>
          <a:p>
            <a:r>
              <a:rPr lang="uk-UA" noProof="0" dirty="0"/>
              <a:t>а політика UCB використовує середній </a:t>
            </a:r>
            <a:r>
              <a:rPr lang="uk-UA" noProof="0" dirty="0" err="1"/>
              <a:t>Score</a:t>
            </a:r>
            <a:r>
              <a:rPr lang="uk-UA" noProof="0" dirty="0"/>
              <a:t> як винагороду для дій, щоб не застрягати в локальних оптимумах. </a:t>
            </a:r>
          </a:p>
          <a:p>
            <a:endParaRPr lang="uk-UA" noProof="0" dirty="0"/>
          </a:p>
          <a:p>
            <a:r>
              <a:rPr lang="uk-UA" noProof="0" dirty="0"/>
              <a:t>Ваги λ підбираємо під задачу: для коротких повідомлень підсилюємо блок обмежень.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E13CA-56D3-4A2B-97F7-05B2A645224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056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>
                  <a:spcBef>
                    <a:spcPts val="600"/>
                  </a:spcBef>
                </a:pPr>
                <a:endParaRPr lang="uk-UA" noProof="0" dirty="0"/>
              </a:p>
              <a:p>
                <a:pPr algn="just">
                  <a:spcBef>
                    <a:spcPts val="600"/>
                  </a:spcBef>
                </a:pPr>
                <a:r>
                  <a:rPr lang="uk-UA" noProof="0" dirty="0"/>
                  <a:t>Щоб не покладатися лише на LLM або чисту частотність, ми ввели композитний критерій K+,</a:t>
                </a:r>
              </a:p>
              <a:p>
                <a:pPr algn="just">
                  <a:spcBef>
                    <a:spcPts val="600"/>
                  </a:spcBef>
                </a:pPr>
                <a:r>
                  <a:rPr lang="uk-UA" noProof="0" dirty="0"/>
                  <a:t>який враховує</a:t>
                </a:r>
                <a:r>
                  <a:rPr lang="uk-UA" dirty="0"/>
                  <a:t>: форму розподілу, перетин, «ядерні» літери, масивність даних по стовпцю.</a:t>
                </a:r>
              </a:p>
              <a:p>
                <a:endParaRPr lang="uk-UA" dirty="0"/>
              </a:p>
              <a:p>
                <a:r>
                  <a:rPr lang="uk-UA" dirty="0"/>
                  <a:t>Це дає стабільний відсів ‘сміттєвих’ гіпотез і підсилює семантично релевантні.</a:t>
                </a:r>
              </a:p>
              <a:p>
                <a:pPr algn="just">
                  <a:spcBef>
                    <a:spcPts val="600"/>
                  </a:spcBef>
                </a:pPr>
                <a:endParaRPr lang="uk-UA" noProof="0" dirty="0"/>
              </a:p>
              <a:p>
                <a:pPr algn="just">
                  <a:spcBef>
                    <a:spcPts val="600"/>
                  </a:spcBef>
                </a:pPr>
                <a:r>
                  <a:rPr lang="uk-UA" noProof="0" dirty="0"/>
                  <a:t>K+ працює як “</a:t>
                </a:r>
                <a:r>
                  <a:rPr lang="uk-UA" noProof="0" dirty="0" err="1"/>
                  <a:t>мовний</a:t>
                </a:r>
                <a:r>
                  <a:rPr lang="uk-UA" noProof="0" dirty="0"/>
                  <a:t> фільтр”: відсікає семантично порожні кандидати ще до людської перевірки.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>
                  <a:spcBef>
                    <a:spcPts val="600"/>
                  </a:spcBef>
                </a:pPr>
                <a:r>
                  <a:rPr lang="uk-UA" noProof="0" dirty="0"/>
                  <a:t>Щоб не покладатися лише на LLM або чисту частотність, ми ввели композитний критерій K+. </a:t>
                </a:r>
              </a:p>
              <a:p>
                <a:pPr algn="just">
                  <a:spcBef>
                    <a:spcPts val="600"/>
                  </a:spcBef>
                </a:pPr>
                <a:r>
                  <a:rPr lang="uk-UA" noProof="0" dirty="0"/>
                  <a:t>Він змішує чотири сигнали: форму розподілу (кореляція), перекриття з еталоном, наявність ключових букв і кількість спостережень. </a:t>
                </a:r>
              </a:p>
              <a:p>
                <a:pPr algn="just">
                  <a:spcBef>
                    <a:spcPts val="600"/>
                  </a:spcBef>
                </a:pPr>
                <a:r>
                  <a:rPr lang="uk-UA" noProof="0" dirty="0"/>
                  <a:t>Усе нормалізуємо і зважуємо — для нашого кейсу найбільшу вагу дала масивність (</a:t>
                </a:r>
                <a:r>
                  <a:rPr lang="uk-UA" sz="1000" i="0" noProof="0" dirty="0"/>
                  <a:t>"α</a:t>
                </a:r>
                <a:r>
                  <a:rPr lang="uk-UA" sz="1000" i="0" noProof="0">
                    <a:latin typeface="Cambria Math" panose="02040503050406030204" pitchFamily="18" charset="0"/>
                  </a:rPr>
                  <a:t>" _</a:t>
                </a:r>
                <a:r>
                  <a:rPr lang="uk-UA" sz="1000" i="0" noProof="0" dirty="0">
                    <a:latin typeface="Cambria Math" panose="02040503050406030204" pitchFamily="18" charset="0"/>
                  </a:rPr>
                  <a:t>"</a:t>
                </a:r>
                <a:r>
                  <a:rPr lang="uk-UA" sz="1000" i="0" noProof="0" dirty="0"/>
                  <a:t>4</a:t>
                </a:r>
                <a:r>
                  <a:rPr lang="uk-UA" sz="1000" i="0" noProof="0">
                    <a:latin typeface="Cambria Math" panose="02040503050406030204" pitchFamily="18" charset="0"/>
                  </a:rPr>
                  <a:t>" </a:t>
                </a:r>
                <a:r>
                  <a:rPr lang="uk-UA" noProof="0" dirty="0"/>
                  <a:t>=0.6), бо на малих вибірках решта метрик коливаються. </a:t>
                </a:r>
              </a:p>
              <a:p>
                <a:pPr algn="just">
                  <a:spcBef>
                    <a:spcPts val="600"/>
                  </a:spcBef>
                </a:pPr>
                <a:r>
                  <a:rPr lang="uk-UA" noProof="0" dirty="0"/>
                  <a:t>K+ працює як “</a:t>
                </a:r>
                <a:r>
                  <a:rPr lang="uk-UA" noProof="0" dirty="0" err="1"/>
                  <a:t>мовний</a:t>
                </a:r>
                <a:r>
                  <a:rPr lang="uk-UA" noProof="0" dirty="0"/>
                  <a:t> фільтр”: відсікає семантично порожні кандидати ще до людської перевірки.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E13CA-56D3-4A2B-97F7-05B2A645224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24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noProof="0" dirty="0" err="1"/>
              <a:t>Пайплайн</a:t>
            </a:r>
            <a:r>
              <a:rPr lang="uk-UA" noProof="0" dirty="0"/>
              <a:t>: ініціалізація → генерація ключів LLM → дешифрування → оцінка </a:t>
            </a:r>
            <a:r>
              <a:rPr lang="uk-UA" noProof="0" dirty="0" err="1"/>
              <a:t>Score</a:t>
            </a:r>
            <a:r>
              <a:rPr lang="uk-UA" noProof="0" dirty="0"/>
              <a:t>/K⁺ → </a:t>
            </a:r>
            <a:r>
              <a:rPr lang="uk-UA" b="1" noProof="0" dirty="0" err="1"/>
              <a:t>beam+UCB</a:t>
            </a:r>
            <a:r>
              <a:rPr lang="uk-UA" noProof="0" dirty="0"/>
              <a:t> відбір → </a:t>
            </a:r>
            <a:r>
              <a:rPr lang="uk-UA" b="1" noProof="0" dirty="0"/>
              <a:t>людська правка обмежень</a:t>
            </a:r>
            <a:r>
              <a:rPr lang="uk-UA" noProof="0" dirty="0"/>
              <a:t> → зупинка.</a:t>
            </a:r>
          </a:p>
          <a:p>
            <a:endParaRPr lang="uk-UA" noProof="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uk-UA" noProof="0" dirty="0"/>
              <a:t>На кожній ітерації GPT пропонує зміни ключа, ми дешифруємо та оцінюємо кандидат через інтегральний </a:t>
            </a:r>
            <a:r>
              <a:rPr lang="uk-UA" i="1" noProof="0" dirty="0" err="1"/>
              <a:t>Score</a:t>
            </a:r>
            <a:r>
              <a:rPr lang="uk-UA" noProof="0" dirty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uk-UA" noProof="0" dirty="0"/>
              <a:t>Далі статистика </a:t>
            </a:r>
            <a:r>
              <a:rPr lang="uk-UA" noProof="0" dirty="0" err="1"/>
              <a:t>ранжує</a:t>
            </a:r>
            <a:r>
              <a:rPr lang="uk-UA" noProof="0" dirty="0"/>
              <a:t>, а </a:t>
            </a:r>
            <a:r>
              <a:rPr lang="uk-UA" i="1" noProof="0" dirty="0"/>
              <a:t>UCB + </a:t>
            </a:r>
            <a:r>
              <a:rPr lang="uk-UA" i="1" noProof="0" dirty="0" err="1"/>
              <a:t>beam</a:t>
            </a:r>
            <a:r>
              <a:rPr lang="uk-UA" noProof="0" dirty="0"/>
              <a:t> утримує тільки найперспективніші стани, зберігаючи баланс між дослідженням і доопрацюванням.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uk-UA" noProof="0" dirty="0"/>
              <a:t>Людина переглядає </a:t>
            </a:r>
            <a:r>
              <a:rPr lang="uk-UA" noProof="0" dirty="0" err="1"/>
              <a:t>top</a:t>
            </a:r>
            <a:r>
              <a:rPr lang="uk-UA" noProof="0" dirty="0"/>
              <a:t>-N, додає обмеження.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uk-UA" noProof="0" dirty="0"/>
              <a:t>Зупиняємось, коли досягли якості, вичерпали ресурс або ключ стабілізувався.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uk-UA" noProof="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uk-UA" noProof="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uk-UA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E13CA-56D3-4A2B-97F7-05B2A645224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28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D783D2C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zru.gov.ua/news-media/news/szru-vyznachyla-peremozhtsiv-konkursu-na-rozshyfruvannya-vyslovu-na-pamyatnii-monet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vostin.pro/monety-i-metally/magic-tak-chto-zhe-zashifrovano-na-monete-nbu-shifrom-upa-kakoj-klyuch-i-kak-vyglyadit-shifrovalnyj-kvadra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zru.gov.ua/news-media/news/oholosheno-konkurs-na-rozshyfruvannya-vyslovu-na-pamyatnii-moneti-sluzhba-zovnishnoi-rozvidky-ukrain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6A4DC0-343C-4FEA-A6B2-477293E0C994}"/>
              </a:ext>
            </a:extLst>
          </p:cNvPr>
          <p:cNvSpPr txBox="1"/>
          <p:nvPr/>
        </p:nvSpPr>
        <p:spPr>
          <a:xfrm>
            <a:off x="190284" y="2459504"/>
            <a:ext cx="116082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uk-UA" sz="3200" noProof="0" dirty="0"/>
              <a:t>HITL-асистент для наукових досліджень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F5511-BC10-796A-4894-074041135A86}"/>
              </a:ext>
            </a:extLst>
          </p:cNvPr>
          <p:cNvSpPr txBox="1"/>
          <p:nvPr/>
        </p:nvSpPr>
        <p:spPr>
          <a:xfrm>
            <a:off x="5328724" y="6083984"/>
            <a:ext cx="61150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200" b="0" i="0" noProof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Київ, 2025-09-02</a:t>
            </a:r>
            <a:endParaRPr lang="ru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EC65E-8637-322D-29E2-81B65A09A952}"/>
              </a:ext>
            </a:extLst>
          </p:cNvPr>
          <p:cNvSpPr txBox="1"/>
          <p:nvPr/>
        </p:nvSpPr>
        <p:spPr>
          <a:xfrm>
            <a:off x="8762892" y="5035258"/>
            <a:ext cx="39560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uk-UA" sz="2200" b="1" i="0" noProof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Автор:</a:t>
            </a:r>
            <a:r>
              <a:rPr lang="uk-UA" sz="2200" b="0" i="0" noProof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Михайло Шелест </a:t>
            </a:r>
          </a:p>
          <a:p>
            <a:pPr algn="l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mishel3141@gmail.com</a:t>
            </a:r>
            <a:endParaRPr lang="uk-UA" sz="2200" b="0" i="0" noProof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3EE54-587A-35F9-F455-A68BB4482972}"/>
              </a:ext>
            </a:extLst>
          </p:cNvPr>
          <p:cNvSpPr txBox="1"/>
          <p:nvPr/>
        </p:nvSpPr>
        <p:spPr>
          <a:xfrm>
            <a:off x="6248400" y="222304"/>
            <a:ext cx="61039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uk-UA" sz="2400" b="0" i="1" noProof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Поєднуємо інтуїцію людини та швидкість ШІ для задач з великим простором пошуку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0346C-BCCC-BB08-D2AE-B362E5DE29DC}"/>
              </a:ext>
            </a:extLst>
          </p:cNvPr>
          <p:cNvSpPr txBox="1"/>
          <p:nvPr/>
        </p:nvSpPr>
        <p:spPr>
          <a:xfrm>
            <a:off x="2051198" y="3132775"/>
            <a:ext cx="954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i="1" noProof="0" dirty="0"/>
              <a:t>Генеративний ШІ як аналітичний партнер в </a:t>
            </a:r>
            <a:r>
              <a:rPr lang="uk-UA" sz="2400" i="1" noProof="0" dirty="0" err="1"/>
              <a:t>криптоаналізі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0312901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51737F-2F5F-C546-3C98-72FDD5A1D2AC}"/>
              </a:ext>
            </a:extLst>
          </p:cNvPr>
          <p:cNvSpPr txBox="1"/>
          <p:nvPr/>
        </p:nvSpPr>
        <p:spPr>
          <a:xfrm>
            <a:off x="4359275" y="0"/>
            <a:ext cx="6102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noProof="0" dirty="0" err="1"/>
              <a:t>Demo</a:t>
            </a:r>
            <a:r>
              <a:rPr lang="uk-UA" sz="3200" b="1" noProof="0" dirty="0"/>
              <a:t> — конвеєр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ABF61C07-FFA0-8725-9EE9-9DA236A49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300" y="368467"/>
                <a:ext cx="9288564" cy="64895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1800" b="1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1) Вхід</a:t>
                </a:r>
                <a:endParaRPr kumimoji="0" lang="uk-UA" sz="18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53340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Шифртекст (таблична підстановка, УПА)</a:t>
                </a:r>
              </a:p>
              <a:p>
                <a:pPr marL="53340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Початкові обмеження: мова=</a:t>
                </a:r>
                <a:r>
                  <a:rPr kumimoji="0" lang="uk-UA" sz="1800" b="0" i="0" u="none" strike="noStrike" cap="none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uk</a:t>
                </a: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, можливі алфавіти, підозрювані </a:t>
                </a:r>
                <a:r>
                  <a:rPr kumimoji="0" lang="uk-UA" sz="1800" b="0" i="0" u="none" strike="noStrike" cap="none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біграми</a:t>
                </a:r>
                <a:endParaRPr kumimoji="0" lang="uk-UA" sz="18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1800" b="1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2) Підготовка</a:t>
                </a:r>
                <a:endParaRPr kumimoji="0" lang="uk-UA" sz="18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53340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uk-UA" sz="1800" b="0" i="0" u="none" strike="noStrike" cap="none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Токенізація</a:t>
                </a: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/ частоти </a:t>
                </a:r>
                <a:r>
                  <a:rPr kumimoji="0" lang="uk-UA" sz="1800" b="0" i="0" u="none" strike="noStrike" cap="none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unigrams</a:t>
                </a: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r>
                  <a:rPr kumimoji="0" lang="uk-UA" sz="1800" b="0" i="0" u="none" strike="noStrike" cap="none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bigrams</a:t>
                </a:r>
                <a:endParaRPr kumimoji="0" lang="uk-UA" sz="18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53340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Еталонні n-грами (</a:t>
                </a:r>
                <a:r>
                  <a:rPr kumimoji="0" lang="uk-UA" sz="1800" b="0" i="0" u="none" strike="noStrike" cap="none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uk</a:t>
                </a: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) → кеш</a:t>
                </a:r>
              </a:p>
              <a:p>
                <a:pPr marL="53340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Початкові гіпотези ключа k0​ (евристика/</a:t>
                </a:r>
                <a:r>
                  <a:rPr kumimoji="0" lang="uk-UA" sz="1800" b="0" i="0" u="none" strike="noStrike" cap="none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рандом</a:t>
                </a: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1800" b="1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3) Генерація (GPT)</a:t>
                </a:r>
                <a:endParaRPr kumimoji="0" lang="uk-UA" sz="18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53340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Пропонує модифікації ключа k′ (перестановки/заміни)</a:t>
                </a:r>
              </a:p>
              <a:p>
                <a:pPr marL="53340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Формує </a:t>
                </a:r>
                <a:r>
                  <a:rPr kumimoji="0" lang="uk-UA" sz="1800" b="0" i="0" u="none" strike="noStrike" cap="none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кандидатні</a:t>
                </a: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розшифровки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1800" b="1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4) Оцінка</a:t>
                </a:r>
                <a:endParaRPr kumimoji="0" lang="uk-UA" sz="18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53340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𝑆𝑐𝑜𝑟𝑒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uk-UA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𝐿𝑀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uk-UA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𝑔𝑟𝑎𝑚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uk-UA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𝑃𝑒𝑛𝑎𝑙𝑡𝑦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𝑐𝑜𝑛𝑠𝑡𝑟𝑎𝑖𝑛𝑡𝑠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uk-UA" dirty="0"/>
                  <a:t>)</a:t>
                </a:r>
              </a:p>
              <a:p>
                <a:pPr marL="53340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uk-UA" dirty="0"/>
                  <a:t> </a:t>
                </a:r>
                <a:r>
                  <a:rPr lang="uk-UA" i="1" dirty="0"/>
                  <a:t>K</a:t>
                </a:r>
                <a:r>
                  <a:rPr lang="uk-UA" dirty="0"/>
                  <a:t>⁺= </a:t>
                </a:r>
                <a:r>
                  <a:rPr lang="uk-UA" i="1" dirty="0"/>
                  <a:t>α</a:t>
                </a:r>
                <a:r>
                  <a:rPr lang="uk-UA" dirty="0"/>
                  <a:t>₁ · </a:t>
                </a:r>
                <a:r>
                  <a:rPr lang="uk-UA" i="1" dirty="0"/>
                  <a:t>r</a:t>
                </a:r>
                <a:r>
                  <a:rPr lang="uk-UA" dirty="0"/>
                  <a:t> + </a:t>
                </a:r>
                <a:r>
                  <a:rPr lang="uk-UA" i="1" dirty="0"/>
                  <a:t>α</a:t>
                </a:r>
                <a:r>
                  <a:rPr lang="uk-UA" dirty="0"/>
                  <a:t>₂ · </a:t>
                </a:r>
                <a:r>
                  <a:rPr lang="uk-UA" i="1" dirty="0"/>
                  <a:t>I</a:t>
                </a:r>
                <a:r>
                  <a:rPr lang="uk-UA" dirty="0"/>
                  <a:t> + </a:t>
                </a:r>
                <a:r>
                  <a:rPr lang="uk-UA" i="1" dirty="0"/>
                  <a:t>α</a:t>
                </a:r>
                <a:r>
                  <a:rPr lang="uk-UA" dirty="0"/>
                  <a:t>₃ · </a:t>
                </a:r>
                <a:r>
                  <a:rPr lang="uk-UA" i="1" dirty="0" err="1"/>
                  <a:t>core</a:t>
                </a:r>
                <a:r>
                  <a:rPr lang="uk-UA" dirty="0"/>
                  <a:t> + </a:t>
                </a:r>
                <a:r>
                  <a:rPr lang="uk-UA" i="1" dirty="0"/>
                  <a:t>α</a:t>
                </a:r>
                <a:r>
                  <a:rPr lang="uk-UA" dirty="0"/>
                  <a:t>₄ · </a:t>
                </a:r>
                <a:r>
                  <a:rPr lang="uk-UA" i="1" dirty="0" err="1"/>
                  <a:t>massiveness</a:t>
                </a:r>
                <a:endParaRPr lang="uk-UA" i="1" dirty="0"/>
              </a:p>
              <a:p>
                <a:pPr marL="53340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uk-UA" sz="1800" b="0" i="0" u="none" strike="noStrike" cap="none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Логи</a:t>
                </a: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в CSV: ключ, текст, метрики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1800" b="1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5) Відбір</a:t>
                </a:r>
                <a:endParaRPr kumimoji="0" lang="uk-UA" sz="18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533400" marR="0" lvl="0" indent="-2667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uk-UA" sz="1800" b="0" i="0" u="none" strike="noStrike" cap="none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Beam</a:t>
                </a: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uk-UA" sz="1800" b="0" i="0" u="none" strike="noStrike" cap="none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search</a:t>
                </a: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(ширина B), UCB з </a:t>
                </a:r>
                <a:r>
                  <a:rPr kumimoji="0" lang="uk-UA" sz="1800" b="0" i="0" u="none" strike="noStrike" cap="none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коеф</a:t>
                </a: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. c</a:t>
                </a:r>
              </a:p>
              <a:p>
                <a:pPr marL="533400" marR="0" lvl="0" indent="-2667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Топ-N кандидатів → інтерфейс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1800" b="1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6) Людина в циклі</a:t>
                </a:r>
                <a:endParaRPr kumimoji="0" lang="uk-UA" sz="18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533400" marR="0" lvl="0" indent="-2667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>
                    <a:tab pos="177800" algn="l"/>
                  </a:tabLst>
                </a:pP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Підтверджує/відхиляє, додає нові обмеження</a:t>
                </a:r>
              </a:p>
              <a:p>
                <a:pPr marL="533400" marR="0" lvl="0" indent="-2667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>
                    <a:tab pos="177800" algn="l"/>
                  </a:tabLst>
                </a:pP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За потреби «підштовхує» GPT: фрази, словники, шаблони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1800" b="1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7) Ітерація → зупинка</a:t>
                </a:r>
                <a:endParaRPr kumimoji="0" lang="uk-UA" sz="18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53340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Критерії: якість ≥ порогу, стабілізація ключа, ліміт ресурсу</a:t>
                </a:r>
              </a:p>
              <a:p>
                <a:pPr marL="53340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uk-UA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Вихід: ключ-гасло, таблиця підстановок, відкритий текст</a:t>
                </a:r>
                <a:endPara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ABF61C07-FFA0-8725-9EE9-9DA236A49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300" y="368467"/>
                <a:ext cx="9288564" cy="6489533"/>
              </a:xfrm>
              <a:prstGeom prst="rect">
                <a:avLst/>
              </a:prstGeom>
              <a:blipFill>
                <a:blip r:embed="rId3"/>
                <a:stretch>
                  <a:fillRect l="-591" b="-10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4B780CD-5EB9-9C4F-0F7C-920AB692D48A}"/>
              </a:ext>
            </a:extLst>
          </p:cNvPr>
          <p:cNvSpPr txBox="1"/>
          <p:nvPr/>
        </p:nvSpPr>
        <p:spPr>
          <a:xfrm>
            <a:off x="11413147" y="18590"/>
            <a:ext cx="89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9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4750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958B6730-1DF7-0BDE-6FEF-E3962FF68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40230"/>
              </p:ext>
            </p:extLst>
          </p:nvPr>
        </p:nvGraphicFramePr>
        <p:xfrm>
          <a:off x="444500" y="1635760"/>
          <a:ext cx="601218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854"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Показник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Human-only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AI-only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Human–AI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96">
                <a:tc>
                  <a:txBody>
                    <a:bodyPr/>
                    <a:lstStyle/>
                    <a:p>
                      <a:r>
                        <a:t>Час до розв’язку (год)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&gt;10 (</a:t>
                      </a:r>
                      <a:r>
                        <a:rPr dirty="0" err="1"/>
                        <a:t>нема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розв’язку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54">
                <a:tc>
                  <a:txBody>
                    <a:bodyPr/>
                    <a:lstStyle/>
                    <a:p>
                      <a:r>
                        <a:t>К-ть ітерацій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~50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&gt;1000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~20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54">
                <a:tc>
                  <a:txBody>
                    <a:bodyPr/>
                    <a:lstStyle/>
                    <a:p>
                      <a:r>
                        <a:t>Гіпотез згенеровано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~50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&gt;2000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~35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854">
                <a:tc>
                  <a:txBody>
                    <a:bodyPr/>
                    <a:lstStyle/>
                    <a:p>
                      <a:r>
                        <a:t>Частка правильних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854">
                <a:tc>
                  <a:txBody>
                    <a:bodyPr/>
                    <a:lstStyle/>
                    <a:p>
                      <a:r>
                        <a:t>Помилкових у top‑20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854">
                <a:tc>
                  <a:txBody>
                    <a:bodyPr/>
                    <a:lstStyle/>
                    <a:p>
                      <a:r>
                        <a:rPr dirty="0" err="1"/>
                        <a:t>Сер</a:t>
                      </a:r>
                      <a:r>
                        <a:rPr dirty="0"/>
                        <a:t>. </a:t>
                      </a:r>
                      <a:r>
                        <a:rPr dirty="0" err="1"/>
                        <a:t>критерій</a:t>
                      </a:r>
                      <a:r>
                        <a:rPr dirty="0"/>
                        <a:t> K⁺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4E7D63BF-7CA9-2A14-0578-D417D7A01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76082"/>
              </p:ext>
            </p:extLst>
          </p:nvPr>
        </p:nvGraphicFramePr>
        <p:xfrm>
          <a:off x="6870700" y="1635759"/>
          <a:ext cx="4876800" cy="3383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73347"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Підхід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CPU </a:t>
                      </a:r>
                      <a:r>
                        <a:rPr dirty="0" err="1"/>
                        <a:t>час</a:t>
                      </a:r>
                      <a:r>
                        <a:rPr dirty="0"/>
                        <a:t> (</a:t>
                      </a:r>
                      <a:r>
                        <a:rPr dirty="0" err="1"/>
                        <a:t>год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Пам’ять</a:t>
                      </a:r>
                      <a:r>
                        <a:rPr dirty="0"/>
                        <a:t>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Енергія</a:t>
                      </a:r>
                      <a:r>
                        <a:rPr dirty="0"/>
                        <a:t> (≈</a:t>
                      </a:r>
                      <a:r>
                        <a:rPr dirty="0" err="1"/>
                        <a:t>Wh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978">
                <a:tc>
                  <a:txBody>
                    <a:bodyPr/>
                    <a:lstStyle/>
                    <a:p>
                      <a:r>
                        <a:t>Human-only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978">
                <a:tc>
                  <a:txBody>
                    <a:bodyPr/>
                    <a:lstStyle/>
                    <a:p>
                      <a:r>
                        <a:t>AI-only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r>
                        <a:rPr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5200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978">
                <a:tc>
                  <a:txBody>
                    <a:bodyPr/>
                    <a:lstStyle/>
                    <a:p>
                      <a:r>
                        <a:rPr dirty="0"/>
                        <a:t>Human–AI (HITL)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&lt;0.4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223B681-A476-CB2F-4F04-89D8B9E847B1}"/>
              </a:ext>
            </a:extLst>
          </p:cNvPr>
          <p:cNvSpPr txBox="1"/>
          <p:nvPr/>
        </p:nvSpPr>
        <p:spPr>
          <a:xfrm>
            <a:off x="1651000" y="132834"/>
            <a:ext cx="9344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noProof="0" dirty="0"/>
              <a:t>Ефективність HITL: швидкість, точність, вартість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8FECD-C0E4-FD72-864E-F3F349347355}"/>
              </a:ext>
            </a:extLst>
          </p:cNvPr>
          <p:cNvSpPr txBox="1"/>
          <p:nvPr/>
        </p:nvSpPr>
        <p:spPr>
          <a:xfrm>
            <a:off x="7346950" y="1020254"/>
            <a:ext cx="3956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Табл.2. Задіяні р</a:t>
            </a:r>
            <a:r>
              <a:rPr lang="uk-UA" sz="2400" noProof="0" dirty="0" err="1"/>
              <a:t>есурси</a:t>
            </a:r>
            <a:endParaRPr lang="uk-UA" sz="2400" noProof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A1794C-FAFD-5277-194B-36EE645916BD}"/>
              </a:ext>
            </a:extLst>
          </p:cNvPr>
          <p:cNvSpPr txBox="1"/>
          <p:nvPr/>
        </p:nvSpPr>
        <p:spPr>
          <a:xfrm>
            <a:off x="1336040" y="1020253"/>
            <a:ext cx="422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dirty="0"/>
              <a:t>Табл.1. </a:t>
            </a:r>
            <a:r>
              <a:rPr lang="en-US" sz="2400" dirty="0"/>
              <a:t>Results — </a:t>
            </a:r>
            <a:r>
              <a:rPr lang="uk-UA" sz="2400" dirty="0"/>
              <a:t>якість</a:t>
            </a:r>
            <a:r>
              <a:rPr lang="ru-RU" sz="2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11EB0-BA55-0F61-3B36-D3FAB39F90AD}"/>
              </a:ext>
            </a:extLst>
          </p:cNvPr>
          <p:cNvSpPr txBox="1"/>
          <p:nvPr/>
        </p:nvSpPr>
        <p:spPr>
          <a:xfrm>
            <a:off x="11413147" y="18590"/>
            <a:ext cx="89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10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00196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783548-C4AC-C214-E737-DFCF5919A60B}"/>
              </a:ext>
            </a:extLst>
          </p:cNvPr>
          <p:cNvSpPr txBox="1"/>
          <p:nvPr/>
        </p:nvSpPr>
        <p:spPr>
          <a:xfrm>
            <a:off x="2107931" y="0"/>
            <a:ext cx="8325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 err="1"/>
              <a:t>Ablation</a:t>
            </a:r>
            <a:r>
              <a:rPr lang="uk-UA" sz="3200" b="1" dirty="0"/>
              <a:t> — чому повний HITL працює краще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CA8F0-5E35-63AE-DC84-8FC682B007E7}"/>
              </a:ext>
            </a:extLst>
          </p:cNvPr>
          <p:cNvSpPr txBox="1"/>
          <p:nvPr/>
        </p:nvSpPr>
        <p:spPr>
          <a:xfrm>
            <a:off x="1020277" y="4938630"/>
            <a:ext cx="109439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b="1" noProof="0" dirty="0"/>
              <a:t>Висновки:</a:t>
            </a:r>
            <a:endParaRPr lang="uk-UA" noProof="0" dirty="0"/>
          </a:p>
          <a:p>
            <a:pPr marL="539750" indent="-285750">
              <a:buFont typeface="Tw Cen MT" panose="020B0602020104020603" pitchFamily="34" charset="0"/>
              <a:buChar char="-"/>
            </a:pPr>
            <a:r>
              <a:rPr lang="uk-UA" noProof="0" dirty="0"/>
              <a:t>Вимкнення LLM → повільно й неточно; вимкнення статистики → «звучні», але хибні тексти.</a:t>
            </a:r>
          </a:p>
          <a:p>
            <a:pPr marL="539750" indent="-285750">
              <a:buFont typeface="Tw Cen MT" panose="020B0602020104020603" pitchFamily="34" charset="0"/>
              <a:buChar char="-"/>
            </a:pPr>
            <a:r>
              <a:rPr lang="uk-UA" b="1" noProof="0" dirty="0"/>
              <a:t>UCB</a:t>
            </a:r>
            <a:r>
              <a:rPr lang="uk-UA" noProof="0" dirty="0"/>
              <a:t> + </a:t>
            </a:r>
            <a:r>
              <a:rPr lang="uk-UA" b="1" noProof="0" dirty="0" err="1"/>
              <a:t>beam</a:t>
            </a:r>
            <a:r>
              <a:rPr lang="uk-UA" noProof="0" dirty="0"/>
              <a:t> дають кращий баланс </a:t>
            </a:r>
            <a:r>
              <a:rPr lang="uk-UA" i="1" noProof="0" dirty="0" err="1"/>
              <a:t>explore</a:t>
            </a:r>
            <a:r>
              <a:rPr lang="uk-UA" i="1" noProof="0" dirty="0"/>
              <a:t>/</a:t>
            </a:r>
            <a:r>
              <a:rPr lang="uk-UA" i="1" noProof="0" dirty="0" err="1"/>
              <a:t>exploit</a:t>
            </a:r>
            <a:r>
              <a:rPr lang="uk-UA" noProof="0" dirty="0"/>
              <a:t>: менше ітерацій, </a:t>
            </a:r>
            <a:r>
              <a:rPr lang="uk-UA" b="1" noProof="0" dirty="0"/>
              <a:t>вища </a:t>
            </a:r>
            <a:r>
              <a:rPr lang="uk-UA" b="1" noProof="0" dirty="0" err="1"/>
              <a:t>Acc</a:t>
            </a:r>
            <a:r>
              <a:rPr lang="uk-UA" b="1" noProof="0" dirty="0"/>
              <a:t> та K⁺</a:t>
            </a:r>
            <a:r>
              <a:rPr lang="uk-UA" noProof="0" dirty="0"/>
              <a:t>, нижча </a:t>
            </a:r>
            <a:r>
              <a:rPr lang="uk-UA" noProof="0" dirty="0" err="1"/>
              <a:t>Err</a:t>
            </a:r>
            <a:r>
              <a:rPr lang="uk-UA" noProof="0" dirty="0"/>
              <a:t>.</a:t>
            </a:r>
          </a:p>
          <a:p>
            <a:pPr marL="539750" indent="-285750">
              <a:buFont typeface="Tw Cen MT" panose="020B0602020104020603" pitchFamily="34" charset="0"/>
              <a:buChar char="-"/>
            </a:pPr>
            <a:r>
              <a:rPr lang="uk-UA" noProof="0" dirty="0"/>
              <a:t>Жадібний відбір або вузький </a:t>
            </a:r>
            <a:r>
              <a:rPr lang="uk-UA" noProof="0" dirty="0" err="1"/>
              <a:t>beam</a:t>
            </a:r>
            <a:r>
              <a:rPr lang="uk-UA" noProof="0" dirty="0"/>
              <a:t> (B=1) застрягають у локальних оптимумах.</a:t>
            </a:r>
            <a:endParaRPr lang="en-US" noProof="0" dirty="0"/>
          </a:p>
          <a:p>
            <a:pPr marL="539750" indent="-285750">
              <a:buFont typeface="Tw Cen MT" panose="020B0602020104020603" pitchFamily="34" charset="0"/>
              <a:buChar char="-"/>
            </a:pPr>
            <a:r>
              <a:rPr lang="uk-UA" noProof="0" dirty="0"/>
              <a:t>Повна конфігурація HITL — найшвидша й найточніша.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ED0BEBB-BA05-E5D8-CC31-4BD301844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65939"/>
              </p:ext>
            </p:extLst>
          </p:nvPr>
        </p:nvGraphicFramePr>
        <p:xfrm>
          <a:off x="1327483" y="796072"/>
          <a:ext cx="9106302" cy="4038384"/>
        </p:xfrm>
        <a:graphic>
          <a:graphicData uri="http://schemas.openxmlformats.org/drawingml/2006/table">
            <a:tbl>
              <a:tblPr/>
              <a:tblGrid>
                <a:gridCol w="1742173">
                  <a:extLst>
                    <a:ext uri="{9D8B030D-6E8A-4147-A177-3AD203B41FA5}">
                      <a16:colId xmlns:a16="http://schemas.microsoft.com/office/drawing/2014/main" val="1234833206"/>
                    </a:ext>
                  </a:extLst>
                </a:gridCol>
                <a:gridCol w="1293261">
                  <a:extLst>
                    <a:ext uri="{9D8B030D-6E8A-4147-A177-3AD203B41FA5}">
                      <a16:colId xmlns:a16="http://schemas.microsoft.com/office/drawing/2014/main" val="1783048412"/>
                    </a:ext>
                  </a:extLst>
                </a:gridCol>
                <a:gridCol w="1517717">
                  <a:extLst>
                    <a:ext uri="{9D8B030D-6E8A-4147-A177-3AD203B41FA5}">
                      <a16:colId xmlns:a16="http://schemas.microsoft.com/office/drawing/2014/main" val="2113547719"/>
                    </a:ext>
                  </a:extLst>
                </a:gridCol>
                <a:gridCol w="1517717">
                  <a:extLst>
                    <a:ext uri="{9D8B030D-6E8A-4147-A177-3AD203B41FA5}">
                      <a16:colId xmlns:a16="http://schemas.microsoft.com/office/drawing/2014/main" val="3261640587"/>
                    </a:ext>
                  </a:extLst>
                </a:gridCol>
                <a:gridCol w="1517717">
                  <a:extLst>
                    <a:ext uri="{9D8B030D-6E8A-4147-A177-3AD203B41FA5}">
                      <a16:colId xmlns:a16="http://schemas.microsoft.com/office/drawing/2014/main" val="747847493"/>
                    </a:ext>
                  </a:extLst>
                </a:gridCol>
                <a:gridCol w="1517717">
                  <a:extLst>
                    <a:ext uri="{9D8B030D-6E8A-4147-A177-3AD203B41FA5}">
                      <a16:colId xmlns:a16="http://schemas.microsoft.com/office/drawing/2014/main" val="3988102716"/>
                    </a:ext>
                  </a:extLst>
                </a:gridCol>
              </a:tblGrid>
              <a:tr h="31481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dirty="0"/>
                        <a:t>Режим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T, </a:t>
                      </a:r>
                      <a:r>
                        <a:rPr lang="ru-RU" sz="1800" b="1" dirty="0"/>
                        <a:t>год ↓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/>
                        <a:t>d ↓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/>
                        <a:t>Acc ↑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/>
                        <a:t>Err ↓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K⁺ ↑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962129"/>
                  </a:ext>
                </a:extLst>
              </a:tr>
              <a:tr h="7870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800" b="1"/>
                        <a:t>Лише статистика (</a:t>
                      </a:r>
                      <a:r>
                        <a:rPr lang="en-US" sz="1800" b="1"/>
                        <a:t>n-gram)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dirty="0"/>
                        <a:t>4.5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dirty="0"/>
                        <a:t>120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dirty="0"/>
                        <a:t>35%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dirty="0"/>
                        <a:t>35%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dirty="0"/>
                        <a:t>0.55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750647"/>
                  </a:ext>
                </a:extLst>
              </a:tr>
              <a:tr h="5509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ru-RU" sz="1800" b="1" dirty="0"/>
                        <a:t>Лише </a:t>
                      </a:r>
                      <a:r>
                        <a:rPr lang="en-US" sz="1800" b="1" dirty="0"/>
                        <a:t>LLM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/>
                        <a:t>&gt;10 (нема збіжності)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dirty="0"/>
                        <a:t>&gt;1000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dirty="0"/>
                        <a:t>0%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/>
                        <a:t>100%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/>
                        <a:t>0.20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440969"/>
                  </a:ext>
                </a:extLst>
              </a:tr>
              <a:tr h="5509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HITL </a:t>
                      </a:r>
                      <a:r>
                        <a:rPr lang="ru-RU" sz="1800" b="1"/>
                        <a:t>без </a:t>
                      </a:r>
                      <a:r>
                        <a:rPr lang="en-US" sz="1800" b="1"/>
                        <a:t>UCB (</a:t>
                      </a:r>
                      <a:r>
                        <a:rPr lang="ru-RU" sz="1800" b="1"/>
                        <a:t>жадібний)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dirty="0"/>
                        <a:t>1.6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dirty="0"/>
                        <a:t>40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dirty="0"/>
                        <a:t>72%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dirty="0"/>
                        <a:t>18%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/>
                        <a:t>0.80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178469"/>
                  </a:ext>
                </a:extLst>
              </a:tr>
              <a:tr h="5509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800" b="1"/>
                        <a:t>HITL без beam (B=1)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/>
                        <a:t>2.1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/>
                        <a:t>55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/>
                        <a:t>65%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dirty="0"/>
                        <a:t>22%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dirty="0"/>
                        <a:t>0.76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812537"/>
                  </a:ext>
                </a:extLst>
              </a:tr>
              <a:tr h="7870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HITL </a:t>
                      </a:r>
                      <a:r>
                        <a:rPr lang="ru-RU" sz="1800" b="1" dirty="0" err="1"/>
                        <a:t>повний</a:t>
                      </a:r>
                      <a:r>
                        <a:rPr lang="ru-RU" sz="1800" b="1" dirty="0"/>
                        <a:t> (</a:t>
                      </a:r>
                      <a:r>
                        <a:rPr lang="en-US" sz="1800" b="1" dirty="0"/>
                        <a:t>beam=5 + UCB, </a:t>
                      </a:r>
                      <a:r>
                        <a:rPr lang="en-US" sz="1800" b="1" i="1" dirty="0"/>
                        <a:t>c</a:t>
                      </a:r>
                      <a:r>
                        <a:rPr lang="en-US" sz="1800" b="1" dirty="0"/>
                        <a:t>=1.4)</a:t>
                      </a:r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b="1"/>
                        <a:t>1.0</a:t>
                      </a:r>
                      <a:endParaRPr lang="ru-RU" sz="1800"/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b="1"/>
                        <a:t>20</a:t>
                      </a:r>
                      <a:endParaRPr lang="ru-RU" sz="1800"/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b="1"/>
                        <a:t>85%</a:t>
                      </a:r>
                      <a:endParaRPr lang="ru-RU" sz="1800"/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b="1"/>
                        <a:t>10%</a:t>
                      </a:r>
                      <a:endParaRPr lang="ru-RU" sz="1800"/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b="1" dirty="0"/>
                        <a:t>0.87</a:t>
                      </a:r>
                      <a:endParaRPr lang="ru-RU" sz="1800" dirty="0"/>
                    </a:p>
                  </a:txBody>
                  <a:tcPr marL="78705" marR="78705" marT="39352" marB="39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287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39B2396-023E-0EE6-0C29-1CD005DC5B02}"/>
              </a:ext>
            </a:extLst>
          </p:cNvPr>
          <p:cNvSpPr txBox="1"/>
          <p:nvPr/>
        </p:nvSpPr>
        <p:spPr>
          <a:xfrm>
            <a:off x="11413147" y="18590"/>
            <a:ext cx="89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11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18007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8E5BEE-90D6-B09E-599F-80A314392456}"/>
              </a:ext>
            </a:extLst>
          </p:cNvPr>
          <p:cNvSpPr txBox="1"/>
          <p:nvPr/>
        </p:nvSpPr>
        <p:spPr>
          <a:xfrm>
            <a:off x="903634" y="1094358"/>
            <a:ext cx="1074102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noProof="0" dirty="0"/>
              <a:t>Розроблений підхід </a:t>
            </a:r>
            <a:r>
              <a:rPr lang="uk-UA" b="1" noProof="0" dirty="0"/>
              <a:t>допоміг виграти конкурс</a:t>
            </a:r>
            <a:r>
              <a:rPr lang="uk-UA" noProof="0" dirty="0"/>
              <a:t> на розшифрування вислову на монеті НБУ.</a:t>
            </a:r>
            <a:br>
              <a:rPr lang="uk-UA" noProof="0" dirty="0"/>
            </a:br>
            <a:r>
              <a:rPr lang="uk-UA" noProof="0" dirty="0"/>
              <a:t>Посилання:</a:t>
            </a:r>
            <a:br>
              <a:rPr lang="uk-UA" noProof="0" dirty="0"/>
            </a:br>
            <a:r>
              <a:rPr lang="uk-UA" sz="1400" noProof="0" dirty="0"/>
              <a:t>— СЗРУ про результати конкурсу</a:t>
            </a:r>
            <a:r>
              <a:rPr lang="ru-RU" sz="1400" dirty="0"/>
              <a:t>: </a:t>
            </a:r>
            <a:r>
              <a:rPr lang="ru-RU" sz="1400" dirty="0">
                <a:hlinkClick r:id="rId3"/>
              </a:rPr>
              <a:t>https://szru.gov.ua/news-media/news/szru-vyznachyla-peremozhtsiv-konkursu-na-rozshyfruvannya-vyslovu-na-pamyatnii-moneti</a:t>
            </a:r>
            <a:br>
              <a:rPr lang="ru-RU" sz="1400" dirty="0"/>
            </a:br>
            <a:r>
              <a:rPr lang="ru-RU" sz="1400" dirty="0"/>
              <a:t>— </a:t>
            </a:r>
            <a:r>
              <a:rPr lang="uk-UA" sz="1400" noProof="0" dirty="0"/>
              <a:t>Розбір </a:t>
            </a:r>
            <a:r>
              <a:rPr lang="uk-UA" sz="1400" noProof="0"/>
              <a:t>кейсу одним з </a:t>
            </a:r>
            <a:r>
              <a:rPr lang="uk-UA" sz="1400" noProof="0" dirty="0"/>
              <a:t>учасників</a:t>
            </a:r>
            <a:r>
              <a:rPr lang="ru-RU" sz="1400" dirty="0"/>
              <a:t>: </a:t>
            </a:r>
            <a:r>
              <a:rPr lang="ru-RU" sz="1400" dirty="0">
                <a:hlinkClick r:id="rId4"/>
              </a:rPr>
              <a:t>https://savostin.pro/monety-i-metally/magic-tak-chto-zhe-zashifrovano-na-monete-nbu-shifrom-upa-kakoj-klyuch-i-kak-vyglyadit-shifrovalnyj-kvadrat/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73753-52B9-B6BF-B8BE-A1FF6027EB27}"/>
              </a:ext>
            </a:extLst>
          </p:cNvPr>
          <p:cNvSpPr txBox="1"/>
          <p:nvPr/>
        </p:nvSpPr>
        <p:spPr>
          <a:xfrm>
            <a:off x="3707698" y="227899"/>
            <a:ext cx="6102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noProof="0" dirty="0"/>
              <a:t>Практичний результат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43288-8921-9EA7-6CA9-97789B6A916B}"/>
              </a:ext>
            </a:extLst>
          </p:cNvPr>
          <p:cNvSpPr txBox="1"/>
          <p:nvPr/>
        </p:nvSpPr>
        <p:spPr>
          <a:xfrm>
            <a:off x="5286377" y="2953841"/>
            <a:ext cx="3171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Ключ-гасло: «ВОЛЯІЧЕСТЬ»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49269-C08B-DFBB-5CBA-5E0F6D1E2229}"/>
              </a:ext>
            </a:extLst>
          </p:cNvPr>
          <p:cNvSpPr txBox="1"/>
          <p:nvPr/>
        </p:nvSpPr>
        <p:spPr>
          <a:xfrm>
            <a:off x="5286377" y="3573448"/>
            <a:ext cx="6102350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Дешифрований текст:</a:t>
            </a:r>
          </a:p>
          <a:p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"НАС ГОРСТКА АЛЕ МИ СИЛЬНІ НАШОЮ ЛЮБОВЮ ДО УКРАЇНИ НАС МАЛО АЛЕ ГОЛОС НАШ ЛУНАТИМЕ СКРІЗЬ ПО УКРАЇНІ І КОЖЕН В КОГО ЩЕ НЕ СПІДЛЕНЕ СЕРЦЕ ОЗВЕТЬСЯ ДО НАС А В КОГО СПІДЛЕНЕ ДО ТОГО МИ САМІ ОЗВЕМОСЬ"  (Микола Міхновський, </a:t>
            </a:r>
            <a:r>
              <a:rPr lang="uk-UA" dirty="0"/>
              <a:t>1873–1924</a:t>
            </a:r>
            <a:r>
              <a:rPr lang="uk-UA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)</a:t>
            </a:r>
            <a:endParaRPr lang="ru-RU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002C0CB9-A2BE-9574-D1B7-AC7237192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24598"/>
              </p:ext>
            </p:extLst>
          </p:nvPr>
        </p:nvGraphicFramePr>
        <p:xfrm>
          <a:off x="803273" y="2894788"/>
          <a:ext cx="4051299" cy="2378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3646">
                  <a:extLst>
                    <a:ext uri="{9D8B030D-6E8A-4147-A177-3AD203B41FA5}">
                      <a16:colId xmlns:a16="http://schemas.microsoft.com/office/drawing/2014/main" val="3589082709"/>
                    </a:ext>
                  </a:extLst>
                </a:gridCol>
                <a:gridCol w="510953">
                  <a:extLst>
                    <a:ext uri="{9D8B030D-6E8A-4147-A177-3AD203B41FA5}">
                      <a16:colId xmlns:a16="http://schemas.microsoft.com/office/drawing/2014/main" val="1589294711"/>
                    </a:ext>
                  </a:extLst>
                </a:gridCol>
                <a:gridCol w="306733">
                  <a:extLst>
                    <a:ext uri="{9D8B030D-6E8A-4147-A177-3AD203B41FA5}">
                      <a16:colId xmlns:a16="http://schemas.microsoft.com/office/drawing/2014/main" val="4054444938"/>
                    </a:ext>
                  </a:extLst>
                </a:gridCol>
                <a:gridCol w="306733">
                  <a:extLst>
                    <a:ext uri="{9D8B030D-6E8A-4147-A177-3AD203B41FA5}">
                      <a16:colId xmlns:a16="http://schemas.microsoft.com/office/drawing/2014/main" val="1668681116"/>
                    </a:ext>
                  </a:extLst>
                </a:gridCol>
                <a:gridCol w="306733">
                  <a:extLst>
                    <a:ext uri="{9D8B030D-6E8A-4147-A177-3AD203B41FA5}">
                      <a16:colId xmlns:a16="http://schemas.microsoft.com/office/drawing/2014/main" val="912177547"/>
                    </a:ext>
                  </a:extLst>
                </a:gridCol>
                <a:gridCol w="306733">
                  <a:extLst>
                    <a:ext uri="{9D8B030D-6E8A-4147-A177-3AD203B41FA5}">
                      <a16:colId xmlns:a16="http://schemas.microsoft.com/office/drawing/2014/main" val="1628853793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4201136269"/>
                    </a:ext>
                  </a:extLst>
                </a:gridCol>
                <a:gridCol w="306733">
                  <a:extLst>
                    <a:ext uri="{9D8B030D-6E8A-4147-A177-3AD203B41FA5}">
                      <a16:colId xmlns:a16="http://schemas.microsoft.com/office/drawing/2014/main" val="2102304954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2275855576"/>
                    </a:ext>
                  </a:extLst>
                </a:gridCol>
                <a:gridCol w="343864">
                  <a:extLst>
                    <a:ext uri="{9D8B030D-6E8A-4147-A177-3AD203B41FA5}">
                      <a16:colId xmlns:a16="http://schemas.microsoft.com/office/drawing/2014/main" val="228598296"/>
                    </a:ext>
                  </a:extLst>
                </a:gridCol>
                <a:gridCol w="343057">
                  <a:extLst>
                    <a:ext uri="{9D8B030D-6E8A-4147-A177-3AD203B41FA5}">
                      <a16:colId xmlns:a16="http://schemas.microsoft.com/office/drawing/2014/main" val="61097630"/>
                    </a:ext>
                  </a:extLst>
                </a:gridCol>
              </a:tblGrid>
              <a:tr h="28395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buNone/>
                      </a:pPr>
                      <a:r>
                        <a:rPr lang="uk-UA" sz="10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1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2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3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4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5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6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7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8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9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304720"/>
                  </a:ext>
                </a:extLst>
              </a:tr>
              <a:tr h="20947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0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В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ч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є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Е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Д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я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В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ф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Р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ю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118396"/>
                  </a:ext>
                </a:extLst>
              </a:tr>
              <a:tr h="20947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1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б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О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Е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є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ґ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А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б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х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П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Я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9914055"/>
                  </a:ext>
                </a:extLst>
              </a:tr>
              <a:tr h="20947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2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А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П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Л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ж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 dirty="0">
                          <a:effectLst/>
                        </a:rPr>
                        <a:t>Г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Б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а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Ц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О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А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1979750"/>
                  </a:ext>
                </a:extLst>
              </a:tr>
              <a:tr h="20947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 dirty="0">
                          <a:effectLst/>
                        </a:rPr>
                        <a:t>3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я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Р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К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я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В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uk-UA" sz="1000" kern="100">
                          <a:effectLst/>
                        </a:rPr>
                        <a:t>В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я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ч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uk-UA" sz="1000" kern="100">
                          <a:effectLst/>
                        </a:rPr>
                        <a:t>Н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б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1462734"/>
                  </a:ext>
                </a:extLst>
              </a:tr>
              <a:tr h="20947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4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ю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С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й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 dirty="0">
                          <a:effectLst/>
                        </a:rPr>
                        <a:t>А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І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Г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Ю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ш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М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в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9536624"/>
                  </a:ext>
                </a:extLst>
              </a:tr>
              <a:tr h="20947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5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ь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т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Ї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б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И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ч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ь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щ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Л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Г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647879"/>
                  </a:ext>
                </a:extLst>
              </a:tr>
              <a:tr h="20947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6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Щ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У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І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в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З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Ш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Е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Ь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К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ґ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5402008"/>
                  </a:ext>
                </a:extLst>
              </a:tr>
              <a:tr h="20947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7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uk-UA" sz="1000" kern="100">
                          <a:effectLst/>
                        </a:rPr>
                        <a:t>Ш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ф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И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г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Ж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щ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Д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С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й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д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7268650"/>
                  </a:ext>
                </a:extLst>
              </a:tr>
              <a:tr h="20947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8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ч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х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З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ґ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є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Ь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ґ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Т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Т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Е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8417241"/>
                  </a:ext>
                </a:extLst>
              </a:tr>
              <a:tr h="20947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9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ц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ц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ж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Д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Е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Ю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г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У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000" kern="100">
                          <a:effectLst/>
                        </a:rPr>
                        <a:t>С</a:t>
                      </a:r>
                      <a:endParaRPr lang="ru-RU" sz="11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uk-UA" sz="1000" kern="100" dirty="0">
                          <a:effectLst/>
                        </a:rPr>
                        <a:t>Ь</a:t>
                      </a:r>
                      <a:endParaRPr lang="ru-RU" sz="11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538358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1BF46D-2984-590E-D1DA-5331406EA11B}"/>
              </a:ext>
            </a:extLst>
          </p:cNvPr>
          <p:cNvSpPr txBox="1"/>
          <p:nvPr/>
        </p:nvSpPr>
        <p:spPr>
          <a:xfrm>
            <a:off x="-222252" y="5404719"/>
            <a:ext cx="6102350" cy="351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800"/>
              </a:spcBef>
              <a:spcAft>
                <a:spcPts val="1000"/>
              </a:spcAft>
              <a:buNone/>
            </a:pPr>
            <a:r>
              <a:rPr lang="uk-UA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Табл</a:t>
            </a:r>
            <a:r>
              <a:rPr lang="uk-UA" sz="16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r>
              <a:rPr lang="uk-UA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3. Відновлена таблиця шифра</a:t>
            </a:r>
            <a:endParaRPr lang="ru-RU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EE429-722F-4A9F-0D2C-31D09EFAFD9B}"/>
              </a:ext>
            </a:extLst>
          </p:cNvPr>
          <p:cNvSpPr txBox="1"/>
          <p:nvPr/>
        </p:nvSpPr>
        <p:spPr>
          <a:xfrm>
            <a:off x="11413147" y="18590"/>
            <a:ext cx="89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12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6874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50FD65-348D-BE70-4F87-F60D8B59A983}"/>
              </a:ext>
            </a:extLst>
          </p:cNvPr>
          <p:cNvSpPr txBox="1"/>
          <p:nvPr/>
        </p:nvSpPr>
        <p:spPr>
          <a:xfrm>
            <a:off x="5019675" y="152400"/>
            <a:ext cx="6102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noProof="0" dirty="0"/>
              <a:t>Висновки</a:t>
            </a:r>
            <a:endParaRPr lang="ru-RU" sz="320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F2427BB-4AFB-AF0D-FC97-F7F7EE51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737175"/>
            <a:ext cx="111887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2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Побудували </a:t>
            </a:r>
            <a:r>
              <a:rPr kumimoji="0" lang="uk-UA" sz="20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HITL-асистента</a:t>
            </a:r>
            <a:r>
              <a:rPr kumimoji="0" lang="uk-UA" sz="2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(GPT + статистика) з прозорим циклом пошуку гіпотез (</a:t>
            </a:r>
            <a:r>
              <a:rPr kumimoji="0" lang="uk-UA" sz="20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beam</a:t>
            </a:r>
            <a:r>
              <a:rPr kumimoji="0" lang="uk-UA" sz="20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UCB</a:t>
            </a:r>
            <a:r>
              <a:rPr kumimoji="0" lang="uk-UA" sz="2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20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</a:t>
            </a:r>
            <a:r>
              <a:rPr kumimoji="0" lang="uk-UA" sz="2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до розв’язку ↓ ≈10× (до </a:t>
            </a:r>
            <a:r>
              <a:rPr kumimoji="0" lang="en-US" sz="2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uk-UA" sz="2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год), </a:t>
            </a:r>
            <a:r>
              <a:rPr kumimoji="0" lang="uk-UA" sz="20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частка правильних</a:t>
            </a:r>
            <a:r>
              <a:rPr kumimoji="0" lang="uk-UA" sz="2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 </a:t>
            </a:r>
            <a:r>
              <a:rPr kumimoji="0" lang="uk-UA" sz="20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</a:t>
            </a:r>
            <a:r>
              <a:rPr kumimoji="0" lang="uk-UA" sz="2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-N ↑ до ~85%; «сміттєві» гіпотези ↓.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20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</a:t>
            </a:r>
            <a:r>
              <a:rPr kumimoji="0" lang="uk-UA" sz="20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(s) + </a:t>
            </a:r>
            <a:r>
              <a:rPr kumimoji="0" lang="en-US" sz="20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uk-UA" sz="20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⁺</a:t>
            </a:r>
            <a:r>
              <a:rPr kumimoji="0" lang="uk-UA" sz="2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дають баланс семантики й статистики, </a:t>
            </a:r>
            <a:r>
              <a:rPr kumimoji="0" lang="uk-UA" sz="20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логування</a:t>
            </a:r>
            <a:r>
              <a:rPr kumimoji="0" lang="uk-UA" sz="2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забезпечує відтворюваність рішень.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2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Генеративний ШІ виступає </a:t>
            </a:r>
            <a:r>
              <a:rPr kumimoji="0" lang="uk-UA" sz="20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аналітичним партнером</a:t>
            </a:r>
            <a:r>
              <a:rPr kumimoji="0" lang="uk-UA" sz="2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а не «чорною скринькою».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sz="2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Практичний результат: підхід </a:t>
            </a:r>
            <a:r>
              <a:rPr kumimoji="0" lang="uk-UA" sz="20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допоміг виграти конкурс</a:t>
            </a:r>
            <a:r>
              <a:rPr kumimoji="0" lang="uk-UA" sz="2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на розшифрування вислову на монеті НБУ</a:t>
            </a:r>
            <a:endParaRPr kumimoji="0" lang="en-US" sz="20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000" b="1" noProof="0" dirty="0">
                <a:latin typeface="Arial" panose="020B0604020202020204" pitchFamily="34" charset="0"/>
              </a:rPr>
              <a:t>Масштабованість</a:t>
            </a:r>
            <a:r>
              <a:rPr lang="uk-UA" sz="2000" noProof="0" dirty="0">
                <a:latin typeface="Arial" panose="020B0604020202020204" pitchFamily="34" charset="0"/>
              </a:rPr>
              <a:t>: </a:t>
            </a:r>
            <a:r>
              <a:rPr lang="uk-UA" sz="2000" noProof="0" dirty="0" err="1">
                <a:latin typeface="Arial" panose="020B0604020202020204" pitchFamily="34" charset="0"/>
              </a:rPr>
              <a:t>придатно</a:t>
            </a:r>
            <a:r>
              <a:rPr lang="uk-UA" sz="2000" noProof="0" dirty="0">
                <a:latin typeface="Arial" panose="020B0604020202020204" pitchFamily="34" charset="0"/>
              </a:rPr>
              <a:t> для інших задач </a:t>
            </a:r>
            <a:r>
              <a:rPr lang="uk-UA" sz="2000" noProof="0" dirty="0" err="1">
                <a:latin typeface="Arial" panose="020B0604020202020204" pitchFamily="34" charset="0"/>
              </a:rPr>
              <a:t>Digital</a:t>
            </a:r>
            <a:r>
              <a:rPr lang="uk-UA" sz="2000" noProof="0" dirty="0">
                <a:latin typeface="Arial" panose="020B0604020202020204" pitchFamily="34" charset="0"/>
              </a:rPr>
              <a:t> </a:t>
            </a:r>
            <a:r>
              <a:rPr lang="uk-UA" sz="2000" noProof="0" dirty="0" err="1">
                <a:latin typeface="Arial" panose="020B0604020202020204" pitchFamily="34" charset="0"/>
              </a:rPr>
              <a:t>Humanities</a:t>
            </a:r>
            <a:r>
              <a:rPr lang="uk-UA" sz="2000" noProof="0" dirty="0">
                <a:latin typeface="Arial" panose="020B0604020202020204" pitchFamily="34" charset="0"/>
              </a:rPr>
              <a:t> (рукописи, </a:t>
            </a:r>
            <a:r>
              <a:rPr lang="uk-UA" sz="2000" noProof="0" dirty="0" err="1">
                <a:latin typeface="Arial" panose="020B0604020202020204" pitchFamily="34" charset="0"/>
              </a:rPr>
              <a:t>фрагментовані</a:t>
            </a:r>
            <a:r>
              <a:rPr lang="uk-UA" sz="2000" noProof="0" dirty="0">
                <a:latin typeface="Arial" panose="020B0604020202020204" pitchFamily="34" charset="0"/>
              </a:rPr>
              <a:t> тексти).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uk-UA" sz="2000" b="1" noProof="0" dirty="0">
                <a:latin typeface="Arial" panose="020B0604020202020204" pitchFamily="34" charset="0"/>
              </a:rPr>
              <a:t>Далі:</a:t>
            </a:r>
            <a:r>
              <a:rPr lang="uk-UA" sz="2000" noProof="0" dirty="0">
                <a:latin typeface="Arial" panose="020B0604020202020204" pitchFamily="34" charset="0"/>
              </a:rPr>
              <a:t> більші алфавіти, оптимізація ресурсів, інтеграція семантичного пошуку.</a:t>
            </a:r>
            <a:endParaRPr kumimoji="0" lang="uk-UA" sz="20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CDFF0-011E-C293-8808-56B7BBC7CEAD}"/>
              </a:ext>
            </a:extLst>
          </p:cNvPr>
          <p:cNvSpPr txBox="1"/>
          <p:nvPr/>
        </p:nvSpPr>
        <p:spPr>
          <a:xfrm>
            <a:off x="11413147" y="18590"/>
            <a:ext cx="89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13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3802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1790CA-FE84-DECB-2FE0-BF551DCB7ADA}"/>
              </a:ext>
            </a:extLst>
          </p:cNvPr>
          <p:cNvSpPr txBox="1"/>
          <p:nvPr/>
        </p:nvSpPr>
        <p:spPr>
          <a:xfrm>
            <a:off x="3147501" y="312216"/>
            <a:ext cx="6102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Motivation: </a:t>
            </a:r>
            <a:r>
              <a:rPr lang="uk-UA" sz="3200" b="1" noProof="0" dirty="0"/>
              <a:t>навіщо, мета, задачі</a:t>
            </a:r>
            <a:endParaRPr lang="uk-UA" sz="32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97B19-9E40-323E-B968-BAAE8E3459BD}"/>
              </a:ext>
            </a:extLst>
          </p:cNvPr>
          <p:cNvSpPr txBox="1"/>
          <p:nvPr/>
        </p:nvSpPr>
        <p:spPr>
          <a:xfrm>
            <a:off x="791446" y="4437172"/>
            <a:ext cx="111378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2000" b="1" noProof="0" dirty="0"/>
              <a:t>Навіщо це потрібно</a:t>
            </a:r>
            <a:endParaRPr lang="uk-UA" sz="2000" noProof="0" dirty="0"/>
          </a:p>
          <a:p>
            <a:pPr marL="444500" indent="-266700">
              <a:buFont typeface="Arial" panose="020B0604020202020204" pitchFamily="34" charset="0"/>
              <a:buChar char="•"/>
            </a:pPr>
            <a:r>
              <a:rPr lang="uk-UA" sz="2000" noProof="0" dirty="0"/>
              <a:t>Архівні шифрограми → мало даних, великий простір ключів, потрібна семантична </a:t>
            </a:r>
            <a:r>
              <a:rPr lang="uk-UA" sz="2000" noProof="0" dirty="0" err="1"/>
              <a:t>валідація</a:t>
            </a:r>
            <a:r>
              <a:rPr lang="uk-UA" sz="2000" noProof="0" dirty="0"/>
              <a:t>.</a:t>
            </a:r>
          </a:p>
          <a:p>
            <a:pPr marL="444500" indent="-266700">
              <a:buFont typeface="Arial" panose="020B0604020202020204" pitchFamily="34" charset="0"/>
              <a:buChar char="•"/>
            </a:pPr>
            <a:r>
              <a:rPr lang="uk-UA" sz="2000" noProof="0" dirty="0"/>
              <a:t>Класичні методи криптоаналізу повільні; </a:t>
            </a:r>
            <a:r>
              <a:rPr lang="uk-UA" sz="2000" b="1" noProof="0" dirty="0"/>
              <a:t>AI-</a:t>
            </a:r>
            <a:r>
              <a:rPr lang="uk-UA" sz="2000" b="1" noProof="0" dirty="0" err="1"/>
              <a:t>only</a:t>
            </a:r>
            <a:r>
              <a:rPr lang="uk-UA" sz="2000" noProof="0" dirty="0"/>
              <a:t> безконтрольний і помиляється на семантиці.</a:t>
            </a:r>
          </a:p>
          <a:p>
            <a:pPr marL="444500" indent="-266700">
              <a:buFont typeface="Arial" panose="020B0604020202020204" pitchFamily="34" charset="0"/>
              <a:buChar char="•"/>
            </a:pPr>
            <a:r>
              <a:rPr lang="uk-UA" sz="2000" noProof="0" dirty="0"/>
              <a:t>Потрібна модель, де інтуїція людини поєднана зі швидкістю генеративного </a:t>
            </a:r>
            <a:r>
              <a:rPr lang="uk-UA" sz="2000" dirty="0"/>
              <a:t>ШІ </a:t>
            </a:r>
            <a:r>
              <a:rPr lang="ru-RU" altLang="ru-RU" sz="2000" dirty="0"/>
              <a:t>(LLM, GPT-</a:t>
            </a:r>
            <a:r>
              <a:rPr lang="ru-RU" altLang="ru-RU" sz="2000" dirty="0" err="1"/>
              <a:t>клас</a:t>
            </a:r>
            <a:r>
              <a:rPr lang="ru-RU" altLang="ru-RU" sz="2000" dirty="0">
                <a:latin typeface="Arial Unicode MS"/>
              </a:rPr>
              <a:t>)</a:t>
            </a:r>
            <a:r>
              <a:rPr lang="uk-UA" sz="2000" noProof="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8CBC2-522A-BD3E-ACCF-1ADD3AAE6DAD}"/>
              </a:ext>
            </a:extLst>
          </p:cNvPr>
          <p:cNvSpPr txBox="1"/>
          <p:nvPr/>
        </p:nvSpPr>
        <p:spPr>
          <a:xfrm>
            <a:off x="791446" y="2668631"/>
            <a:ext cx="111378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2000" b="1" noProof="0" dirty="0"/>
              <a:t>Чому HITL + </a:t>
            </a:r>
            <a:r>
              <a:rPr lang="uk-UA" sz="2000" b="1" noProof="0" dirty="0" err="1"/>
              <a:t>GenAI</a:t>
            </a:r>
            <a:endParaRPr lang="uk-UA" sz="2000" noProof="0" dirty="0"/>
          </a:p>
          <a:p>
            <a:pPr marL="444500" indent="-266700">
              <a:buFont typeface="Arial" panose="020B0604020202020204" pitchFamily="34" charset="0"/>
              <a:buChar char="•"/>
            </a:pPr>
            <a:r>
              <a:rPr lang="uk-UA" sz="2000" noProof="0" dirty="0"/>
              <a:t>Людина задає цілі, обмеження та перевіряє сенс.</a:t>
            </a:r>
          </a:p>
          <a:p>
            <a:pPr marL="444500" indent="-266700">
              <a:buFont typeface="Arial" panose="020B0604020202020204" pitchFamily="34" charset="0"/>
              <a:buChar char="•"/>
            </a:pPr>
            <a:r>
              <a:rPr lang="uk-UA" sz="2000" noProof="0" dirty="0"/>
              <a:t>GPT швидко генерує/розвиває гіпотези, статистика їх фільтрує.</a:t>
            </a:r>
          </a:p>
          <a:p>
            <a:pPr marL="444500" indent="-266700">
              <a:buFont typeface="Arial" panose="020B0604020202020204" pitchFamily="34" charset="0"/>
              <a:buChar char="•"/>
            </a:pPr>
            <a:r>
              <a:rPr lang="uk-UA" sz="2000" noProof="0" dirty="0"/>
              <a:t>Прозорість: </a:t>
            </a:r>
            <a:r>
              <a:rPr lang="uk-UA" sz="2000" noProof="0" dirty="0" err="1"/>
              <a:t>логи</a:t>
            </a:r>
            <a:r>
              <a:rPr lang="uk-UA" sz="2000" noProof="0" dirty="0"/>
              <a:t> станів, метрики, відтворюваність.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4C64B6-6336-AECF-F41F-16AC2252C19B}"/>
              </a:ext>
            </a:extLst>
          </p:cNvPr>
          <p:cNvSpPr txBox="1"/>
          <p:nvPr/>
        </p:nvSpPr>
        <p:spPr>
          <a:xfrm>
            <a:off x="791446" y="1097389"/>
            <a:ext cx="1092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2000" b="1" noProof="0" dirty="0"/>
              <a:t>Мета проекту</a:t>
            </a:r>
            <a:endParaRPr lang="uk-UA" sz="2000" noProof="0" dirty="0"/>
          </a:p>
          <a:p>
            <a:pPr marL="444500" indent="-266700">
              <a:buFont typeface="Arial" panose="020B0604020202020204" pitchFamily="34" charset="0"/>
              <a:buChar char="•"/>
            </a:pPr>
            <a:r>
              <a:rPr lang="uk-UA" sz="2000" noProof="0" dirty="0"/>
              <a:t>Створити </a:t>
            </a:r>
            <a:r>
              <a:rPr lang="uk-UA" sz="2000" b="1" noProof="0" dirty="0"/>
              <a:t>HITL-асистента</a:t>
            </a:r>
            <a:r>
              <a:rPr lang="uk-UA" sz="2000" noProof="0" dirty="0"/>
              <a:t> для наукових досліджень та апробувати його на кейсі дешифрування шифру УПА.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BD312E-0244-817A-6F8B-FA908F728DBE}"/>
              </a:ext>
            </a:extLst>
          </p:cNvPr>
          <p:cNvSpPr txBox="1"/>
          <p:nvPr/>
        </p:nvSpPr>
        <p:spPr>
          <a:xfrm>
            <a:off x="11413147" y="18590"/>
            <a:ext cx="89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1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55829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7D01BA-1B08-DF4A-AEF4-02AA794A5221}"/>
              </a:ext>
            </a:extLst>
          </p:cNvPr>
          <p:cNvSpPr txBox="1"/>
          <p:nvPr/>
        </p:nvSpPr>
        <p:spPr>
          <a:xfrm>
            <a:off x="2540988" y="242916"/>
            <a:ext cx="77692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noProof="0" dirty="0"/>
              <a:t>Постановка задачі та дані (кейс УПА)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4295C5-9015-E96C-DF83-F839C4EE1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506" y="2670710"/>
            <a:ext cx="2742046" cy="2705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6173C0-0FEB-7AAC-33AD-4EAB84E4775D}"/>
              </a:ext>
            </a:extLst>
          </p:cNvPr>
          <p:cNvSpPr txBox="1"/>
          <p:nvPr/>
        </p:nvSpPr>
        <p:spPr>
          <a:xfrm>
            <a:off x="8258506" y="5919468"/>
            <a:ext cx="6102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/>
              <a:t>Джерело</a:t>
            </a:r>
            <a:r>
              <a:rPr lang="ru-RU" sz="1400" dirty="0"/>
              <a:t> конкурсу: </a:t>
            </a: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https://www.szru.gov.ua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3E602-44D7-8BAC-8584-8F12430F9132}"/>
              </a:ext>
            </a:extLst>
          </p:cNvPr>
          <p:cNvSpPr txBox="1"/>
          <p:nvPr/>
        </p:nvSpPr>
        <p:spPr>
          <a:xfrm>
            <a:off x="7741207" y="5432388"/>
            <a:ext cx="42892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1600" i="1" noProof="0" dirty="0"/>
              <a:t>Шифр УПА на пам’ятній монеті НБУ </a:t>
            </a:r>
          </a:p>
          <a:p>
            <a:pPr algn="ctr"/>
            <a:r>
              <a:rPr lang="uk-UA" sz="1600" i="1" noProof="0" dirty="0"/>
              <a:t>(конкурс 2025</a:t>
            </a:r>
            <a:r>
              <a:rPr lang="ru-RU" sz="1600" i="1" dirty="0"/>
              <a:t>)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65A66B0-3A9F-E06B-75AD-5A7FD268B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4" y="967295"/>
            <a:ext cx="7886700" cy="3824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uk-UA" sz="2200" b="1" dirty="0"/>
              <a:t>Вхідні дані</a:t>
            </a:r>
            <a:r>
              <a:rPr lang="uk-UA" sz="2200" dirty="0"/>
              <a:t>: шифртекст із пам’ятної монети НБУ/СЗРУ (2025).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uk-UA" sz="2200" b="1" dirty="0"/>
              <a:t>Невідомі параметри</a:t>
            </a:r>
            <a:r>
              <a:rPr lang="uk-UA" sz="2200" dirty="0"/>
              <a:t>: тип шифра та ключ.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uk-UA" sz="2200" b="1" dirty="0"/>
              <a:t>Обмеження даних</a:t>
            </a:r>
            <a:r>
              <a:rPr lang="uk-UA" sz="2200" dirty="0"/>
              <a:t>: короткий текст → мало статистики, висока ймовірність локальних оптимумів.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uk-UA" sz="2200" b="1" dirty="0"/>
              <a:t>Мета дешифрування</a:t>
            </a:r>
            <a:r>
              <a:rPr lang="uk-UA" sz="2200" dirty="0"/>
              <a:t>: </a:t>
            </a:r>
          </a:p>
          <a:p>
            <a:pPr marL="355600" marR="0" lvl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lang="uk-UA" sz="2200" dirty="0"/>
              <a:t>1. визначити тип шифра;</a:t>
            </a:r>
          </a:p>
          <a:p>
            <a:pPr marL="3556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uk-UA" sz="2200" dirty="0"/>
              <a:t>2. відновити ключ;</a:t>
            </a:r>
          </a:p>
          <a:p>
            <a:pPr marL="3556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uk-UA" sz="2200" dirty="0"/>
              <a:t> отримати відкритий текст.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uk-UA" sz="2200" b="1" dirty="0"/>
              <a:t>Критерії перевірки</a:t>
            </a:r>
            <a:r>
              <a:rPr lang="uk-UA" sz="2200" dirty="0"/>
              <a:t>: </a:t>
            </a:r>
            <a:r>
              <a:rPr lang="uk-UA" sz="2200" dirty="0" err="1"/>
              <a:t>Score</a:t>
            </a:r>
            <a:r>
              <a:rPr lang="uk-UA" sz="2200" dirty="0"/>
              <a:t>(s) + K⁺ (частотність n-грам, семантична правдоподібність, лінгвістичні обмеження).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44A02-9B54-3EA6-7EFF-A5EECAA59CC4}"/>
              </a:ext>
            </a:extLst>
          </p:cNvPr>
          <p:cNvSpPr txBox="1"/>
          <p:nvPr/>
        </p:nvSpPr>
        <p:spPr>
          <a:xfrm>
            <a:off x="11413147" y="18590"/>
            <a:ext cx="89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2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15689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97E4BF-E415-CEB1-86A2-7A91FFE63697}"/>
              </a:ext>
            </a:extLst>
          </p:cNvPr>
          <p:cNvSpPr txBox="1"/>
          <p:nvPr/>
        </p:nvSpPr>
        <p:spPr>
          <a:xfrm>
            <a:off x="3662965" y="205364"/>
            <a:ext cx="6102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noProof="0" dirty="0"/>
              <a:t>Архітектура HITL-асистента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16A75-2024-6229-8665-4C57400B4F2F}"/>
              </a:ext>
            </a:extLst>
          </p:cNvPr>
          <p:cNvSpPr txBox="1"/>
          <p:nvPr/>
        </p:nvSpPr>
        <p:spPr>
          <a:xfrm>
            <a:off x="863600" y="790139"/>
            <a:ext cx="111379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uk-UA" sz="2000" b="1" noProof="0" dirty="0"/>
              <a:t>Компоненти</a:t>
            </a:r>
          </a:p>
          <a:p>
            <a:pPr marL="533400" indent="-355600">
              <a:buFont typeface="Arial" panose="020B0604020202020204" pitchFamily="34" charset="0"/>
              <a:buChar char="•"/>
            </a:pPr>
            <a:r>
              <a:rPr lang="uk-UA" sz="2000" b="1" noProof="0" dirty="0"/>
              <a:t>Дослідник (</a:t>
            </a:r>
            <a:r>
              <a:rPr lang="uk-UA" sz="2000" b="1" noProof="0" dirty="0" err="1"/>
              <a:t>Human</a:t>
            </a:r>
            <a:r>
              <a:rPr lang="uk-UA" sz="2000" b="1" noProof="0" dirty="0"/>
              <a:t>)</a:t>
            </a:r>
            <a:r>
              <a:rPr lang="uk-UA" sz="2000" noProof="0" dirty="0"/>
              <a:t> — формулює мету та </a:t>
            </a:r>
            <a:r>
              <a:rPr lang="uk-UA" sz="2000" b="1" noProof="0" dirty="0"/>
              <a:t>обмеження</a:t>
            </a:r>
            <a:r>
              <a:rPr lang="uk-UA" sz="2000" noProof="0" dirty="0"/>
              <a:t>, запускає ітерації, переглядає </a:t>
            </a:r>
            <a:r>
              <a:rPr lang="uk-UA" sz="2000" b="1" noProof="0" dirty="0" err="1"/>
              <a:t>top</a:t>
            </a:r>
            <a:r>
              <a:rPr lang="uk-UA" sz="2000" b="1" noProof="0" dirty="0"/>
              <a:t>-N</a:t>
            </a:r>
            <a:r>
              <a:rPr lang="uk-UA" sz="2000" noProof="0" dirty="0"/>
              <a:t>, затверджує/відхиляє.</a:t>
            </a:r>
          </a:p>
          <a:p>
            <a:pPr marL="533400" indent="-355600">
              <a:buFont typeface="Arial" panose="020B0604020202020204" pitchFamily="34" charset="0"/>
              <a:buChar char="•"/>
            </a:pPr>
            <a:r>
              <a:rPr lang="uk-UA" sz="2000" b="1" noProof="0" dirty="0"/>
              <a:t>LLM (GPT)</a:t>
            </a:r>
            <a:r>
              <a:rPr lang="uk-UA" sz="2000" noProof="0" dirty="0"/>
              <a:t> — генерує </a:t>
            </a:r>
            <a:r>
              <a:rPr lang="uk-UA" sz="2000" b="1" noProof="0" dirty="0" err="1"/>
              <a:t>кандидатні</a:t>
            </a:r>
            <a:r>
              <a:rPr lang="uk-UA" sz="2000" b="1" noProof="0" dirty="0"/>
              <a:t> ключі k′</a:t>
            </a:r>
            <a:r>
              <a:rPr lang="uk-UA" sz="2000" noProof="0" dirty="0"/>
              <a:t>, робить чернеткове дешифрування, пояснює кроки/евристику.</a:t>
            </a:r>
          </a:p>
          <a:p>
            <a:pPr marL="533400" indent="-355600">
              <a:buFont typeface="Arial" panose="020B0604020202020204" pitchFamily="34" charset="0"/>
              <a:buChar char="•"/>
            </a:pPr>
            <a:r>
              <a:rPr lang="uk-UA" sz="2000" b="1" noProof="0" dirty="0"/>
              <a:t>Статистичний модуль</a:t>
            </a:r>
            <a:r>
              <a:rPr lang="uk-UA" sz="2000" noProof="0" dirty="0"/>
              <a:t> — рахує </a:t>
            </a:r>
            <a:r>
              <a:rPr lang="uk-UA" sz="2000" b="1" noProof="0" dirty="0"/>
              <a:t>n-грами</a:t>
            </a:r>
            <a:r>
              <a:rPr lang="uk-UA" sz="2000" noProof="0" dirty="0"/>
              <a:t>, інтегральний </a:t>
            </a:r>
            <a:r>
              <a:rPr lang="uk-UA" sz="2000" b="1" noProof="0" dirty="0" err="1"/>
              <a:t>Score</a:t>
            </a:r>
            <a:r>
              <a:rPr lang="uk-UA" sz="2000" b="1" noProof="0" dirty="0"/>
              <a:t>(s)</a:t>
            </a:r>
            <a:r>
              <a:rPr lang="uk-UA" sz="2000" noProof="0" dirty="0"/>
              <a:t> і критерій </a:t>
            </a:r>
            <a:r>
              <a:rPr lang="uk-UA" sz="2000" b="1" noProof="0" dirty="0"/>
              <a:t>K⁺</a:t>
            </a:r>
            <a:r>
              <a:rPr lang="uk-UA" sz="2000" noProof="0" dirty="0"/>
              <a:t>, виконує </a:t>
            </a:r>
            <a:r>
              <a:rPr lang="uk-UA" sz="2000" b="1" noProof="0" dirty="0" err="1"/>
              <a:t>beam</a:t>
            </a:r>
            <a:r>
              <a:rPr lang="uk-UA" sz="2000" b="1" noProof="0" dirty="0"/>
              <a:t> </a:t>
            </a:r>
            <a:r>
              <a:rPr lang="uk-UA" sz="2000" b="1" noProof="0" dirty="0" err="1"/>
              <a:t>search</a:t>
            </a:r>
            <a:r>
              <a:rPr lang="uk-UA" sz="2000" b="1" noProof="0" dirty="0"/>
              <a:t> + UCB</a:t>
            </a:r>
            <a:r>
              <a:rPr lang="uk-UA" sz="2000" noProof="0" dirty="0"/>
              <a:t>.</a:t>
            </a:r>
          </a:p>
          <a:p>
            <a:pPr marL="533400" indent="-355600">
              <a:buFont typeface="Arial" panose="020B0604020202020204" pitchFamily="34" charset="0"/>
              <a:buChar char="•"/>
            </a:pPr>
            <a:r>
              <a:rPr lang="uk-UA" sz="2000" b="1" noProof="0" dirty="0"/>
              <a:t>База гіпотез</a:t>
            </a:r>
            <a:r>
              <a:rPr lang="uk-UA" sz="2000" noProof="0" dirty="0"/>
              <a:t> — </a:t>
            </a:r>
            <a:r>
              <a:rPr lang="uk-UA" sz="2000" noProof="0" dirty="0" err="1"/>
              <a:t>версійність</a:t>
            </a:r>
            <a:r>
              <a:rPr lang="uk-UA" sz="2000" noProof="0" dirty="0"/>
              <a:t> усіх станів, </a:t>
            </a:r>
            <a:r>
              <a:rPr lang="uk-UA" sz="2000" b="1" noProof="0" dirty="0"/>
              <a:t>ранжування</a:t>
            </a:r>
            <a:r>
              <a:rPr lang="uk-UA" sz="2000" noProof="0" dirty="0"/>
              <a:t>, журнали (</a:t>
            </a:r>
            <a:r>
              <a:rPr lang="uk-UA" sz="2000" noProof="0" dirty="0" err="1"/>
              <a:t>лог</a:t>
            </a:r>
            <a:r>
              <a:rPr lang="uk-UA" sz="2000" noProof="0" dirty="0"/>
              <a:t> дій, метрики, пояснення).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6CAF4-8053-F893-05E0-6D330F943DE3}"/>
              </a:ext>
            </a:extLst>
          </p:cNvPr>
          <p:cNvSpPr txBox="1"/>
          <p:nvPr/>
        </p:nvSpPr>
        <p:spPr>
          <a:xfrm>
            <a:off x="863600" y="3602793"/>
            <a:ext cx="10934700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uk-UA" sz="2000" b="1" noProof="0" dirty="0"/>
              <a:t>Формалізація стану  </a:t>
            </a:r>
          </a:p>
          <a:p>
            <a:pPr marL="533400" indent="-342900">
              <a:buFont typeface="Arial" panose="020B0604020202020204" pitchFamily="34" charset="0"/>
              <a:buChar char="•"/>
            </a:pPr>
            <a:r>
              <a:rPr lang="uk-UA" sz="2000" b="1" noProof="0" dirty="0"/>
              <a:t>Стан 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sₜ=(kₜ, Mₜ, Gₜ)</a:t>
            </a:r>
            <a:r>
              <a:rPr lang="uk-UA" sz="2000" noProof="0" dirty="0"/>
              <a:t>: ключ, множина гіпотез, статистики.</a:t>
            </a:r>
          </a:p>
          <a:p>
            <a:pPr marL="533400" indent="-342900">
              <a:buFont typeface="Arial" panose="020B0604020202020204" pitchFamily="34" charset="0"/>
              <a:buChar char="•"/>
            </a:pPr>
            <a:r>
              <a:rPr lang="uk-UA" sz="2000" b="1" noProof="0" dirty="0"/>
              <a:t>Дії GPT:</a:t>
            </a:r>
            <a:r>
              <a:rPr lang="uk-UA" sz="2000" noProof="0" dirty="0"/>
              <a:t> заміни/перестановки/</a:t>
            </a:r>
            <a:r>
              <a:rPr lang="uk-UA" sz="2000" noProof="0" dirty="0" err="1"/>
              <a:t>комбо</a:t>
            </a:r>
            <a:r>
              <a:rPr lang="uk-UA" sz="2000" noProof="0" dirty="0"/>
              <a:t>-трансформації ключа.</a:t>
            </a:r>
          </a:p>
          <a:p>
            <a:pPr marL="533400" indent="-342900">
              <a:buFont typeface="Arial" panose="020B0604020202020204" pitchFamily="34" charset="0"/>
              <a:buChar char="•"/>
            </a:pPr>
            <a:r>
              <a:rPr lang="uk-UA" sz="2000" b="1" noProof="0" dirty="0"/>
              <a:t>Відбір:</a:t>
            </a:r>
            <a:r>
              <a:rPr lang="uk-UA" sz="2000" noProof="0" dirty="0"/>
              <a:t> </a:t>
            </a:r>
            <a:r>
              <a:rPr lang="uk-UA" sz="2000" b="1" noProof="0" dirty="0" err="1"/>
              <a:t>beam</a:t>
            </a:r>
            <a:r>
              <a:rPr lang="uk-UA" sz="2000" noProof="0" dirty="0"/>
              <a:t> по </a:t>
            </a:r>
            <a:r>
              <a:rPr lang="uk-UA" sz="2000" noProof="0" dirty="0" err="1"/>
              <a:t>Score</a:t>
            </a:r>
            <a:r>
              <a:rPr lang="uk-UA" sz="2000" noProof="0" dirty="0"/>
              <a:t>(s) з політикою </a:t>
            </a:r>
            <a:r>
              <a:rPr lang="uk-UA" sz="2000" b="1" noProof="0" dirty="0"/>
              <a:t>UCB</a:t>
            </a:r>
            <a:r>
              <a:rPr lang="uk-UA" sz="2000" noProof="0" dirty="0"/>
              <a:t> (баланс </a:t>
            </a:r>
            <a:r>
              <a:rPr lang="uk-UA" sz="2000" noProof="0" dirty="0" err="1"/>
              <a:t>explore</a:t>
            </a:r>
            <a:r>
              <a:rPr lang="uk-UA" sz="2000" noProof="0" dirty="0"/>
              <a:t>/</a:t>
            </a:r>
            <a:r>
              <a:rPr lang="uk-UA" sz="2000" noProof="0" dirty="0" err="1"/>
              <a:t>exploit</a:t>
            </a:r>
            <a:r>
              <a:rPr lang="uk-UA" sz="2000" noProof="0" dirty="0"/>
              <a:t>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E7113-62E9-C7E6-7ED3-FA05AE441995}"/>
              </a:ext>
            </a:extLst>
          </p:cNvPr>
          <p:cNvSpPr txBox="1"/>
          <p:nvPr/>
        </p:nvSpPr>
        <p:spPr>
          <a:xfrm>
            <a:off x="1527174" y="5184340"/>
            <a:ext cx="9991726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uk-UA" sz="2000" b="1" noProof="0" dirty="0"/>
              <a:t>Артефакти/вихід</a:t>
            </a:r>
          </a:p>
          <a:p>
            <a:pPr marL="533400" indent="-266700">
              <a:buFont typeface="Arial" panose="020B0604020202020204" pitchFamily="34" charset="0"/>
              <a:buChar char="•"/>
            </a:pPr>
            <a:r>
              <a:rPr lang="uk-UA" sz="2000" noProof="0" dirty="0"/>
              <a:t>Журнал: {дія, </a:t>
            </a:r>
            <a:r>
              <a:rPr lang="uk-UA" sz="2000" noProof="0" dirty="0" err="1"/>
              <a:t>Score</a:t>
            </a:r>
            <a:r>
              <a:rPr lang="uk-UA" sz="2000" noProof="0" dirty="0"/>
              <a:t>, K⁺, UCB-пріор, час}.</a:t>
            </a:r>
          </a:p>
          <a:p>
            <a:pPr marL="533400" indent="-266700">
              <a:buFont typeface="Arial" panose="020B0604020202020204" pitchFamily="34" charset="0"/>
              <a:buChar char="•"/>
            </a:pPr>
            <a:r>
              <a:rPr lang="uk-UA" sz="2000" noProof="0" dirty="0"/>
              <a:t>Експортуються: </a:t>
            </a:r>
            <a:r>
              <a:rPr lang="uk-UA" sz="2000" b="1" noProof="0" dirty="0"/>
              <a:t>k*</a:t>
            </a:r>
            <a:r>
              <a:rPr lang="uk-UA" sz="2000" noProof="0" dirty="0"/>
              <a:t>, таблиця підстановки, порядок заповнення, </a:t>
            </a:r>
            <a:r>
              <a:rPr lang="uk-UA" sz="2000" b="1" noProof="0" dirty="0"/>
              <a:t>дешифрований текст</a:t>
            </a:r>
            <a:endParaRPr lang="uk-UA" sz="2000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98508-B8CB-CFEC-729B-FA5EA7F45663}"/>
              </a:ext>
            </a:extLst>
          </p:cNvPr>
          <p:cNvSpPr txBox="1"/>
          <p:nvPr/>
        </p:nvSpPr>
        <p:spPr>
          <a:xfrm>
            <a:off x="11482552" y="57833"/>
            <a:ext cx="89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3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32827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12EA11-415C-6996-D81A-DAC907E48428}"/>
              </a:ext>
            </a:extLst>
          </p:cNvPr>
          <p:cNvSpPr txBox="1"/>
          <p:nvPr/>
        </p:nvSpPr>
        <p:spPr>
          <a:xfrm>
            <a:off x="3559212" y="190500"/>
            <a:ext cx="6102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noProof="0" dirty="0"/>
              <a:t>Архітектура HITL-асистента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03E0525-2D47-080C-E81E-9B8AD56B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1142453"/>
            <a:ext cx="42164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uk-UA" sz="2000" b="1" dirty="0"/>
              <a:t>Людина</a:t>
            </a:r>
            <a:r>
              <a:rPr lang="uk-UA" sz="2000" dirty="0"/>
              <a:t>: ставить цілі й обмеження, перевіряє </a:t>
            </a:r>
            <a:r>
              <a:rPr lang="uk-UA" sz="2000" dirty="0" err="1"/>
              <a:t>top</a:t>
            </a:r>
            <a:r>
              <a:rPr lang="uk-UA" sz="2000" dirty="0"/>
              <a:t>-N, вводить правки.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uk-UA" sz="2000" b="1" dirty="0"/>
              <a:t>GPT (</a:t>
            </a:r>
            <a:r>
              <a:rPr lang="uk-UA" sz="2000" b="1" dirty="0" err="1"/>
              <a:t>GenAI</a:t>
            </a:r>
            <a:r>
              <a:rPr lang="uk-UA" sz="2000" b="1" dirty="0"/>
              <a:t>): </a:t>
            </a:r>
            <a:r>
              <a:rPr lang="uk-UA" sz="2000" dirty="0"/>
              <a:t>генерує ключі/тексти, пропонує гіпотези, формує звіти.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uk-UA" sz="2000" b="1" dirty="0"/>
              <a:t>Статистика</a:t>
            </a:r>
            <a:r>
              <a:rPr lang="uk-UA" sz="2000" dirty="0"/>
              <a:t>: n-грами, метрика K⁺, штрафи за обмеження, </a:t>
            </a:r>
            <a:r>
              <a:rPr lang="uk-UA" sz="2000" dirty="0" err="1"/>
              <a:t>скоринг</a:t>
            </a:r>
            <a:r>
              <a:rPr lang="uk-UA" sz="2000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uk-UA" sz="2000" b="1" dirty="0"/>
              <a:t>База гіпотез</a:t>
            </a:r>
            <a:r>
              <a:rPr lang="uk-UA" sz="2000" dirty="0"/>
              <a:t>: збереження варіантів, ранжування, історія рішень.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uk-UA" sz="2000" b="1" dirty="0"/>
              <a:t>Два контури</a:t>
            </a:r>
            <a:r>
              <a:rPr lang="uk-UA" sz="2000" dirty="0"/>
              <a:t>: основний (</a:t>
            </a:r>
            <a:r>
              <a:rPr lang="uk-UA" sz="2000" dirty="0" err="1"/>
              <a:t>людина→ШІ→оцінка→відбір</a:t>
            </a:r>
            <a:r>
              <a:rPr lang="uk-UA" sz="2000" dirty="0"/>
              <a:t>) та допоміжний (прямі звіти/гіпотези</a:t>
            </a:r>
            <a:r>
              <a:rPr kumimoji="0" lang="uk-UA" sz="2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38906-D7B0-F94F-DA34-3E5178AB76BA}"/>
              </a:ext>
            </a:extLst>
          </p:cNvPr>
          <p:cNvSpPr txBox="1"/>
          <p:nvPr/>
        </p:nvSpPr>
        <p:spPr>
          <a:xfrm>
            <a:off x="765175" y="5512880"/>
            <a:ext cx="6102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i="1" noProof="0" dirty="0"/>
              <a:t>Рис. Робочий цикл HITL: </a:t>
            </a:r>
          </a:p>
          <a:p>
            <a:pPr algn="ctr"/>
            <a:r>
              <a:rPr lang="uk-UA" i="1" noProof="0" dirty="0"/>
              <a:t>сині — основний контур, штрих — допоміжні зв’язки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030BEA-3243-37EC-1567-FE8B3D06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901" y="1142453"/>
            <a:ext cx="5798068" cy="4261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5625D0-1D91-B93A-1A52-5DFA5497DC61}"/>
              </a:ext>
            </a:extLst>
          </p:cNvPr>
          <p:cNvSpPr txBox="1"/>
          <p:nvPr/>
        </p:nvSpPr>
        <p:spPr>
          <a:xfrm>
            <a:off x="11413147" y="18590"/>
            <a:ext cx="89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4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7905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40C09C-ACB4-8659-ED0F-0ABBE2E4A08C}"/>
              </a:ext>
            </a:extLst>
          </p:cNvPr>
          <p:cNvSpPr txBox="1"/>
          <p:nvPr/>
        </p:nvSpPr>
        <p:spPr>
          <a:xfrm>
            <a:off x="3317875" y="0"/>
            <a:ext cx="6102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 b="1" dirty="0"/>
              <a:t>Алгоритм: </a:t>
            </a:r>
            <a:r>
              <a:rPr lang="en-US" sz="3000" b="1" dirty="0"/>
              <a:t>Beam Search + UCB</a:t>
            </a:r>
            <a:endParaRPr lang="ru-RU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53661A-CCC1-41EF-5DE9-26405E3E1A08}"/>
                  </a:ext>
                </a:extLst>
              </p:cNvPr>
              <p:cNvSpPr txBox="1"/>
              <p:nvPr/>
            </p:nvSpPr>
            <p:spPr>
              <a:xfrm>
                <a:off x="412750" y="481017"/>
                <a:ext cx="9290050" cy="3703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  <a:buNone/>
                </a:pPr>
                <a:r>
                  <a:rPr lang="uk-UA" sz="1900" b="1" noProof="0" dirty="0"/>
                  <a:t>Алгоритм: </a:t>
                </a:r>
                <a:r>
                  <a:rPr lang="uk-UA" sz="1900" b="1" noProof="0" dirty="0" err="1"/>
                  <a:t>Beam</a:t>
                </a:r>
                <a:r>
                  <a:rPr lang="uk-UA" sz="1900" b="1" noProof="0" dirty="0"/>
                  <a:t> </a:t>
                </a:r>
                <a:r>
                  <a:rPr lang="uk-UA" sz="1900" b="1" noProof="0" dirty="0" err="1"/>
                  <a:t>Search</a:t>
                </a:r>
                <a:r>
                  <a:rPr lang="uk-UA" sz="1900" b="1" noProof="0" dirty="0"/>
                  <a:t> + UCB</a:t>
                </a:r>
                <a:endParaRPr lang="uk-UA" sz="1900" noProof="0" dirty="0"/>
              </a:p>
              <a:p>
                <a:pPr marL="723900" indent="-342900">
                  <a:buFont typeface="Arial" panose="020B0604020202020204" pitchFamily="34" charset="0"/>
                  <a:buChar char="•"/>
                </a:pPr>
                <a:r>
                  <a:rPr lang="uk-UA" sz="1900" noProof="0" dirty="0"/>
                  <a:t>Тримаємо топ-B станів </a:t>
                </a:r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sₜ=(kₜ, Mₜ, Gₜ)</a:t>
                </a:r>
                <a:r>
                  <a:rPr lang="uk-UA" sz="1900" noProof="0" dirty="0"/>
                  <a:t>.</a:t>
                </a:r>
              </a:p>
              <a:p>
                <a:pPr marL="723900" indent="-342900">
                  <a:buFont typeface="Arial" panose="020B0604020202020204" pitchFamily="34" charset="0"/>
                  <a:buChar char="•"/>
                </a:pPr>
                <a:r>
                  <a:rPr lang="uk-UA" sz="1900" noProof="0" dirty="0"/>
                  <a:t>Для кожного стану генеруємо дії </a:t>
                </a:r>
                <a:r>
                  <a:rPr lang="uk-UA" sz="1900" noProof="0" dirty="0" err="1"/>
                  <a:t>a∈A</a:t>
                </a:r>
                <a:r>
                  <a:rPr lang="uk-UA" sz="1900" noProof="0" dirty="0"/>
                  <a:t> (мутації ключа/таблиці).</a:t>
                </a:r>
              </a:p>
              <a:p>
                <a:pPr marL="723900" indent="-342900">
                  <a:buFont typeface="Arial" panose="020B0604020202020204" pitchFamily="34" charset="0"/>
                  <a:buChar char="•"/>
                </a:pPr>
                <a:r>
                  <a:rPr lang="uk-UA" sz="1900" noProof="0" dirty="0"/>
                  <a:t>Застосовуємо дію → новий стан s′; рахуємо </a:t>
                </a:r>
                <a:r>
                  <a:rPr lang="uk-UA" sz="1900" b="1" noProof="0" dirty="0" err="1"/>
                  <a:t>Score</a:t>
                </a:r>
                <a:r>
                  <a:rPr lang="uk-UA" sz="1900" noProof="0" dirty="0"/>
                  <a:t>(s′).</a:t>
                </a:r>
              </a:p>
              <a:p>
                <a:pPr marL="723900" indent="-342900">
                  <a:buFont typeface="Arial" panose="020B0604020202020204" pitchFamily="34" charset="0"/>
                  <a:buChar char="•"/>
                </a:pPr>
                <a:r>
                  <a:rPr lang="uk-UA" sz="1900" noProof="0" dirty="0"/>
                  <a:t>Політика вибору дій — </a:t>
                </a:r>
                <a:r>
                  <a:rPr lang="uk-UA" sz="1900" b="1" noProof="0" dirty="0"/>
                  <a:t>UCB (</a:t>
                </a:r>
                <a:r>
                  <a:rPr lang="uk-UA" sz="1900" i="1" dirty="0" err="1"/>
                  <a:t>Upper</a:t>
                </a:r>
                <a:r>
                  <a:rPr lang="uk-UA" sz="1900" i="1" dirty="0"/>
                  <a:t> </a:t>
                </a:r>
                <a:r>
                  <a:rPr lang="uk-UA" sz="1900" i="1" dirty="0" err="1"/>
                  <a:t>Confidence</a:t>
                </a:r>
                <a:r>
                  <a:rPr lang="uk-UA" sz="1900" i="1" dirty="0"/>
                  <a:t> </a:t>
                </a:r>
                <a:r>
                  <a:rPr lang="uk-UA" sz="1900" i="1" dirty="0" err="1"/>
                  <a:t>Bound</a:t>
                </a:r>
                <a:r>
                  <a:rPr lang="uk-UA" sz="1900" b="1" noProof="0" dirty="0"/>
                  <a:t>)</a:t>
                </a:r>
                <a:r>
                  <a:rPr lang="uk-UA" sz="1900" noProof="0" dirty="0"/>
                  <a:t>:    </a:t>
                </a:r>
                <a:r>
                  <a:rPr lang="uk-UA" sz="1900" dirty="0"/>
                  <a:t>UCB(</a:t>
                </a:r>
                <a:r>
                  <a:rPr lang="uk-UA" sz="1900" i="1" dirty="0"/>
                  <a:t>a</a:t>
                </a:r>
                <a:r>
                  <a:rPr lang="uk-UA" sz="1900" dirty="0"/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19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uk-UA" sz="1900" i="1">
                                <a:latin typeface="Cambria Math" panose="02040503050406030204" pitchFamily="18" charset="0"/>
                              </a:rPr>
                              <m:t>а</m:t>
                            </m:r>
                          </m:sub>
                        </m:sSub>
                      </m:e>
                    </m:acc>
                  </m:oMath>
                </a14:m>
                <a:r>
                  <a:rPr lang="uk-UA" sz="1900" dirty="0"/>
                  <a:t> + </a:t>
                </a:r>
                <a:r>
                  <a:rPr lang="uk-UA" sz="1900" i="1" dirty="0"/>
                  <a:t>c</a:t>
                </a:r>
                <a:r>
                  <a:rPr lang="uk-UA" sz="19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ru-RU" sz="19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uk-UA" sz="19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uk-UA" sz="19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ru-RU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19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uk-UA" sz="19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uk-UA" sz="1900" dirty="0"/>
                  <a:t>,                                         </a:t>
                </a:r>
              </a:p>
              <a:p>
                <a:pPr marL="723900" indent="-342900">
                  <a:buFont typeface="Arial" panose="020B0604020202020204" pitchFamily="34" charset="0"/>
                  <a:buChar char="•"/>
                </a:pPr>
                <a:r>
                  <a:rPr lang="uk-UA" sz="1900" dirty="0"/>
                  <a:t> де </a:t>
                </a:r>
                <a14:m>
                  <m:oMath xmlns:m="http://schemas.openxmlformats.org/officeDocument/2006/math">
                    <m:r>
                      <a:rPr lang="uk-UA" sz="19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1900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  <m:sub>
                        <m:r>
                          <a:rPr lang="uk-UA" sz="1900" i="1">
                            <a:latin typeface="Cambria Math" panose="02040503050406030204" pitchFamily="18" charset="0"/>
                          </a:rPr>
                          <m:t>а</m:t>
                        </m:r>
                      </m:sub>
                    </m:sSub>
                  </m:oMath>
                </a14:m>
                <a:r>
                  <a:rPr lang="uk-UA" sz="1900" dirty="0"/>
                  <a:t> — середня якість дії </a:t>
                </a:r>
                <a:r>
                  <a:rPr lang="uk-UA" sz="1900" i="1" dirty="0"/>
                  <a:t>a</a:t>
                </a:r>
                <a:r>
                  <a:rPr lang="uk-UA" sz="1900" dirty="0"/>
                  <a:t>, </a:t>
                </a:r>
                <a:endParaRPr lang="ru-RU" sz="1900" dirty="0"/>
              </a:p>
              <a:p>
                <a:pPr marL="723900"/>
                <a:r>
                  <a:rPr lang="uk-UA" sz="1900" dirty="0"/>
                  <a:t>      N — загальна кількість ітерацій, </a:t>
                </a:r>
                <a:endParaRPr lang="ru-RU" sz="1900" dirty="0"/>
              </a:p>
              <a:p>
                <a:pPr marL="723900"/>
                <a:r>
                  <a:rPr lang="uk-UA" sz="19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19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190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uk-UA" sz="1900" dirty="0"/>
                  <a:t> ​ — кількість виборів дії </a:t>
                </a:r>
                <a:r>
                  <a:rPr lang="uk-UA" sz="1900" i="1" dirty="0"/>
                  <a:t>a</a:t>
                </a:r>
                <a:r>
                  <a:rPr lang="uk-UA" sz="1900" dirty="0"/>
                  <a:t>, </a:t>
                </a:r>
                <a:endParaRPr lang="ru-RU" sz="1900" dirty="0"/>
              </a:p>
              <a:p>
                <a:pPr marL="723900"/>
                <a:r>
                  <a:rPr lang="uk-UA" sz="1900" dirty="0"/>
                  <a:t>       </a:t>
                </a:r>
                <a:r>
                  <a:rPr lang="uk-UA" sz="1900" i="1" dirty="0"/>
                  <a:t>c</a:t>
                </a:r>
                <a:r>
                  <a:rPr lang="uk-UA" sz="1900" dirty="0"/>
                  <a:t> — баланс </a:t>
                </a:r>
                <a:r>
                  <a:rPr lang="en-US" sz="1900" dirty="0"/>
                  <a:t>explore/exploit</a:t>
                </a:r>
                <a:r>
                  <a:rPr lang="uk-UA" sz="1900" dirty="0"/>
                  <a:t>.</a:t>
                </a:r>
                <a:endParaRPr lang="ru-RU" sz="1900" dirty="0"/>
              </a:p>
              <a:p>
                <a:pPr marL="812800" indent="-457200">
                  <a:buFont typeface="Arial" panose="020B0604020202020204" pitchFamily="34" charset="0"/>
                  <a:buChar char="•"/>
                </a:pPr>
                <a:r>
                  <a:rPr lang="uk-UA" sz="1900" dirty="0"/>
                  <a:t>Кандидати сортуємо за </a:t>
                </a:r>
                <a:r>
                  <a:rPr lang="uk-UA" sz="1900" dirty="0" err="1"/>
                  <a:t>Score</a:t>
                </a:r>
                <a:r>
                  <a:rPr lang="uk-UA" sz="1900" dirty="0"/>
                  <a:t>, лишаємо </a:t>
                </a:r>
                <a:r>
                  <a:rPr lang="uk-UA" sz="1900" dirty="0" err="1"/>
                  <a:t>top</a:t>
                </a:r>
                <a:r>
                  <a:rPr lang="uk-UA" sz="1900" dirty="0"/>
                  <a:t>-B.</a:t>
                </a:r>
              </a:p>
              <a:p>
                <a:pPr marL="812800" indent="-457200">
                  <a:buFont typeface="Arial" panose="020B0604020202020204" pitchFamily="34" charset="0"/>
                  <a:buChar char="•"/>
                </a:pPr>
                <a:r>
                  <a:rPr lang="uk-UA" sz="1900" dirty="0"/>
                  <a:t>Зупинка: досягли цільової якості / стабілізація ключа / ліміт ітерацій/часу</a:t>
                </a:r>
                <a:r>
                  <a:rPr lang="uk-UA" sz="2000" dirty="0"/>
                  <a:t>.</a:t>
                </a:r>
                <a:endParaRPr lang="ru-R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53661A-CCC1-41EF-5DE9-26405E3E1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0" y="481017"/>
                <a:ext cx="9290050" cy="3703578"/>
              </a:xfrm>
              <a:prstGeom prst="rect">
                <a:avLst/>
              </a:prstGeom>
              <a:blipFill>
                <a:blip r:embed="rId3"/>
                <a:stretch>
                  <a:fillRect l="-656" t="-988" r="-25066" b="-21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F16F54D-C018-A51E-D9DE-57F411BAACDA}"/>
              </a:ext>
            </a:extLst>
          </p:cNvPr>
          <p:cNvSpPr txBox="1"/>
          <p:nvPr/>
        </p:nvSpPr>
        <p:spPr>
          <a:xfrm>
            <a:off x="552450" y="4133117"/>
            <a:ext cx="624205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1900" b="1" noProof="0" dirty="0"/>
              <a:t>Набір дій A (приклади):</a:t>
            </a:r>
            <a:endParaRPr lang="uk-UA" sz="1900" noProof="0" dirty="0"/>
          </a:p>
          <a:p>
            <a:pPr marL="622300" indent="-355600" defTabSz="533400">
              <a:buFont typeface="Arial" panose="020B0604020202020204" pitchFamily="34" charset="0"/>
              <a:buChar char="•"/>
            </a:pPr>
            <a:r>
              <a:rPr lang="uk-UA" sz="1900" noProof="0" dirty="0"/>
              <a:t>перестановка 2 символів у ключі;</a:t>
            </a:r>
          </a:p>
          <a:p>
            <a:pPr marL="622300" indent="-355600" defTabSz="533400">
              <a:buFont typeface="Arial" panose="020B0604020202020204" pitchFamily="34" charset="0"/>
              <a:buChar char="•"/>
            </a:pPr>
            <a:r>
              <a:rPr lang="uk-UA" sz="1900" noProof="0" dirty="0"/>
              <a:t>обмін рядків/стовпців у таблиці;</a:t>
            </a:r>
          </a:p>
          <a:p>
            <a:pPr marL="622300" indent="-355600" defTabSz="533400">
              <a:buFont typeface="Arial" panose="020B0604020202020204" pitchFamily="34" charset="0"/>
              <a:buChar char="•"/>
            </a:pPr>
            <a:r>
              <a:rPr lang="uk-UA" sz="1900" noProof="0" dirty="0"/>
              <a:t>зміна напряму/порядку заповнення;</a:t>
            </a:r>
          </a:p>
          <a:p>
            <a:pPr marL="622300" indent="-355600" defTabSz="533400">
              <a:buFont typeface="Arial" panose="020B0604020202020204" pitchFamily="34" charset="0"/>
              <a:buChar char="•"/>
            </a:pPr>
            <a:r>
              <a:rPr lang="uk-UA" sz="1900" noProof="0" dirty="0"/>
              <a:t>фіксація </a:t>
            </a:r>
            <a:r>
              <a:rPr lang="uk-UA" sz="1900" noProof="0" dirty="0" err="1"/>
              <a:t>відповідностей</a:t>
            </a:r>
            <a:r>
              <a:rPr lang="uk-UA" sz="1900" noProof="0" dirty="0"/>
              <a:t> (голосні/частотні </a:t>
            </a:r>
            <a:r>
              <a:rPr lang="uk-UA" sz="1900" noProof="0" dirty="0" err="1"/>
              <a:t>біграми</a:t>
            </a:r>
            <a:r>
              <a:rPr lang="uk-UA" sz="1900" noProof="0" dirty="0"/>
              <a:t>);</a:t>
            </a:r>
          </a:p>
          <a:p>
            <a:pPr marL="622300" indent="-355600" defTabSz="533400">
              <a:buFont typeface="Arial" panose="020B0604020202020204" pitchFamily="34" charset="0"/>
              <a:buChar char="•"/>
            </a:pPr>
            <a:r>
              <a:rPr lang="uk-UA" sz="1900" noProof="0" dirty="0"/>
              <a:t>пропозиції ключ-фраз від GPT.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915F45-607D-82BC-5671-636D17D9E9C0}"/>
              </a:ext>
            </a:extLst>
          </p:cNvPr>
          <p:cNvSpPr txBox="1"/>
          <p:nvPr/>
        </p:nvSpPr>
        <p:spPr>
          <a:xfrm>
            <a:off x="644525" y="6053817"/>
            <a:ext cx="6242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uk-UA" sz="1800" b="1" noProof="0" dirty="0" err="1"/>
              <a:t>Гіперпараметри</a:t>
            </a:r>
            <a:r>
              <a:rPr lang="uk-UA" sz="1800" b="1" noProof="0" dirty="0"/>
              <a:t> (у нас):</a:t>
            </a:r>
            <a:r>
              <a:rPr lang="uk-UA" sz="1800" noProof="0" dirty="0"/>
              <a:t> B=12−24, c=0.7−2.0 (</a:t>
            </a:r>
            <a:r>
              <a:rPr lang="uk-UA" sz="1800" noProof="0" dirty="0" err="1"/>
              <a:t>типово</a:t>
            </a:r>
            <a:r>
              <a:rPr lang="uk-UA" sz="1800" noProof="0" dirty="0"/>
              <a:t> 1.3).</a:t>
            </a:r>
            <a:br>
              <a:rPr lang="uk-UA" sz="1800" noProof="0" dirty="0"/>
            </a:br>
            <a:r>
              <a:rPr lang="uk-UA" sz="1800" b="1" noProof="0" dirty="0"/>
              <a:t>Складність:</a:t>
            </a:r>
            <a:r>
              <a:rPr lang="uk-UA" sz="1800" noProof="0" dirty="0"/>
              <a:t> O(</a:t>
            </a:r>
            <a:r>
              <a:rPr lang="uk-UA" sz="1800" noProof="0" dirty="0" err="1"/>
              <a:t>B⋅d</a:t>
            </a:r>
            <a:r>
              <a:rPr lang="uk-UA" sz="1800" noProof="0" dirty="0"/>
              <a:t>⋅∣A∣), </a:t>
            </a:r>
            <a:r>
              <a:rPr lang="en-US" dirty="0"/>
              <a:t>d = #iterations (depth)</a:t>
            </a:r>
            <a:endParaRPr lang="uk-UA" sz="1800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B1F2FD-2EA0-E288-D1BB-EFE24E00A0A0}"/>
              </a:ext>
            </a:extLst>
          </p:cNvPr>
          <p:cNvSpPr txBox="1"/>
          <p:nvPr/>
        </p:nvSpPr>
        <p:spPr>
          <a:xfrm>
            <a:off x="8953500" y="4180344"/>
            <a:ext cx="26860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beam ← {s0}</a:t>
            </a:r>
          </a:p>
          <a:p>
            <a:r>
              <a:rPr lang="en-US" sz="1200" dirty="0"/>
              <a:t>stats[a] ← (N=0, X̄=0) for all </a:t>
            </a:r>
            <a:r>
              <a:rPr lang="en-US" sz="1200" dirty="0" err="1"/>
              <a:t>a∈A</a:t>
            </a:r>
            <a:endParaRPr lang="en-US" sz="1200" dirty="0"/>
          </a:p>
          <a:p>
            <a:r>
              <a:rPr lang="en-US" sz="1200" dirty="0"/>
              <a:t>for t = 1..d:</a:t>
            </a:r>
          </a:p>
          <a:p>
            <a:r>
              <a:rPr lang="en-US" sz="1200" dirty="0"/>
              <a:t>  C ← ∅</a:t>
            </a:r>
          </a:p>
          <a:p>
            <a:r>
              <a:rPr lang="en-US" sz="1200" dirty="0"/>
              <a:t>  for s in beam:</a:t>
            </a:r>
          </a:p>
          <a:p>
            <a:r>
              <a:rPr lang="en-US" sz="1200" dirty="0"/>
              <a:t>    choose subset A*(s) by max UCB(a)</a:t>
            </a:r>
          </a:p>
          <a:p>
            <a:r>
              <a:rPr lang="en-US" sz="1200" dirty="0"/>
              <a:t>    for a in A*(s):</a:t>
            </a:r>
          </a:p>
          <a:p>
            <a:r>
              <a:rPr lang="en-US" sz="1200" dirty="0"/>
              <a:t>      s' = apply(a, s)</a:t>
            </a:r>
          </a:p>
          <a:p>
            <a:r>
              <a:rPr lang="en-US" sz="1200" dirty="0"/>
              <a:t>      r  = Score(s')  # </a:t>
            </a:r>
            <a:r>
              <a:rPr lang="ru-RU" sz="1200" dirty="0" err="1"/>
              <a:t>нормуємо</a:t>
            </a:r>
            <a:r>
              <a:rPr lang="ru-RU" sz="1200" dirty="0"/>
              <a:t> в [0,1]</a:t>
            </a:r>
          </a:p>
          <a:p>
            <a:r>
              <a:rPr lang="ru-RU" sz="1200" dirty="0"/>
              <a:t>      </a:t>
            </a:r>
            <a:r>
              <a:rPr lang="en-US" sz="1200" dirty="0"/>
              <a:t>update(stats[a], r)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C.add</a:t>
            </a:r>
            <a:r>
              <a:rPr lang="en-US" sz="1200" dirty="0"/>
              <a:t>(s')</a:t>
            </a:r>
          </a:p>
          <a:p>
            <a:r>
              <a:rPr lang="en-US" sz="1200" dirty="0"/>
              <a:t>  beam ← </a:t>
            </a:r>
            <a:r>
              <a:rPr lang="en-US" sz="1200" dirty="0" err="1"/>
              <a:t>top_B</a:t>
            </a:r>
            <a:r>
              <a:rPr lang="en-US" sz="1200" dirty="0"/>
              <a:t>(C, by=Score)</a:t>
            </a:r>
          </a:p>
          <a:p>
            <a:r>
              <a:rPr lang="en-US" sz="1200" dirty="0"/>
              <a:t>  if </a:t>
            </a:r>
            <a:r>
              <a:rPr lang="en-US" sz="1200" dirty="0" err="1"/>
              <a:t>stop_criteria</a:t>
            </a:r>
            <a:r>
              <a:rPr lang="en-US" sz="1200" dirty="0"/>
              <a:t>(beam): break</a:t>
            </a:r>
          </a:p>
          <a:p>
            <a:r>
              <a:rPr lang="en-US" sz="1200" dirty="0"/>
              <a:t>return </a:t>
            </a:r>
            <a:r>
              <a:rPr lang="en-US" sz="1200" dirty="0" err="1"/>
              <a:t>argmax_s</a:t>
            </a:r>
            <a:r>
              <a:rPr lang="en-US" sz="1200" dirty="0"/>
              <a:t> Score(s) in beam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BC627-80E4-3640-B94D-CDD1D4080BC0}"/>
              </a:ext>
            </a:extLst>
          </p:cNvPr>
          <p:cNvSpPr txBox="1"/>
          <p:nvPr/>
        </p:nvSpPr>
        <p:spPr>
          <a:xfrm>
            <a:off x="11413147" y="18590"/>
            <a:ext cx="89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5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92740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57D23D-7204-75F0-E704-26FD2107464F}"/>
              </a:ext>
            </a:extLst>
          </p:cNvPr>
          <p:cNvSpPr txBox="1"/>
          <p:nvPr/>
        </p:nvSpPr>
        <p:spPr>
          <a:xfrm>
            <a:off x="4003675" y="-29262"/>
            <a:ext cx="6102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000" b="1" noProof="0" dirty="0"/>
              <a:t>Функція оцінки гіпотез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C2651-4DC4-3F86-152F-392BC3A8C3F5}"/>
              </a:ext>
            </a:extLst>
          </p:cNvPr>
          <p:cNvSpPr txBox="1"/>
          <p:nvPr/>
        </p:nvSpPr>
        <p:spPr>
          <a:xfrm>
            <a:off x="968374" y="542803"/>
            <a:ext cx="11328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noProof="0" dirty="0"/>
              <a:t>Мета.</a:t>
            </a:r>
            <a:r>
              <a:rPr lang="uk-UA" noProof="0" dirty="0"/>
              <a:t> Єдина метрика, щоб порівнювати стани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sₜ=(kₜ, Mₜ, Gₜ) </a:t>
            </a:r>
            <a:r>
              <a:rPr lang="uk-UA" noProof="0" dirty="0"/>
              <a:t>у </a:t>
            </a:r>
            <a:r>
              <a:rPr lang="uk-UA" noProof="0" dirty="0" err="1"/>
              <a:t>beam+UCB</a:t>
            </a:r>
            <a:r>
              <a:rPr lang="en-US" dirty="0"/>
              <a:t>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EE749C-5810-3E63-5941-430BF23B8535}"/>
                  </a:ext>
                </a:extLst>
              </p:cNvPr>
              <p:cNvSpPr txBox="1"/>
              <p:nvPr/>
            </p:nvSpPr>
            <p:spPr>
              <a:xfrm>
                <a:off x="968374" y="930202"/>
                <a:ext cx="10667999" cy="668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uk-UA" b="1" noProof="0" dirty="0"/>
                  <a:t>Загальна формула:   </a:t>
                </a:r>
                <a14:m>
                  <m:oMath xmlns:m="http://schemas.openxmlformats.org/officeDocument/2006/math">
                    <m:r>
                      <a:rPr lang="uk-UA" i="1" noProof="0" smtClean="0">
                        <a:latin typeface="Cambria Math" panose="02040503050406030204" pitchFamily="18" charset="0"/>
                      </a:rPr>
                      <m:t>𝑆𝑐𝑜𝑟𝑒</m:t>
                    </m:r>
                    <m:d>
                      <m:dPr>
                        <m:ctrlPr>
                          <a:rPr lang="uk-UA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uk-UA" i="1" noProof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uk-UA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 noProof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uk-UA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uk-UA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uk-UA" i="1" noProof="0" smtClean="0">
                            <a:latin typeface="Cambria Math" panose="02040503050406030204" pitchFamily="18" charset="0"/>
                          </a:rPr>
                          <m:t>𝐿𝑀</m:t>
                        </m:r>
                      </m:sub>
                    </m:sSub>
                    <m:d>
                      <m:dPr>
                        <m:ctrlPr>
                          <a:rPr lang="uk-UA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uk-UA" i="1" noProof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uk-UA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 noProof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uk-UA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uk-UA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 noProof="0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uk-UA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uk-UA" i="1" noProof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i="1" noProof="0" smtClean="0">
                            <a:latin typeface="Cambria Math" panose="02040503050406030204" pitchFamily="18" charset="0"/>
                          </a:rPr>
                          <m:t>𝑔𝑟𝑎𝑚</m:t>
                        </m:r>
                      </m:sub>
                    </m:sSub>
                    <m:d>
                      <m:dPr>
                        <m:ctrlPr>
                          <a:rPr lang="uk-UA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uk-UA" noProof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uk-UA" i="1" noProof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uk-UA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noProof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uk-UA" i="1" noProof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uk-UA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 noProof="0" smtClean="0">
                            <a:latin typeface="Cambria Math" panose="02040503050406030204" pitchFamily="18" charset="0"/>
                          </a:rPr>
                          <m:t>𝑃𝑒𝑛𝑎𝑙𝑡𝑦</m:t>
                        </m:r>
                      </m:e>
                      <m:sub>
                        <m:r>
                          <a:rPr lang="uk-UA" i="1" noProof="0" smtClean="0">
                            <a:latin typeface="Cambria Math" panose="02040503050406030204" pitchFamily="18" charset="0"/>
                          </a:rPr>
                          <m:t>𝑐𝑜𝑛𝑠𝑡𝑟𝑎𝑖𝑛𝑡𝑠</m:t>
                        </m:r>
                      </m:sub>
                    </m:sSub>
                    <m:r>
                      <a:rPr lang="uk-UA" i="1" noProof="0">
                        <a:latin typeface="Cambria Math" panose="02040503050406030204" pitchFamily="18" charset="0"/>
                      </a:rPr>
                      <m:t>(</m:t>
                    </m:r>
                    <m:r>
                      <a:rPr lang="uk-UA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uk-UA" noProof="0" dirty="0"/>
                  <a:t>)  </a:t>
                </a:r>
              </a:p>
              <a:p>
                <a:pPr>
                  <a:buNone/>
                </a:pPr>
                <a:r>
                  <a:rPr lang="uk-UA" noProof="0" dirty="0"/>
                  <a:t>                                                    - усі доданки нормалізуємо до</a:t>
                </a:r>
                <a:r>
                  <a:rPr lang="ru-RU" dirty="0"/>
                  <a:t> [0,1], </a:t>
                </a:r>
                <a:r>
                  <a:rPr lang="el-GR" dirty="0"/>
                  <a:t>λ1​+λ2​+λ3​=1.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EE749C-5810-3E63-5941-430BF23B8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74" y="930202"/>
                <a:ext cx="10667999" cy="668901"/>
              </a:xfrm>
              <a:prstGeom prst="rect">
                <a:avLst/>
              </a:prstGeom>
              <a:blipFill>
                <a:blip r:embed="rId3"/>
                <a:stretch>
                  <a:fillRect l="-514" t="-4587" b="-155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F59D16-F8D5-2D7B-785C-B41CEA9580A9}"/>
                  </a:ext>
                </a:extLst>
              </p:cNvPr>
              <p:cNvSpPr txBox="1"/>
              <p:nvPr/>
            </p:nvSpPr>
            <p:spPr>
              <a:xfrm>
                <a:off x="968374" y="1352132"/>
                <a:ext cx="11188701" cy="2611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uk-UA" b="1" noProof="0" dirty="0"/>
                  <a:t>Компоненти:</a:t>
                </a:r>
                <a:endParaRPr lang="uk-UA" noProof="0" dirty="0"/>
              </a:p>
              <a:p>
                <a:pPr marL="355600" indent="-2667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𝐿𝑀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uk-UA" noProof="0" dirty="0"/>
                  <a:t>– правдоподібність за </a:t>
                </a:r>
                <a:r>
                  <a:rPr lang="uk-UA" noProof="0" dirty="0" err="1"/>
                  <a:t>мовною</a:t>
                </a:r>
                <a:r>
                  <a:rPr lang="uk-UA" noProof="0" dirty="0"/>
                  <a:t> моделлю (LLM/</a:t>
                </a:r>
                <a:r>
                  <a:rPr lang="uk-UA" noProof="0" dirty="0" err="1"/>
                  <a:t>перплексія</a:t>
                </a:r>
                <a:r>
                  <a:rPr lang="uk-UA" noProof="0" dirty="0"/>
                  <a:t> n-</a:t>
                </a:r>
                <a:r>
                  <a:rPr lang="uk-UA" noProof="0" dirty="0" err="1"/>
                  <a:t>gram</a:t>
                </a:r>
                <a:r>
                  <a:rPr lang="uk-UA" noProof="0" dirty="0"/>
                  <a:t>-LM).</a:t>
                </a:r>
              </a:p>
              <a:p>
                <a:pPr marL="355600" indent="-2667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𝑔𝑟𝑎𝑚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noProof="0" dirty="0"/>
                  <a:t> – схожість із еталонною статистикою (</a:t>
                </a:r>
                <a:r>
                  <a:rPr lang="uk-UA" noProof="0" dirty="0" err="1"/>
                  <a:t>uni</a:t>
                </a:r>
                <a:r>
                  <a:rPr lang="uk-UA" noProof="0" dirty="0"/>
                  <a:t>/</a:t>
                </a:r>
                <a:r>
                  <a:rPr lang="uk-UA" noProof="0" dirty="0" err="1"/>
                  <a:t>bi</a:t>
                </a:r>
                <a:r>
                  <a:rPr lang="uk-UA" noProof="0" dirty="0"/>
                  <a:t>/</a:t>
                </a:r>
                <a:r>
                  <a:rPr lang="uk-UA" noProof="0" dirty="0" err="1"/>
                  <a:t>tri</a:t>
                </a:r>
                <a:r>
                  <a:rPr lang="uk-UA" noProof="0" dirty="0"/>
                  <a:t>); </a:t>
                </a:r>
                <a:r>
                  <a:rPr lang="uk-UA" noProof="0" dirty="0" err="1"/>
                  <a:t>косинусна</a:t>
                </a:r>
                <a:r>
                  <a:rPr lang="uk-UA" noProof="0" dirty="0"/>
                  <a:t> схожість або JS-дивергенція зі згладжуванням.</a:t>
                </a:r>
              </a:p>
              <a:p>
                <a:pPr marL="355600" indent="-266700">
                  <a:buFont typeface="Arial" panose="020B0604020202020204" pitchFamily="34" charset="0"/>
                  <a:buChar char="•"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𝑃𝑒𝑛𝑎𝑙𝑡𝑦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𝑐𝑜𝑛𝑠𝑡𝑟𝑎𝑖𝑛𝑡𝑠</m:t>
                        </m:r>
                      </m:sub>
                    </m:sSub>
                  </m:oMath>
                </a14:m>
                <a:r>
                  <a:rPr lang="en-US" dirty="0"/>
                  <a:t>s</a:t>
                </a:r>
                <a:r>
                  <a:rPr lang="uk-UA" noProof="0" dirty="0"/>
                  <a:t> – сума штрафів за порушення: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uk-UA" noProof="0" dirty="0"/>
                  <a:t>заборонені </a:t>
                </a:r>
                <a:r>
                  <a:rPr lang="uk-UA" noProof="0" dirty="0" err="1"/>
                  <a:t>біграми</a:t>
                </a:r>
                <a:r>
                  <a:rPr lang="uk-UA" noProof="0" dirty="0"/>
                  <a:t>/символи, повтори, «немовні» послідовності;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uk-UA" noProof="0" dirty="0"/>
                  <a:t>невідповідність словнику/морфології;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uk-UA" noProof="0" dirty="0"/>
                  <a:t>порушення шаблонів (імена, дати, топоніми).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uk-UA" noProof="0" dirty="0"/>
                  <a:t>за потреби «жорсткі» правила: −∞ (відсів одразу).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F59D16-F8D5-2D7B-785C-B41CEA958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74" y="1352132"/>
                <a:ext cx="11188701" cy="2611549"/>
              </a:xfrm>
              <a:prstGeom prst="rect">
                <a:avLst/>
              </a:prstGeom>
              <a:blipFill>
                <a:blip r:embed="rId4"/>
                <a:stretch>
                  <a:fillRect l="-490" t="-1402" b="-30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36099D-9757-EB9C-A874-6A7CAFCE50E9}"/>
                  </a:ext>
                </a:extLst>
              </p:cNvPr>
              <p:cNvSpPr txBox="1"/>
              <p:nvPr/>
            </p:nvSpPr>
            <p:spPr>
              <a:xfrm>
                <a:off x="968374" y="3785446"/>
                <a:ext cx="114935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uk-UA" b="1" noProof="0" dirty="0"/>
                  <a:t>Налаштування ваг λ:</a:t>
                </a:r>
                <a:endParaRPr lang="uk-UA" noProof="0" dirty="0"/>
              </a:p>
              <a:p>
                <a:pPr marL="444500" indent="-285750">
                  <a:buFont typeface="Arial" panose="020B0604020202020204" pitchFamily="34" charset="0"/>
                  <a:buChar char="•"/>
                </a:pPr>
                <a:r>
                  <a:rPr lang="uk-UA" noProof="0" dirty="0"/>
                  <a:t>Довші тексти, менше власних назв: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uk-UA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dirty="0"/>
                  <a:t>=0.35,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uk-UA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 dirty="0"/>
                  <a:t>=0.5,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uk-UA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uk-UA" dirty="0"/>
                  <a:t>=0.15</a:t>
                </a:r>
                <a:r>
                  <a:rPr lang="uk-UA" noProof="0" dirty="0"/>
                  <a:t>.</a:t>
                </a:r>
              </a:p>
              <a:p>
                <a:pPr marL="444500" indent="-285750">
                  <a:buFont typeface="Arial" panose="020B0604020202020204" pitchFamily="34" charset="0"/>
                  <a:buChar char="•"/>
                </a:pPr>
                <a:r>
                  <a:rPr lang="uk-UA" noProof="0" dirty="0"/>
                  <a:t>Короткі тексти / жорсткі обмеження: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uk-UA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dirty="0"/>
                  <a:t>=0.3,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uk-UA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 dirty="0"/>
                  <a:t>=0.4,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uk-UA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uk-UA" dirty="0"/>
                  <a:t>=0.3</a:t>
                </a:r>
                <a:r>
                  <a:rPr lang="uk-UA" noProof="0" dirty="0"/>
                  <a:t>.</a:t>
                </a:r>
              </a:p>
              <a:p>
                <a:pPr marL="444500" indent="-285750">
                  <a:buFont typeface="Arial" panose="020B0604020202020204" pitchFamily="34" charset="0"/>
                  <a:buChar char="•"/>
                </a:pPr>
                <a:r>
                  <a:rPr lang="uk-UA" noProof="0" dirty="0"/>
                  <a:t>Підбір: </a:t>
                </a:r>
                <a:r>
                  <a:rPr lang="uk-UA" noProof="0" dirty="0" err="1"/>
                  <a:t>grid</a:t>
                </a:r>
                <a:r>
                  <a:rPr lang="uk-UA" noProof="0" dirty="0"/>
                  <a:t> </a:t>
                </a:r>
                <a:r>
                  <a:rPr lang="uk-UA" noProof="0" dirty="0" err="1"/>
                  <a:t>search</a:t>
                </a:r>
                <a:r>
                  <a:rPr lang="uk-UA" noProof="0" dirty="0"/>
                  <a:t> на </a:t>
                </a:r>
                <a:r>
                  <a:rPr lang="uk-UA" noProof="0" dirty="0" err="1"/>
                  <a:t>валідаційних</a:t>
                </a:r>
                <a:r>
                  <a:rPr lang="uk-UA" noProof="0" dirty="0"/>
                  <a:t> гіпотезах; для швидкості — </a:t>
                </a:r>
                <a:r>
                  <a:rPr lang="uk-UA" noProof="0" dirty="0" err="1"/>
                  <a:t>байєсівська</a:t>
                </a:r>
                <a:r>
                  <a:rPr lang="uk-UA" noProof="0" dirty="0"/>
                  <a:t> оптимізація.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36099D-9757-EB9C-A874-6A7CAFCE5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74" y="3785446"/>
                <a:ext cx="11493501" cy="1200329"/>
              </a:xfrm>
              <a:prstGeom prst="rect">
                <a:avLst/>
              </a:prstGeom>
              <a:blipFill>
                <a:blip r:embed="rId5"/>
                <a:stretch>
                  <a:fillRect l="-477" t="-3046" b="-7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27B24E-FBD8-921D-D2C1-EF916997523C}"/>
                  </a:ext>
                </a:extLst>
              </p:cNvPr>
              <p:cNvSpPr txBox="1"/>
              <p:nvPr/>
            </p:nvSpPr>
            <p:spPr>
              <a:xfrm>
                <a:off x="968374" y="4893488"/>
                <a:ext cx="10791826" cy="1224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uk-UA" b="1" noProof="0" dirty="0"/>
                  <a:t>Як це працює у циклі</a:t>
                </a:r>
                <a:endParaRPr lang="uk-UA" noProof="0" dirty="0"/>
              </a:p>
              <a:p>
                <a:pPr marL="355600" indent="-177800">
                  <a:buFont typeface="+mj-lt"/>
                  <a:buAutoNum type="arabicPeriod"/>
                </a:pPr>
                <a:r>
                  <a:rPr lang="uk-UA" noProof="0" dirty="0"/>
                  <a:t> Для кожного кандидата s′ обчислюємо </a:t>
                </a:r>
                <a:r>
                  <a:rPr lang="uk-UA" b="1" noProof="0" dirty="0" err="1"/>
                  <a:t>Score</a:t>
                </a:r>
                <a:r>
                  <a:rPr lang="uk-UA" noProof="0" dirty="0"/>
                  <a:t>.</a:t>
                </a:r>
              </a:p>
              <a:p>
                <a:pPr marL="355600" indent="-177800">
                  <a:buFont typeface="+mj-lt"/>
                  <a:buAutoNum type="arabicPeriod"/>
                </a:pPr>
                <a:r>
                  <a:rPr lang="uk-UA" noProof="0" dirty="0"/>
                  <a:t> У </a:t>
                </a:r>
                <a:r>
                  <a:rPr lang="uk-UA" b="1" noProof="0" dirty="0" err="1"/>
                  <a:t>beam</a:t>
                </a:r>
                <a:r>
                  <a:rPr lang="uk-UA" noProof="0" dirty="0"/>
                  <a:t> лишаємо топ-B станів за </a:t>
                </a:r>
                <a:r>
                  <a:rPr lang="uk-UA" noProof="0" dirty="0" err="1"/>
                  <a:t>Score</a:t>
                </a:r>
                <a:r>
                  <a:rPr lang="uk-UA" noProof="0" dirty="0"/>
                  <a:t>.</a:t>
                </a:r>
              </a:p>
              <a:p>
                <a:pPr marL="355600" indent="-177800">
                  <a:buFont typeface="+mj-lt"/>
                  <a:buAutoNum type="arabicPeriod"/>
                </a:pPr>
                <a:r>
                  <a:rPr lang="uk-UA" noProof="0" dirty="0"/>
                  <a:t> У </a:t>
                </a:r>
                <a:r>
                  <a:rPr lang="uk-UA" b="1" noProof="0" dirty="0"/>
                  <a:t>UCB</a:t>
                </a:r>
                <a:r>
                  <a:rPr lang="uk-UA" noProof="0" dirty="0"/>
                  <a:t> середня винагорода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uk-UA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uk-UA" dirty="0"/>
                          <m:t>X</m:t>
                        </m:r>
                      </m:e>
                    </m:acc>
                  </m:oMath>
                </a14:m>
                <a:r>
                  <a:rPr lang="uk-UA" noProof="0" dirty="0"/>
                  <a:t>(</a:t>
                </a:r>
                <a:r>
                  <a:rPr lang="uk-UA" i="1" noProof="0" dirty="0"/>
                  <a:t>a</a:t>
                </a:r>
                <a:r>
                  <a:rPr lang="uk-UA" noProof="0" dirty="0"/>
                  <a:t>) = середній </a:t>
                </a:r>
                <a:r>
                  <a:rPr lang="uk-UA" b="1" noProof="0" dirty="0" err="1"/>
                  <a:t>Score</a:t>
                </a:r>
                <a:r>
                  <a:rPr lang="uk-UA" noProof="0" dirty="0"/>
                  <a:t> для дії </a:t>
                </a:r>
                <a:r>
                  <a:rPr lang="uk-UA" i="1" noProof="0" dirty="0"/>
                  <a:t>a</a:t>
                </a:r>
                <a:r>
                  <a:rPr lang="uk-UA" noProof="0" dirty="0"/>
                  <a:t>; це керує балансом </a:t>
                </a:r>
                <a:r>
                  <a:rPr lang="uk-UA" noProof="0" dirty="0" err="1"/>
                  <a:t>explore</a:t>
                </a:r>
                <a:r>
                  <a:rPr lang="uk-UA" noProof="0" dirty="0"/>
                  <a:t>/</a:t>
                </a:r>
                <a:r>
                  <a:rPr lang="uk-UA" noProof="0" dirty="0" err="1"/>
                  <a:t>exploit</a:t>
                </a:r>
                <a:r>
                  <a:rPr lang="uk-UA" noProof="0" dirty="0"/>
                  <a:t>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27B24E-FBD8-921D-D2C1-EF9169975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74" y="4893488"/>
                <a:ext cx="10791826" cy="1224759"/>
              </a:xfrm>
              <a:prstGeom prst="rect">
                <a:avLst/>
              </a:prstGeom>
              <a:blipFill>
                <a:blip r:embed="rId6"/>
                <a:stretch>
                  <a:fillRect l="-508" t="-2985" b="-49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73A635B-72A7-1347-6A20-E1D64A7FAE85}"/>
              </a:ext>
            </a:extLst>
          </p:cNvPr>
          <p:cNvSpPr txBox="1"/>
          <p:nvPr/>
        </p:nvSpPr>
        <p:spPr>
          <a:xfrm>
            <a:off x="939799" y="6073829"/>
            <a:ext cx="10283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b="1" noProof="0" dirty="0"/>
              <a:t>Додатково (для шифру УПА) </a:t>
            </a:r>
            <a:r>
              <a:rPr lang="uk-UA" noProof="0" dirty="0"/>
              <a:t>використовуємо </a:t>
            </a:r>
            <a:r>
              <a:rPr lang="uk-UA" b="1" noProof="0" dirty="0"/>
              <a:t>критерій K+ </a:t>
            </a:r>
            <a:r>
              <a:rPr lang="uk-UA" noProof="0" dirty="0"/>
              <a:t>для стовпців таблиці ( r, I, </a:t>
            </a:r>
            <a:r>
              <a:rPr lang="uk-UA" i="1" noProof="0" dirty="0" err="1"/>
              <a:t>core</a:t>
            </a:r>
            <a:r>
              <a:rPr lang="uk-UA" noProof="0" dirty="0"/>
              <a:t>, </a:t>
            </a:r>
            <a:r>
              <a:rPr lang="uk-UA" i="1" noProof="0" dirty="0" err="1"/>
              <a:t>massiveness</a:t>
            </a:r>
            <a:r>
              <a:rPr lang="uk-UA" noProof="0" dirty="0"/>
              <a:t> ) як другий фільтр під час побудови ключа.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32E04-E8D1-2845-9F42-131A99B54E11}"/>
              </a:ext>
            </a:extLst>
          </p:cNvPr>
          <p:cNvSpPr txBox="1"/>
          <p:nvPr/>
        </p:nvSpPr>
        <p:spPr>
          <a:xfrm>
            <a:off x="11413147" y="18590"/>
            <a:ext cx="89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6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76282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D38FE5-E34B-98C8-F9C4-D7273B49D314}"/>
              </a:ext>
            </a:extLst>
          </p:cNvPr>
          <p:cNvSpPr txBox="1"/>
          <p:nvPr/>
        </p:nvSpPr>
        <p:spPr>
          <a:xfrm>
            <a:off x="3562241" y="192401"/>
            <a:ext cx="6102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dirty="0"/>
              <a:t>Критерій відповідності </a:t>
            </a:r>
            <a:r>
              <a:rPr lang="uk-UA" sz="3200" b="1" noProof="0" dirty="0"/>
              <a:t>K⁺</a:t>
            </a:r>
            <a:endParaRPr lang="ru-RU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6C74F-8FFE-F47B-22A7-E942A55FADDA}"/>
              </a:ext>
            </a:extLst>
          </p:cNvPr>
          <p:cNvSpPr txBox="1"/>
          <p:nvPr/>
        </p:nvSpPr>
        <p:spPr>
          <a:xfrm>
            <a:off x="973629" y="5434603"/>
            <a:ext cx="81756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2000" b="1" noProof="0" dirty="0"/>
              <a:t>Переваги:</a:t>
            </a:r>
            <a:endParaRPr lang="uk-UA" sz="2000" noProof="0" dirty="0"/>
          </a:p>
          <a:p>
            <a:pPr marL="444500" indent="-266700">
              <a:buFont typeface="Arial" panose="020B0604020202020204" pitchFamily="34" charset="0"/>
              <a:buChar char="•"/>
            </a:pPr>
            <a:r>
              <a:rPr lang="uk-UA" sz="2000" noProof="0" dirty="0" err="1"/>
              <a:t>стійко</a:t>
            </a:r>
            <a:r>
              <a:rPr lang="uk-UA" sz="2000" noProof="0" dirty="0"/>
              <a:t> працює на коротких/шумних даних;</a:t>
            </a:r>
          </a:p>
          <a:p>
            <a:pPr marL="444500" indent="-266700">
              <a:buFont typeface="Arial" panose="020B0604020202020204" pitchFamily="34" charset="0"/>
              <a:buChar char="•"/>
            </a:pPr>
            <a:r>
              <a:rPr lang="uk-UA" sz="2000" noProof="0" dirty="0"/>
              <a:t>балансує статистику та лінгвістичну валідність;</a:t>
            </a:r>
          </a:p>
          <a:p>
            <a:pPr marL="444500" indent="-266700">
              <a:buFont typeface="Arial" panose="020B0604020202020204" pitchFamily="34" charset="0"/>
              <a:buChar char="•"/>
            </a:pPr>
            <a:r>
              <a:rPr lang="uk-UA" sz="2000" noProof="0" dirty="0"/>
              <a:t>зменшує “сміттєві” гіпотези, пришвидшує зближення</a:t>
            </a:r>
            <a:r>
              <a:rPr lang="uk-UA" noProof="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7D986-6D91-ADC1-7305-0D246AE84F0A}"/>
              </a:ext>
            </a:extLst>
          </p:cNvPr>
          <p:cNvSpPr txBox="1"/>
          <p:nvPr/>
        </p:nvSpPr>
        <p:spPr>
          <a:xfrm>
            <a:off x="973629" y="4357998"/>
            <a:ext cx="99504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2000" b="1" noProof="0" dirty="0"/>
              <a:t>Використання:</a:t>
            </a:r>
            <a:endParaRPr lang="uk-UA" sz="2000" noProof="0" dirty="0"/>
          </a:p>
          <a:p>
            <a:pPr marL="444500" indent="-266700">
              <a:buFont typeface="Arial" panose="020B0604020202020204" pitchFamily="34" charset="0"/>
              <a:buChar char="•"/>
            </a:pPr>
            <a:r>
              <a:rPr lang="uk-UA" sz="2000" noProof="0" dirty="0" err="1"/>
              <a:t>ранжуємо</a:t>
            </a:r>
            <a:r>
              <a:rPr lang="uk-UA" sz="2000" noProof="0" dirty="0"/>
              <a:t> стовпці/варіанти; відсікаємо </a:t>
            </a:r>
            <a:r>
              <a:rPr lang="uk-UA" sz="2000" b="1" dirty="0"/>
              <a:t>K⁺ </a:t>
            </a:r>
            <a:r>
              <a:rPr lang="en-US" sz="2000" b="1" dirty="0"/>
              <a:t>&lt;</a:t>
            </a:r>
            <a:r>
              <a:rPr lang="uk-UA" sz="2000" i="1" noProof="0" dirty="0"/>
              <a:t>τ</a:t>
            </a:r>
            <a:r>
              <a:rPr lang="uk-UA" sz="2000" noProof="0" dirty="0"/>
              <a:t> або беремо </a:t>
            </a:r>
            <a:r>
              <a:rPr lang="uk-UA" sz="2000" noProof="0" dirty="0" err="1"/>
              <a:t>top</a:t>
            </a:r>
            <a:r>
              <a:rPr lang="uk-UA" sz="2000" noProof="0" dirty="0"/>
              <a:t>-k;</a:t>
            </a:r>
          </a:p>
          <a:p>
            <a:pPr marL="444500" indent="-266700">
              <a:buFont typeface="Arial" panose="020B0604020202020204" pitchFamily="34" charset="0"/>
              <a:buChar char="•"/>
            </a:pPr>
            <a:r>
              <a:rPr lang="uk-UA" sz="2000" noProof="0" dirty="0"/>
              <a:t>поєднуємо з </a:t>
            </a:r>
            <a:r>
              <a:rPr lang="uk-UA" sz="2000" b="1" noProof="0" dirty="0" err="1"/>
              <a:t>Score</a:t>
            </a:r>
            <a:r>
              <a:rPr lang="uk-UA" sz="2000" b="1" noProof="0" dirty="0"/>
              <a:t>(s)</a:t>
            </a:r>
            <a:r>
              <a:rPr lang="uk-UA" sz="2000" noProof="0" dirty="0"/>
              <a:t> у </a:t>
            </a:r>
            <a:r>
              <a:rPr lang="uk-UA" sz="2000" noProof="0" dirty="0" err="1"/>
              <a:t>beam+UCB</a:t>
            </a:r>
            <a:r>
              <a:rPr lang="uk-UA" sz="2000" noProof="0" dirty="0"/>
              <a:t> як додатковий фільтр.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24D20-F65E-84AA-1129-D23CF123DF25}"/>
              </a:ext>
            </a:extLst>
          </p:cNvPr>
          <p:cNvSpPr txBox="1"/>
          <p:nvPr/>
        </p:nvSpPr>
        <p:spPr>
          <a:xfrm>
            <a:off x="877887" y="2051699"/>
            <a:ext cx="104362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2000" b="1" noProof="0" dirty="0"/>
              <a:t>Компоненти (нормалізовані до [0,1]):</a:t>
            </a:r>
            <a:endParaRPr lang="uk-UA" sz="2000" noProof="0" dirty="0"/>
          </a:p>
          <a:p>
            <a:pPr marL="533400" indent="-285750">
              <a:buFont typeface="Arial" panose="020B0604020202020204" pitchFamily="34" charset="0"/>
              <a:buChar char="•"/>
            </a:pPr>
            <a:r>
              <a:rPr lang="uk-UA" sz="2000" b="1" i="1" noProof="0" dirty="0"/>
              <a:t>r</a:t>
            </a:r>
            <a:r>
              <a:rPr lang="uk-UA" sz="2000" noProof="0" dirty="0"/>
              <a:t> — </a:t>
            </a:r>
            <a:r>
              <a:rPr lang="uk-UA" sz="2000" i="1" noProof="0" dirty="0"/>
              <a:t>нормована кореляція форми</a:t>
            </a:r>
            <a:r>
              <a:rPr lang="uk-UA" sz="2000" noProof="0" dirty="0"/>
              <a:t>: коефіцієнт </a:t>
            </a:r>
            <a:r>
              <a:rPr lang="uk-UA" sz="2000" noProof="0" dirty="0" err="1"/>
              <a:t>Пірсона</a:t>
            </a:r>
            <a:r>
              <a:rPr lang="uk-UA" sz="2000" noProof="0" dirty="0"/>
              <a:t> між </a:t>
            </a:r>
            <a:r>
              <a:rPr lang="uk-UA" sz="2000" noProof="0" dirty="0" err="1"/>
              <a:t>біграм</a:t>
            </a:r>
            <a:r>
              <a:rPr lang="uk-UA" sz="2000" noProof="0" dirty="0"/>
              <a:t>-розподілом стовпця та еталонним (зі згладжуванням Лапласа).</a:t>
            </a:r>
          </a:p>
          <a:p>
            <a:pPr marL="533400" indent="-285750">
              <a:buFont typeface="Arial" panose="020B0604020202020204" pitchFamily="34" charset="0"/>
              <a:buChar char="•"/>
            </a:pPr>
            <a:r>
              <a:rPr lang="uk-UA" sz="2000" b="1" i="1" noProof="0" dirty="0"/>
              <a:t>I</a:t>
            </a:r>
            <a:r>
              <a:rPr lang="uk-UA" sz="2000" i="1" noProof="0" dirty="0"/>
              <a:t> </a:t>
            </a:r>
            <a:r>
              <a:rPr lang="uk-UA" sz="2000" noProof="0" dirty="0"/>
              <a:t>— </a:t>
            </a:r>
            <a:r>
              <a:rPr lang="uk-UA" sz="2000" i="1" noProof="0" dirty="0" err="1"/>
              <a:t>інтерсекція</a:t>
            </a:r>
            <a:r>
              <a:rPr lang="uk-UA" sz="2000" i="1" noProof="0" dirty="0"/>
              <a:t> розподілів</a:t>
            </a:r>
            <a:r>
              <a:rPr lang="uk-UA" sz="2000" noProof="0" dirty="0"/>
              <a:t>: I=∑</a:t>
            </a:r>
            <a:r>
              <a:rPr lang="uk-UA" sz="2000" noProof="0" dirty="0" err="1"/>
              <a:t>imin</a:t>
            </a:r>
            <a:r>
              <a:rPr lang="uk-UA" sz="2000" noProof="0" dirty="0"/>
              <a:t>⁡(</a:t>
            </a:r>
            <a:r>
              <a:rPr lang="uk-UA" sz="2000" noProof="0" dirty="0" err="1"/>
              <a:t>pi,qi</a:t>
            </a:r>
            <a:r>
              <a:rPr lang="uk-UA" sz="2000" noProof="0" dirty="0"/>
              <a:t>) ​).</a:t>
            </a:r>
          </a:p>
          <a:p>
            <a:pPr marL="533400" indent="-285750">
              <a:buFont typeface="Arial" panose="020B0604020202020204" pitchFamily="34" charset="0"/>
              <a:buChar char="•"/>
            </a:pPr>
            <a:r>
              <a:rPr lang="uk-UA" sz="2000" b="1" i="1" noProof="0" dirty="0" err="1"/>
              <a:t>core</a:t>
            </a:r>
            <a:r>
              <a:rPr lang="uk-UA" sz="2000" i="1" noProof="0" dirty="0"/>
              <a:t> </a:t>
            </a:r>
            <a:r>
              <a:rPr lang="uk-UA" sz="2000" noProof="0" dirty="0"/>
              <a:t>— </a:t>
            </a:r>
            <a:r>
              <a:rPr lang="uk-UA" sz="2000" i="1" noProof="0" dirty="0" err="1"/>
              <a:t>мовна</a:t>
            </a:r>
            <a:r>
              <a:rPr lang="uk-UA" sz="2000" i="1" noProof="0" dirty="0"/>
              <a:t> </a:t>
            </a:r>
            <a:r>
              <a:rPr lang="uk-UA" sz="2000" i="1" noProof="0" dirty="0" err="1"/>
              <a:t>релевантність</a:t>
            </a:r>
            <a:r>
              <a:rPr lang="uk-UA" sz="2000" noProof="0" dirty="0"/>
              <a:t>: сумарна частка “ядерних” літер </a:t>
            </a:r>
            <a:r>
              <a:rPr lang="uk-UA" sz="2000" noProof="0" dirty="0" err="1"/>
              <a:t>укр</a:t>
            </a:r>
            <a:r>
              <a:rPr lang="uk-UA" sz="2000" noProof="0" dirty="0"/>
              <a:t>. мови {Р, О, А, І, Н, В, С, Т, Л, К}.</a:t>
            </a:r>
          </a:p>
          <a:p>
            <a:pPr marL="533400" indent="-285750">
              <a:buFont typeface="Arial" panose="020B0604020202020204" pitchFamily="34" charset="0"/>
              <a:buChar char="•"/>
            </a:pPr>
            <a:r>
              <a:rPr lang="uk-UA" sz="2000" b="1" i="1" noProof="0" dirty="0" err="1"/>
              <a:t>massiveness</a:t>
            </a:r>
            <a:r>
              <a:rPr lang="uk-UA" sz="2000" i="1" noProof="0" dirty="0"/>
              <a:t> </a:t>
            </a:r>
            <a:r>
              <a:rPr lang="uk-UA" sz="2000" noProof="0" dirty="0"/>
              <a:t>— </a:t>
            </a:r>
            <a:r>
              <a:rPr lang="uk-UA" sz="2000" i="1" noProof="0" dirty="0"/>
              <a:t>масивність спостережень</a:t>
            </a:r>
            <a:r>
              <a:rPr lang="uk-UA" sz="2000" noProof="0" dirty="0"/>
              <a:t>: #біграм у стовпці/</a:t>
            </a:r>
            <a:r>
              <a:rPr lang="uk-UA" sz="2000" noProof="0" dirty="0" err="1"/>
              <a:t>max</a:t>
            </a:r>
            <a:r>
              <a:rPr lang="uk-UA" sz="2000" noProof="0" dirty="0"/>
              <a:t> серед усіх стовпців</a:t>
            </a:r>
            <a:r>
              <a:rPr lang="uk-UA" noProof="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88B533-3D11-42CA-0806-2B83A0FA153B}"/>
                  </a:ext>
                </a:extLst>
              </p:cNvPr>
              <p:cNvSpPr txBox="1"/>
              <p:nvPr/>
            </p:nvSpPr>
            <p:spPr>
              <a:xfrm>
                <a:off x="973629" y="906606"/>
                <a:ext cx="10079038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uk-UA" sz="2000" b="1" noProof="0" dirty="0"/>
                  <a:t>Ідея.</a:t>
                </a:r>
                <a:r>
                  <a:rPr lang="uk-UA" sz="2000" noProof="0" dirty="0"/>
                  <a:t> Оцінюємо, наскільки стовпець (або фрагмент) шифру “схожий” на природну українську мову: </a:t>
                </a:r>
                <a:r>
                  <a:rPr lang="uk-UA" sz="2000" i="1" noProof="0" dirty="0"/>
                  <a:t>K</a:t>
                </a:r>
                <a:r>
                  <a:rPr lang="uk-UA" sz="2000" noProof="0" dirty="0"/>
                  <a:t>⁺= </a:t>
                </a:r>
                <a:r>
                  <a:rPr lang="uk-UA" sz="2000" i="1" noProof="0" dirty="0"/>
                  <a:t>α</a:t>
                </a:r>
                <a:r>
                  <a:rPr lang="uk-UA" sz="2000" noProof="0" dirty="0"/>
                  <a:t>₁ · </a:t>
                </a:r>
                <a:r>
                  <a:rPr lang="uk-UA" sz="2000" i="1" noProof="0" dirty="0"/>
                  <a:t>r</a:t>
                </a:r>
                <a:r>
                  <a:rPr lang="uk-UA" sz="2000" noProof="0" dirty="0"/>
                  <a:t> + </a:t>
                </a:r>
                <a:r>
                  <a:rPr lang="uk-UA" sz="2000" i="1" noProof="0" dirty="0"/>
                  <a:t>α</a:t>
                </a:r>
                <a:r>
                  <a:rPr lang="uk-UA" sz="2000" noProof="0" dirty="0"/>
                  <a:t>₂ · </a:t>
                </a:r>
                <a:r>
                  <a:rPr lang="uk-UA" sz="2000" i="1" noProof="0" dirty="0"/>
                  <a:t>I</a:t>
                </a:r>
                <a:r>
                  <a:rPr lang="uk-UA" sz="2000" noProof="0" dirty="0"/>
                  <a:t> + </a:t>
                </a:r>
                <a:r>
                  <a:rPr lang="uk-UA" sz="2000" i="1" noProof="0" dirty="0"/>
                  <a:t>α</a:t>
                </a:r>
                <a:r>
                  <a:rPr lang="uk-UA" sz="2000" noProof="0" dirty="0"/>
                  <a:t>₃ · </a:t>
                </a:r>
                <a:r>
                  <a:rPr lang="uk-UA" sz="2000" i="1" noProof="0" dirty="0" err="1"/>
                  <a:t>core</a:t>
                </a:r>
                <a:r>
                  <a:rPr lang="uk-UA" sz="2000" noProof="0" dirty="0"/>
                  <a:t> + </a:t>
                </a:r>
                <a:r>
                  <a:rPr lang="uk-UA" sz="2000" i="1" noProof="0" dirty="0"/>
                  <a:t>α</a:t>
                </a:r>
                <a:r>
                  <a:rPr lang="uk-UA" sz="2000" noProof="0" dirty="0"/>
                  <a:t>₄ · </a:t>
                </a:r>
                <a:r>
                  <a:rPr lang="uk-UA" sz="2000" i="1" noProof="0" dirty="0" err="1"/>
                  <a:t>massiveness</a:t>
                </a:r>
                <a:r>
                  <a:rPr lang="uk-UA" sz="2000" noProof="0" dirty="0"/>
                  <a:t>,  де </a:t>
                </a:r>
                <a:r>
                  <a:rPr lang="uk-UA" sz="2000" i="1" noProof="0" dirty="0"/>
                  <a:t>αᵢ </a:t>
                </a:r>
                <a:r>
                  <a:rPr lang="uk-UA" sz="2000" noProof="0" dirty="0"/>
                  <a:t>∈ [0,1],  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uk-UA" sz="200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uk-UA" sz="2000" i="1" noProof="0"/>
                          <m:t>α</m:t>
                        </m:r>
                        <m:r>
                          <m:rPr>
                            <m:nor/>
                          </m:rPr>
                          <a:rPr lang="uk-UA" sz="2000" i="1" noProof="0"/>
                          <m:t>ᵢ</m:t>
                        </m:r>
                      </m:e>
                    </m:nary>
                  </m:oMath>
                </a14:m>
                <a:r>
                  <a:rPr lang="uk-UA" sz="2000" noProof="0" dirty="0"/>
                  <a:t>=1</a:t>
                </a:r>
              </a:p>
              <a:p>
                <a:pPr>
                  <a:buNone/>
                </a:pPr>
                <a:r>
                  <a:rPr lang="uk-UA" sz="2000" noProof="0" dirty="0"/>
                  <a:t>(у нас: </a:t>
                </a:r>
                <a:r>
                  <a:rPr lang="uk-UA" sz="2000" i="1" noProof="0" dirty="0"/>
                  <a:t>α</a:t>
                </a:r>
                <a:r>
                  <a:rPr lang="uk-UA" sz="2000" noProof="0" dirty="0"/>
                  <a:t>₁ = 0.1, </a:t>
                </a:r>
                <a:r>
                  <a:rPr lang="uk-UA" sz="2000" i="1" noProof="0" dirty="0"/>
                  <a:t>α</a:t>
                </a:r>
                <a:r>
                  <a:rPr lang="uk-UA" sz="2000" noProof="0" dirty="0"/>
                  <a:t>₂ = 0.1, </a:t>
                </a:r>
                <a:r>
                  <a:rPr lang="uk-UA" sz="2000" i="1" noProof="0" dirty="0"/>
                  <a:t>α</a:t>
                </a:r>
                <a:r>
                  <a:rPr lang="uk-UA" sz="2000" noProof="0" dirty="0"/>
                  <a:t>₃ = 0.2, </a:t>
                </a:r>
                <a:r>
                  <a:rPr lang="uk-UA" sz="2000" i="1" noProof="0" dirty="0"/>
                  <a:t>α</a:t>
                </a:r>
                <a:r>
                  <a:rPr lang="uk-UA" sz="2000" noProof="0" dirty="0"/>
                  <a:t>₄ = 0.6)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88B533-3D11-42CA-0806-2B83A0FA1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29" y="906606"/>
                <a:ext cx="10079038" cy="1015663"/>
              </a:xfrm>
              <a:prstGeom prst="rect">
                <a:avLst/>
              </a:prstGeom>
              <a:blipFill>
                <a:blip r:embed="rId3"/>
                <a:stretch>
                  <a:fillRect l="-665" t="-18675" b="-421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5719AAC-B114-287E-BB61-D6B8F760F2E2}"/>
              </a:ext>
            </a:extLst>
          </p:cNvPr>
          <p:cNvSpPr txBox="1"/>
          <p:nvPr/>
        </p:nvSpPr>
        <p:spPr>
          <a:xfrm>
            <a:off x="11413147" y="18590"/>
            <a:ext cx="89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7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40375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B1A6B0-EC8F-77EF-2489-9129FFFD8FE6}"/>
              </a:ext>
            </a:extLst>
          </p:cNvPr>
          <p:cNvSpPr txBox="1"/>
          <p:nvPr/>
        </p:nvSpPr>
        <p:spPr>
          <a:xfrm>
            <a:off x="4130675" y="0"/>
            <a:ext cx="6102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b="1" noProof="0" dirty="0"/>
              <a:t>Основний цикл HITL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09DFFC5-851D-99A0-65AB-32837899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079" y="584775"/>
            <a:ext cx="5315189" cy="6101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0817C2-905C-D4CE-76D3-D2BF33B66043}"/>
              </a:ext>
            </a:extLst>
          </p:cNvPr>
          <p:cNvSpPr txBox="1"/>
          <p:nvPr/>
        </p:nvSpPr>
        <p:spPr>
          <a:xfrm>
            <a:off x="11413147" y="18590"/>
            <a:ext cx="89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8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680617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2807</TotalTime>
  <Words>3062</Words>
  <Application>Microsoft Office PowerPoint</Application>
  <PresentationFormat>Широкоэкранный</PresentationFormat>
  <Paragraphs>473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Cambria</vt:lpstr>
      <vt:lpstr>Cambria Math</vt:lpstr>
      <vt:lpstr>Times New Roman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3141 mishel</dc:creator>
  <cp:lastModifiedBy>3141 mishel</cp:lastModifiedBy>
  <cp:revision>45</cp:revision>
  <dcterms:created xsi:type="dcterms:W3CDTF">2025-08-21T20:37:26Z</dcterms:created>
  <dcterms:modified xsi:type="dcterms:W3CDTF">2025-08-28T16:03:46Z</dcterms:modified>
</cp:coreProperties>
</file>