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Gagalin" panose="020B0604020202020204" charset="0"/>
      <p:regular r:id="rId14"/>
    </p:embeddedFont>
    <p:embeddedFont>
      <p:font typeface="Public Sans Bold" panose="020B0604020202020204" charset="0"/>
      <p:regular r:id="rId15"/>
    </p:embeddedFont>
    <p:embeddedFont>
      <p:font typeface="Libre Baskerville" panose="020B0604020202020204" charset="0"/>
      <p:regular r:id="rId16"/>
    </p:embeddedFont>
    <p:embeddedFont>
      <p:font typeface="Calibri" panose="020F0502020204030204" pitchFamily="34" charset="0"/>
      <p:regular r:id="rId17"/>
      <p:bold r:id="rId18"/>
      <p:italic r:id="rId19"/>
      <p:boldItalic r:id="rId20"/>
    </p:embeddedFont>
    <p:embeddedFont>
      <p:font typeface="Open Sauce Light Bold" panose="020B0604020202020204" charset="0"/>
      <p:regular r:id="rId21"/>
    </p:embeddedFont>
    <p:embeddedFont>
      <p:font typeface="Telegraf" panose="020B0604020202020204" charset="0"/>
      <p:regular r:id="rId22"/>
    </p:embeddedFont>
    <p:embeddedFont>
      <p:font typeface="Be Vietnam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7.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7.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88" r="5828" b="16893"/>
          <a:stretch>
            <a:fillRect/>
          </a:stretch>
        </p:blipFill>
        <p:spPr>
          <a:xfrm>
            <a:off x="0" y="0"/>
            <a:ext cx="18288000" cy="10287000"/>
          </a:xfrm>
          <a:prstGeom prst="rect">
            <a:avLst/>
          </a:prstGeom>
        </p:spPr>
      </p:pic>
      <p:sp>
        <p:nvSpPr>
          <p:cNvPr id="3" name="AutoShape 3"/>
          <p:cNvSpPr/>
          <p:nvPr/>
        </p:nvSpPr>
        <p:spPr>
          <a:xfrm>
            <a:off x="-323138" y="-309351"/>
            <a:ext cx="10274760" cy="10905703"/>
          </a:xfrm>
          <a:prstGeom prst="rect">
            <a:avLst/>
          </a:prstGeom>
          <a:solidFill>
            <a:srgbClr val="FFFFFF"/>
          </a:solidFill>
        </p:spPr>
      </p:sp>
      <p:sp>
        <p:nvSpPr>
          <p:cNvPr id="4" name="TextBox 4"/>
          <p:cNvSpPr txBox="1"/>
          <p:nvPr/>
        </p:nvSpPr>
        <p:spPr>
          <a:xfrm>
            <a:off x="418744" y="5367053"/>
            <a:ext cx="9437272" cy="3042952"/>
          </a:xfrm>
          <a:prstGeom prst="rect">
            <a:avLst/>
          </a:prstGeom>
        </p:spPr>
        <p:txBody>
          <a:bodyPr lIns="0" tIns="0" rIns="0" bIns="0" rtlCol="0" anchor="t">
            <a:spAutoFit/>
          </a:bodyPr>
          <a:lstStyle/>
          <a:p>
            <a:pPr>
              <a:lnSpc>
                <a:spcPts val="4869"/>
              </a:lnSpc>
            </a:pPr>
            <a:r>
              <a:rPr lang="en-US" sz="3774">
                <a:solidFill>
                  <a:srgbClr val="000000"/>
                </a:solidFill>
                <a:latin typeface="Open Sauce Light Bold"/>
              </a:rPr>
              <a:t>CALLE VAQUIATA MARCO ANTONIO LEON LUIS JOSIAS JONATHAN QUIROGA HUARISTE ANDRES VLADIMIR SARZO LAURA ILIA ARACELI </a:t>
            </a:r>
          </a:p>
          <a:p>
            <a:pPr>
              <a:lnSpc>
                <a:spcPts val="4869"/>
              </a:lnSpc>
            </a:pPr>
            <a:r>
              <a:rPr lang="en-US" sz="3774">
                <a:solidFill>
                  <a:srgbClr val="000000"/>
                </a:solidFill>
                <a:latin typeface="Open Sauce Light Bold"/>
              </a:rPr>
              <a:t>VELASCO ARUQUIPA IRIS MICHELLE</a:t>
            </a:r>
          </a:p>
        </p:txBody>
      </p:sp>
      <p:grpSp>
        <p:nvGrpSpPr>
          <p:cNvPr id="5" name="Group 5"/>
          <p:cNvGrpSpPr/>
          <p:nvPr/>
        </p:nvGrpSpPr>
        <p:grpSpPr>
          <a:xfrm>
            <a:off x="16735994" y="4881847"/>
            <a:ext cx="523306" cy="523306"/>
            <a:chOff x="0" y="0"/>
            <a:chExt cx="697741" cy="697741"/>
          </a:xfrm>
        </p:grpSpPr>
        <p:grpSp>
          <p:nvGrpSpPr>
            <p:cNvPr id="6" name="Group 6"/>
            <p:cNvGrpSpPr>
              <a:grpSpLocks noChangeAspect="1"/>
            </p:cNvGrpSpPr>
            <p:nvPr/>
          </p:nvGrpSpPr>
          <p:grpSpPr>
            <a:xfrm>
              <a:off x="0" y="0"/>
              <a:ext cx="697741" cy="697741"/>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8" name="Group 8"/>
            <p:cNvGrpSpPr/>
            <p:nvPr/>
          </p:nvGrpSpPr>
          <p:grpSpPr>
            <a:xfrm>
              <a:off x="178621" y="255190"/>
              <a:ext cx="340500" cy="187361"/>
              <a:chOff x="0" y="0"/>
              <a:chExt cx="780113" cy="429260"/>
            </a:xfrm>
          </p:grpSpPr>
          <p:sp>
            <p:nvSpPr>
              <p:cNvPr id="9" name="Freeform 9"/>
              <p:cNvSpPr/>
              <p:nvPr/>
            </p:nvSpPr>
            <p:spPr>
              <a:xfrm>
                <a:off x="0" y="-5080"/>
                <a:ext cx="780113" cy="434340"/>
              </a:xfrm>
              <a:custGeom>
                <a:avLst/>
                <a:gdLst/>
                <a:ahLst/>
                <a:cxnLst/>
                <a:rect l="l" t="t" r="r" b="b"/>
                <a:pathLst>
                  <a:path w="780113" h="434340">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FFFFFF"/>
              </a:solidFill>
            </p:spPr>
          </p:sp>
        </p:grpSp>
      </p:grpSp>
      <p:grpSp>
        <p:nvGrpSpPr>
          <p:cNvPr id="10" name="Group 10"/>
          <p:cNvGrpSpPr/>
          <p:nvPr/>
        </p:nvGrpSpPr>
        <p:grpSpPr>
          <a:xfrm>
            <a:off x="0" y="-129634"/>
            <a:ext cx="10274760" cy="4719935"/>
            <a:chOff x="0" y="0"/>
            <a:chExt cx="13699680" cy="6293247"/>
          </a:xfrm>
        </p:grpSpPr>
        <p:sp>
          <p:nvSpPr>
            <p:cNvPr id="11" name="TextBox 11"/>
            <p:cNvSpPr txBox="1"/>
            <p:nvPr/>
          </p:nvSpPr>
          <p:spPr>
            <a:xfrm>
              <a:off x="0" y="577507"/>
              <a:ext cx="13699680" cy="5715740"/>
            </a:xfrm>
            <a:prstGeom prst="rect">
              <a:avLst/>
            </a:prstGeom>
          </p:spPr>
          <p:txBody>
            <a:bodyPr lIns="0" tIns="0" rIns="0" bIns="0" rtlCol="0" anchor="t">
              <a:spAutoFit/>
            </a:bodyPr>
            <a:lstStyle/>
            <a:p>
              <a:pPr algn="ctr">
                <a:lnSpc>
                  <a:spcPts val="11153"/>
                </a:lnSpc>
              </a:pPr>
              <a:r>
                <a:rPr lang="en-US" sz="10048">
                  <a:solidFill>
                    <a:srgbClr val="000000"/>
                  </a:solidFill>
                  <a:latin typeface="Gagalin"/>
                </a:rPr>
                <a:t> ESTRUCTURA </a:t>
              </a:r>
            </a:p>
            <a:p>
              <a:pPr algn="ctr">
                <a:lnSpc>
                  <a:spcPts val="11153"/>
                </a:lnSpc>
              </a:pPr>
              <a:r>
                <a:rPr lang="en-US" sz="10048">
                  <a:solidFill>
                    <a:srgbClr val="000000"/>
                  </a:solidFill>
                  <a:latin typeface="Gagalin"/>
                </a:rPr>
                <a:t>DE DATOS </a:t>
              </a:r>
            </a:p>
            <a:p>
              <a:pPr algn="ctr">
                <a:lnSpc>
                  <a:spcPts val="11153"/>
                </a:lnSpc>
              </a:pPr>
              <a:r>
                <a:rPr lang="en-US" sz="10048">
                  <a:solidFill>
                    <a:srgbClr val="000000"/>
                  </a:solidFill>
                  <a:latin typeface="Gagalin"/>
                </a:rPr>
                <a:t>BIBLIOTECA</a:t>
              </a:r>
            </a:p>
          </p:txBody>
        </p:sp>
        <p:sp>
          <p:nvSpPr>
            <p:cNvPr id="12" name="TextBox 12"/>
            <p:cNvSpPr txBox="1"/>
            <p:nvPr/>
          </p:nvSpPr>
          <p:spPr>
            <a:xfrm>
              <a:off x="0" y="-19050"/>
              <a:ext cx="2557071" cy="289854"/>
            </a:xfrm>
            <a:prstGeom prst="rect">
              <a:avLst/>
            </a:prstGeom>
          </p:spPr>
          <p:txBody>
            <a:bodyPr lIns="0" tIns="0" rIns="0" bIns="0" rtlCol="0" anchor="t">
              <a:spAutoFit/>
            </a:bodyPr>
            <a:lstStyle/>
            <a:p>
              <a:pPr>
                <a:lnSpc>
                  <a:spcPts val="1883"/>
                </a:lnSpc>
              </a:pPr>
              <a:r>
                <a:rPr lang="en-US" sz="1345">
                  <a:solidFill>
                    <a:srgbClr val="FFFFFF"/>
                  </a:solidFill>
                  <a:latin typeface="Open Sauce Light Bold"/>
                </a:rPr>
                <a:t>01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sp>
        <p:nvSpPr>
          <p:cNvPr id="2" name="AutoShape 2"/>
          <p:cNvSpPr/>
          <p:nvPr/>
        </p:nvSpPr>
        <p:spPr>
          <a:xfrm>
            <a:off x="0" y="0"/>
            <a:ext cx="3808457" cy="10287000"/>
          </a:xfrm>
          <a:prstGeom prst="rect">
            <a:avLst/>
          </a:prstGeom>
          <a:solidFill>
            <a:srgbClr val="E8E8E8"/>
          </a:solidFill>
        </p:spPr>
      </p:sp>
      <p:grpSp>
        <p:nvGrpSpPr>
          <p:cNvPr id="3" name="Group 3"/>
          <p:cNvGrpSpPr/>
          <p:nvPr/>
        </p:nvGrpSpPr>
        <p:grpSpPr>
          <a:xfrm>
            <a:off x="3041919" y="1414295"/>
            <a:ext cx="1323477" cy="1323477"/>
            <a:chOff x="0" y="0"/>
            <a:chExt cx="1764635" cy="1764635"/>
          </a:xfrm>
        </p:grpSpPr>
        <p:grpSp>
          <p:nvGrpSpPr>
            <p:cNvPr id="4" name="Group 4"/>
            <p:cNvGrpSpPr/>
            <p:nvPr/>
          </p:nvGrpSpPr>
          <p:grpSpPr>
            <a:xfrm>
              <a:off x="0" y="0"/>
              <a:ext cx="1764635" cy="176463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25444" y="508560"/>
              <a:ext cx="513747" cy="747516"/>
            </a:xfrm>
            <a:prstGeom prst="rect">
              <a:avLst/>
            </a:prstGeom>
          </p:spPr>
        </p:pic>
      </p:grpSp>
      <p:grpSp>
        <p:nvGrpSpPr>
          <p:cNvPr id="7" name="Group 7"/>
          <p:cNvGrpSpPr/>
          <p:nvPr/>
        </p:nvGrpSpPr>
        <p:grpSpPr>
          <a:xfrm>
            <a:off x="3221012" y="3159695"/>
            <a:ext cx="1174890" cy="1174890"/>
            <a:chOff x="0" y="0"/>
            <a:chExt cx="1566520" cy="1566520"/>
          </a:xfrm>
        </p:grpSpPr>
        <p:grpSp>
          <p:nvGrpSpPr>
            <p:cNvPr id="8" name="Group 8"/>
            <p:cNvGrpSpPr/>
            <p:nvPr/>
          </p:nvGrpSpPr>
          <p:grpSpPr>
            <a:xfrm>
              <a:off x="0" y="0"/>
              <a:ext cx="1566520" cy="156652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74207" y="502303"/>
              <a:ext cx="618106" cy="561915"/>
            </a:xfrm>
            <a:prstGeom prst="rect">
              <a:avLst/>
            </a:prstGeom>
          </p:spPr>
        </p:pic>
      </p:grpSp>
      <p:sp>
        <p:nvSpPr>
          <p:cNvPr id="11" name="TextBox 11"/>
          <p:cNvSpPr txBox="1"/>
          <p:nvPr/>
        </p:nvSpPr>
        <p:spPr>
          <a:xfrm>
            <a:off x="4754240" y="861762"/>
            <a:ext cx="14177315" cy="2805430"/>
          </a:xfrm>
          <a:prstGeom prst="rect">
            <a:avLst/>
          </a:prstGeom>
        </p:spPr>
        <p:txBody>
          <a:bodyPr lIns="0" tIns="0" rIns="0" bIns="0" rtlCol="0" anchor="t">
            <a:spAutoFit/>
          </a:bodyPr>
          <a:lstStyle/>
          <a:p>
            <a:pPr>
              <a:lnSpc>
                <a:spcPts val="5494"/>
              </a:lnSpc>
            </a:pPr>
            <a:endParaRPr/>
          </a:p>
          <a:p>
            <a:pPr>
              <a:lnSpc>
                <a:spcPts val="5494"/>
              </a:lnSpc>
            </a:pPr>
            <a:r>
              <a:rPr lang="en-US" sz="3924">
                <a:solidFill>
                  <a:srgbClr val="1C1D20"/>
                </a:solidFill>
                <a:latin typeface="Telegraf"/>
              </a:rPr>
              <a:t>Este método sirve para mover de un libro de su posición actual al inicio de la pila</a:t>
            </a:r>
          </a:p>
          <a:p>
            <a:pPr>
              <a:lnSpc>
                <a:spcPts val="5494"/>
              </a:lnSpc>
            </a:pPr>
            <a:endParaRPr lang="en-US" sz="3924">
              <a:solidFill>
                <a:srgbClr val="1C1D20"/>
              </a:solidFill>
              <a:latin typeface="Telegraf"/>
            </a:endParaRPr>
          </a:p>
        </p:txBody>
      </p:sp>
      <p:sp>
        <p:nvSpPr>
          <p:cNvPr id="12" name="TextBox 12"/>
          <p:cNvSpPr txBox="1"/>
          <p:nvPr/>
        </p:nvSpPr>
        <p:spPr>
          <a:xfrm>
            <a:off x="4754240" y="3035870"/>
            <a:ext cx="13222469" cy="1414780"/>
          </a:xfrm>
          <a:prstGeom prst="rect">
            <a:avLst/>
          </a:prstGeom>
        </p:spPr>
        <p:txBody>
          <a:bodyPr lIns="0" tIns="0" rIns="0" bIns="0" rtlCol="0" anchor="t">
            <a:spAutoFit/>
          </a:bodyPr>
          <a:lstStyle/>
          <a:p>
            <a:pPr>
              <a:lnSpc>
                <a:spcPts val="5494"/>
              </a:lnSpc>
            </a:pPr>
            <a:r>
              <a:rPr lang="en-US" sz="3924">
                <a:solidFill>
                  <a:srgbClr val="1C1D20"/>
                </a:solidFill>
                <a:latin typeface="Telegraf"/>
              </a:rPr>
              <a:t>Este método cambia sentido el último libro se va al inicio y el primero libro se va al final</a:t>
            </a:r>
          </a:p>
        </p:txBody>
      </p:sp>
      <p:sp>
        <p:nvSpPr>
          <p:cNvPr id="13" name="TextBox 13"/>
          <p:cNvSpPr txBox="1"/>
          <p:nvPr/>
        </p:nvSpPr>
        <p:spPr>
          <a:xfrm>
            <a:off x="7485919" y="298849"/>
            <a:ext cx="4496933" cy="1307301"/>
          </a:xfrm>
          <a:prstGeom prst="rect">
            <a:avLst/>
          </a:prstGeom>
        </p:spPr>
        <p:txBody>
          <a:bodyPr lIns="0" tIns="0" rIns="0" bIns="0" rtlCol="0" anchor="t">
            <a:spAutoFit/>
          </a:bodyPr>
          <a:lstStyle/>
          <a:p>
            <a:pPr algn="ctr">
              <a:lnSpc>
                <a:spcPts val="10617"/>
              </a:lnSpc>
            </a:pPr>
            <a:r>
              <a:rPr lang="en-US" sz="7584">
                <a:solidFill>
                  <a:srgbClr val="1C1D20"/>
                </a:solidFill>
                <a:latin typeface="Gagalin"/>
              </a:rPr>
              <a:t>Usabilidad</a:t>
            </a:r>
          </a:p>
        </p:txBody>
      </p:sp>
      <p:grpSp>
        <p:nvGrpSpPr>
          <p:cNvPr id="14" name="Group 14"/>
          <p:cNvGrpSpPr/>
          <p:nvPr/>
        </p:nvGrpSpPr>
        <p:grpSpPr>
          <a:xfrm>
            <a:off x="3305315" y="4753685"/>
            <a:ext cx="1090587" cy="1090587"/>
            <a:chOff x="0" y="0"/>
            <a:chExt cx="1454116" cy="1454116"/>
          </a:xfrm>
        </p:grpSpPr>
        <p:grpSp>
          <p:nvGrpSpPr>
            <p:cNvPr id="15" name="Group 15"/>
            <p:cNvGrpSpPr/>
            <p:nvPr/>
          </p:nvGrpSpPr>
          <p:grpSpPr>
            <a:xfrm>
              <a:off x="0" y="0"/>
              <a:ext cx="1454116" cy="1454116"/>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15386" y="419070"/>
              <a:ext cx="423344" cy="615977"/>
            </a:xfrm>
            <a:prstGeom prst="rect">
              <a:avLst/>
            </a:prstGeom>
          </p:spPr>
        </p:pic>
      </p:grpSp>
      <p:grpSp>
        <p:nvGrpSpPr>
          <p:cNvPr id="18" name="Group 18"/>
          <p:cNvGrpSpPr/>
          <p:nvPr/>
        </p:nvGrpSpPr>
        <p:grpSpPr>
          <a:xfrm>
            <a:off x="3261768" y="6263372"/>
            <a:ext cx="1093379" cy="1093379"/>
            <a:chOff x="0" y="0"/>
            <a:chExt cx="1457838" cy="1457838"/>
          </a:xfrm>
        </p:grpSpPr>
        <p:grpSp>
          <p:nvGrpSpPr>
            <p:cNvPr id="19" name="Group 19"/>
            <p:cNvGrpSpPr/>
            <p:nvPr/>
          </p:nvGrpSpPr>
          <p:grpSpPr>
            <a:xfrm>
              <a:off x="0" y="0"/>
              <a:ext cx="1457838" cy="1457838"/>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41307" y="467454"/>
              <a:ext cx="575223" cy="522930"/>
            </a:xfrm>
            <a:prstGeom prst="rect">
              <a:avLst/>
            </a:prstGeom>
          </p:spPr>
        </p:pic>
      </p:grpSp>
      <p:grpSp>
        <p:nvGrpSpPr>
          <p:cNvPr id="22" name="Group 22"/>
          <p:cNvGrpSpPr/>
          <p:nvPr/>
        </p:nvGrpSpPr>
        <p:grpSpPr>
          <a:xfrm>
            <a:off x="3261768" y="8054696"/>
            <a:ext cx="1028539" cy="1028539"/>
            <a:chOff x="0" y="0"/>
            <a:chExt cx="1371385" cy="1371385"/>
          </a:xfrm>
        </p:grpSpPr>
        <p:grpSp>
          <p:nvGrpSpPr>
            <p:cNvPr id="23" name="Group 23"/>
            <p:cNvGrpSpPr/>
            <p:nvPr/>
          </p:nvGrpSpPr>
          <p:grpSpPr>
            <a:xfrm>
              <a:off x="0" y="0"/>
              <a:ext cx="1371385" cy="13713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25" name="Picture 2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86063" y="395227"/>
              <a:ext cx="399258" cy="580932"/>
            </a:xfrm>
            <a:prstGeom prst="rect">
              <a:avLst/>
            </a:prstGeom>
          </p:spPr>
        </p:pic>
      </p:grpSp>
      <p:sp>
        <p:nvSpPr>
          <p:cNvPr id="26" name="TextBox 26"/>
          <p:cNvSpPr txBox="1"/>
          <p:nvPr/>
        </p:nvSpPr>
        <p:spPr>
          <a:xfrm>
            <a:off x="4754240" y="4429492"/>
            <a:ext cx="13222469" cy="1414780"/>
          </a:xfrm>
          <a:prstGeom prst="rect">
            <a:avLst/>
          </a:prstGeom>
        </p:spPr>
        <p:txBody>
          <a:bodyPr lIns="0" tIns="0" rIns="0" bIns="0" rtlCol="0" anchor="t">
            <a:spAutoFit/>
          </a:bodyPr>
          <a:lstStyle/>
          <a:p>
            <a:pPr>
              <a:lnSpc>
                <a:spcPts val="5494"/>
              </a:lnSpc>
            </a:pPr>
            <a:r>
              <a:rPr lang="en-US" sz="3924">
                <a:solidFill>
                  <a:srgbClr val="1C1D20"/>
                </a:solidFill>
                <a:latin typeface="Telegraf"/>
              </a:rPr>
              <a:t>Este método sirve para añadir un nuevo libro a la pila seleccionada</a:t>
            </a:r>
          </a:p>
        </p:txBody>
      </p:sp>
      <p:sp>
        <p:nvSpPr>
          <p:cNvPr id="27" name="TextBox 27"/>
          <p:cNvSpPr txBox="1"/>
          <p:nvPr/>
        </p:nvSpPr>
        <p:spPr>
          <a:xfrm>
            <a:off x="4591217" y="5941971"/>
            <a:ext cx="13222469" cy="1414780"/>
          </a:xfrm>
          <a:prstGeom prst="rect">
            <a:avLst/>
          </a:prstGeom>
        </p:spPr>
        <p:txBody>
          <a:bodyPr lIns="0" tIns="0" rIns="0" bIns="0" rtlCol="0" anchor="t">
            <a:spAutoFit/>
          </a:bodyPr>
          <a:lstStyle/>
          <a:p>
            <a:pPr>
              <a:lnSpc>
                <a:spcPts val="5494"/>
              </a:lnSpc>
            </a:pPr>
            <a:r>
              <a:rPr lang="en-US" sz="3924">
                <a:solidFill>
                  <a:srgbClr val="1C1D20"/>
                </a:solidFill>
                <a:latin typeface="Telegraf"/>
              </a:rPr>
              <a:t>Este método sirve para ordenar de mejor forma a los estudiantes de las colas, al ordenarlos por semestre</a:t>
            </a:r>
          </a:p>
        </p:txBody>
      </p:sp>
      <p:sp>
        <p:nvSpPr>
          <p:cNvPr id="28" name="TextBox 28"/>
          <p:cNvSpPr txBox="1"/>
          <p:nvPr/>
        </p:nvSpPr>
        <p:spPr>
          <a:xfrm>
            <a:off x="4591217" y="7452001"/>
            <a:ext cx="13222469" cy="2110105"/>
          </a:xfrm>
          <a:prstGeom prst="rect">
            <a:avLst/>
          </a:prstGeom>
        </p:spPr>
        <p:txBody>
          <a:bodyPr lIns="0" tIns="0" rIns="0" bIns="0" rtlCol="0" anchor="t">
            <a:spAutoFit/>
          </a:bodyPr>
          <a:lstStyle/>
          <a:p>
            <a:pPr>
              <a:lnSpc>
                <a:spcPts val="5494"/>
              </a:lnSpc>
            </a:pPr>
            <a:r>
              <a:rPr lang="en-US" sz="3924">
                <a:solidFill>
                  <a:srgbClr val="1C1D20"/>
                </a:solidFill>
                <a:latin typeface="Telegraf"/>
              </a:rPr>
              <a:t>Este método sirve para poder organizar Libros entre dos estantes moviendo de un estante al otro y viceversa por categoría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sp>
        <p:nvSpPr>
          <p:cNvPr id="2" name="AutoShape 2"/>
          <p:cNvSpPr/>
          <p:nvPr/>
        </p:nvSpPr>
        <p:spPr>
          <a:xfrm>
            <a:off x="0" y="0"/>
            <a:ext cx="3808457" cy="10287000"/>
          </a:xfrm>
          <a:prstGeom prst="rect">
            <a:avLst/>
          </a:prstGeom>
          <a:solidFill>
            <a:srgbClr val="E8E8E8"/>
          </a:solidFill>
        </p:spPr>
      </p:sp>
      <p:grpSp>
        <p:nvGrpSpPr>
          <p:cNvPr id="3" name="Group 3"/>
          <p:cNvGrpSpPr/>
          <p:nvPr/>
        </p:nvGrpSpPr>
        <p:grpSpPr>
          <a:xfrm>
            <a:off x="3041919" y="1414295"/>
            <a:ext cx="1323477" cy="1323477"/>
            <a:chOff x="0" y="0"/>
            <a:chExt cx="1764635" cy="1764635"/>
          </a:xfrm>
        </p:grpSpPr>
        <p:grpSp>
          <p:nvGrpSpPr>
            <p:cNvPr id="4" name="Group 4"/>
            <p:cNvGrpSpPr/>
            <p:nvPr/>
          </p:nvGrpSpPr>
          <p:grpSpPr>
            <a:xfrm>
              <a:off x="0" y="0"/>
              <a:ext cx="1764635" cy="176463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25444" y="508560"/>
              <a:ext cx="513747" cy="747516"/>
            </a:xfrm>
            <a:prstGeom prst="rect">
              <a:avLst/>
            </a:prstGeom>
          </p:spPr>
        </p:pic>
      </p:grpSp>
      <p:grpSp>
        <p:nvGrpSpPr>
          <p:cNvPr id="7" name="Group 7"/>
          <p:cNvGrpSpPr/>
          <p:nvPr/>
        </p:nvGrpSpPr>
        <p:grpSpPr>
          <a:xfrm>
            <a:off x="3221012" y="3159695"/>
            <a:ext cx="1174890" cy="1174890"/>
            <a:chOff x="0" y="0"/>
            <a:chExt cx="1566520" cy="1566520"/>
          </a:xfrm>
        </p:grpSpPr>
        <p:grpSp>
          <p:nvGrpSpPr>
            <p:cNvPr id="8" name="Group 8"/>
            <p:cNvGrpSpPr/>
            <p:nvPr/>
          </p:nvGrpSpPr>
          <p:grpSpPr>
            <a:xfrm>
              <a:off x="0" y="0"/>
              <a:ext cx="1566520" cy="156652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74207" y="502303"/>
              <a:ext cx="618106" cy="561915"/>
            </a:xfrm>
            <a:prstGeom prst="rect">
              <a:avLst/>
            </a:prstGeom>
          </p:spPr>
        </p:pic>
      </p:grpSp>
      <p:sp>
        <p:nvSpPr>
          <p:cNvPr id="11" name="TextBox 11"/>
          <p:cNvSpPr txBox="1"/>
          <p:nvPr/>
        </p:nvSpPr>
        <p:spPr>
          <a:xfrm>
            <a:off x="4754240" y="1188987"/>
            <a:ext cx="12781717" cy="1964979"/>
          </a:xfrm>
          <a:prstGeom prst="rect">
            <a:avLst/>
          </a:prstGeom>
        </p:spPr>
        <p:txBody>
          <a:bodyPr lIns="0" tIns="0" rIns="0" bIns="0" rtlCol="0" anchor="t">
            <a:spAutoFit/>
          </a:bodyPr>
          <a:lstStyle/>
          <a:p>
            <a:pPr>
              <a:lnSpc>
                <a:spcPts val="5234"/>
              </a:lnSpc>
            </a:pPr>
            <a:endParaRPr/>
          </a:p>
          <a:p>
            <a:pPr>
              <a:lnSpc>
                <a:spcPts val="5234"/>
              </a:lnSpc>
            </a:pPr>
            <a:r>
              <a:rPr lang="en-US" sz="3738">
                <a:solidFill>
                  <a:srgbClr val="1C1D20"/>
                </a:solidFill>
                <a:latin typeface="Telegraf"/>
              </a:rPr>
              <a:t>Cambiar datos de un estudiante de una cola a otra</a:t>
            </a:r>
          </a:p>
          <a:p>
            <a:pPr>
              <a:lnSpc>
                <a:spcPts val="4954"/>
              </a:lnSpc>
            </a:pPr>
            <a:endParaRPr lang="en-US" sz="3738">
              <a:solidFill>
                <a:srgbClr val="1C1D20"/>
              </a:solidFill>
              <a:latin typeface="Telegraf"/>
            </a:endParaRPr>
          </a:p>
        </p:txBody>
      </p:sp>
      <p:sp>
        <p:nvSpPr>
          <p:cNvPr id="12" name="TextBox 12"/>
          <p:cNvSpPr txBox="1"/>
          <p:nvPr/>
        </p:nvSpPr>
        <p:spPr>
          <a:xfrm>
            <a:off x="4754240" y="2682478"/>
            <a:ext cx="13222469" cy="2110105"/>
          </a:xfrm>
          <a:prstGeom prst="rect">
            <a:avLst/>
          </a:prstGeom>
        </p:spPr>
        <p:txBody>
          <a:bodyPr lIns="0" tIns="0" rIns="0" bIns="0" rtlCol="0" anchor="t">
            <a:spAutoFit/>
          </a:bodyPr>
          <a:lstStyle/>
          <a:p>
            <a:pPr>
              <a:lnSpc>
                <a:spcPts val="5494"/>
              </a:lnSpc>
            </a:pPr>
            <a:r>
              <a:rPr lang="en-US" sz="3924">
                <a:solidFill>
                  <a:srgbClr val="1C1D20"/>
                </a:solidFill>
                <a:latin typeface="Telegraf"/>
              </a:rPr>
              <a:t>crear un método que elimine un libro por su posición</a:t>
            </a:r>
          </a:p>
          <a:p>
            <a:pPr>
              <a:lnSpc>
                <a:spcPts val="5494"/>
              </a:lnSpc>
            </a:pPr>
            <a:r>
              <a:rPr lang="en-US" sz="3924">
                <a:solidFill>
                  <a:srgbClr val="1C1D20"/>
                </a:solidFill>
                <a:latin typeface="Telegraf"/>
              </a:rPr>
              <a:t> recibe como parámetro el estante y la posición del libro a eliminar</a:t>
            </a:r>
          </a:p>
        </p:txBody>
      </p:sp>
      <p:sp>
        <p:nvSpPr>
          <p:cNvPr id="13" name="TextBox 13"/>
          <p:cNvSpPr txBox="1"/>
          <p:nvPr/>
        </p:nvSpPr>
        <p:spPr>
          <a:xfrm>
            <a:off x="7485919" y="298849"/>
            <a:ext cx="4496933" cy="1307301"/>
          </a:xfrm>
          <a:prstGeom prst="rect">
            <a:avLst/>
          </a:prstGeom>
        </p:spPr>
        <p:txBody>
          <a:bodyPr lIns="0" tIns="0" rIns="0" bIns="0" rtlCol="0" anchor="t">
            <a:spAutoFit/>
          </a:bodyPr>
          <a:lstStyle/>
          <a:p>
            <a:pPr algn="ctr">
              <a:lnSpc>
                <a:spcPts val="10617"/>
              </a:lnSpc>
            </a:pPr>
            <a:r>
              <a:rPr lang="en-US" sz="7584">
                <a:solidFill>
                  <a:srgbClr val="1C1D20"/>
                </a:solidFill>
                <a:latin typeface="Gagalin"/>
              </a:rPr>
              <a:t>Usabilidad</a:t>
            </a:r>
          </a:p>
        </p:txBody>
      </p:sp>
      <p:grpSp>
        <p:nvGrpSpPr>
          <p:cNvPr id="14" name="Group 14"/>
          <p:cNvGrpSpPr/>
          <p:nvPr/>
        </p:nvGrpSpPr>
        <p:grpSpPr>
          <a:xfrm>
            <a:off x="3305315" y="4753685"/>
            <a:ext cx="1090587" cy="1090587"/>
            <a:chOff x="0" y="0"/>
            <a:chExt cx="1454116" cy="1454116"/>
          </a:xfrm>
        </p:grpSpPr>
        <p:grpSp>
          <p:nvGrpSpPr>
            <p:cNvPr id="15" name="Group 15"/>
            <p:cNvGrpSpPr/>
            <p:nvPr/>
          </p:nvGrpSpPr>
          <p:grpSpPr>
            <a:xfrm>
              <a:off x="0" y="0"/>
              <a:ext cx="1454116" cy="1454116"/>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17" name="Picture 1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15386" y="419070"/>
              <a:ext cx="423344" cy="615977"/>
            </a:xfrm>
            <a:prstGeom prst="rect">
              <a:avLst/>
            </a:prstGeom>
          </p:spPr>
        </p:pic>
      </p:grpSp>
      <p:grpSp>
        <p:nvGrpSpPr>
          <p:cNvPr id="18" name="Group 18"/>
          <p:cNvGrpSpPr/>
          <p:nvPr/>
        </p:nvGrpSpPr>
        <p:grpSpPr>
          <a:xfrm>
            <a:off x="3261768" y="6263372"/>
            <a:ext cx="1093379" cy="1093379"/>
            <a:chOff x="0" y="0"/>
            <a:chExt cx="1457838" cy="1457838"/>
          </a:xfrm>
        </p:grpSpPr>
        <p:grpSp>
          <p:nvGrpSpPr>
            <p:cNvPr id="19" name="Group 19"/>
            <p:cNvGrpSpPr/>
            <p:nvPr/>
          </p:nvGrpSpPr>
          <p:grpSpPr>
            <a:xfrm>
              <a:off x="0" y="0"/>
              <a:ext cx="1457838" cy="1457838"/>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441307" y="467454"/>
              <a:ext cx="575223" cy="522930"/>
            </a:xfrm>
            <a:prstGeom prst="rect">
              <a:avLst/>
            </a:prstGeom>
          </p:spPr>
        </p:pic>
      </p:grpSp>
      <p:grpSp>
        <p:nvGrpSpPr>
          <p:cNvPr id="22" name="Group 22"/>
          <p:cNvGrpSpPr/>
          <p:nvPr/>
        </p:nvGrpSpPr>
        <p:grpSpPr>
          <a:xfrm>
            <a:off x="3261768" y="8054696"/>
            <a:ext cx="1028539" cy="1028539"/>
            <a:chOff x="0" y="0"/>
            <a:chExt cx="1371385" cy="1371385"/>
          </a:xfrm>
        </p:grpSpPr>
        <p:grpSp>
          <p:nvGrpSpPr>
            <p:cNvPr id="23" name="Group 23"/>
            <p:cNvGrpSpPr/>
            <p:nvPr/>
          </p:nvGrpSpPr>
          <p:grpSpPr>
            <a:xfrm>
              <a:off x="0" y="0"/>
              <a:ext cx="1371385" cy="137138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3C49A"/>
              </a:solidFill>
            </p:spPr>
          </p:sp>
        </p:grpSp>
        <p:pic>
          <p:nvPicPr>
            <p:cNvPr id="25" name="Picture 2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486063" y="395227"/>
              <a:ext cx="399258" cy="580932"/>
            </a:xfrm>
            <a:prstGeom prst="rect">
              <a:avLst/>
            </a:prstGeom>
          </p:spPr>
        </p:pic>
      </p:grpSp>
      <p:sp>
        <p:nvSpPr>
          <p:cNvPr id="26" name="TextBox 26"/>
          <p:cNvSpPr txBox="1"/>
          <p:nvPr/>
        </p:nvSpPr>
        <p:spPr>
          <a:xfrm>
            <a:off x="4591217" y="5016421"/>
            <a:ext cx="13222469" cy="719455"/>
          </a:xfrm>
          <a:prstGeom prst="rect">
            <a:avLst/>
          </a:prstGeom>
        </p:spPr>
        <p:txBody>
          <a:bodyPr lIns="0" tIns="0" rIns="0" bIns="0" rtlCol="0" anchor="t">
            <a:spAutoFit/>
          </a:bodyPr>
          <a:lstStyle/>
          <a:p>
            <a:pPr>
              <a:lnSpc>
                <a:spcPts val="5494"/>
              </a:lnSpc>
            </a:pPr>
            <a:r>
              <a:rPr lang="en-US" sz="3924">
                <a:solidFill>
                  <a:srgbClr val="1C1D20"/>
                </a:solidFill>
                <a:latin typeface="Telegraf"/>
              </a:rPr>
              <a:t>Método que elimina el ultimo estudiante de la cola</a:t>
            </a:r>
          </a:p>
        </p:txBody>
      </p:sp>
      <p:sp>
        <p:nvSpPr>
          <p:cNvPr id="27" name="TextBox 27"/>
          <p:cNvSpPr txBox="1"/>
          <p:nvPr/>
        </p:nvSpPr>
        <p:spPr>
          <a:xfrm>
            <a:off x="4591217" y="5941971"/>
            <a:ext cx="13222469" cy="1414780"/>
          </a:xfrm>
          <a:prstGeom prst="rect">
            <a:avLst/>
          </a:prstGeom>
        </p:spPr>
        <p:txBody>
          <a:bodyPr lIns="0" tIns="0" rIns="0" bIns="0" rtlCol="0" anchor="t">
            <a:spAutoFit/>
          </a:bodyPr>
          <a:lstStyle/>
          <a:p>
            <a:pPr>
              <a:lnSpc>
                <a:spcPts val="5494"/>
              </a:lnSpc>
            </a:pPr>
            <a:r>
              <a:rPr lang="en-US" sz="3924">
                <a:solidFill>
                  <a:srgbClr val="1C1D20"/>
                </a:solidFill>
                <a:latin typeface="Telegraf"/>
              </a:rPr>
              <a:t>crear un método que busque libros por su categoría y muestre el número de libros que hay en el estante</a:t>
            </a:r>
          </a:p>
        </p:txBody>
      </p:sp>
      <p:sp>
        <p:nvSpPr>
          <p:cNvPr id="28" name="TextBox 28"/>
          <p:cNvSpPr txBox="1"/>
          <p:nvPr/>
        </p:nvSpPr>
        <p:spPr>
          <a:xfrm>
            <a:off x="4395902" y="7913963"/>
            <a:ext cx="13222469" cy="1414780"/>
          </a:xfrm>
          <a:prstGeom prst="rect">
            <a:avLst/>
          </a:prstGeom>
        </p:spPr>
        <p:txBody>
          <a:bodyPr lIns="0" tIns="0" rIns="0" bIns="0" rtlCol="0" anchor="t">
            <a:spAutoFit/>
          </a:bodyPr>
          <a:lstStyle/>
          <a:p>
            <a:pPr>
              <a:lnSpc>
                <a:spcPts val="5494"/>
              </a:lnSpc>
            </a:pPr>
            <a:r>
              <a:rPr lang="en-US" sz="3924">
                <a:solidFill>
                  <a:srgbClr val="1C1D20"/>
                </a:solidFill>
                <a:latin typeface="Telegraf"/>
              </a:rPr>
              <a:t>crear un método que busque libros por su autor y muestre el número de libros que hay en el estante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p:nvPr/>
        </p:nvGrpSpPr>
        <p:grpSpPr>
          <a:xfrm>
            <a:off x="527466" y="1707945"/>
            <a:ext cx="15176053" cy="2668755"/>
            <a:chOff x="0" y="0"/>
            <a:chExt cx="13658911" cy="2401961"/>
          </a:xfrm>
        </p:grpSpPr>
        <p:sp>
          <p:nvSpPr>
            <p:cNvPr id="3" name="Freeform 3"/>
            <p:cNvSpPr/>
            <p:nvPr/>
          </p:nvSpPr>
          <p:spPr>
            <a:xfrm>
              <a:off x="0" y="0"/>
              <a:ext cx="13658910" cy="2401961"/>
            </a:xfrm>
            <a:custGeom>
              <a:avLst/>
              <a:gdLst/>
              <a:ahLst/>
              <a:cxnLst/>
              <a:rect l="l" t="t" r="r" b="b"/>
              <a:pathLst>
                <a:path w="13658910" h="2401961">
                  <a:moveTo>
                    <a:pt x="13534451" y="2401961"/>
                  </a:moveTo>
                  <a:lnTo>
                    <a:pt x="124460" y="2401961"/>
                  </a:lnTo>
                  <a:cubicBezTo>
                    <a:pt x="55880" y="2401961"/>
                    <a:pt x="0" y="2346081"/>
                    <a:pt x="0" y="2277501"/>
                  </a:cubicBezTo>
                  <a:lnTo>
                    <a:pt x="0" y="124460"/>
                  </a:lnTo>
                  <a:cubicBezTo>
                    <a:pt x="0" y="55880"/>
                    <a:pt x="55880" y="0"/>
                    <a:pt x="124460" y="0"/>
                  </a:cubicBezTo>
                  <a:lnTo>
                    <a:pt x="13534451" y="0"/>
                  </a:lnTo>
                  <a:cubicBezTo>
                    <a:pt x="13603030" y="0"/>
                    <a:pt x="13658910" y="55880"/>
                    <a:pt x="13658910" y="124460"/>
                  </a:cubicBezTo>
                  <a:lnTo>
                    <a:pt x="13658910" y="2277501"/>
                  </a:lnTo>
                  <a:cubicBezTo>
                    <a:pt x="13658910" y="2346081"/>
                    <a:pt x="13603030" y="2401961"/>
                    <a:pt x="13534451" y="2401961"/>
                  </a:cubicBezTo>
                  <a:close/>
                </a:path>
              </a:pathLst>
            </a:custGeom>
            <a:solidFill>
              <a:srgbClr val="E8E8E8"/>
            </a:solidFill>
          </p:spPr>
        </p:sp>
      </p:grpSp>
      <p:sp>
        <p:nvSpPr>
          <p:cNvPr id="4" name="TextBox 4"/>
          <p:cNvSpPr txBox="1"/>
          <p:nvPr/>
        </p:nvSpPr>
        <p:spPr>
          <a:xfrm>
            <a:off x="2715832" y="542925"/>
            <a:ext cx="12245390" cy="971550"/>
          </a:xfrm>
          <a:prstGeom prst="rect">
            <a:avLst/>
          </a:prstGeom>
        </p:spPr>
        <p:txBody>
          <a:bodyPr lIns="0" tIns="0" rIns="0" bIns="0" rtlCol="0" anchor="t">
            <a:spAutoFit/>
          </a:bodyPr>
          <a:lstStyle/>
          <a:p>
            <a:pPr marL="0" lvl="0" indent="0" algn="ctr">
              <a:lnSpc>
                <a:spcPts val="7679"/>
              </a:lnSpc>
              <a:spcBef>
                <a:spcPct val="0"/>
              </a:spcBef>
            </a:pPr>
            <a:r>
              <a:rPr lang="en-US" sz="6399">
                <a:solidFill>
                  <a:srgbClr val="000000"/>
                </a:solidFill>
                <a:latin typeface="Gagalin"/>
              </a:rPr>
              <a:t>concluciones</a:t>
            </a:r>
          </a:p>
        </p:txBody>
      </p:sp>
      <p:grpSp>
        <p:nvGrpSpPr>
          <p:cNvPr id="5" name="Group 5"/>
          <p:cNvGrpSpPr/>
          <p:nvPr/>
        </p:nvGrpSpPr>
        <p:grpSpPr>
          <a:xfrm>
            <a:off x="2984754" y="4567200"/>
            <a:ext cx="14947883" cy="2526483"/>
            <a:chOff x="0" y="0"/>
            <a:chExt cx="13905464" cy="2350293"/>
          </a:xfrm>
        </p:grpSpPr>
        <p:sp>
          <p:nvSpPr>
            <p:cNvPr id="6" name="Freeform 6"/>
            <p:cNvSpPr/>
            <p:nvPr/>
          </p:nvSpPr>
          <p:spPr>
            <a:xfrm>
              <a:off x="0" y="0"/>
              <a:ext cx="13905464" cy="2350294"/>
            </a:xfrm>
            <a:custGeom>
              <a:avLst/>
              <a:gdLst/>
              <a:ahLst/>
              <a:cxnLst/>
              <a:rect l="l" t="t" r="r" b="b"/>
              <a:pathLst>
                <a:path w="13905464" h="2350294">
                  <a:moveTo>
                    <a:pt x="13781004" y="2350293"/>
                  </a:moveTo>
                  <a:lnTo>
                    <a:pt x="124460" y="2350293"/>
                  </a:lnTo>
                  <a:cubicBezTo>
                    <a:pt x="55880" y="2350293"/>
                    <a:pt x="0" y="2294413"/>
                    <a:pt x="0" y="2225833"/>
                  </a:cubicBezTo>
                  <a:lnTo>
                    <a:pt x="0" y="124460"/>
                  </a:lnTo>
                  <a:cubicBezTo>
                    <a:pt x="0" y="55880"/>
                    <a:pt x="55880" y="0"/>
                    <a:pt x="124460" y="0"/>
                  </a:cubicBezTo>
                  <a:lnTo>
                    <a:pt x="13781004" y="0"/>
                  </a:lnTo>
                  <a:cubicBezTo>
                    <a:pt x="13849584" y="0"/>
                    <a:pt x="13905464" y="55880"/>
                    <a:pt x="13905464" y="124460"/>
                  </a:cubicBezTo>
                  <a:lnTo>
                    <a:pt x="13905464" y="2225834"/>
                  </a:lnTo>
                  <a:cubicBezTo>
                    <a:pt x="13905464" y="2294413"/>
                    <a:pt x="13849584" y="2350294"/>
                    <a:pt x="13781004" y="2350294"/>
                  </a:cubicBezTo>
                  <a:close/>
                </a:path>
              </a:pathLst>
            </a:custGeom>
            <a:solidFill>
              <a:srgbClr val="E8E8E8"/>
            </a:solidFill>
          </p:spPr>
        </p:sp>
      </p:grpSp>
      <p:grpSp>
        <p:nvGrpSpPr>
          <p:cNvPr id="7" name="Group 7"/>
          <p:cNvGrpSpPr/>
          <p:nvPr/>
        </p:nvGrpSpPr>
        <p:grpSpPr>
          <a:xfrm>
            <a:off x="527466" y="7284182"/>
            <a:ext cx="15176053" cy="2642348"/>
            <a:chOff x="0" y="0"/>
            <a:chExt cx="13795412" cy="2401961"/>
          </a:xfrm>
        </p:grpSpPr>
        <p:sp>
          <p:nvSpPr>
            <p:cNvPr id="8" name="Freeform 8"/>
            <p:cNvSpPr/>
            <p:nvPr/>
          </p:nvSpPr>
          <p:spPr>
            <a:xfrm>
              <a:off x="0" y="0"/>
              <a:ext cx="13795412" cy="2401961"/>
            </a:xfrm>
            <a:custGeom>
              <a:avLst/>
              <a:gdLst/>
              <a:ahLst/>
              <a:cxnLst/>
              <a:rect l="l" t="t" r="r" b="b"/>
              <a:pathLst>
                <a:path w="13795412" h="2401961">
                  <a:moveTo>
                    <a:pt x="13670952" y="2401961"/>
                  </a:moveTo>
                  <a:lnTo>
                    <a:pt x="124460" y="2401961"/>
                  </a:lnTo>
                  <a:cubicBezTo>
                    <a:pt x="55880" y="2401961"/>
                    <a:pt x="0" y="2346081"/>
                    <a:pt x="0" y="2277501"/>
                  </a:cubicBezTo>
                  <a:lnTo>
                    <a:pt x="0" y="124460"/>
                  </a:lnTo>
                  <a:cubicBezTo>
                    <a:pt x="0" y="55880"/>
                    <a:pt x="55880" y="0"/>
                    <a:pt x="124460" y="0"/>
                  </a:cubicBezTo>
                  <a:lnTo>
                    <a:pt x="13670952" y="0"/>
                  </a:lnTo>
                  <a:cubicBezTo>
                    <a:pt x="13739532" y="0"/>
                    <a:pt x="13795412" y="55880"/>
                    <a:pt x="13795412" y="124460"/>
                  </a:cubicBezTo>
                  <a:lnTo>
                    <a:pt x="13795412" y="2277501"/>
                  </a:lnTo>
                  <a:cubicBezTo>
                    <a:pt x="13795412" y="2346081"/>
                    <a:pt x="13739532" y="2401961"/>
                    <a:pt x="13670952" y="2401961"/>
                  </a:cubicBezTo>
                  <a:close/>
                </a:path>
              </a:pathLst>
            </a:custGeom>
            <a:solidFill>
              <a:srgbClr val="E8E8E8"/>
            </a:solidFill>
          </p:spPr>
        </p:sp>
      </p:grpSp>
      <p:sp>
        <p:nvSpPr>
          <p:cNvPr id="9" name="TextBox 9"/>
          <p:cNvSpPr txBox="1"/>
          <p:nvPr/>
        </p:nvSpPr>
        <p:spPr>
          <a:xfrm>
            <a:off x="1110599" y="1821460"/>
            <a:ext cx="14009787" cy="2555240"/>
          </a:xfrm>
          <a:prstGeom prst="rect">
            <a:avLst/>
          </a:prstGeom>
        </p:spPr>
        <p:txBody>
          <a:bodyPr lIns="0" tIns="0" rIns="0" bIns="0" rtlCol="0" anchor="t">
            <a:spAutoFit/>
          </a:bodyPr>
          <a:lstStyle/>
          <a:p>
            <a:pPr algn="just">
              <a:lnSpc>
                <a:spcPts val="4060"/>
              </a:lnSpc>
            </a:pPr>
            <a:r>
              <a:rPr lang="en-US" sz="2900">
                <a:solidFill>
                  <a:srgbClr val="000000"/>
                </a:solidFill>
                <a:latin typeface="Libre Baskerville"/>
              </a:rPr>
              <a:t>Luego de haber concluido con el proyecto de Estructura de Datos sobre el </a:t>
            </a:r>
          </a:p>
          <a:p>
            <a:pPr algn="just">
              <a:lnSpc>
                <a:spcPts val="4060"/>
              </a:lnSpc>
            </a:pPr>
            <a:r>
              <a:rPr lang="en-US" sz="2900">
                <a:solidFill>
                  <a:srgbClr val="000000"/>
                </a:solidFill>
                <a:latin typeface="Libre Baskerville"/>
              </a:rPr>
              <a:t>programa de Proyecto Biblioteca fueron muchos los esfuerzos y</a:t>
            </a:r>
          </a:p>
          <a:p>
            <a:pPr algn="just">
              <a:lnSpc>
                <a:spcPts val="4060"/>
              </a:lnSpc>
            </a:pPr>
            <a:r>
              <a:rPr lang="en-US" sz="2900">
                <a:solidFill>
                  <a:srgbClr val="000000"/>
                </a:solidFill>
                <a:latin typeface="Libre Baskerville"/>
              </a:rPr>
              <a:t> conocimientos adquiridos durante el semestre y que fueron plasmados </a:t>
            </a:r>
          </a:p>
          <a:p>
            <a:pPr algn="just">
              <a:lnSpc>
                <a:spcPts val="4060"/>
              </a:lnSpc>
            </a:pPr>
            <a:r>
              <a:rPr lang="en-US" sz="2900">
                <a:solidFill>
                  <a:srgbClr val="000000"/>
                </a:solidFill>
                <a:latin typeface="Libre Baskerville"/>
              </a:rPr>
              <a:t>en este proyecto.</a:t>
            </a:r>
          </a:p>
          <a:p>
            <a:pPr algn="just">
              <a:lnSpc>
                <a:spcPts val="4060"/>
              </a:lnSpc>
            </a:pPr>
            <a:endParaRPr lang="en-US" sz="2900">
              <a:solidFill>
                <a:srgbClr val="000000"/>
              </a:solidFill>
              <a:latin typeface="Libre Baskerville"/>
            </a:endParaRPr>
          </a:p>
        </p:txBody>
      </p:sp>
      <p:sp>
        <p:nvSpPr>
          <p:cNvPr id="10" name="TextBox 10"/>
          <p:cNvSpPr txBox="1"/>
          <p:nvPr/>
        </p:nvSpPr>
        <p:spPr>
          <a:xfrm>
            <a:off x="3154201" y="5086350"/>
            <a:ext cx="14608990" cy="2555240"/>
          </a:xfrm>
          <a:prstGeom prst="rect">
            <a:avLst/>
          </a:prstGeom>
        </p:spPr>
        <p:txBody>
          <a:bodyPr lIns="0" tIns="0" rIns="0" bIns="0" rtlCol="0" anchor="t">
            <a:spAutoFit/>
          </a:bodyPr>
          <a:lstStyle/>
          <a:p>
            <a:pPr algn="just">
              <a:lnSpc>
                <a:spcPts val="4060"/>
              </a:lnSpc>
            </a:pPr>
            <a:r>
              <a:rPr lang="en-US" sz="2900">
                <a:solidFill>
                  <a:srgbClr val="000000"/>
                </a:solidFill>
                <a:latin typeface="Libre Baskerville"/>
              </a:rPr>
              <a:t>Cada problema que nos establecimos fue realizado y solucionado hubo algunas dificultades, pero aun así se pudo cumplir con cada problema planteado.</a:t>
            </a:r>
          </a:p>
          <a:p>
            <a:pPr algn="just">
              <a:lnSpc>
                <a:spcPts val="4060"/>
              </a:lnSpc>
            </a:pPr>
            <a:endParaRPr lang="en-US" sz="2900">
              <a:solidFill>
                <a:srgbClr val="000000"/>
              </a:solidFill>
              <a:latin typeface="Libre Baskerville"/>
            </a:endParaRPr>
          </a:p>
          <a:p>
            <a:pPr algn="just">
              <a:lnSpc>
                <a:spcPts val="4060"/>
              </a:lnSpc>
            </a:pPr>
            <a:endParaRPr lang="en-US" sz="2900">
              <a:solidFill>
                <a:srgbClr val="000000"/>
              </a:solidFill>
              <a:latin typeface="Libre Baskerville"/>
            </a:endParaRPr>
          </a:p>
        </p:txBody>
      </p:sp>
      <p:sp>
        <p:nvSpPr>
          <p:cNvPr id="11" name="TextBox 11"/>
          <p:cNvSpPr txBox="1"/>
          <p:nvPr/>
        </p:nvSpPr>
        <p:spPr>
          <a:xfrm>
            <a:off x="1028700" y="7885641"/>
            <a:ext cx="13895636" cy="2040890"/>
          </a:xfrm>
          <a:prstGeom prst="rect">
            <a:avLst/>
          </a:prstGeom>
        </p:spPr>
        <p:txBody>
          <a:bodyPr lIns="0" tIns="0" rIns="0" bIns="0" rtlCol="0" anchor="t">
            <a:spAutoFit/>
          </a:bodyPr>
          <a:lstStyle/>
          <a:p>
            <a:pPr algn="just">
              <a:lnSpc>
                <a:spcPts val="4060"/>
              </a:lnSpc>
            </a:pPr>
            <a:r>
              <a:rPr lang="en-US" sz="2900">
                <a:solidFill>
                  <a:srgbClr val="000000"/>
                </a:solidFill>
                <a:latin typeface="Libre Baskerville"/>
              </a:rPr>
              <a:t>Al realizar el proyecto nos dimos cuenta de varios conceptos importantes </a:t>
            </a:r>
          </a:p>
          <a:p>
            <a:pPr algn="just">
              <a:lnSpc>
                <a:spcPts val="4060"/>
              </a:lnSpc>
            </a:pPr>
            <a:r>
              <a:rPr lang="en-US" sz="2900">
                <a:solidFill>
                  <a:srgbClr val="000000"/>
                </a:solidFill>
                <a:latin typeface="Libre Baskerville"/>
              </a:rPr>
              <a:t>que no serán de mucha ayuda a lo largo de nuestra carrera.</a:t>
            </a:r>
          </a:p>
          <a:p>
            <a:pPr algn="just">
              <a:lnSpc>
                <a:spcPts val="4060"/>
              </a:lnSpc>
            </a:pPr>
            <a:endParaRPr lang="en-US" sz="2900">
              <a:solidFill>
                <a:srgbClr val="000000"/>
              </a:solidFill>
              <a:latin typeface="Libre Baskerville"/>
            </a:endParaRPr>
          </a:p>
          <a:p>
            <a:pPr algn="just">
              <a:lnSpc>
                <a:spcPts val="4060"/>
              </a:lnSpc>
            </a:pPr>
            <a:endParaRPr lang="en-US" sz="2900">
              <a:solidFill>
                <a:srgbClr val="000000"/>
              </a:solidFill>
              <a:latin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sp>
        <p:nvSpPr>
          <p:cNvPr id="2" name="TextBox 2"/>
          <p:cNvSpPr txBox="1"/>
          <p:nvPr/>
        </p:nvSpPr>
        <p:spPr>
          <a:xfrm>
            <a:off x="442156" y="1997463"/>
            <a:ext cx="11108200" cy="7774591"/>
          </a:xfrm>
          <a:prstGeom prst="rect">
            <a:avLst/>
          </a:prstGeom>
        </p:spPr>
        <p:txBody>
          <a:bodyPr lIns="0" tIns="0" rIns="0" bIns="0" rtlCol="0" anchor="t">
            <a:spAutoFit/>
          </a:bodyPr>
          <a:lstStyle/>
          <a:p>
            <a:pPr algn="just">
              <a:lnSpc>
                <a:spcPts val="5127"/>
              </a:lnSpc>
            </a:pPr>
            <a:r>
              <a:rPr lang="en-US" sz="3974">
                <a:solidFill>
                  <a:srgbClr val="090907"/>
                </a:solidFill>
                <a:latin typeface="Public Sans Bold"/>
              </a:rPr>
              <a:t>El problema a la que se enfrenta la biblioteca es el orden de los libros cuando se requiere algún tipo de información para el bibliotecario para agilizar las búsquedas de libros ya sea que solicite el administrador. Debido a que no cuenta con un sistema automatizado que ayude a tener acceso a la información oportuna, esto produce resultados negativos al factor social, económico y tecnológico. Es por aquello que la biblioteca necesita tener dicha información disponible de manera rápida y precisa.</a:t>
            </a:r>
          </a:p>
        </p:txBody>
      </p:sp>
      <p:grpSp>
        <p:nvGrpSpPr>
          <p:cNvPr id="3" name="Group 3"/>
          <p:cNvGrpSpPr>
            <a:grpSpLocks noChangeAspect="1"/>
          </p:cNvGrpSpPr>
          <p:nvPr/>
        </p:nvGrpSpPr>
        <p:grpSpPr>
          <a:xfrm>
            <a:off x="12156100" y="1316100"/>
            <a:ext cx="5103200" cy="7654801"/>
            <a:chOff x="0" y="0"/>
            <a:chExt cx="6350000" cy="9525000"/>
          </a:xfrm>
        </p:grpSpPr>
        <p:sp>
          <p:nvSpPr>
            <p:cNvPr id="4" name="Freeform 4"/>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6191" r="-6191"/>
              </a:stretch>
            </a:blipFill>
          </p:spPr>
        </p:sp>
      </p:grpSp>
      <p:grpSp>
        <p:nvGrpSpPr>
          <p:cNvPr id="5" name="Group 5"/>
          <p:cNvGrpSpPr/>
          <p:nvPr/>
        </p:nvGrpSpPr>
        <p:grpSpPr>
          <a:xfrm>
            <a:off x="16735994" y="4881847"/>
            <a:ext cx="523306" cy="523306"/>
            <a:chOff x="0" y="0"/>
            <a:chExt cx="697741" cy="697741"/>
          </a:xfrm>
        </p:grpSpPr>
        <p:grpSp>
          <p:nvGrpSpPr>
            <p:cNvPr id="6" name="Group 6"/>
            <p:cNvGrpSpPr>
              <a:grpSpLocks noChangeAspect="1"/>
            </p:cNvGrpSpPr>
            <p:nvPr/>
          </p:nvGrpSpPr>
          <p:grpSpPr>
            <a:xfrm>
              <a:off x="0" y="0"/>
              <a:ext cx="697741" cy="697741"/>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989897"/>
              </a:solidFill>
            </p:spPr>
          </p:sp>
        </p:grpSp>
        <p:grpSp>
          <p:nvGrpSpPr>
            <p:cNvPr id="8" name="Group 8"/>
            <p:cNvGrpSpPr/>
            <p:nvPr/>
          </p:nvGrpSpPr>
          <p:grpSpPr>
            <a:xfrm>
              <a:off x="178621" y="255190"/>
              <a:ext cx="340500" cy="187361"/>
              <a:chOff x="0" y="0"/>
              <a:chExt cx="780113" cy="429260"/>
            </a:xfrm>
          </p:grpSpPr>
          <p:sp>
            <p:nvSpPr>
              <p:cNvPr id="9" name="Freeform 9"/>
              <p:cNvSpPr/>
              <p:nvPr/>
            </p:nvSpPr>
            <p:spPr>
              <a:xfrm>
                <a:off x="0" y="-5080"/>
                <a:ext cx="780113" cy="434340"/>
              </a:xfrm>
              <a:custGeom>
                <a:avLst/>
                <a:gdLst/>
                <a:ahLst/>
                <a:cxnLst/>
                <a:rect l="l" t="t" r="r" b="b"/>
                <a:pathLst>
                  <a:path w="780113" h="434340">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989897"/>
              </a:solidFill>
            </p:spPr>
          </p:sp>
        </p:grpSp>
      </p:grpSp>
      <p:sp>
        <p:nvSpPr>
          <p:cNvPr id="10" name="TextBox 10"/>
          <p:cNvSpPr txBox="1"/>
          <p:nvPr/>
        </p:nvSpPr>
        <p:spPr>
          <a:xfrm>
            <a:off x="1054377" y="447103"/>
            <a:ext cx="10223223" cy="1461939"/>
          </a:xfrm>
          <a:prstGeom prst="rect">
            <a:avLst/>
          </a:prstGeom>
        </p:spPr>
        <p:txBody>
          <a:bodyPr wrap="square" lIns="0" tIns="0" rIns="0" bIns="0" rtlCol="0" anchor="t">
            <a:spAutoFit/>
          </a:bodyPr>
          <a:lstStyle/>
          <a:p>
            <a:pPr algn="ctr">
              <a:lnSpc>
                <a:spcPts val="11412"/>
              </a:lnSpc>
            </a:pPr>
            <a:r>
              <a:rPr lang="en-US" sz="8152" dirty="0">
                <a:solidFill>
                  <a:srgbClr val="090907"/>
                </a:solidFill>
                <a:latin typeface="Gagalin"/>
              </a:rPr>
              <a:t>PROBLEMA GENERAL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49989" y="1028700"/>
            <a:ext cx="5103200" cy="7654801"/>
            <a:chOff x="0" y="0"/>
            <a:chExt cx="6350000" cy="9525000"/>
          </a:xfrm>
        </p:grpSpPr>
        <p:sp>
          <p:nvSpPr>
            <p:cNvPr id="3" name="Freeform 3"/>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25000" r="-25000"/>
              </a:stretch>
            </a:blipFill>
          </p:spPr>
        </p:sp>
      </p:grpSp>
      <p:sp>
        <p:nvSpPr>
          <p:cNvPr id="4" name="TextBox 4"/>
          <p:cNvSpPr txBox="1"/>
          <p:nvPr/>
        </p:nvSpPr>
        <p:spPr>
          <a:xfrm>
            <a:off x="7915072" y="1465881"/>
            <a:ext cx="8924423" cy="1325501"/>
          </a:xfrm>
          <a:prstGeom prst="rect">
            <a:avLst/>
          </a:prstGeom>
        </p:spPr>
        <p:txBody>
          <a:bodyPr lIns="0" tIns="0" rIns="0" bIns="0" rtlCol="0" anchor="t">
            <a:spAutoFit/>
          </a:bodyPr>
          <a:lstStyle/>
          <a:p>
            <a:pPr>
              <a:lnSpc>
                <a:spcPts val="10577"/>
              </a:lnSpc>
            </a:pPr>
            <a:r>
              <a:rPr lang="en-US" sz="8199">
                <a:solidFill>
                  <a:srgbClr val="000000"/>
                </a:solidFill>
                <a:latin typeface="Gagalin"/>
              </a:rPr>
              <a:t>OBJETIVO GENERAL</a:t>
            </a:r>
          </a:p>
        </p:txBody>
      </p:sp>
      <p:sp>
        <p:nvSpPr>
          <p:cNvPr id="5" name="TextBox 5"/>
          <p:cNvSpPr txBox="1"/>
          <p:nvPr/>
        </p:nvSpPr>
        <p:spPr>
          <a:xfrm>
            <a:off x="7495266" y="3578801"/>
            <a:ext cx="9764034" cy="3830379"/>
          </a:xfrm>
          <a:prstGeom prst="rect">
            <a:avLst/>
          </a:prstGeom>
        </p:spPr>
        <p:txBody>
          <a:bodyPr lIns="0" tIns="0" rIns="0" bIns="0" rtlCol="0" anchor="t">
            <a:spAutoFit/>
          </a:bodyPr>
          <a:lstStyle/>
          <a:p>
            <a:pPr algn="just">
              <a:lnSpc>
                <a:spcPts val="6126"/>
              </a:lnSpc>
            </a:pPr>
            <a:r>
              <a:rPr lang="en-US" sz="4376">
                <a:solidFill>
                  <a:srgbClr val="000000"/>
                </a:solidFill>
                <a:latin typeface="Libre Baskerville"/>
              </a:rPr>
              <a:t>Implementar un sistema de información para el bibliotecario que le permita tener una información de los libros de forma rápida y eficiente.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sp>
        <p:nvSpPr>
          <p:cNvPr id="2" name="TextBox 2"/>
          <p:cNvSpPr txBox="1"/>
          <p:nvPr/>
        </p:nvSpPr>
        <p:spPr>
          <a:xfrm>
            <a:off x="645663" y="2043801"/>
            <a:ext cx="10360943" cy="7193403"/>
          </a:xfrm>
          <a:prstGeom prst="rect">
            <a:avLst/>
          </a:prstGeom>
        </p:spPr>
        <p:txBody>
          <a:bodyPr lIns="0" tIns="0" rIns="0" bIns="0" rtlCol="0" anchor="t">
            <a:spAutoFit/>
          </a:bodyPr>
          <a:lstStyle/>
          <a:p>
            <a:pPr marL="681363" lvl="1" indent="-340681" algn="just">
              <a:lnSpc>
                <a:spcPts val="4071"/>
              </a:lnSpc>
              <a:buFont typeface="Arial"/>
              <a:buChar char="•"/>
            </a:pPr>
            <a:r>
              <a:rPr lang="en-US" sz="3155">
                <a:solidFill>
                  <a:srgbClr val="000000"/>
                </a:solidFill>
                <a:latin typeface="Libre Baskerville"/>
              </a:rPr>
              <a:t>Desarrollar un programa en INTELLI IDEA para facilitar la información de los libros de la biblioteca. Organizar y proporcionar información de manera sencilla. </a:t>
            </a:r>
          </a:p>
          <a:p>
            <a:pPr marL="681363" lvl="1" indent="-340681" algn="just">
              <a:lnSpc>
                <a:spcPts val="4071"/>
              </a:lnSpc>
              <a:buFont typeface="Arial"/>
              <a:buChar char="•"/>
            </a:pPr>
            <a:r>
              <a:rPr lang="en-US" sz="3155">
                <a:solidFill>
                  <a:srgbClr val="000000"/>
                </a:solidFill>
                <a:latin typeface="Libre Baskerville"/>
              </a:rPr>
              <a:t>Mediante este sistema obtener la información más rápida, tendrá la biblioteca mas organizada y clara ante el uso de la información del cliente como también el de los libros. </a:t>
            </a:r>
          </a:p>
          <a:p>
            <a:pPr marL="681363" lvl="1" indent="-340681" algn="just">
              <a:lnSpc>
                <a:spcPts val="4071"/>
              </a:lnSpc>
              <a:buFont typeface="Arial"/>
              <a:buChar char="•"/>
            </a:pPr>
            <a:r>
              <a:rPr lang="en-US" sz="3155">
                <a:solidFill>
                  <a:srgbClr val="000000"/>
                </a:solidFill>
                <a:latin typeface="Libre Baskerville"/>
              </a:rPr>
              <a:t>De esta manera el bibliotecario tendrá de manera digital y/o virtual de una biblioteca mas organizada con respecto al manejo de los libros.</a:t>
            </a:r>
          </a:p>
          <a:p>
            <a:pPr algn="just">
              <a:lnSpc>
                <a:spcPts val="4071"/>
              </a:lnSpc>
            </a:pPr>
            <a:endParaRPr lang="en-US" sz="3155">
              <a:solidFill>
                <a:srgbClr val="000000"/>
              </a:solidFill>
              <a:latin typeface="Libre Baskerville"/>
            </a:endParaRPr>
          </a:p>
        </p:txBody>
      </p:sp>
      <p:grpSp>
        <p:nvGrpSpPr>
          <p:cNvPr id="3" name="Group 3"/>
          <p:cNvGrpSpPr>
            <a:grpSpLocks noChangeAspect="1"/>
          </p:cNvGrpSpPr>
          <p:nvPr/>
        </p:nvGrpSpPr>
        <p:grpSpPr>
          <a:xfrm>
            <a:off x="12263682" y="1895699"/>
            <a:ext cx="4733965" cy="7100948"/>
            <a:chOff x="0" y="0"/>
            <a:chExt cx="6350000" cy="9525000"/>
          </a:xfrm>
        </p:grpSpPr>
        <p:sp>
          <p:nvSpPr>
            <p:cNvPr id="4" name="Freeform 4"/>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26689" r="-26689"/>
              </a:stretch>
            </a:blipFill>
          </p:spPr>
        </p:sp>
      </p:grpSp>
      <p:grpSp>
        <p:nvGrpSpPr>
          <p:cNvPr id="5" name="Group 5"/>
          <p:cNvGrpSpPr/>
          <p:nvPr/>
        </p:nvGrpSpPr>
        <p:grpSpPr>
          <a:xfrm>
            <a:off x="16997647" y="8996647"/>
            <a:ext cx="523306" cy="523306"/>
            <a:chOff x="0" y="0"/>
            <a:chExt cx="697741" cy="697741"/>
          </a:xfrm>
        </p:grpSpPr>
        <p:grpSp>
          <p:nvGrpSpPr>
            <p:cNvPr id="6" name="Group 6"/>
            <p:cNvGrpSpPr>
              <a:grpSpLocks noChangeAspect="1"/>
            </p:cNvGrpSpPr>
            <p:nvPr/>
          </p:nvGrpSpPr>
          <p:grpSpPr>
            <a:xfrm>
              <a:off x="0" y="0"/>
              <a:ext cx="697741" cy="697741"/>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grpSp>
          <p:nvGrpSpPr>
            <p:cNvPr id="8" name="Group 8"/>
            <p:cNvGrpSpPr/>
            <p:nvPr/>
          </p:nvGrpSpPr>
          <p:grpSpPr>
            <a:xfrm>
              <a:off x="178621" y="255190"/>
              <a:ext cx="340500" cy="187361"/>
              <a:chOff x="0" y="0"/>
              <a:chExt cx="780113" cy="429260"/>
            </a:xfrm>
          </p:grpSpPr>
          <p:sp>
            <p:nvSpPr>
              <p:cNvPr id="9" name="Freeform 9"/>
              <p:cNvSpPr/>
              <p:nvPr/>
            </p:nvSpPr>
            <p:spPr>
              <a:xfrm>
                <a:off x="0" y="-5080"/>
                <a:ext cx="780113" cy="434340"/>
              </a:xfrm>
              <a:custGeom>
                <a:avLst/>
                <a:gdLst/>
                <a:ahLst/>
                <a:cxnLst/>
                <a:rect l="l" t="t" r="r" b="b"/>
                <a:pathLst>
                  <a:path w="780113" h="434340">
                    <a:moveTo>
                      <a:pt x="762333" y="187960"/>
                    </a:moveTo>
                    <a:lnTo>
                      <a:pt x="500713" y="11430"/>
                    </a:lnTo>
                    <a:cubicBezTo>
                      <a:pt x="482933" y="0"/>
                      <a:pt x="460073" y="3810"/>
                      <a:pt x="447373" y="21590"/>
                    </a:cubicBezTo>
                    <a:cubicBezTo>
                      <a:pt x="435943" y="39370"/>
                      <a:pt x="439753" y="62230"/>
                      <a:pt x="457533" y="74930"/>
                    </a:cubicBezTo>
                    <a:lnTo>
                      <a:pt x="616283" y="181610"/>
                    </a:lnTo>
                    <a:lnTo>
                      <a:pt x="0" y="181610"/>
                    </a:lnTo>
                    <a:lnTo>
                      <a:pt x="0" y="257810"/>
                    </a:lnTo>
                    <a:lnTo>
                      <a:pt x="616283" y="257810"/>
                    </a:lnTo>
                    <a:lnTo>
                      <a:pt x="457533" y="364490"/>
                    </a:lnTo>
                    <a:cubicBezTo>
                      <a:pt x="439753" y="375920"/>
                      <a:pt x="435943" y="400050"/>
                      <a:pt x="447373" y="417830"/>
                    </a:cubicBezTo>
                    <a:cubicBezTo>
                      <a:pt x="454993" y="429260"/>
                      <a:pt x="466423" y="434340"/>
                      <a:pt x="479123" y="434340"/>
                    </a:cubicBezTo>
                    <a:cubicBezTo>
                      <a:pt x="486743" y="434340"/>
                      <a:pt x="494363" y="431800"/>
                      <a:pt x="500713" y="427990"/>
                    </a:cubicBezTo>
                    <a:lnTo>
                      <a:pt x="763603" y="251460"/>
                    </a:lnTo>
                    <a:cubicBezTo>
                      <a:pt x="773763" y="243840"/>
                      <a:pt x="780113" y="232410"/>
                      <a:pt x="780113" y="219710"/>
                    </a:cubicBezTo>
                    <a:cubicBezTo>
                      <a:pt x="780113" y="207010"/>
                      <a:pt x="773763" y="195580"/>
                      <a:pt x="762333" y="187960"/>
                    </a:cubicBezTo>
                    <a:close/>
                  </a:path>
                </a:pathLst>
              </a:custGeom>
              <a:solidFill>
                <a:srgbClr val="000000"/>
              </a:solidFill>
            </p:spPr>
          </p:sp>
        </p:grpSp>
      </p:grpSp>
      <p:sp>
        <p:nvSpPr>
          <p:cNvPr id="10" name="TextBox 10"/>
          <p:cNvSpPr txBox="1"/>
          <p:nvPr/>
        </p:nvSpPr>
        <p:spPr>
          <a:xfrm>
            <a:off x="5034633" y="462153"/>
            <a:ext cx="7863287" cy="1075944"/>
          </a:xfrm>
          <a:prstGeom prst="rect">
            <a:avLst/>
          </a:prstGeom>
        </p:spPr>
        <p:txBody>
          <a:bodyPr lIns="0" tIns="0" rIns="0" bIns="0" rtlCol="0" anchor="t">
            <a:spAutoFit/>
          </a:bodyPr>
          <a:lstStyle/>
          <a:p>
            <a:pPr>
              <a:lnSpc>
                <a:spcPts val="8642"/>
              </a:lnSpc>
            </a:pPr>
            <a:r>
              <a:rPr lang="en-US" sz="6699">
                <a:solidFill>
                  <a:srgbClr val="000000"/>
                </a:solidFill>
                <a:latin typeface="Gagalin"/>
              </a:rPr>
              <a:t>OBJETIVO ESPECIFICO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srcRect t="2749" b="2749"/>
            <a:stretch>
              <a:fillRect/>
            </a:stretch>
          </p:blipFill>
          <p:spPr>
            <a:xfrm>
              <a:off x="0" y="0"/>
              <a:ext cx="24384000" cy="13716000"/>
            </a:xfrm>
            <a:prstGeom prst="rect">
              <a:avLst/>
            </a:prstGeom>
          </p:spPr>
        </p:pic>
      </p:grpSp>
      <p:sp>
        <p:nvSpPr>
          <p:cNvPr id="4" name="TextBox 4"/>
          <p:cNvSpPr txBox="1"/>
          <p:nvPr/>
        </p:nvSpPr>
        <p:spPr>
          <a:xfrm>
            <a:off x="5968678" y="4017002"/>
            <a:ext cx="6350645" cy="2024396"/>
          </a:xfrm>
          <a:prstGeom prst="rect">
            <a:avLst/>
          </a:prstGeom>
        </p:spPr>
        <p:txBody>
          <a:bodyPr lIns="0" tIns="0" rIns="0" bIns="0" rtlCol="0" anchor="t">
            <a:spAutoFit/>
          </a:bodyPr>
          <a:lstStyle/>
          <a:p>
            <a:pPr algn="ctr">
              <a:lnSpc>
                <a:spcPts val="16519"/>
              </a:lnSpc>
            </a:pPr>
            <a:r>
              <a:rPr lang="en-US" sz="11799">
                <a:solidFill>
                  <a:srgbClr val="FFFFFF"/>
                </a:solidFill>
                <a:latin typeface="Gagalin"/>
              </a:rPr>
              <a:t>PROYECTO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56772" y="1841236"/>
            <a:ext cx="10560120" cy="7580086"/>
          </a:xfrm>
          <a:prstGeom prst="rect">
            <a:avLst/>
          </a:prstGeom>
        </p:spPr>
      </p:pic>
      <p:sp>
        <p:nvSpPr>
          <p:cNvPr id="3" name="TextBox 3"/>
          <p:cNvSpPr txBox="1"/>
          <p:nvPr/>
        </p:nvSpPr>
        <p:spPr>
          <a:xfrm>
            <a:off x="1859901" y="409575"/>
            <a:ext cx="14568197" cy="12287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Gagalin"/>
              </a:rPr>
              <a:t> Entidades/ clases del sistema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45659"/>
            <a:ext cx="798631" cy="212641"/>
            <a:chOff x="0" y="0"/>
            <a:chExt cx="1064842" cy="283522"/>
          </a:xfrm>
        </p:grpSpPr>
        <p:grpSp>
          <p:nvGrpSpPr>
            <p:cNvPr id="3" name="Group 3"/>
            <p:cNvGrpSpPr>
              <a:grpSpLocks noChangeAspect="1"/>
            </p:cNvGrpSpPr>
            <p:nvPr/>
          </p:nvGrpSpPr>
          <p:grpSpPr>
            <a:xfrm rot="5400000">
              <a:off x="0" y="0"/>
              <a:ext cx="283522" cy="283522"/>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id="5" name="Group 5"/>
            <p:cNvGrpSpPr>
              <a:grpSpLocks noChangeAspect="1"/>
            </p:cNvGrpSpPr>
            <p:nvPr/>
          </p:nvGrpSpPr>
          <p:grpSpPr>
            <a:xfrm rot="-5400000">
              <a:off x="781320" y="0"/>
              <a:ext cx="283522" cy="283522"/>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id="7" name="Group 7"/>
            <p:cNvGrpSpPr>
              <a:grpSpLocks noChangeAspect="1"/>
            </p:cNvGrpSpPr>
            <p:nvPr/>
          </p:nvGrpSpPr>
          <p:grpSpPr>
            <a:xfrm rot="5400000">
              <a:off x="390660" y="0"/>
              <a:ext cx="283522" cy="283522"/>
              <a:chOff x="0" y="0"/>
              <a:chExt cx="6355080" cy="6355080"/>
            </a:xfrm>
          </p:grpSpPr>
          <p:sp>
            <p:nvSpPr>
              <p:cNvPr id="8" name="Freeform 8"/>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031CB"/>
              </a:solidFill>
            </p:spPr>
          </p:sp>
        </p:grpSp>
        <p:grpSp>
          <p:nvGrpSpPr>
            <p:cNvPr id="9" name="Group 9"/>
            <p:cNvGrpSpPr/>
            <p:nvPr/>
          </p:nvGrpSpPr>
          <p:grpSpPr>
            <a:xfrm rot="5400000">
              <a:off x="455770" y="65110"/>
              <a:ext cx="153302" cy="15330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031CB"/>
              </a:solidFill>
            </p:spPr>
          </p:sp>
        </p:grpSp>
      </p:grpSp>
      <p:grpSp>
        <p:nvGrpSpPr>
          <p:cNvPr id="11" name="Group 11"/>
          <p:cNvGrpSpPr/>
          <p:nvPr/>
        </p:nvGrpSpPr>
        <p:grpSpPr>
          <a:xfrm>
            <a:off x="16651836" y="1028700"/>
            <a:ext cx="607464" cy="607464"/>
            <a:chOff x="0" y="0"/>
            <a:chExt cx="809951" cy="809951"/>
          </a:xfrm>
        </p:grpSpPr>
        <p:grpSp>
          <p:nvGrpSpPr>
            <p:cNvPr id="12" name="Group 12"/>
            <p:cNvGrpSpPr/>
            <p:nvPr/>
          </p:nvGrpSpPr>
          <p:grpSpPr>
            <a:xfrm>
              <a:off x="0" y="0"/>
              <a:ext cx="809951" cy="809951"/>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031CB"/>
              </a:solidFill>
            </p:spPr>
          </p:sp>
        </p:grpSp>
        <p:sp>
          <p:nvSpPr>
            <p:cNvPr id="14" name="TextBox 14"/>
            <p:cNvSpPr txBox="1"/>
            <p:nvPr/>
          </p:nvSpPr>
          <p:spPr>
            <a:xfrm>
              <a:off x="138731" y="222299"/>
              <a:ext cx="532490" cy="308203"/>
            </a:xfrm>
            <a:prstGeom prst="rect">
              <a:avLst/>
            </a:prstGeom>
          </p:spPr>
          <p:txBody>
            <a:bodyPr lIns="0" tIns="0" rIns="0" bIns="0" rtlCol="0" anchor="t">
              <a:spAutoFit/>
            </a:bodyPr>
            <a:lstStyle/>
            <a:p>
              <a:pPr algn="ctr">
                <a:lnSpc>
                  <a:spcPts val="1771"/>
                </a:lnSpc>
              </a:pPr>
              <a:r>
                <a:rPr lang="en-US" sz="1610">
                  <a:solidFill>
                    <a:srgbClr val="FFFFFF"/>
                  </a:solidFill>
                  <a:latin typeface="Be Vietnam Bold"/>
                </a:rPr>
                <a:t>R|S</a:t>
              </a:r>
            </a:p>
          </p:txBody>
        </p:sp>
      </p:grpSp>
      <p:pic>
        <p:nvPicPr>
          <p:cNvPr id="15" name="Picture 15"/>
          <p:cNvPicPr>
            <a:picLocks noChangeAspect="1"/>
          </p:cNvPicPr>
          <p:nvPr/>
        </p:nvPicPr>
        <p:blipFill>
          <a:blip r:embed="rId2"/>
          <a:srcRect/>
          <a:stretch>
            <a:fillRect/>
          </a:stretch>
        </p:blipFill>
        <p:spPr>
          <a:xfrm>
            <a:off x="1557798" y="1962128"/>
            <a:ext cx="6612753" cy="6759703"/>
          </a:xfrm>
          <a:prstGeom prst="rect">
            <a:avLst/>
          </a:prstGeom>
        </p:spPr>
      </p:pic>
      <p:pic>
        <p:nvPicPr>
          <p:cNvPr id="16" name="Picture 16"/>
          <p:cNvPicPr>
            <a:picLocks noChangeAspect="1"/>
          </p:cNvPicPr>
          <p:nvPr/>
        </p:nvPicPr>
        <p:blipFill>
          <a:blip r:embed="rId3"/>
          <a:srcRect/>
          <a:stretch>
            <a:fillRect/>
          </a:stretch>
        </p:blipFill>
        <p:spPr>
          <a:xfrm>
            <a:off x="10211849" y="1962128"/>
            <a:ext cx="6439987" cy="6759703"/>
          </a:xfrm>
          <a:prstGeom prst="rect">
            <a:avLst/>
          </a:prstGeom>
        </p:spPr>
      </p:pic>
      <p:sp>
        <p:nvSpPr>
          <p:cNvPr id="17" name="TextBox 17"/>
          <p:cNvSpPr txBox="1"/>
          <p:nvPr/>
        </p:nvSpPr>
        <p:spPr>
          <a:xfrm>
            <a:off x="4864174" y="409575"/>
            <a:ext cx="8210318" cy="12287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Gagalin"/>
              </a:rPr>
              <a:t> Diseño de Clases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34212" y="1727609"/>
            <a:ext cx="5989836" cy="6831781"/>
          </a:xfrm>
          <a:prstGeom prst="rect">
            <a:avLst/>
          </a:prstGeom>
        </p:spPr>
      </p:pic>
      <p:pic>
        <p:nvPicPr>
          <p:cNvPr id="3" name="Picture 3"/>
          <p:cNvPicPr>
            <a:picLocks noChangeAspect="1"/>
          </p:cNvPicPr>
          <p:nvPr/>
        </p:nvPicPr>
        <p:blipFill>
          <a:blip r:embed="rId3"/>
          <a:srcRect/>
          <a:stretch>
            <a:fillRect/>
          </a:stretch>
        </p:blipFill>
        <p:spPr>
          <a:xfrm>
            <a:off x="10116570" y="1727609"/>
            <a:ext cx="6238612" cy="6649683"/>
          </a:xfrm>
          <a:prstGeom prst="rect">
            <a:avLst/>
          </a:prstGeom>
        </p:spPr>
      </p:pic>
      <p:sp>
        <p:nvSpPr>
          <p:cNvPr id="4" name="TextBox 4"/>
          <p:cNvSpPr txBox="1"/>
          <p:nvPr/>
        </p:nvSpPr>
        <p:spPr>
          <a:xfrm>
            <a:off x="4864174" y="409575"/>
            <a:ext cx="8210318" cy="12287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Gagalin"/>
              </a:rPr>
              <a:t> Diseño de Clases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2C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26663" y="1962079"/>
            <a:ext cx="5403072" cy="6586226"/>
          </a:xfrm>
          <a:prstGeom prst="rect">
            <a:avLst/>
          </a:prstGeom>
        </p:spPr>
      </p:pic>
      <p:pic>
        <p:nvPicPr>
          <p:cNvPr id="3" name="Picture 3"/>
          <p:cNvPicPr>
            <a:picLocks noChangeAspect="1"/>
          </p:cNvPicPr>
          <p:nvPr/>
        </p:nvPicPr>
        <p:blipFill>
          <a:blip r:embed="rId3"/>
          <a:srcRect/>
          <a:stretch>
            <a:fillRect/>
          </a:stretch>
        </p:blipFill>
        <p:spPr>
          <a:xfrm>
            <a:off x="6265009" y="1962079"/>
            <a:ext cx="5491838" cy="6586226"/>
          </a:xfrm>
          <a:prstGeom prst="rect">
            <a:avLst/>
          </a:prstGeom>
        </p:spPr>
      </p:pic>
      <p:pic>
        <p:nvPicPr>
          <p:cNvPr id="4" name="Picture 4"/>
          <p:cNvPicPr>
            <a:picLocks noChangeAspect="1"/>
          </p:cNvPicPr>
          <p:nvPr/>
        </p:nvPicPr>
        <p:blipFill>
          <a:blip r:embed="rId4"/>
          <a:srcRect/>
          <a:stretch>
            <a:fillRect/>
          </a:stretch>
        </p:blipFill>
        <p:spPr>
          <a:xfrm>
            <a:off x="11929098" y="2958644"/>
            <a:ext cx="6195879" cy="3211153"/>
          </a:xfrm>
          <a:prstGeom prst="rect">
            <a:avLst/>
          </a:prstGeom>
        </p:spPr>
      </p:pic>
      <p:sp>
        <p:nvSpPr>
          <p:cNvPr id="5" name="TextBox 5"/>
          <p:cNvSpPr txBox="1"/>
          <p:nvPr/>
        </p:nvSpPr>
        <p:spPr>
          <a:xfrm>
            <a:off x="4864174" y="409575"/>
            <a:ext cx="8210318" cy="1228725"/>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Gagalin"/>
              </a:rPr>
              <a:t> Diseño de Clases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Personalizado</PresentationFormat>
  <Paragraphs>43</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Gagalin</vt:lpstr>
      <vt:lpstr>Public Sans Bold</vt:lpstr>
      <vt:lpstr>Libre Baskerville</vt:lpstr>
      <vt:lpstr>Calibri</vt:lpstr>
      <vt:lpstr>Open Sauce Light Bold</vt:lpstr>
      <vt:lpstr>Telegraf</vt:lpstr>
      <vt:lpstr>Be Vietnam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BIBLIOTECA</dc:title>
  <cp:lastModifiedBy>FRANCISCO _ VELASCO MARQUEZ</cp:lastModifiedBy>
  <cp:revision>2</cp:revision>
  <dcterms:created xsi:type="dcterms:W3CDTF">2006-08-16T00:00:00Z</dcterms:created>
  <dcterms:modified xsi:type="dcterms:W3CDTF">2022-12-08T13:14:29Z</dcterms:modified>
  <dc:identifier>DAFUJLVG5no</dc:identifier>
</cp:coreProperties>
</file>