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HK Modular" panose="020B0604020202020204" charset="0"/>
      <p:regular r:id="rId34"/>
    </p:embeddedFont>
    <p:embeddedFont>
      <p:font typeface="Bebas Neue Bold" panose="020B0604020202020204" charset="0"/>
      <p:regular r:id="rId35"/>
    </p:embeddedFont>
    <p:embeddedFont>
      <p:font typeface="Computer Says No" panose="020B0604020202020204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1" d="100"/>
          <a:sy n="71" d="100"/>
        </p:scale>
        <p:origin x="-684" y="-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17.png"/><Relationship Id="rId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18.png"/><Relationship Id="rId4" Type="http://schemas.openxmlformats.org/officeDocument/2006/relationships/image" Target="../media/image23.sv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8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18.png"/><Relationship Id="rId4" Type="http://schemas.openxmlformats.org/officeDocument/2006/relationships/image" Target="../media/image45.sv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1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1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2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1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13.png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15.png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514350" y="553605"/>
            <a:ext cx="17259300" cy="917979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8905319" y="8831061"/>
            <a:ext cx="477363" cy="42723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8161812" y="8831061"/>
            <a:ext cx="477363" cy="42723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9648825" y="8831061"/>
            <a:ext cx="477363" cy="42723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254448" y="2262873"/>
            <a:ext cx="12587335" cy="5081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47"/>
              </a:lnSpc>
              <a:spcBef>
                <a:spcPct val="0"/>
              </a:spcBef>
            </a:pPr>
            <a:r>
              <a:rPr lang="en-US" sz="5748" spc="287">
                <a:solidFill>
                  <a:srgbClr val="E4AD5C"/>
                </a:solidFill>
                <a:latin typeface="HK Modular Bold"/>
              </a:rPr>
              <a:t>PILAS</a:t>
            </a:r>
          </a:p>
          <a:p>
            <a:pPr algn="ctr">
              <a:lnSpc>
                <a:spcPts val="8047"/>
              </a:lnSpc>
              <a:spcBef>
                <a:spcPct val="0"/>
              </a:spcBef>
            </a:pPr>
            <a:r>
              <a:rPr lang="en-US" sz="5748" spc="287">
                <a:solidFill>
                  <a:srgbClr val="E4AD5C"/>
                </a:solidFill>
                <a:latin typeface="HK Modular Bold"/>
              </a:rPr>
              <a:t>ESTRUCTURA DE DATOS</a:t>
            </a:r>
          </a:p>
          <a:p>
            <a:pPr algn="ctr">
              <a:lnSpc>
                <a:spcPts val="8047"/>
              </a:lnSpc>
              <a:spcBef>
                <a:spcPct val="0"/>
              </a:spcBef>
            </a:pPr>
            <a:r>
              <a:rPr lang="en-US" sz="5748" spc="287">
                <a:solidFill>
                  <a:srgbClr val="FFFFFF"/>
                </a:solidFill>
                <a:latin typeface="Bebas Neue Bold"/>
              </a:rPr>
              <a:t>ESTUDIANTE: IRIS MICHELLE VELASCO ARUQUIPA</a:t>
            </a:r>
          </a:p>
          <a:p>
            <a:pPr algn="ctr">
              <a:lnSpc>
                <a:spcPts val="8047"/>
              </a:lnSpc>
              <a:spcBef>
                <a:spcPct val="0"/>
              </a:spcBef>
            </a:pPr>
            <a:r>
              <a:rPr lang="en-US" sz="5748" spc="287">
                <a:solidFill>
                  <a:srgbClr val="FFFFFF"/>
                </a:solidFill>
                <a:latin typeface="Bebas Neue Bold"/>
              </a:rPr>
              <a:t>CODIGO: SIS14125434</a:t>
            </a:r>
          </a:p>
          <a:p>
            <a:pPr algn="ctr">
              <a:lnSpc>
                <a:spcPts val="8047"/>
              </a:lnSpc>
              <a:spcBef>
                <a:spcPct val="0"/>
              </a:spcBef>
            </a:pPr>
            <a:r>
              <a:rPr lang="en-US" sz="5748" spc="287">
                <a:solidFill>
                  <a:srgbClr val="FFFFFF"/>
                </a:solidFill>
                <a:latin typeface="Bebas Neue Bold"/>
              </a:rPr>
              <a:t>DOCENTE: WILLIAM BARRA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586230" y="714854"/>
            <a:ext cx="17115540" cy="885729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057330" y="4566494"/>
            <a:ext cx="8846574" cy="2094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99"/>
              </a:lnSpc>
              <a:spcBef>
                <a:spcPct val="0"/>
              </a:spcBef>
            </a:pPr>
            <a:r>
              <a:rPr lang="en-US" sz="4099" spc="204">
                <a:solidFill>
                  <a:srgbClr val="FFFFFF"/>
                </a:solidFill>
                <a:latin typeface="Computer Says No"/>
              </a:rPr>
              <a:t>Por definición, una estructura de datos tipo pila tiene un tamaño fijo. Cuando la pila ha almacenado el número máximo de nodos definido, se dice que la pila está llena.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86230" y="2314575"/>
            <a:ext cx="5657850" cy="565785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FFFF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1226725" y="3220668"/>
            <a:ext cx="4376861" cy="350148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699666" y="1924315"/>
            <a:ext cx="10032168" cy="2140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701"/>
              </a:lnSpc>
              <a:spcBef>
                <a:spcPct val="0"/>
              </a:spcBef>
            </a:pPr>
            <a:r>
              <a:rPr lang="en-US" sz="4072" spc="610">
                <a:solidFill>
                  <a:srgbClr val="FFFFFF"/>
                </a:solidFill>
                <a:latin typeface="HK Modular Bold Italics"/>
              </a:rPr>
              <a:t>¿A QUE SE REFIERE EL MÉTODO ESLLENA() EN UNA PILA?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r="29352" b="82249"/>
          <a:stretch>
            <a:fillRect/>
          </a:stretch>
        </p:blipFill>
        <p:spPr>
          <a:xfrm rot="-10800000">
            <a:off x="9784074" y="9181306"/>
            <a:ext cx="8503926" cy="110569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r="29352" b="82249"/>
          <a:stretch>
            <a:fillRect/>
          </a:stretch>
        </p:blipFill>
        <p:spPr>
          <a:xfrm>
            <a:off x="0" y="0"/>
            <a:ext cx="8503926" cy="1105694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403913" y="0"/>
            <a:ext cx="9884087" cy="241720"/>
            <a:chOff x="0" y="0"/>
            <a:chExt cx="7960771" cy="1946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960771" cy="194684"/>
            </a:xfrm>
            <a:custGeom>
              <a:avLst/>
              <a:gdLst/>
              <a:ahLst/>
              <a:cxnLst/>
              <a:rect l="l" t="t" r="r" b="b"/>
              <a:pathLst>
                <a:path w="7960771" h="194684">
                  <a:moveTo>
                    <a:pt x="0" y="0"/>
                  </a:moveTo>
                  <a:lnTo>
                    <a:pt x="7960771" y="0"/>
                  </a:lnTo>
                  <a:lnTo>
                    <a:pt x="7960771" y="194684"/>
                  </a:lnTo>
                  <a:lnTo>
                    <a:pt x="0" y="194684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0" y="10045280"/>
            <a:ext cx="9884087" cy="241720"/>
            <a:chOff x="0" y="0"/>
            <a:chExt cx="7960771" cy="19468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960771" cy="194684"/>
            </a:xfrm>
            <a:custGeom>
              <a:avLst/>
              <a:gdLst/>
              <a:ahLst/>
              <a:cxnLst/>
              <a:rect l="l" t="t" r="r" b="b"/>
              <a:pathLst>
                <a:path w="7960771" h="194684">
                  <a:moveTo>
                    <a:pt x="0" y="0"/>
                  </a:moveTo>
                  <a:lnTo>
                    <a:pt x="7960771" y="0"/>
                  </a:lnTo>
                  <a:lnTo>
                    <a:pt x="7960771" y="194684"/>
                  </a:lnTo>
                  <a:lnTo>
                    <a:pt x="0" y="194684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46951" y="2862913"/>
            <a:ext cx="11650375" cy="4561175"/>
            <a:chOff x="0" y="0"/>
            <a:chExt cx="15533834" cy="608156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0"/>
              <a:ext cx="15533834" cy="3323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719"/>
                </a:lnSpc>
                <a:spcBef>
                  <a:spcPct val="0"/>
                </a:spcBef>
              </a:pPr>
              <a:r>
                <a:rPr lang="en-US" sz="4800" spc="720">
                  <a:solidFill>
                    <a:srgbClr val="FFFFFF"/>
                  </a:solidFill>
                  <a:latin typeface="HK Modular Bold Italics"/>
                </a:rPr>
                <a:t>¿QUÉ SON LOS MÉTODOS ESTÁTICOS EN JAVA?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808479"/>
              <a:ext cx="15533834" cy="2273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399"/>
                </a:lnSpc>
                <a:spcBef>
                  <a:spcPct val="0"/>
                </a:spcBef>
              </a:pPr>
              <a:r>
                <a:rPr lang="en-US" sz="4399" spc="219">
                  <a:solidFill>
                    <a:srgbClr val="FFFFFF"/>
                  </a:solidFill>
                  <a:latin typeface="Computer Says No Bold"/>
                </a:rPr>
                <a:t>El método estático en Java es un método que pertenece a la clase y no al objeto. Un método estático solo puede acceder a datos estáticos.</a:t>
              </a: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12520634" y="2107071"/>
            <a:ext cx="5541364" cy="52088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78867"/>
          <a:stretch>
            <a:fillRect/>
          </a:stretch>
        </p:blipFill>
        <p:spPr>
          <a:xfrm rot="-5400000">
            <a:off x="-2601902" y="4659302"/>
            <a:ext cx="8177065" cy="91586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78867"/>
          <a:stretch>
            <a:fillRect/>
          </a:stretch>
        </p:blipFill>
        <p:spPr>
          <a:xfrm rot="5400000">
            <a:off x="12712837" y="4659302"/>
            <a:ext cx="8177065" cy="91586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9555482" y="9512403"/>
            <a:ext cx="809889" cy="50820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12622415" y="9512403"/>
            <a:ext cx="809889" cy="50820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6019251" y="9512403"/>
            <a:ext cx="809889" cy="50820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5193554" y="2793299"/>
            <a:ext cx="8723857" cy="6465001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253686" y="717367"/>
            <a:ext cx="13780628" cy="1790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spc="578">
                <a:solidFill>
                  <a:srgbClr val="FFFFFF"/>
                </a:solidFill>
                <a:latin typeface="HK Modular"/>
              </a:rPr>
              <a:t>¿A TRAVÉS DE UN GRÁFICO, MUESTRE</a:t>
            </a:r>
          </a:p>
          <a:p>
            <a:pPr algn="ctr">
              <a:lnSpc>
                <a:spcPts val="4760"/>
              </a:lnSpc>
            </a:pPr>
            <a:r>
              <a:rPr lang="en-US" sz="3400" spc="578">
                <a:solidFill>
                  <a:srgbClr val="FFFFFF"/>
                </a:solidFill>
                <a:latin typeface="HK Modular"/>
              </a:rPr>
              <a:t> LOS MÉTODOS MÍNIMOS QUE DEBERÍA</a:t>
            </a:r>
          </a:p>
          <a:p>
            <a:pPr marL="0" lvl="0" indent="0" algn="ctr">
              <a:lnSpc>
                <a:spcPts val="4760"/>
              </a:lnSpc>
              <a:spcBef>
                <a:spcPct val="0"/>
              </a:spcBef>
            </a:pPr>
            <a:r>
              <a:rPr lang="en-US" sz="3400" spc="578">
                <a:solidFill>
                  <a:srgbClr val="FFFFFF"/>
                </a:solidFill>
                <a:latin typeface="HK Modular"/>
              </a:rPr>
              <a:t> DE TENER UNA PILA?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3825053" y="757930"/>
            <a:ext cx="10637893" cy="0"/>
          </a:xfrm>
          <a:prstGeom prst="line">
            <a:avLst/>
          </a:prstGeom>
          <a:ln w="47625" cap="flat">
            <a:solidFill>
              <a:srgbClr val="00FFFF"/>
            </a:solidFill>
            <a:prstDash val="solid"/>
            <a:headEnd type="oval" w="lg" len="lg"/>
            <a:tailEnd type="oval" w="lg" len="lg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8905319" y="601461"/>
            <a:ext cx="477363" cy="42723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8161256" y="601461"/>
            <a:ext cx="477363" cy="42723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9649381" y="591936"/>
            <a:ext cx="477363" cy="42723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427" r="50454"/>
          <a:stretch>
            <a:fillRect/>
          </a:stretch>
        </p:blipFill>
        <p:spPr>
          <a:xfrm>
            <a:off x="557645" y="6466325"/>
            <a:ext cx="5333070" cy="337414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50454" t="39427"/>
          <a:stretch>
            <a:fillRect/>
          </a:stretch>
        </p:blipFill>
        <p:spPr>
          <a:xfrm>
            <a:off x="12397285" y="6466325"/>
            <a:ext cx="5333070" cy="337414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978405" y="3612242"/>
            <a:ext cx="8808553" cy="5564685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218509" y="866775"/>
            <a:ext cx="10328344" cy="1374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150"/>
              </a:lnSpc>
              <a:spcBef>
                <a:spcPct val="0"/>
              </a:spcBef>
            </a:pPr>
            <a:r>
              <a:rPr lang="en-US" sz="7964" spc="1353">
                <a:solidFill>
                  <a:srgbClr val="FFFFFF"/>
                </a:solidFill>
                <a:latin typeface="HK Modular Bold Italics"/>
              </a:rPr>
              <a:t>PRACTICA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93236" y="2304142"/>
            <a:ext cx="9578892" cy="1089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5600" spc="280">
                <a:solidFill>
                  <a:srgbClr val="00FFFF"/>
                </a:solidFill>
                <a:latin typeface="Computer Says No"/>
              </a:rPr>
              <a:t>CREAR LAS CLASES NECESARIAS PARA LA PILA DE CLIENTES.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78867"/>
          <a:stretch>
            <a:fillRect/>
          </a:stretch>
        </p:blipFill>
        <p:spPr>
          <a:xfrm rot="-5400000">
            <a:off x="-2601902" y="4659302"/>
            <a:ext cx="8177065" cy="91586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78867"/>
          <a:stretch>
            <a:fillRect/>
          </a:stretch>
        </p:blipFill>
        <p:spPr>
          <a:xfrm rot="5400000">
            <a:off x="12712837" y="4659302"/>
            <a:ext cx="8177065" cy="91586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420422" y="1036954"/>
            <a:ext cx="7390617" cy="822134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944561" y="4205000"/>
            <a:ext cx="5943462" cy="158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5600" spc="280">
                <a:solidFill>
                  <a:srgbClr val="00FFFF"/>
                </a:solidFill>
                <a:latin typeface="Computer Says No Bold"/>
              </a:rPr>
              <a:t>creamos una clase cliente con sus parámetros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r="57899"/>
          <a:stretch>
            <a:fillRect/>
          </a:stretch>
        </p:blipFill>
        <p:spPr>
          <a:xfrm>
            <a:off x="1582084" y="3247585"/>
            <a:ext cx="5039323" cy="61943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r="57899"/>
          <a:stretch>
            <a:fillRect/>
          </a:stretch>
        </p:blipFill>
        <p:spPr>
          <a:xfrm rot="-10800000">
            <a:off x="11318781" y="3247585"/>
            <a:ext cx="5039323" cy="6194313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6621407" y="9835795"/>
            <a:ext cx="10637893" cy="0"/>
          </a:xfrm>
          <a:prstGeom prst="line">
            <a:avLst/>
          </a:prstGeom>
          <a:ln w="28575" cap="flat">
            <a:solidFill>
              <a:srgbClr val="00FFFF"/>
            </a:solidFill>
            <a:prstDash val="solid"/>
            <a:headEnd type="none" w="sm" len="sm"/>
            <a:tailEnd type="oval" w="lg" len="lg"/>
          </a:ln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l="3538" t="96" b="96"/>
          <a:stretch>
            <a:fillRect/>
          </a:stretch>
        </p:blipFill>
        <p:spPr>
          <a:xfrm>
            <a:off x="2620524" y="4645401"/>
            <a:ext cx="13046952" cy="339868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792984" y="1155897"/>
            <a:ext cx="6147369" cy="1701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6599" spc="329">
                <a:solidFill>
                  <a:srgbClr val="FFFFFF"/>
                </a:solidFill>
                <a:latin typeface="Computer Says No Bold"/>
              </a:rPr>
              <a:t>PARAMETRO DE LA CLASE CLIENTE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586230" y="714854"/>
            <a:ext cx="17115540" cy="885729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 l="503" t="192" r="4453" b="192"/>
          <a:stretch>
            <a:fillRect/>
          </a:stretch>
        </p:blipFill>
        <p:spPr>
          <a:xfrm>
            <a:off x="3807397" y="1127837"/>
            <a:ext cx="3763206" cy="745021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166722" y="1999849"/>
            <a:ext cx="5204720" cy="628730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42532" y="4083511"/>
            <a:ext cx="2464865" cy="821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20"/>
              </a:lnSpc>
              <a:spcBef>
                <a:spcPct val="0"/>
              </a:spcBef>
            </a:pPr>
            <a:r>
              <a:rPr lang="en-US" sz="4800" spc="816">
                <a:solidFill>
                  <a:srgbClr val="FFFFFF"/>
                </a:solidFill>
                <a:latin typeface="HK Modular"/>
              </a:rPr>
              <a:t>GET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431348" y="4083511"/>
            <a:ext cx="2464865" cy="821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20"/>
              </a:lnSpc>
              <a:spcBef>
                <a:spcPct val="0"/>
              </a:spcBef>
            </a:pPr>
            <a:r>
              <a:rPr lang="en-US" sz="4800" spc="816">
                <a:solidFill>
                  <a:srgbClr val="FFFFFF"/>
                </a:solidFill>
                <a:latin typeface="HK Modular"/>
              </a:rPr>
              <a:t>SET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586230" y="832523"/>
            <a:ext cx="17115540" cy="862195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436340" y="3405045"/>
            <a:ext cx="10235554" cy="427329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979315" y="2007039"/>
            <a:ext cx="9149603" cy="880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139"/>
              </a:lnSpc>
              <a:spcBef>
                <a:spcPct val="0"/>
              </a:spcBef>
            </a:pPr>
            <a:r>
              <a:rPr lang="en-US" sz="5099" spc="764">
                <a:solidFill>
                  <a:srgbClr val="FFFFFF"/>
                </a:solidFill>
                <a:latin typeface="HK Modular"/>
              </a:rPr>
              <a:t>METODO MOSTRAR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-3810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3825053" y="923925"/>
            <a:ext cx="10637893" cy="0"/>
          </a:xfrm>
          <a:prstGeom prst="line">
            <a:avLst/>
          </a:prstGeom>
          <a:ln w="47625" cap="flat">
            <a:solidFill>
              <a:srgbClr val="00FFFF"/>
            </a:solidFill>
            <a:prstDash val="solid"/>
            <a:headEnd type="oval" w="lg" len="lg"/>
            <a:tailEnd type="oval" w="lg" len="lg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8905319" y="757930"/>
            <a:ext cx="477363" cy="42723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8161812" y="757930"/>
            <a:ext cx="477363" cy="42723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9648825" y="757930"/>
            <a:ext cx="477363" cy="42723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427" r="50454"/>
          <a:stretch>
            <a:fillRect/>
          </a:stretch>
        </p:blipFill>
        <p:spPr>
          <a:xfrm>
            <a:off x="557645" y="6466325"/>
            <a:ext cx="5333070" cy="337414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50454" t="39427"/>
          <a:stretch>
            <a:fillRect/>
          </a:stretch>
        </p:blipFill>
        <p:spPr>
          <a:xfrm>
            <a:off x="12397285" y="6466325"/>
            <a:ext cx="5333070" cy="337414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262411" y="2740920"/>
            <a:ext cx="7642908" cy="5853349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115873" y="1442345"/>
            <a:ext cx="9578892" cy="1032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4000" spc="280" dirty="0">
                <a:solidFill>
                  <a:srgbClr val="00FFFF"/>
                </a:solidFill>
                <a:latin typeface="Computer Says No Bold"/>
              </a:rPr>
              <a:t>CREAMOS UNA CLASE DE NOMBRE PILA_CLIENTE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82681" y="4343436"/>
            <a:ext cx="7614517" cy="2015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4000" spc="280" dirty="0">
                <a:solidFill>
                  <a:srgbClr val="00FFFF"/>
                </a:solidFill>
                <a:latin typeface="Computer Says No Bold"/>
              </a:rPr>
              <a:t>DECLARAMOS NUESTRAS VARIABLES </a:t>
            </a:r>
          </a:p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4000" spc="280" dirty="0">
                <a:solidFill>
                  <a:srgbClr val="00FFFF"/>
                </a:solidFill>
                <a:latin typeface="Computer Says No Bold"/>
              </a:rPr>
              <a:t>Y CREAMOS UN CONSTRUCTOR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r="91808" b="13021"/>
          <a:stretch>
            <a:fillRect/>
          </a:stretch>
        </p:blipFill>
        <p:spPr>
          <a:xfrm rot="5400000">
            <a:off x="13885703" y="6913403"/>
            <a:ext cx="1070527" cy="567666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r="91808" b="13021"/>
          <a:stretch>
            <a:fillRect/>
          </a:stretch>
        </p:blipFill>
        <p:spPr>
          <a:xfrm rot="5400000" flipV="1">
            <a:off x="3331771" y="6913403"/>
            <a:ext cx="1070527" cy="567666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r="91808" b="13021"/>
          <a:stretch>
            <a:fillRect/>
          </a:stretch>
        </p:blipFill>
        <p:spPr>
          <a:xfrm rot="-5400000">
            <a:off x="3331771" y="-2303071"/>
            <a:ext cx="1070527" cy="567666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r="91808" b="13021"/>
          <a:stretch>
            <a:fillRect/>
          </a:stretch>
        </p:blipFill>
        <p:spPr>
          <a:xfrm rot="-5400000" flipV="1">
            <a:off x="13885703" y="-2303071"/>
            <a:ext cx="1070527" cy="567666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8739056" y="630360"/>
            <a:ext cx="809889" cy="50820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9901106" y="630360"/>
            <a:ext cx="809889" cy="50820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7577006" y="630360"/>
            <a:ext cx="809889" cy="50820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8739056" y="9148435"/>
            <a:ext cx="809889" cy="50820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9901106" y="9148435"/>
            <a:ext cx="809889" cy="50820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7577006" y="9148435"/>
            <a:ext cx="809889" cy="50820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659239" y="3194291"/>
            <a:ext cx="6930363" cy="5045304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867034" y="1695690"/>
            <a:ext cx="11872146" cy="1003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3600" spc="280" dirty="0">
                <a:solidFill>
                  <a:srgbClr val="00FFFF"/>
                </a:solidFill>
                <a:latin typeface="Computer Says No Bold"/>
              </a:rPr>
              <a:t>ESTE METODO ES PARA VER SI LA PILA ESTA VACIA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901106" y="4013120"/>
            <a:ext cx="6405310" cy="300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3200" spc="280" dirty="0">
                <a:solidFill>
                  <a:srgbClr val="00FFFF"/>
                </a:solidFill>
                <a:latin typeface="Computer Says No Bold"/>
              </a:rPr>
              <a:t>ES UN METOD BOOLEAN </a:t>
            </a:r>
          </a:p>
          <a:p>
            <a:pPr algn="ctr">
              <a:lnSpc>
                <a:spcPts val="3920"/>
              </a:lnSpc>
            </a:pPr>
            <a:r>
              <a:rPr lang="en-US" sz="3200" spc="280" dirty="0">
                <a:solidFill>
                  <a:srgbClr val="00FFFF"/>
                </a:solidFill>
                <a:latin typeface="Computer Says No Bold"/>
              </a:rPr>
              <a:t>USAREMOS UN IF PARA PREGUNTAR SI LA PILA ESTA LLENA O VACIA </a:t>
            </a:r>
          </a:p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3200" spc="280" dirty="0">
                <a:solidFill>
                  <a:srgbClr val="00FFFF"/>
                </a:solidFill>
                <a:latin typeface="Computer Says No Bold"/>
              </a:rPr>
              <a:t>Y ASI PODEMOS SABER SI LA PILA ESTA VACIA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r="57899"/>
          <a:stretch>
            <a:fillRect/>
          </a:stretch>
        </p:blipFill>
        <p:spPr>
          <a:xfrm rot="-5400000">
            <a:off x="1606195" y="3641482"/>
            <a:ext cx="5039323" cy="6194313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6621407" y="1162950"/>
            <a:ext cx="10637893" cy="0"/>
          </a:xfrm>
          <a:prstGeom prst="line">
            <a:avLst/>
          </a:prstGeom>
          <a:ln w="28575" cap="flat">
            <a:solidFill>
              <a:srgbClr val="00FFFF"/>
            </a:solidFill>
            <a:prstDash val="solid"/>
            <a:headEnd type="none" w="sm" len="sm"/>
            <a:tailEnd type="oval" w="lg" len="lg"/>
          </a:ln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r="57899"/>
          <a:stretch>
            <a:fillRect/>
          </a:stretch>
        </p:blipFill>
        <p:spPr>
          <a:xfrm rot="5400000">
            <a:off x="1606195" y="451205"/>
            <a:ext cx="5039323" cy="6194313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630306" y="1681506"/>
            <a:ext cx="4991101" cy="6923987"/>
            <a:chOff x="0" y="0"/>
            <a:chExt cx="6654801" cy="9231983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/>
            <a:srcRect l="44026" t="11370" r="20036"/>
            <a:stretch>
              <a:fillRect/>
            </a:stretch>
          </p:blipFill>
          <p:spPr>
            <a:xfrm>
              <a:off x="0" y="0"/>
              <a:ext cx="6654801" cy="9231983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6008538" y="8097288"/>
            <a:ext cx="809889" cy="50820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7767505" y="8097288"/>
            <a:ext cx="809889" cy="508205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7824619" y="2166806"/>
            <a:ext cx="9086850" cy="1500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4400" spc="280" dirty="0">
                <a:solidFill>
                  <a:srgbClr val="00FFFF"/>
                </a:solidFill>
                <a:latin typeface="Computer Says No Bold"/>
              </a:rPr>
              <a:t>¿A QUE SE REFIERE CUANDO SE HABLA DE ESTRUCTURA DE DATOS</a:t>
            </a:r>
            <a:r>
              <a:rPr lang="en-US" sz="5600" spc="280" dirty="0">
                <a:solidFill>
                  <a:srgbClr val="00FFFF"/>
                </a:solidFill>
                <a:latin typeface="Computer Says No Bold"/>
              </a:rPr>
              <a:t>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172450" y="4251510"/>
            <a:ext cx="9086850" cy="3044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30"/>
              </a:lnSpc>
              <a:spcBef>
                <a:spcPct val="0"/>
              </a:spcBef>
            </a:pPr>
            <a:r>
              <a:rPr lang="en-US" sz="4730" spc="236">
                <a:solidFill>
                  <a:srgbClr val="FFFFFF"/>
                </a:solidFill>
                <a:latin typeface="Computer Says No"/>
              </a:rPr>
              <a:t>son aquellas que nos permiten, como desarrolladores, organizar la información de manera eficiente, y en definitiva diseñar la solución correcta para un determinado problema.</a:t>
            </a:r>
          </a:p>
        </p:txBody>
      </p:sp>
      <p:sp>
        <p:nvSpPr>
          <p:cNvPr id="12" name="AutoShape 12"/>
          <p:cNvSpPr/>
          <p:nvPr/>
        </p:nvSpPr>
        <p:spPr>
          <a:xfrm>
            <a:off x="6621407" y="9258300"/>
            <a:ext cx="10637893" cy="0"/>
          </a:xfrm>
          <a:prstGeom prst="line">
            <a:avLst/>
          </a:prstGeom>
          <a:ln w="28575" cap="flat">
            <a:solidFill>
              <a:srgbClr val="00FFFF"/>
            </a:solidFill>
            <a:prstDash val="solid"/>
            <a:headEnd type="none" w="sm" len="sm"/>
            <a:tailEnd type="oval" w="lg" len="lg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r="29352" b="82249"/>
          <a:stretch>
            <a:fillRect/>
          </a:stretch>
        </p:blipFill>
        <p:spPr>
          <a:xfrm rot="-10800000">
            <a:off x="9784074" y="9181306"/>
            <a:ext cx="8503926" cy="110569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r="29352" b="82249"/>
          <a:stretch>
            <a:fillRect/>
          </a:stretch>
        </p:blipFill>
        <p:spPr>
          <a:xfrm>
            <a:off x="0" y="0"/>
            <a:ext cx="8503926" cy="1105694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403913" y="0"/>
            <a:ext cx="9884087" cy="241720"/>
            <a:chOff x="0" y="0"/>
            <a:chExt cx="7960771" cy="1946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960771" cy="194684"/>
            </a:xfrm>
            <a:custGeom>
              <a:avLst/>
              <a:gdLst/>
              <a:ahLst/>
              <a:cxnLst/>
              <a:rect l="l" t="t" r="r" b="b"/>
              <a:pathLst>
                <a:path w="7960771" h="194684">
                  <a:moveTo>
                    <a:pt x="0" y="0"/>
                  </a:moveTo>
                  <a:lnTo>
                    <a:pt x="7960771" y="0"/>
                  </a:lnTo>
                  <a:lnTo>
                    <a:pt x="7960771" y="194684"/>
                  </a:lnTo>
                  <a:lnTo>
                    <a:pt x="0" y="194684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0" y="10045280"/>
            <a:ext cx="9884087" cy="241720"/>
            <a:chOff x="0" y="0"/>
            <a:chExt cx="7960771" cy="19468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960771" cy="194684"/>
            </a:xfrm>
            <a:custGeom>
              <a:avLst/>
              <a:gdLst/>
              <a:ahLst/>
              <a:cxnLst/>
              <a:rect l="l" t="t" r="r" b="b"/>
              <a:pathLst>
                <a:path w="7960771" h="194684">
                  <a:moveTo>
                    <a:pt x="0" y="0"/>
                  </a:moveTo>
                  <a:lnTo>
                    <a:pt x="7960771" y="0"/>
                  </a:lnTo>
                  <a:lnTo>
                    <a:pt x="7960771" y="194684"/>
                  </a:lnTo>
                  <a:lnTo>
                    <a:pt x="0" y="194684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653845" y="3524432"/>
            <a:ext cx="6980307" cy="5200468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7280137" y="1875281"/>
            <a:ext cx="3727725" cy="669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99"/>
              </a:lnSpc>
              <a:spcBef>
                <a:spcPct val="0"/>
              </a:spcBef>
            </a:pPr>
            <a:r>
              <a:rPr lang="en-US" sz="4999" spc="249">
                <a:solidFill>
                  <a:srgbClr val="FFFFFF"/>
                </a:solidFill>
                <a:latin typeface="Computer Says No Bold"/>
              </a:rPr>
              <a:t>METODO ES LLENO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r="29352" b="82249"/>
          <a:stretch>
            <a:fillRect/>
          </a:stretch>
        </p:blipFill>
        <p:spPr>
          <a:xfrm rot="-10800000">
            <a:off x="9784074" y="9181306"/>
            <a:ext cx="8503926" cy="110569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r="29352" b="82249"/>
          <a:stretch>
            <a:fillRect/>
          </a:stretch>
        </p:blipFill>
        <p:spPr>
          <a:xfrm>
            <a:off x="0" y="0"/>
            <a:ext cx="8503926" cy="1105694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403913" y="0"/>
            <a:ext cx="9884087" cy="241720"/>
            <a:chOff x="0" y="0"/>
            <a:chExt cx="7960771" cy="1946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960771" cy="194684"/>
            </a:xfrm>
            <a:custGeom>
              <a:avLst/>
              <a:gdLst/>
              <a:ahLst/>
              <a:cxnLst/>
              <a:rect l="l" t="t" r="r" b="b"/>
              <a:pathLst>
                <a:path w="7960771" h="194684">
                  <a:moveTo>
                    <a:pt x="0" y="0"/>
                  </a:moveTo>
                  <a:lnTo>
                    <a:pt x="7960771" y="0"/>
                  </a:lnTo>
                  <a:lnTo>
                    <a:pt x="7960771" y="194684"/>
                  </a:lnTo>
                  <a:lnTo>
                    <a:pt x="0" y="194684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0" y="10045280"/>
            <a:ext cx="9884087" cy="241720"/>
            <a:chOff x="0" y="0"/>
            <a:chExt cx="7960771" cy="19468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960771" cy="194684"/>
            </a:xfrm>
            <a:custGeom>
              <a:avLst/>
              <a:gdLst/>
              <a:ahLst/>
              <a:cxnLst/>
              <a:rect l="l" t="t" r="r" b="b"/>
              <a:pathLst>
                <a:path w="7960771" h="194684">
                  <a:moveTo>
                    <a:pt x="0" y="0"/>
                  </a:moveTo>
                  <a:lnTo>
                    <a:pt x="7960771" y="0"/>
                  </a:lnTo>
                  <a:lnTo>
                    <a:pt x="7960771" y="194684"/>
                  </a:lnTo>
                  <a:lnTo>
                    <a:pt x="0" y="194684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78910" y="3078555"/>
            <a:ext cx="7926267" cy="326591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9144000" y="2974168"/>
            <a:ext cx="8468623" cy="4170014"/>
            <a:chOff x="0" y="0"/>
            <a:chExt cx="11291497" cy="556001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0"/>
              <a:ext cx="11291497" cy="2193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6719"/>
                </a:lnSpc>
                <a:spcBef>
                  <a:spcPct val="0"/>
                </a:spcBef>
              </a:pPr>
              <a:r>
                <a:rPr lang="en-US" sz="4800" spc="720">
                  <a:solidFill>
                    <a:srgbClr val="FFFFFF"/>
                  </a:solidFill>
                  <a:latin typeface="HK Modular Bold Italics"/>
                </a:rPr>
                <a:t>METODO NUMERO DE ELEMENTOS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697229"/>
              <a:ext cx="11291497" cy="28627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499"/>
                </a:lnSpc>
                <a:spcBef>
                  <a:spcPct val="0"/>
                </a:spcBef>
              </a:pPr>
              <a:r>
                <a:rPr lang="en-US" sz="5499" spc="274">
                  <a:solidFill>
                    <a:srgbClr val="FFFFFF"/>
                  </a:solidFill>
                  <a:latin typeface="Computer Says No Bold"/>
                </a:rPr>
                <a:t>En este método pondremos un retun para consultar cuantos elemtos tiene la pila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3825053" y="923925"/>
            <a:ext cx="10637893" cy="0"/>
          </a:xfrm>
          <a:prstGeom prst="line">
            <a:avLst/>
          </a:prstGeom>
          <a:ln w="47625" cap="flat">
            <a:solidFill>
              <a:srgbClr val="00FFFF"/>
            </a:solidFill>
            <a:prstDash val="solid"/>
            <a:headEnd type="oval" w="lg" len="lg"/>
            <a:tailEnd type="oval" w="lg" len="lg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8905319" y="757930"/>
            <a:ext cx="477363" cy="42723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8161812" y="757930"/>
            <a:ext cx="477363" cy="42723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9648825" y="757930"/>
            <a:ext cx="477363" cy="42723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427" r="50454"/>
          <a:stretch>
            <a:fillRect/>
          </a:stretch>
        </p:blipFill>
        <p:spPr>
          <a:xfrm>
            <a:off x="557645" y="6466325"/>
            <a:ext cx="5333070" cy="337414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50454" t="39427"/>
          <a:stretch>
            <a:fillRect/>
          </a:stretch>
        </p:blipFill>
        <p:spPr>
          <a:xfrm>
            <a:off x="12397285" y="6466325"/>
            <a:ext cx="5333070" cy="337414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rcRect b="8805"/>
          <a:stretch>
            <a:fillRect/>
          </a:stretch>
        </p:blipFill>
        <p:spPr>
          <a:xfrm>
            <a:off x="4170207" y="4145246"/>
            <a:ext cx="10268064" cy="373824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859379" y="2120695"/>
            <a:ext cx="9578892" cy="153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4000" spc="280" dirty="0">
                <a:solidFill>
                  <a:srgbClr val="00FFFF"/>
                </a:solidFill>
                <a:latin typeface="Computer Says No Bold"/>
              </a:rPr>
              <a:t>METODO PARA AGREGAR UN NUEVO ELEMENTO</a:t>
            </a:r>
          </a:p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4000" spc="280" dirty="0">
                <a:solidFill>
                  <a:srgbClr val="00FFFF"/>
                </a:solidFill>
                <a:latin typeface="Computer Says No Bold"/>
              </a:rPr>
              <a:t>A LA PILA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78867"/>
          <a:stretch>
            <a:fillRect/>
          </a:stretch>
        </p:blipFill>
        <p:spPr>
          <a:xfrm rot="-5400000">
            <a:off x="-2601902" y="4659302"/>
            <a:ext cx="8177065" cy="91586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78867"/>
          <a:stretch>
            <a:fillRect/>
          </a:stretch>
        </p:blipFill>
        <p:spPr>
          <a:xfrm rot="5400000">
            <a:off x="12712837" y="4659302"/>
            <a:ext cx="8177065" cy="91586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298679" y="1285875"/>
            <a:ext cx="8500530" cy="59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5600" spc="280">
                <a:solidFill>
                  <a:srgbClr val="00FFFF"/>
                </a:solidFill>
                <a:latin typeface="Computer Says No Bold"/>
              </a:rPr>
              <a:t>Metodo eliminar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615722" y="2565555"/>
            <a:ext cx="10380030" cy="510335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586230" y="832523"/>
            <a:ext cx="17115540" cy="862195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824075" y="4627921"/>
            <a:ext cx="9617166" cy="319684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302631" y="2755278"/>
            <a:ext cx="5682739" cy="1429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99"/>
              </a:lnSpc>
              <a:spcBef>
                <a:spcPct val="0"/>
              </a:spcBef>
            </a:pPr>
            <a:r>
              <a:rPr lang="en-US" sz="3600" spc="294" dirty="0">
                <a:solidFill>
                  <a:srgbClr val="FFFFFF"/>
                </a:solidFill>
                <a:latin typeface="Computer Says No Bold"/>
              </a:rPr>
              <a:t>METODO PARA VER SI LA PILA ESTA VACIA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3825053" y="923925"/>
            <a:ext cx="10637893" cy="0"/>
          </a:xfrm>
          <a:prstGeom prst="line">
            <a:avLst/>
          </a:prstGeom>
          <a:ln w="47625" cap="flat">
            <a:solidFill>
              <a:srgbClr val="00FFFF"/>
            </a:solidFill>
            <a:prstDash val="solid"/>
            <a:headEnd type="oval" w="lg" len="lg"/>
            <a:tailEnd type="oval" w="lg" len="lg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8905319" y="757930"/>
            <a:ext cx="477363" cy="42723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8161812" y="757930"/>
            <a:ext cx="477363" cy="42723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9648825" y="757930"/>
            <a:ext cx="477363" cy="42723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427" r="50454"/>
          <a:stretch>
            <a:fillRect/>
          </a:stretch>
        </p:blipFill>
        <p:spPr>
          <a:xfrm>
            <a:off x="557645" y="6466325"/>
            <a:ext cx="5333070" cy="337414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50454" t="39427"/>
          <a:stretch>
            <a:fillRect/>
          </a:stretch>
        </p:blipFill>
        <p:spPr>
          <a:xfrm>
            <a:off x="12397285" y="6466325"/>
            <a:ext cx="5333070" cy="337414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619649" y="2883451"/>
            <a:ext cx="12058352" cy="526994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859379" y="1342570"/>
            <a:ext cx="9578892" cy="153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5600" spc="280" dirty="0">
                <a:solidFill>
                  <a:srgbClr val="00FFFF"/>
                </a:solidFill>
                <a:latin typeface="Computer Says No Bold"/>
              </a:rPr>
              <a:t> </a:t>
            </a:r>
            <a:r>
              <a:rPr lang="en-US" sz="4400" spc="280" dirty="0">
                <a:solidFill>
                  <a:srgbClr val="00FFFF"/>
                </a:solidFill>
                <a:latin typeface="Computer Says No Bold"/>
              </a:rPr>
              <a:t>DETERMINAR CUÁNTOS CLIENTES SON MAYORES DE 20 AÑOS.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-1016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3825053" y="923925"/>
            <a:ext cx="10637893" cy="0"/>
          </a:xfrm>
          <a:prstGeom prst="line">
            <a:avLst/>
          </a:prstGeom>
          <a:ln w="47625" cap="flat">
            <a:solidFill>
              <a:srgbClr val="00FFFF"/>
            </a:solidFill>
            <a:prstDash val="solid"/>
            <a:headEnd type="oval" w="lg" len="lg"/>
            <a:tailEnd type="oval" w="lg" len="lg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8905319" y="757930"/>
            <a:ext cx="477363" cy="42723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8161812" y="757930"/>
            <a:ext cx="477363" cy="42723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9648825" y="757930"/>
            <a:ext cx="477363" cy="42723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427" r="50454"/>
          <a:stretch>
            <a:fillRect/>
          </a:stretch>
        </p:blipFill>
        <p:spPr>
          <a:xfrm>
            <a:off x="557645" y="6466325"/>
            <a:ext cx="5333070" cy="337414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069683" y="3287636"/>
            <a:ext cx="8625997" cy="540442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354554" y="1712836"/>
            <a:ext cx="9578892" cy="1003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4400" spc="280" dirty="0">
                <a:solidFill>
                  <a:srgbClr val="00FFFF"/>
                </a:solidFill>
                <a:latin typeface="Computer Says No Bold"/>
              </a:rPr>
              <a:t>MOVER EL K-ÉSIMO ELEMENTO AL FINAL DE LA PILA 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50454" t="39427"/>
          <a:stretch>
            <a:fillRect/>
          </a:stretch>
        </p:blipFill>
        <p:spPr>
          <a:xfrm>
            <a:off x="12397285" y="6466325"/>
            <a:ext cx="5333070" cy="33741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3825053" y="923925"/>
            <a:ext cx="10637893" cy="0"/>
          </a:xfrm>
          <a:prstGeom prst="line">
            <a:avLst/>
          </a:prstGeom>
          <a:ln w="47625" cap="flat">
            <a:solidFill>
              <a:srgbClr val="00FFFF"/>
            </a:solidFill>
            <a:prstDash val="solid"/>
            <a:headEnd type="oval" w="lg" len="lg"/>
            <a:tailEnd type="oval" w="lg" len="lg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8905319" y="757930"/>
            <a:ext cx="477363" cy="42723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8161812" y="757930"/>
            <a:ext cx="477363" cy="42723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9648825" y="757930"/>
            <a:ext cx="477363" cy="42723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427" r="50454"/>
          <a:stretch>
            <a:fillRect/>
          </a:stretch>
        </p:blipFill>
        <p:spPr>
          <a:xfrm>
            <a:off x="557645" y="6466325"/>
            <a:ext cx="5333070" cy="337414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50454" t="39427"/>
          <a:stretch>
            <a:fillRect/>
          </a:stretch>
        </p:blipFill>
        <p:spPr>
          <a:xfrm>
            <a:off x="12397285" y="6466325"/>
            <a:ext cx="5333070" cy="337414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859379" y="3324252"/>
            <a:ext cx="9283132" cy="546403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859379" y="1712836"/>
            <a:ext cx="9578892" cy="153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4400" spc="280" dirty="0">
                <a:solidFill>
                  <a:srgbClr val="00FFFF"/>
                </a:solidFill>
                <a:latin typeface="Computer Says No Bold"/>
              </a:rPr>
              <a:t>CAMBIAR LA DIRECCIÓN DE ALGUNOS CLIENTES DE LA PILA.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3825053" y="923925"/>
            <a:ext cx="10637893" cy="0"/>
          </a:xfrm>
          <a:prstGeom prst="line">
            <a:avLst/>
          </a:prstGeom>
          <a:ln w="47625" cap="flat">
            <a:solidFill>
              <a:srgbClr val="00FFFF"/>
            </a:solidFill>
            <a:prstDash val="solid"/>
            <a:headEnd type="oval" w="lg" len="lg"/>
            <a:tailEnd type="oval" w="lg" len="lg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8905319" y="757930"/>
            <a:ext cx="477363" cy="42723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8161812" y="757930"/>
            <a:ext cx="477363" cy="42723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9648825" y="757930"/>
            <a:ext cx="477363" cy="42723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427" r="50454"/>
          <a:stretch>
            <a:fillRect/>
          </a:stretch>
        </p:blipFill>
        <p:spPr>
          <a:xfrm>
            <a:off x="557645" y="6466325"/>
            <a:ext cx="5333070" cy="337414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50454" t="39427"/>
          <a:stretch>
            <a:fillRect/>
          </a:stretch>
        </p:blipFill>
        <p:spPr>
          <a:xfrm>
            <a:off x="12397285" y="6466325"/>
            <a:ext cx="5333070" cy="337414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675469" y="2511690"/>
            <a:ext cx="7414423" cy="617868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593235" y="1630326"/>
            <a:ext cx="9578892" cy="59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5600" spc="280" dirty="0">
                <a:solidFill>
                  <a:srgbClr val="00FFFF"/>
                </a:solidFill>
                <a:latin typeface="Computer Says No"/>
              </a:rPr>
              <a:t>MOVER ÍTEMS DE LA PILA.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586230" y="1023023"/>
            <a:ext cx="17115540" cy="8621953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2043920" y="2287857"/>
            <a:ext cx="5657850" cy="565785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FFFF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12524579" y="3564342"/>
            <a:ext cx="5177191" cy="353931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858803" y="2631210"/>
            <a:ext cx="8561771" cy="1790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60"/>
              </a:lnSpc>
              <a:spcBef>
                <a:spcPct val="0"/>
              </a:spcBef>
            </a:pPr>
            <a:r>
              <a:rPr lang="en-US" sz="3400" spc="510">
                <a:solidFill>
                  <a:srgbClr val="FFFFFF"/>
                </a:solidFill>
                <a:latin typeface="HK Modular"/>
              </a:rPr>
              <a:t>¿CUÁLES SON LOS TIPOS DE ESTRUCTURA QUE EXISTE?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298319" y="4622754"/>
            <a:ext cx="5682739" cy="3322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0" lvl="1" indent="-561335">
              <a:lnSpc>
                <a:spcPts val="5199"/>
              </a:lnSpc>
              <a:buFont typeface="Arial"/>
              <a:buChar char="•"/>
            </a:pPr>
            <a:r>
              <a:rPr lang="en-US" sz="5199" spc="259">
                <a:solidFill>
                  <a:srgbClr val="FFFFFF"/>
                </a:solidFill>
                <a:latin typeface="Computer Says No"/>
              </a:rPr>
              <a:t>ARRAYS</a:t>
            </a:r>
          </a:p>
          <a:p>
            <a:pPr marL="1122670" lvl="1" indent="-561335">
              <a:lnSpc>
                <a:spcPts val="5199"/>
              </a:lnSpc>
              <a:buFont typeface="Arial"/>
              <a:buChar char="•"/>
            </a:pPr>
            <a:r>
              <a:rPr lang="en-US" sz="5199" spc="259">
                <a:solidFill>
                  <a:srgbClr val="FFFFFF"/>
                </a:solidFill>
                <a:latin typeface="Computer Says No"/>
              </a:rPr>
              <a:t> LISTAS ENLAZADAS </a:t>
            </a:r>
          </a:p>
          <a:p>
            <a:pPr marL="1122670" lvl="1" indent="-561335">
              <a:lnSpc>
                <a:spcPts val="5199"/>
              </a:lnSpc>
              <a:buFont typeface="Arial"/>
              <a:buChar char="•"/>
            </a:pPr>
            <a:r>
              <a:rPr lang="en-US" sz="5199" spc="259">
                <a:solidFill>
                  <a:srgbClr val="FFFFFF"/>
                </a:solidFill>
                <a:latin typeface="Computer Says No"/>
              </a:rPr>
              <a:t>COLAS </a:t>
            </a:r>
          </a:p>
          <a:p>
            <a:pPr marL="1122670" lvl="1" indent="-561335">
              <a:lnSpc>
                <a:spcPts val="5199"/>
              </a:lnSpc>
              <a:buFont typeface="Arial"/>
              <a:buChar char="•"/>
            </a:pPr>
            <a:r>
              <a:rPr lang="en-US" sz="5199" spc="259">
                <a:solidFill>
                  <a:srgbClr val="FFFFFF"/>
                </a:solidFill>
                <a:latin typeface="Computer Says No"/>
              </a:rPr>
              <a:t>PILAS </a:t>
            </a:r>
          </a:p>
          <a:p>
            <a:pPr marL="1122670" lvl="1" indent="-561335">
              <a:lnSpc>
                <a:spcPts val="5199"/>
              </a:lnSpc>
              <a:buFont typeface="Arial"/>
              <a:buChar char="•"/>
            </a:pPr>
            <a:r>
              <a:rPr lang="en-US" sz="5199" spc="259">
                <a:solidFill>
                  <a:srgbClr val="FFFFFF"/>
                </a:solidFill>
                <a:latin typeface="Computer Says No"/>
              </a:rPr>
              <a:t>ARBOLES BINARIOS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76200" y="-3810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r="57899"/>
          <a:stretch>
            <a:fillRect/>
          </a:stretch>
        </p:blipFill>
        <p:spPr>
          <a:xfrm rot="-5400000">
            <a:off x="1606195" y="3641482"/>
            <a:ext cx="5039323" cy="6194313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6621407" y="1162950"/>
            <a:ext cx="10637893" cy="0"/>
          </a:xfrm>
          <a:prstGeom prst="line">
            <a:avLst/>
          </a:prstGeom>
          <a:ln w="28575" cap="flat">
            <a:solidFill>
              <a:srgbClr val="00FFFF"/>
            </a:solidFill>
            <a:prstDash val="solid"/>
            <a:headEnd type="none" w="sm" len="sm"/>
            <a:tailEnd type="oval" w="lg" len="lg"/>
          </a:ln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r="57899"/>
          <a:stretch>
            <a:fillRect/>
          </a:stretch>
        </p:blipFill>
        <p:spPr>
          <a:xfrm rot="5400000">
            <a:off x="1606195" y="451205"/>
            <a:ext cx="5039323" cy="6194313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630306" y="1681506"/>
            <a:ext cx="4991101" cy="6923987"/>
            <a:chOff x="0" y="0"/>
            <a:chExt cx="6654801" cy="9231983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/>
            <a:srcRect l="44026" t="11370" r="20036"/>
            <a:stretch>
              <a:fillRect/>
            </a:stretch>
          </p:blipFill>
          <p:spPr>
            <a:xfrm>
              <a:off x="0" y="0"/>
              <a:ext cx="6654801" cy="9231983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7362561" y="9449322"/>
            <a:ext cx="809889" cy="50820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7478111" y="937422"/>
            <a:ext cx="809889" cy="508205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229144" y="2634652"/>
            <a:ext cx="9086850" cy="2003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4000" spc="280" dirty="0">
                <a:solidFill>
                  <a:srgbClr val="00FFFF"/>
                </a:solidFill>
                <a:latin typeface="Computer Says No Bold"/>
              </a:rPr>
              <a:t>¿APOYÁNDOSE EN EL LINK ADJUNTO, EXPLIQUE, POR QUÉ SON ÚTILES LAS ESTRUCTURAS DE DATOS?.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172450" y="4903425"/>
            <a:ext cx="9030156" cy="2405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00"/>
              </a:lnSpc>
              <a:spcBef>
                <a:spcPct val="0"/>
              </a:spcBef>
            </a:pPr>
            <a:r>
              <a:rPr lang="en-US" sz="4700" spc="235">
                <a:solidFill>
                  <a:srgbClr val="FFFFFF"/>
                </a:solidFill>
                <a:latin typeface="Computer Says No"/>
              </a:rPr>
              <a:t>Las estructuras de datos son útiles porque nos permiten tener una batería de herramientas para solucionar ciertos tipos de problemas.</a:t>
            </a:r>
          </a:p>
        </p:txBody>
      </p:sp>
      <p:sp>
        <p:nvSpPr>
          <p:cNvPr id="12" name="AutoShape 12"/>
          <p:cNvSpPr/>
          <p:nvPr/>
        </p:nvSpPr>
        <p:spPr>
          <a:xfrm>
            <a:off x="6621407" y="9095475"/>
            <a:ext cx="10637893" cy="0"/>
          </a:xfrm>
          <a:prstGeom prst="line">
            <a:avLst/>
          </a:prstGeom>
          <a:ln w="28575" cap="flat">
            <a:solidFill>
              <a:srgbClr val="00FFFF"/>
            </a:solidFill>
            <a:prstDash val="solid"/>
            <a:headEnd type="none" w="sm" len="sm"/>
            <a:tailEnd type="oval" w="lg" len="lg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r="29352" b="82249"/>
          <a:stretch>
            <a:fillRect/>
          </a:stretch>
        </p:blipFill>
        <p:spPr>
          <a:xfrm rot="-10800000">
            <a:off x="9784074" y="9181306"/>
            <a:ext cx="8503926" cy="110569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r="29352" b="82249"/>
          <a:stretch>
            <a:fillRect/>
          </a:stretch>
        </p:blipFill>
        <p:spPr>
          <a:xfrm>
            <a:off x="0" y="0"/>
            <a:ext cx="8503926" cy="1105694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403913" y="0"/>
            <a:ext cx="9884087" cy="241720"/>
            <a:chOff x="0" y="0"/>
            <a:chExt cx="7960771" cy="1946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960771" cy="194684"/>
            </a:xfrm>
            <a:custGeom>
              <a:avLst/>
              <a:gdLst/>
              <a:ahLst/>
              <a:cxnLst/>
              <a:rect l="l" t="t" r="r" b="b"/>
              <a:pathLst>
                <a:path w="7960771" h="194684">
                  <a:moveTo>
                    <a:pt x="0" y="0"/>
                  </a:moveTo>
                  <a:lnTo>
                    <a:pt x="7960771" y="0"/>
                  </a:lnTo>
                  <a:lnTo>
                    <a:pt x="7960771" y="194684"/>
                  </a:lnTo>
                  <a:lnTo>
                    <a:pt x="0" y="194684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0" y="10045280"/>
            <a:ext cx="9884087" cy="241720"/>
            <a:chOff x="0" y="0"/>
            <a:chExt cx="7960771" cy="19468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960771" cy="194684"/>
            </a:xfrm>
            <a:custGeom>
              <a:avLst/>
              <a:gdLst/>
              <a:ahLst/>
              <a:cxnLst/>
              <a:rect l="l" t="t" r="r" b="b"/>
              <a:pathLst>
                <a:path w="7960771" h="194684">
                  <a:moveTo>
                    <a:pt x="0" y="0"/>
                  </a:moveTo>
                  <a:lnTo>
                    <a:pt x="7960771" y="0"/>
                  </a:lnTo>
                  <a:lnTo>
                    <a:pt x="7960771" y="194684"/>
                  </a:lnTo>
                  <a:lnTo>
                    <a:pt x="0" y="194684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661538" y="1630971"/>
            <a:ext cx="10712824" cy="6568911"/>
            <a:chOff x="0" y="0"/>
            <a:chExt cx="14283765" cy="875854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123825"/>
              <a:ext cx="14283765" cy="278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500"/>
                </a:lnSpc>
                <a:spcBef>
                  <a:spcPct val="0"/>
                </a:spcBef>
              </a:pPr>
              <a:r>
                <a:rPr lang="en-US" sz="6072" spc="910">
                  <a:solidFill>
                    <a:srgbClr val="FFFFFF"/>
                  </a:solidFill>
                  <a:latin typeface="HK Modular Bold Italics"/>
                </a:rPr>
                <a:t>¿QUÉ ES UNA PILA?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375721"/>
              <a:ext cx="14283765" cy="53828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47"/>
                </a:lnSpc>
              </a:pPr>
              <a:r>
                <a:rPr lang="en-US" sz="4647" spc="232">
                  <a:solidFill>
                    <a:srgbClr val="FFFFFF"/>
                  </a:solidFill>
                  <a:latin typeface="Computer Says No Bold"/>
                </a:rPr>
                <a:t>Una pila es una estructura de datos de entradas ordenadas tales que solo se introduce y elimina por un extremo, llamado cima o tope.</a:t>
              </a:r>
            </a:p>
            <a:p>
              <a:pPr algn="ctr">
                <a:lnSpc>
                  <a:spcPts val="4647"/>
                </a:lnSpc>
              </a:pPr>
              <a:r>
                <a:rPr lang="en-US" sz="4647" spc="232">
                  <a:solidFill>
                    <a:srgbClr val="FFFFFF"/>
                  </a:solidFill>
                  <a:latin typeface="Computer Says No Bold"/>
                </a:rPr>
                <a:t>Una estructura de datos tipo pila permite agregar nodos a la pila y eliminarlos de esta sólo desde su parte superior.</a:t>
              </a:r>
            </a:p>
            <a:p>
              <a:pPr marL="0" lvl="0" indent="0" algn="ctr">
                <a:lnSpc>
                  <a:spcPts val="4048"/>
                </a:lnSpc>
                <a:spcBef>
                  <a:spcPct val="0"/>
                </a:spcBef>
              </a:pPr>
              <a:endParaRPr lang="en-US" sz="4647" spc="232">
                <a:solidFill>
                  <a:srgbClr val="FFFFFF"/>
                </a:solidFill>
                <a:latin typeface="Computer Says No Bold"/>
              </a:endParaRP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11903411" y="2107071"/>
            <a:ext cx="5541364" cy="52088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10541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r="57899"/>
          <a:stretch>
            <a:fillRect/>
          </a:stretch>
        </p:blipFill>
        <p:spPr>
          <a:xfrm rot="-5400000">
            <a:off x="1606195" y="3641482"/>
            <a:ext cx="5039323" cy="6194313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6621407" y="1162950"/>
            <a:ext cx="10637893" cy="0"/>
          </a:xfrm>
          <a:prstGeom prst="line">
            <a:avLst/>
          </a:prstGeom>
          <a:ln w="28575" cap="flat">
            <a:solidFill>
              <a:srgbClr val="00FFFF"/>
            </a:solidFill>
            <a:prstDash val="solid"/>
            <a:headEnd type="none" w="sm" len="sm"/>
            <a:tailEnd type="oval" w="lg" len="lg"/>
          </a:ln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r="57899"/>
          <a:stretch>
            <a:fillRect/>
          </a:stretch>
        </p:blipFill>
        <p:spPr>
          <a:xfrm rot="5400000">
            <a:off x="1606195" y="451205"/>
            <a:ext cx="5039323" cy="6194313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630306" y="1681506"/>
            <a:ext cx="4991101" cy="6923987"/>
            <a:chOff x="0" y="0"/>
            <a:chExt cx="6654801" cy="9231983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/>
            <a:srcRect l="44026" t="11370" r="20036"/>
            <a:stretch>
              <a:fillRect/>
            </a:stretch>
          </p:blipFill>
          <p:spPr>
            <a:xfrm>
              <a:off x="0" y="0"/>
              <a:ext cx="6654801" cy="9231983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6854356" y="1028700"/>
            <a:ext cx="809889" cy="50820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7692487" y="8097288"/>
            <a:ext cx="809889" cy="508205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7767505" y="2061300"/>
            <a:ext cx="9086850" cy="534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59"/>
              </a:lnSpc>
              <a:spcBef>
                <a:spcPct val="0"/>
              </a:spcBef>
            </a:pPr>
            <a:r>
              <a:rPr lang="en-US" sz="4000" spc="289" dirty="0">
                <a:solidFill>
                  <a:srgbClr val="00FFFF"/>
                </a:solidFill>
                <a:latin typeface="Computer Says No Bold"/>
              </a:rPr>
              <a:t>¿QUÉ ES STACK EN JAVA?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642190" y="2697718"/>
            <a:ext cx="6147369" cy="2922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99"/>
              </a:lnSpc>
              <a:spcBef>
                <a:spcPct val="0"/>
              </a:spcBef>
            </a:pPr>
            <a:r>
              <a:rPr lang="en-US" sz="3600" u="none" spc="194" dirty="0">
                <a:solidFill>
                  <a:srgbClr val="FFFFFF"/>
                </a:solidFill>
                <a:latin typeface="Computer Says No Bold"/>
              </a:rPr>
              <a:t>Stack in java </a:t>
            </a:r>
            <a:r>
              <a:rPr lang="en-US" sz="3600" u="none" spc="194" dirty="0" err="1">
                <a:solidFill>
                  <a:srgbClr val="FFFFFF"/>
                </a:solidFill>
                <a:latin typeface="Computer Says No Bold"/>
              </a:rPr>
              <a:t>es</a:t>
            </a:r>
            <a:r>
              <a:rPr lang="en-US" sz="3600" u="none" spc="194" dirty="0">
                <a:solidFill>
                  <a:srgbClr val="FFFFFF"/>
                </a:solidFill>
                <a:latin typeface="Computer Says No Bold"/>
              </a:rPr>
              <a:t> </a:t>
            </a:r>
            <a:r>
              <a:rPr lang="en-US" sz="3600" u="none" spc="194" dirty="0" err="1">
                <a:solidFill>
                  <a:srgbClr val="FFFFFF"/>
                </a:solidFill>
                <a:latin typeface="Computer Says No Bold"/>
              </a:rPr>
              <a:t>una</a:t>
            </a:r>
            <a:r>
              <a:rPr lang="en-US" sz="3600" u="none" spc="194" dirty="0">
                <a:solidFill>
                  <a:srgbClr val="FFFFFF"/>
                </a:solidFill>
                <a:latin typeface="Computer Says No Bold"/>
              </a:rPr>
              <a:t> </a:t>
            </a:r>
            <a:r>
              <a:rPr lang="en-US" sz="3600" u="none" spc="194" dirty="0" err="1">
                <a:solidFill>
                  <a:srgbClr val="FFFFFF"/>
                </a:solidFill>
                <a:latin typeface="Computer Says No Bold"/>
              </a:rPr>
              <a:t>sección</a:t>
            </a:r>
            <a:r>
              <a:rPr lang="en-US" sz="3600" u="none" spc="194" dirty="0">
                <a:solidFill>
                  <a:srgbClr val="FFFFFF"/>
                </a:solidFill>
                <a:latin typeface="Computer Says No Bold"/>
              </a:rPr>
              <a:t> de </a:t>
            </a:r>
            <a:r>
              <a:rPr lang="en-US" sz="3600" u="none" spc="194" dirty="0" err="1">
                <a:solidFill>
                  <a:srgbClr val="FFFFFF"/>
                </a:solidFill>
                <a:latin typeface="Computer Says No Bold"/>
              </a:rPr>
              <a:t>memoria</a:t>
            </a:r>
            <a:r>
              <a:rPr lang="en-US" sz="3600" u="none" spc="194" dirty="0">
                <a:solidFill>
                  <a:srgbClr val="FFFFFF"/>
                </a:solidFill>
                <a:latin typeface="Computer Says No Bold"/>
              </a:rPr>
              <a:t> que </a:t>
            </a:r>
            <a:r>
              <a:rPr lang="en-US" sz="3600" u="none" spc="194" dirty="0" err="1">
                <a:solidFill>
                  <a:srgbClr val="FFFFFF"/>
                </a:solidFill>
                <a:latin typeface="Computer Says No Bold"/>
              </a:rPr>
              <a:t>contiene</a:t>
            </a:r>
            <a:r>
              <a:rPr lang="en-US" sz="3600" u="none" spc="194" dirty="0">
                <a:solidFill>
                  <a:srgbClr val="FFFFFF"/>
                </a:solidFill>
                <a:latin typeface="Computer Says No Bold"/>
              </a:rPr>
              <a:t> </a:t>
            </a:r>
            <a:r>
              <a:rPr lang="en-US" sz="3600" u="none" spc="194" dirty="0" err="1">
                <a:solidFill>
                  <a:srgbClr val="FFFFFF"/>
                </a:solidFill>
                <a:latin typeface="Computer Says No Bold"/>
              </a:rPr>
              <a:t>métodos</a:t>
            </a:r>
            <a:r>
              <a:rPr lang="en-US" sz="3600" u="none" spc="194" dirty="0">
                <a:solidFill>
                  <a:srgbClr val="FFFFFF"/>
                </a:solidFill>
                <a:latin typeface="Computer Says No Bold"/>
              </a:rPr>
              <a:t>, variables locales y variables de </a:t>
            </a:r>
            <a:r>
              <a:rPr lang="en-US" sz="3600" u="none" spc="194" dirty="0" err="1">
                <a:solidFill>
                  <a:srgbClr val="FFFFFF"/>
                </a:solidFill>
                <a:latin typeface="Computer Says No Bold"/>
              </a:rPr>
              <a:t>referencia</a:t>
            </a:r>
            <a:r>
              <a:rPr lang="en-US" sz="3600" u="none" spc="194" dirty="0">
                <a:solidFill>
                  <a:srgbClr val="FFFFFF"/>
                </a:solidFill>
                <a:latin typeface="Computer Says No Bold"/>
              </a:rPr>
              <a:t>.</a:t>
            </a:r>
          </a:p>
          <a:p>
            <a:pPr marL="0" lvl="0" indent="0" algn="l">
              <a:lnSpc>
                <a:spcPts val="3200"/>
              </a:lnSpc>
              <a:spcBef>
                <a:spcPct val="0"/>
              </a:spcBef>
            </a:pPr>
            <a:endParaRPr lang="en-US" sz="3899" u="none" spc="194" dirty="0">
              <a:solidFill>
                <a:srgbClr val="FFFFFF"/>
              </a:solidFill>
              <a:latin typeface="Computer Says No Bold"/>
            </a:endParaRPr>
          </a:p>
        </p:txBody>
      </p:sp>
      <p:sp>
        <p:nvSpPr>
          <p:cNvPr id="12" name="AutoShape 12"/>
          <p:cNvSpPr/>
          <p:nvPr/>
        </p:nvSpPr>
        <p:spPr>
          <a:xfrm>
            <a:off x="6621407" y="9229725"/>
            <a:ext cx="10637893" cy="0"/>
          </a:xfrm>
          <a:prstGeom prst="line">
            <a:avLst/>
          </a:prstGeom>
          <a:ln w="28575" cap="flat">
            <a:solidFill>
              <a:srgbClr val="00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3" name="TextBox 13"/>
          <p:cNvSpPr txBox="1"/>
          <p:nvPr/>
        </p:nvSpPr>
        <p:spPr>
          <a:xfrm>
            <a:off x="8172450" y="5331063"/>
            <a:ext cx="9086850" cy="1077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59"/>
              </a:lnSpc>
              <a:spcBef>
                <a:spcPct val="0"/>
              </a:spcBef>
            </a:pPr>
            <a:r>
              <a:rPr lang="en-US" sz="4000" spc="289" dirty="0">
                <a:solidFill>
                  <a:srgbClr val="00FFFF"/>
                </a:solidFill>
                <a:latin typeface="Computer Says No Bold"/>
              </a:rPr>
              <a:t>¿UNA STACK SERÁ LO MISMO QUE UNA PILA?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569312" y="6389900"/>
            <a:ext cx="8426999" cy="2590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0"/>
              </a:lnSpc>
              <a:spcBef>
                <a:spcPct val="0"/>
              </a:spcBef>
            </a:pPr>
            <a:endParaRPr dirty="0"/>
          </a:p>
          <a:p>
            <a:pPr marL="0" lvl="0" indent="0" algn="ctr">
              <a:lnSpc>
                <a:spcPts val="3399"/>
              </a:lnSpc>
              <a:spcBef>
                <a:spcPct val="0"/>
              </a:spcBef>
            </a:pPr>
            <a:r>
              <a:rPr lang="en-US" sz="4800" u="none" spc="169" dirty="0" err="1">
                <a:solidFill>
                  <a:srgbClr val="FFFFFF"/>
                </a:solidFill>
                <a:latin typeface="Computer Says No"/>
              </a:rPr>
              <a:t>Una</a:t>
            </a:r>
            <a:r>
              <a:rPr lang="en-US" sz="4800" u="none" spc="169" dirty="0">
                <a:solidFill>
                  <a:srgbClr val="FFFFFF"/>
                </a:solidFill>
                <a:latin typeface="Computer Says No"/>
              </a:rPr>
              <a:t> pila (stack) </a:t>
            </a:r>
            <a:r>
              <a:rPr lang="en-US" sz="4800" u="none" spc="169" dirty="0" err="1">
                <a:solidFill>
                  <a:srgbClr val="FFFFFF"/>
                </a:solidFill>
                <a:latin typeface="Computer Says No"/>
              </a:rPr>
              <a:t>es</a:t>
            </a:r>
            <a:r>
              <a:rPr lang="en-US" sz="4800" u="none" spc="169" dirty="0">
                <a:solidFill>
                  <a:srgbClr val="FFFFFF"/>
                </a:solidFill>
                <a:latin typeface="Computer Says No"/>
              </a:rPr>
              <a:t> </a:t>
            </a:r>
            <a:r>
              <a:rPr lang="en-US" sz="4800" u="none" spc="169" dirty="0" err="1">
                <a:solidFill>
                  <a:srgbClr val="FFFFFF"/>
                </a:solidFill>
                <a:latin typeface="Computer Says No"/>
              </a:rPr>
              <a:t>una</a:t>
            </a:r>
            <a:r>
              <a:rPr lang="en-US" sz="4800" u="none" spc="169" dirty="0">
                <a:solidFill>
                  <a:srgbClr val="FFFFFF"/>
                </a:solidFill>
                <a:latin typeface="Computer Says No"/>
              </a:rPr>
              <a:t> </a:t>
            </a:r>
            <a:r>
              <a:rPr lang="en-US" sz="4800" u="none" spc="169" dirty="0" err="1">
                <a:solidFill>
                  <a:srgbClr val="FFFFFF"/>
                </a:solidFill>
                <a:latin typeface="Computer Says No"/>
              </a:rPr>
              <a:t>colecciona</a:t>
            </a:r>
            <a:r>
              <a:rPr lang="en-US" sz="4800" u="none" spc="169" dirty="0">
                <a:solidFill>
                  <a:srgbClr val="FFFFFF"/>
                </a:solidFill>
                <a:latin typeface="Computer Says No"/>
              </a:rPr>
              <a:t> </a:t>
            </a:r>
            <a:r>
              <a:rPr lang="en-US" sz="4800" u="none" spc="169" dirty="0" err="1">
                <a:solidFill>
                  <a:srgbClr val="FFFFFF"/>
                </a:solidFill>
                <a:latin typeface="Computer Says No"/>
              </a:rPr>
              <a:t>ordenada</a:t>
            </a:r>
            <a:r>
              <a:rPr lang="en-US" sz="4800" u="none" spc="169" dirty="0">
                <a:solidFill>
                  <a:srgbClr val="FFFFFF"/>
                </a:solidFill>
                <a:latin typeface="Computer Says No"/>
              </a:rPr>
              <a:t> de </a:t>
            </a:r>
            <a:r>
              <a:rPr lang="en-US" sz="4800" u="none" spc="169" dirty="0" err="1">
                <a:solidFill>
                  <a:srgbClr val="FFFFFF"/>
                </a:solidFill>
                <a:latin typeface="Computer Says No"/>
              </a:rPr>
              <a:t>elementos</a:t>
            </a:r>
            <a:r>
              <a:rPr lang="en-US" sz="4800" u="none" spc="169" dirty="0">
                <a:solidFill>
                  <a:srgbClr val="FFFFFF"/>
                </a:solidFill>
                <a:latin typeface="Computer Says No"/>
              </a:rPr>
              <a:t> </a:t>
            </a:r>
            <a:r>
              <a:rPr lang="en-US" sz="4800" u="none" spc="169" dirty="0" err="1">
                <a:solidFill>
                  <a:srgbClr val="FFFFFF"/>
                </a:solidFill>
                <a:latin typeface="Computer Says No"/>
              </a:rPr>
              <a:t>en</a:t>
            </a:r>
            <a:r>
              <a:rPr lang="en-US" sz="4800" u="none" spc="169" dirty="0">
                <a:solidFill>
                  <a:srgbClr val="FFFFFF"/>
                </a:solidFill>
                <a:latin typeface="Computer Says No"/>
              </a:rPr>
              <a:t> la </a:t>
            </a:r>
            <a:r>
              <a:rPr lang="en-US" sz="4800" u="none" spc="169" dirty="0" err="1">
                <a:solidFill>
                  <a:srgbClr val="FFFFFF"/>
                </a:solidFill>
                <a:latin typeface="Computer Says No"/>
              </a:rPr>
              <a:t>cual</a:t>
            </a:r>
            <a:r>
              <a:rPr lang="en-US" sz="4800" u="none" spc="169" dirty="0">
                <a:solidFill>
                  <a:srgbClr val="FFFFFF"/>
                </a:solidFill>
                <a:latin typeface="Computer Says No"/>
              </a:rPr>
              <a:t> </a:t>
            </a:r>
            <a:r>
              <a:rPr lang="en-US" sz="4800" u="none" spc="169" dirty="0" err="1">
                <a:solidFill>
                  <a:srgbClr val="FFFFFF"/>
                </a:solidFill>
                <a:latin typeface="Computer Says No"/>
              </a:rPr>
              <a:t>los</a:t>
            </a:r>
            <a:r>
              <a:rPr lang="en-US" sz="4800" u="none" spc="169" dirty="0">
                <a:solidFill>
                  <a:srgbClr val="FFFFFF"/>
                </a:solidFill>
                <a:latin typeface="Computer Says No"/>
              </a:rPr>
              <a:t> </a:t>
            </a:r>
            <a:r>
              <a:rPr lang="en-US" sz="4800" u="none" spc="169" dirty="0" err="1">
                <a:solidFill>
                  <a:srgbClr val="FFFFFF"/>
                </a:solidFill>
                <a:latin typeface="Computer Says No"/>
              </a:rPr>
              <a:t>datos</a:t>
            </a:r>
            <a:r>
              <a:rPr lang="en-US" sz="4800" u="none" spc="169" dirty="0">
                <a:solidFill>
                  <a:srgbClr val="FFFFFF"/>
                </a:solidFill>
                <a:latin typeface="Computer Says No"/>
              </a:rPr>
              <a:t> se </a:t>
            </a:r>
            <a:r>
              <a:rPr lang="en-US" sz="4800" u="none" spc="169" dirty="0" err="1">
                <a:solidFill>
                  <a:srgbClr val="FFFFFF"/>
                </a:solidFill>
                <a:latin typeface="Computer Says No"/>
              </a:rPr>
              <a:t>insertan</a:t>
            </a:r>
            <a:r>
              <a:rPr lang="en-US" sz="4800" u="none" spc="169" dirty="0">
                <a:solidFill>
                  <a:srgbClr val="FFFFFF"/>
                </a:solidFill>
                <a:latin typeface="Computer Says No"/>
              </a:rPr>
              <a:t> o se </a:t>
            </a:r>
            <a:r>
              <a:rPr lang="en-US" sz="4800" u="none" spc="169" dirty="0" err="1">
                <a:solidFill>
                  <a:srgbClr val="FFFFFF"/>
                </a:solidFill>
                <a:latin typeface="Computer Says No"/>
              </a:rPr>
              <a:t>retiran</a:t>
            </a:r>
            <a:r>
              <a:rPr lang="en-US" sz="4800" u="none" spc="169" dirty="0">
                <a:solidFill>
                  <a:srgbClr val="FFFFFF"/>
                </a:solidFill>
                <a:latin typeface="Computer Says No"/>
              </a:rPr>
              <a:t> </a:t>
            </a:r>
            <a:r>
              <a:rPr lang="en-US" sz="4800" u="none" spc="169" dirty="0" err="1">
                <a:solidFill>
                  <a:srgbClr val="FFFFFF"/>
                </a:solidFill>
                <a:latin typeface="Computer Says No"/>
              </a:rPr>
              <a:t>por</a:t>
            </a:r>
            <a:r>
              <a:rPr lang="en-US" sz="4800" u="none" spc="169" dirty="0">
                <a:solidFill>
                  <a:srgbClr val="FFFFFF"/>
                </a:solidFill>
                <a:latin typeface="Computer Says No"/>
              </a:rPr>
              <a:t> el </a:t>
            </a:r>
            <a:r>
              <a:rPr lang="en-US" sz="4800" u="none" spc="169" dirty="0" err="1">
                <a:solidFill>
                  <a:srgbClr val="FFFFFF"/>
                </a:solidFill>
                <a:latin typeface="Computer Says No"/>
              </a:rPr>
              <a:t>mismo</a:t>
            </a:r>
            <a:r>
              <a:rPr lang="en-US" sz="4800" u="none" spc="169" dirty="0">
                <a:solidFill>
                  <a:srgbClr val="FFFFFF"/>
                </a:solidFill>
                <a:latin typeface="Computer Says No"/>
              </a:rPr>
              <a:t> </a:t>
            </a:r>
            <a:r>
              <a:rPr lang="en-US" sz="4800" u="none" spc="169" dirty="0" err="1">
                <a:solidFill>
                  <a:srgbClr val="FFFFFF"/>
                </a:solidFill>
                <a:latin typeface="Computer Says No"/>
              </a:rPr>
              <a:t>extremo</a:t>
            </a:r>
            <a:r>
              <a:rPr lang="en-US" sz="4800" u="none" spc="169" dirty="0">
                <a:solidFill>
                  <a:srgbClr val="FFFFFF"/>
                </a:solidFill>
                <a:latin typeface="Computer Says No"/>
              </a:rPr>
              <a:t> </a:t>
            </a:r>
            <a:r>
              <a:rPr lang="en-US" sz="4800" u="none" spc="169" dirty="0" err="1">
                <a:solidFill>
                  <a:srgbClr val="FFFFFF"/>
                </a:solidFill>
                <a:latin typeface="Computer Says No"/>
              </a:rPr>
              <a:t>llamado</a:t>
            </a:r>
            <a:r>
              <a:rPr lang="en-US" sz="4800" u="none" spc="169" dirty="0">
                <a:solidFill>
                  <a:srgbClr val="FFFFFF"/>
                </a:solidFill>
                <a:latin typeface="Computer Says No"/>
              </a:rPr>
              <a:t> “parte superior” de la pila.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44561" y="4685347"/>
            <a:ext cx="14494094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19"/>
              </a:lnSpc>
              <a:spcBef>
                <a:spcPct val="0"/>
              </a:spcBef>
            </a:pPr>
            <a:r>
              <a:rPr lang="en-US" sz="4800" spc="720">
                <a:solidFill>
                  <a:srgbClr val="FFFFFF"/>
                </a:solidFill>
                <a:latin typeface="HK Modular Bold Italics"/>
              </a:rPr>
              <a:t>¿QUÉ ES TOPE EN UNA PILA?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682433" y="5960477"/>
            <a:ext cx="10142921" cy="2816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 spc="274">
                <a:solidFill>
                  <a:srgbClr val="FFFFFF"/>
                </a:solidFill>
                <a:latin typeface="Computer Says No Bold"/>
              </a:rPr>
              <a:t>Esta función es la que se va incrementado o disminuyendo </a:t>
            </a:r>
          </a:p>
          <a:p>
            <a:pPr marL="0" lvl="0" indent="0" algn="ctr">
              <a:lnSpc>
                <a:spcPts val="5499"/>
              </a:lnSpc>
              <a:spcBef>
                <a:spcPct val="0"/>
              </a:spcBef>
            </a:pPr>
            <a:r>
              <a:rPr lang="en-US" sz="5499" spc="274">
                <a:solidFill>
                  <a:srgbClr val="FFFFFF"/>
                </a:solidFill>
                <a:latin typeface="Computer Says No Bold"/>
              </a:rPr>
              <a:t>a medida que se valla ingresando o sacando dato.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2120"/>
          <a:stretch>
            <a:fillRect/>
          </a:stretch>
        </p:blipFill>
        <p:spPr>
          <a:xfrm>
            <a:off x="5550110" y="721783"/>
            <a:ext cx="7187781" cy="298044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78867"/>
          <a:stretch>
            <a:fillRect/>
          </a:stretch>
        </p:blipFill>
        <p:spPr>
          <a:xfrm rot="-5400000">
            <a:off x="-2601902" y="4659302"/>
            <a:ext cx="8177065" cy="91586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78867"/>
          <a:stretch>
            <a:fillRect/>
          </a:stretch>
        </p:blipFill>
        <p:spPr>
          <a:xfrm rot="5400000">
            <a:off x="12712837" y="4659302"/>
            <a:ext cx="8177065" cy="9158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488603" y="2430394"/>
            <a:ext cx="9913374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19"/>
              </a:lnSpc>
              <a:spcBef>
                <a:spcPct val="0"/>
              </a:spcBef>
            </a:pPr>
            <a:r>
              <a:rPr lang="en-US" sz="4800" spc="720">
                <a:solidFill>
                  <a:srgbClr val="FFFFFF"/>
                </a:solidFill>
                <a:latin typeface="HK Modular Bold Italics"/>
              </a:rPr>
              <a:t>¿QUÉ ES MAX EN UNA PILA?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79076" b="1351"/>
          <a:stretch>
            <a:fillRect/>
          </a:stretch>
        </p:blipFill>
        <p:spPr>
          <a:xfrm>
            <a:off x="0" y="8356417"/>
            <a:ext cx="18288000" cy="193058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006942" y="5210175"/>
            <a:ext cx="8876696" cy="163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2"/>
              </a:lnSpc>
            </a:pPr>
            <a:r>
              <a:rPr lang="en-US" sz="4242" spc="212">
                <a:solidFill>
                  <a:srgbClr val="FFFFFF"/>
                </a:solidFill>
                <a:latin typeface="Computer Says No Bold"/>
              </a:rPr>
              <a:t>Está variable se utiliza para indicar el último</a:t>
            </a:r>
          </a:p>
          <a:p>
            <a:pPr marL="0" lvl="0" indent="0" algn="ctr">
              <a:lnSpc>
                <a:spcPts val="4242"/>
              </a:lnSpc>
              <a:spcBef>
                <a:spcPct val="0"/>
              </a:spcBef>
            </a:pPr>
            <a:r>
              <a:rPr lang="en-US" sz="4242" spc="212">
                <a:solidFill>
                  <a:srgbClr val="FFFFFF"/>
                </a:solidFill>
                <a:latin typeface="Computer Says No Bold"/>
              </a:rPr>
              <a:t>elemento que se insertó en la pila.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81126"/>
          <a:stretch>
            <a:fillRect/>
          </a:stretch>
        </p:blipFill>
        <p:spPr>
          <a:xfrm>
            <a:off x="886023" y="-200025"/>
            <a:ext cx="16515953" cy="168134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1028700" y="3675362"/>
            <a:ext cx="5650338" cy="3718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64" t="6364" r="3760" b="415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586230" y="1028700"/>
            <a:ext cx="17115540" cy="8621953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2284249" y="2510752"/>
            <a:ext cx="5657850" cy="565785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FFFF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12524579" y="3570019"/>
            <a:ext cx="5177191" cy="353931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32070" y="2237412"/>
            <a:ext cx="11918148" cy="214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69"/>
              </a:lnSpc>
              <a:spcBef>
                <a:spcPct val="0"/>
              </a:spcBef>
            </a:pPr>
            <a:r>
              <a:rPr lang="en-US" sz="4121" spc="618">
                <a:solidFill>
                  <a:srgbClr val="FFFFFF"/>
                </a:solidFill>
                <a:latin typeface="HK Modular Bold Italics"/>
              </a:rPr>
              <a:t>¿A QUE SE REFIERE EL MÉTODO ESVACIA() EN UNA PILA?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01377" y="5112251"/>
            <a:ext cx="9171897" cy="1774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99"/>
              </a:lnSpc>
              <a:spcBef>
                <a:spcPct val="0"/>
              </a:spcBef>
            </a:pPr>
            <a:r>
              <a:rPr lang="en-US" sz="4599" spc="229">
                <a:solidFill>
                  <a:srgbClr val="FFFFFF"/>
                </a:solidFill>
                <a:latin typeface="Computer Says No Bold"/>
              </a:rPr>
              <a:t>Una pila vacía no contiene elemento alguno dentro de la estructura y el tope de la misma apunta a nulo.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578</Words>
  <Application>Microsoft Office PowerPoint</Application>
  <PresentationFormat>Personalizado</PresentationFormat>
  <Paragraphs>63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7" baseType="lpstr">
      <vt:lpstr>HK Modular Bold</vt:lpstr>
      <vt:lpstr>Calibri</vt:lpstr>
      <vt:lpstr>HK Modular Bold Italics</vt:lpstr>
      <vt:lpstr>HK Modular</vt:lpstr>
      <vt:lpstr>Bebas Neue Bold</vt:lpstr>
      <vt:lpstr>Computer Says No Bold</vt:lpstr>
      <vt:lpstr>Computer Says No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Basic Guide for Beginners</dc:title>
  <dc:creator>win10</dc:creator>
  <cp:lastModifiedBy>FRANCISCO _ VELASCO MARQUEZ</cp:lastModifiedBy>
  <cp:revision>3</cp:revision>
  <dcterms:created xsi:type="dcterms:W3CDTF">2006-08-16T00:00:00Z</dcterms:created>
  <dcterms:modified xsi:type="dcterms:W3CDTF">2022-10-25T02:18:09Z</dcterms:modified>
  <dc:identifier>DAFP8SisItA</dc:identifier>
</cp:coreProperties>
</file>