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D0D0D"/>
    <a:srgbClr val="FFFFCC"/>
    <a:srgbClr val="2C4E30"/>
    <a:srgbClr val="9148C8"/>
    <a:srgbClr val="C50BA2"/>
    <a:srgbClr val="993300"/>
    <a:srgbClr val="000000"/>
    <a:srgbClr val="EE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1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56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8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6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8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3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9CB2-BD2B-4910-A8DE-C422082F4B3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F0D5-16CB-47BA-BD4F-B99638655E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18627" y="-156727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2326" y="105457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778196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ángulo 6"/>
          <p:cNvSpPr/>
          <p:nvPr/>
        </p:nvSpPr>
        <p:spPr>
          <a:xfrm>
            <a:off x="6416110" y="559625"/>
            <a:ext cx="51808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HITO 2-POO variables,</a:t>
            </a:r>
          </a:p>
          <a:p>
            <a:pPr algn="ctr"/>
            <a:r>
              <a:rPr lang="es-ES" sz="4000" b="1" cap="none" spc="0" dirty="0" err="1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arrays</a:t>
            </a:r>
            <a:r>
              <a:rPr lang="es-ES" sz="4000" b="1" cap="none" spc="0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, clases, </a:t>
            </a:r>
            <a:r>
              <a:rPr lang="es-ES" sz="4000" b="1" cap="none" spc="0" dirty="0" err="1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packages</a:t>
            </a:r>
            <a:endParaRPr lang="es-ES" sz="4000" b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6646623" y="2293932"/>
            <a:ext cx="4531022" cy="3227825"/>
          </a:xfrm>
          <a:custGeom>
            <a:avLst/>
            <a:gdLst>
              <a:gd name="connsiteX0" fmla="*/ 460030 w 4531022"/>
              <a:gd name="connsiteY0" fmla="*/ 1235331 h 3227825"/>
              <a:gd name="connsiteX1" fmla="*/ 58977 w 4531022"/>
              <a:gd name="connsiteY1" fmla="*/ 657815 h 3227825"/>
              <a:gd name="connsiteX2" fmla="*/ 299609 w 4531022"/>
              <a:gd name="connsiteY2" fmla="*/ 240721 h 3227825"/>
              <a:gd name="connsiteX3" fmla="*/ 764830 w 4531022"/>
              <a:gd name="connsiteY3" fmla="*/ 369057 h 3227825"/>
              <a:gd name="connsiteX4" fmla="*/ 1246093 w 4531022"/>
              <a:gd name="connsiteY4" fmla="*/ 128426 h 3227825"/>
              <a:gd name="connsiteX5" fmla="*/ 1919861 w 4531022"/>
              <a:gd name="connsiteY5" fmla="*/ 288847 h 3227825"/>
              <a:gd name="connsiteX6" fmla="*/ 2529461 w 4531022"/>
              <a:gd name="connsiteY6" fmla="*/ 89 h 3227825"/>
              <a:gd name="connsiteX7" fmla="*/ 2914472 w 4531022"/>
              <a:gd name="connsiteY7" fmla="*/ 256763 h 3227825"/>
              <a:gd name="connsiteX8" fmla="*/ 3491988 w 4531022"/>
              <a:gd name="connsiteY8" fmla="*/ 160510 h 3227825"/>
              <a:gd name="connsiteX9" fmla="*/ 4133672 w 4531022"/>
              <a:gd name="connsiteY9" fmla="*/ 160510 h 3227825"/>
              <a:gd name="connsiteX10" fmla="*/ 4518682 w 4531022"/>
              <a:gd name="connsiteY10" fmla="*/ 561563 h 3227825"/>
              <a:gd name="connsiteX11" fmla="*/ 4342219 w 4531022"/>
              <a:gd name="connsiteY11" fmla="*/ 930531 h 3227825"/>
              <a:gd name="connsiteX12" fmla="*/ 4133672 w 4531022"/>
              <a:gd name="connsiteY12" fmla="*/ 1187205 h 3227825"/>
              <a:gd name="connsiteX13" fmla="*/ 3957209 w 4531022"/>
              <a:gd name="connsiteY13" fmla="*/ 1684510 h 3227825"/>
              <a:gd name="connsiteX14" fmla="*/ 4085545 w 4531022"/>
              <a:gd name="connsiteY14" fmla="*/ 1925142 h 3227825"/>
              <a:gd name="connsiteX15" fmla="*/ 4486598 w 4531022"/>
              <a:gd name="connsiteY15" fmla="*/ 2245984 h 3227825"/>
              <a:gd name="connsiteX16" fmla="*/ 4470556 w 4531022"/>
              <a:gd name="connsiteY16" fmla="*/ 2759331 h 3227825"/>
              <a:gd name="connsiteX17" fmla="*/ 4037419 w 4531022"/>
              <a:gd name="connsiteY17" fmla="*/ 3064131 h 3227825"/>
              <a:gd name="connsiteX18" fmla="*/ 3588240 w 4531022"/>
              <a:gd name="connsiteY18" fmla="*/ 3064131 h 3227825"/>
              <a:gd name="connsiteX19" fmla="*/ 2898430 w 4531022"/>
              <a:gd name="connsiteY19" fmla="*/ 3064131 h 3227825"/>
              <a:gd name="connsiteX20" fmla="*/ 2866345 w 4531022"/>
              <a:gd name="connsiteY20" fmla="*/ 3096215 h 3227825"/>
              <a:gd name="connsiteX21" fmla="*/ 2465293 w 4531022"/>
              <a:gd name="connsiteY21" fmla="*/ 3224552 h 3227825"/>
              <a:gd name="connsiteX22" fmla="*/ 1919861 w 4531022"/>
              <a:gd name="connsiteY22" fmla="*/ 3192468 h 3227825"/>
              <a:gd name="connsiteX23" fmla="*/ 1294219 w 4531022"/>
              <a:gd name="connsiteY23" fmla="*/ 3224552 h 3227825"/>
              <a:gd name="connsiteX24" fmla="*/ 684619 w 4531022"/>
              <a:gd name="connsiteY24" fmla="*/ 3096215 h 3227825"/>
              <a:gd name="connsiteX25" fmla="*/ 187314 w 4531022"/>
              <a:gd name="connsiteY25" fmla="*/ 3064131 h 3227825"/>
              <a:gd name="connsiteX26" fmla="*/ 26893 w 4531022"/>
              <a:gd name="connsiteY26" fmla="*/ 2502657 h 3227825"/>
              <a:gd name="connsiteX27" fmla="*/ 700661 w 4531022"/>
              <a:gd name="connsiteY27" fmla="*/ 2133689 h 3227825"/>
              <a:gd name="connsiteX28" fmla="*/ 1085672 w 4531022"/>
              <a:gd name="connsiteY28" fmla="*/ 2149731 h 3227825"/>
              <a:gd name="connsiteX29" fmla="*/ 957335 w 4531022"/>
              <a:gd name="connsiteY29" fmla="*/ 1812847 h 3227825"/>
              <a:gd name="connsiteX30" fmla="*/ 588366 w 4531022"/>
              <a:gd name="connsiteY30" fmla="*/ 1716594 h 3227825"/>
              <a:gd name="connsiteX31" fmla="*/ 460030 w 4531022"/>
              <a:gd name="connsiteY31" fmla="*/ 1235331 h 322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31022" h="3227825">
                <a:moveTo>
                  <a:pt x="460030" y="1235331"/>
                </a:moveTo>
                <a:cubicBezTo>
                  <a:pt x="371799" y="1058868"/>
                  <a:pt x="85714" y="823583"/>
                  <a:pt x="58977" y="657815"/>
                </a:cubicBezTo>
                <a:cubicBezTo>
                  <a:pt x="32240" y="492047"/>
                  <a:pt x="181967" y="288847"/>
                  <a:pt x="299609" y="240721"/>
                </a:cubicBezTo>
                <a:cubicBezTo>
                  <a:pt x="417251" y="192595"/>
                  <a:pt x="607083" y="387773"/>
                  <a:pt x="764830" y="369057"/>
                </a:cubicBezTo>
                <a:cubicBezTo>
                  <a:pt x="922577" y="350341"/>
                  <a:pt x="1053588" y="141794"/>
                  <a:pt x="1246093" y="128426"/>
                </a:cubicBezTo>
                <a:cubicBezTo>
                  <a:pt x="1438598" y="115058"/>
                  <a:pt x="1705966" y="310236"/>
                  <a:pt x="1919861" y="288847"/>
                </a:cubicBezTo>
                <a:cubicBezTo>
                  <a:pt x="2133756" y="267458"/>
                  <a:pt x="2363693" y="5436"/>
                  <a:pt x="2529461" y="89"/>
                </a:cubicBezTo>
                <a:cubicBezTo>
                  <a:pt x="2695229" y="-5258"/>
                  <a:pt x="2754051" y="230026"/>
                  <a:pt x="2914472" y="256763"/>
                </a:cubicBezTo>
                <a:cubicBezTo>
                  <a:pt x="3074893" y="283500"/>
                  <a:pt x="3288788" y="176552"/>
                  <a:pt x="3491988" y="160510"/>
                </a:cubicBezTo>
                <a:cubicBezTo>
                  <a:pt x="3695188" y="144468"/>
                  <a:pt x="3962556" y="93668"/>
                  <a:pt x="4133672" y="160510"/>
                </a:cubicBezTo>
                <a:cubicBezTo>
                  <a:pt x="4304788" y="227352"/>
                  <a:pt x="4483924" y="433226"/>
                  <a:pt x="4518682" y="561563"/>
                </a:cubicBezTo>
                <a:cubicBezTo>
                  <a:pt x="4553440" y="689900"/>
                  <a:pt x="4406387" y="826257"/>
                  <a:pt x="4342219" y="930531"/>
                </a:cubicBezTo>
                <a:cubicBezTo>
                  <a:pt x="4278051" y="1034805"/>
                  <a:pt x="4197840" y="1061542"/>
                  <a:pt x="4133672" y="1187205"/>
                </a:cubicBezTo>
                <a:cubicBezTo>
                  <a:pt x="4069504" y="1312868"/>
                  <a:pt x="3965230" y="1561521"/>
                  <a:pt x="3957209" y="1684510"/>
                </a:cubicBezTo>
                <a:cubicBezTo>
                  <a:pt x="3949188" y="1807499"/>
                  <a:pt x="3997314" y="1831563"/>
                  <a:pt x="4085545" y="1925142"/>
                </a:cubicBezTo>
                <a:cubicBezTo>
                  <a:pt x="4173776" y="2018721"/>
                  <a:pt x="4422430" y="2106953"/>
                  <a:pt x="4486598" y="2245984"/>
                </a:cubicBezTo>
                <a:cubicBezTo>
                  <a:pt x="4550766" y="2385015"/>
                  <a:pt x="4545419" y="2622973"/>
                  <a:pt x="4470556" y="2759331"/>
                </a:cubicBezTo>
                <a:cubicBezTo>
                  <a:pt x="4395693" y="2895689"/>
                  <a:pt x="4184472" y="3013331"/>
                  <a:pt x="4037419" y="3064131"/>
                </a:cubicBezTo>
                <a:cubicBezTo>
                  <a:pt x="3890366" y="3114931"/>
                  <a:pt x="3588240" y="3064131"/>
                  <a:pt x="3588240" y="3064131"/>
                </a:cubicBezTo>
                <a:lnTo>
                  <a:pt x="2898430" y="3064131"/>
                </a:lnTo>
                <a:cubicBezTo>
                  <a:pt x="2778114" y="3069478"/>
                  <a:pt x="2938535" y="3069478"/>
                  <a:pt x="2866345" y="3096215"/>
                </a:cubicBezTo>
                <a:cubicBezTo>
                  <a:pt x="2794155" y="3122952"/>
                  <a:pt x="2623040" y="3208510"/>
                  <a:pt x="2465293" y="3224552"/>
                </a:cubicBezTo>
                <a:cubicBezTo>
                  <a:pt x="2307546" y="3240594"/>
                  <a:pt x="2115040" y="3192468"/>
                  <a:pt x="1919861" y="3192468"/>
                </a:cubicBezTo>
                <a:cubicBezTo>
                  <a:pt x="1724682" y="3192468"/>
                  <a:pt x="1500093" y="3240594"/>
                  <a:pt x="1294219" y="3224552"/>
                </a:cubicBezTo>
                <a:cubicBezTo>
                  <a:pt x="1088345" y="3208510"/>
                  <a:pt x="869103" y="3122952"/>
                  <a:pt x="684619" y="3096215"/>
                </a:cubicBezTo>
                <a:cubicBezTo>
                  <a:pt x="500135" y="3069478"/>
                  <a:pt x="296935" y="3163057"/>
                  <a:pt x="187314" y="3064131"/>
                </a:cubicBezTo>
                <a:cubicBezTo>
                  <a:pt x="77693" y="2965205"/>
                  <a:pt x="-58665" y="2657730"/>
                  <a:pt x="26893" y="2502657"/>
                </a:cubicBezTo>
                <a:cubicBezTo>
                  <a:pt x="112451" y="2347584"/>
                  <a:pt x="524198" y="2192510"/>
                  <a:pt x="700661" y="2133689"/>
                </a:cubicBezTo>
                <a:cubicBezTo>
                  <a:pt x="877124" y="2074868"/>
                  <a:pt x="1042893" y="2203205"/>
                  <a:pt x="1085672" y="2149731"/>
                </a:cubicBezTo>
                <a:cubicBezTo>
                  <a:pt x="1128451" y="2096257"/>
                  <a:pt x="1040219" y="1885037"/>
                  <a:pt x="957335" y="1812847"/>
                </a:cubicBezTo>
                <a:cubicBezTo>
                  <a:pt x="874451" y="1740657"/>
                  <a:pt x="671250" y="1812847"/>
                  <a:pt x="588366" y="1716594"/>
                </a:cubicBezTo>
                <a:cubicBezTo>
                  <a:pt x="505482" y="1620341"/>
                  <a:pt x="548261" y="1411794"/>
                  <a:pt x="460030" y="123533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754728" y="2478420"/>
            <a:ext cx="450360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Ing. William Barra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Estudiante: Iris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Michelle </a:t>
            </a:r>
          </a:p>
          <a:p>
            <a:pPr algn="ctr"/>
            <a:r>
              <a:rPr lang="es-E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Velasco </a:t>
            </a:r>
            <a:r>
              <a:rPr lang="es-ES" sz="4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Aruquipa</a:t>
            </a:r>
            <a:endParaRPr lang="es-E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66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ectángulo 1"/>
          <p:cNvSpPr/>
          <p:nvPr/>
        </p:nvSpPr>
        <p:spPr>
          <a:xfrm>
            <a:off x="966381" y="1484611"/>
            <a:ext cx="456727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lackadder ITC" panose="04020505051007020D02" pitchFamily="82" charset="0"/>
              </a:rPr>
              <a:t>Generamos </a:t>
            </a:r>
          </a:p>
          <a:p>
            <a:pPr algn="ctr"/>
            <a:r>
              <a:rPr lang="es-ES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lackadder ITC" panose="04020505051007020D02" pitchFamily="82" charset="0"/>
              </a:rPr>
              <a:t>la clase </a:t>
            </a:r>
          </a:p>
          <a:p>
            <a:pPr algn="ctr"/>
            <a:r>
              <a:rPr lang="es-ES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lackadder ITC" panose="04020505051007020D02" pitchFamily="82" charset="0"/>
              </a:rPr>
              <a:t>Departamento</a:t>
            </a:r>
            <a:endParaRPr lang="es-E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lackadder ITC" panose="04020505051007020D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1629" t="13870" r="12148" b="10033"/>
          <a:stretch/>
        </p:blipFill>
        <p:spPr>
          <a:xfrm>
            <a:off x="6469102" y="450687"/>
            <a:ext cx="5161406" cy="58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6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ectángulo 1"/>
          <p:cNvSpPr/>
          <p:nvPr/>
        </p:nvSpPr>
        <p:spPr>
          <a:xfrm>
            <a:off x="6948848" y="884447"/>
            <a:ext cx="425148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 </a:t>
            </a:r>
          </a:p>
          <a:p>
            <a:pPr algn="ctr"/>
            <a:r>
              <a:rPr lang="es-E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Generar </a:t>
            </a:r>
          </a:p>
          <a:p>
            <a:pPr algn="ctr"/>
            <a:r>
              <a:rPr lang="es-E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una clase</a:t>
            </a:r>
          </a:p>
          <a:p>
            <a:pPr algn="ctr"/>
            <a:r>
              <a:rPr lang="es-E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s-ES" sz="60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pais</a:t>
            </a:r>
            <a:endParaRPr lang="es-ES" sz="6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2985" t="11459" r="18806" b="9813"/>
          <a:stretch/>
        </p:blipFill>
        <p:spPr>
          <a:xfrm>
            <a:off x="676384" y="289963"/>
            <a:ext cx="4913229" cy="5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ectángulo 1"/>
          <p:cNvSpPr/>
          <p:nvPr/>
        </p:nvSpPr>
        <p:spPr>
          <a:xfrm>
            <a:off x="8982225" y="884447"/>
            <a:ext cx="1847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60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1383" t="10801" r="17326" b="10470"/>
          <a:stretch/>
        </p:blipFill>
        <p:spPr>
          <a:xfrm>
            <a:off x="599558" y="360421"/>
            <a:ext cx="4990055" cy="591470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33232" t="25494" r="27930" b="11786"/>
          <a:stretch/>
        </p:blipFill>
        <p:spPr>
          <a:xfrm>
            <a:off x="6614795" y="949866"/>
            <a:ext cx="5053263" cy="4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4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ángulo 6"/>
          <p:cNvSpPr/>
          <p:nvPr/>
        </p:nvSpPr>
        <p:spPr>
          <a:xfrm>
            <a:off x="2202629" y="54262"/>
            <a:ext cx="20665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ush Script MT" panose="03060802040406070304" pitchFamily="66" charset="0"/>
              </a:rPr>
              <a:t>Main</a:t>
            </a:r>
            <a:endParaRPr lang="es-E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31383" t="10362" r="30642" b="46875"/>
          <a:stretch/>
        </p:blipFill>
        <p:spPr>
          <a:xfrm>
            <a:off x="630644" y="1508010"/>
            <a:ext cx="4940970" cy="39228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35081" t="11020" r="16957" b="25823"/>
          <a:stretch/>
        </p:blipFill>
        <p:spPr>
          <a:xfrm>
            <a:off x="6482346" y="605754"/>
            <a:ext cx="5232711" cy="5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27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3355" t="21327" r="10669" b="17708"/>
          <a:stretch/>
        </p:blipFill>
        <p:spPr>
          <a:xfrm>
            <a:off x="645932" y="812576"/>
            <a:ext cx="4943681" cy="493564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 rot="18505327">
            <a:off x="7201183" y="1753071"/>
            <a:ext cx="3132589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</a:t>
            </a:r>
            <a:endParaRPr lang="es-ES" sz="1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147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 flipH="1">
            <a:off x="332447" y="87261"/>
            <a:ext cx="6094518" cy="6503322"/>
            <a:chOff x="5623975" y="146944"/>
            <a:chExt cx="6094518" cy="6503322"/>
          </a:xfrm>
        </p:grpSpPr>
        <p:sp>
          <p:nvSpPr>
            <p:cNvPr id="5" name="Proceso 4"/>
            <p:cNvSpPr/>
            <p:nvPr/>
          </p:nvSpPr>
          <p:spPr>
            <a:xfrm>
              <a:off x="6005053" y="147822"/>
              <a:ext cx="5713440" cy="6502444"/>
            </a:xfrm>
            <a:prstGeom prst="flowChartProcess">
              <a:avLst/>
            </a:prstGeom>
            <a:gradFill>
              <a:gsLst>
                <a:gs pos="100000">
                  <a:srgbClr val="C50BA2"/>
                </a:gs>
                <a:gs pos="25000">
                  <a:srgbClr val="9148C8"/>
                </a:gs>
              </a:gsLst>
              <a:lin ang="5400000" scaled="1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grpSp>
          <p:nvGrpSpPr>
            <p:cNvPr id="235" name="Grupo 234"/>
            <p:cNvGrpSpPr/>
            <p:nvPr/>
          </p:nvGrpSpPr>
          <p:grpSpPr>
            <a:xfrm>
              <a:off x="5623975" y="146944"/>
              <a:ext cx="794327" cy="562372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3" name="Rectángulo 252"/>
            <p:cNvSpPr/>
            <p:nvPr/>
          </p:nvSpPr>
          <p:spPr>
            <a:xfrm>
              <a:off x="6079565" y="698719"/>
              <a:ext cx="338737" cy="299932"/>
            </a:xfrm>
            <a:prstGeom prst="rect">
              <a:avLst/>
            </a:prstGeom>
            <a:solidFill>
              <a:srgbClr val="9148C8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upo 237"/>
            <p:cNvGrpSpPr/>
            <p:nvPr/>
          </p:nvGrpSpPr>
          <p:grpSpPr>
            <a:xfrm>
              <a:off x="5624424" y="1484069"/>
              <a:ext cx="794326" cy="299932"/>
              <a:chOff x="5859083" y="149824"/>
              <a:chExt cx="675350" cy="288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623975" y="1920532"/>
              <a:ext cx="794327" cy="299932"/>
              <a:chOff x="5859082" y="149824"/>
              <a:chExt cx="675351" cy="288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626350" y="2398497"/>
              <a:ext cx="794327" cy="299932"/>
              <a:chOff x="5859082" y="149824"/>
              <a:chExt cx="675351" cy="288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upo 98"/>
            <p:cNvGrpSpPr/>
            <p:nvPr/>
          </p:nvGrpSpPr>
          <p:grpSpPr>
            <a:xfrm>
              <a:off x="5623975" y="595232"/>
              <a:ext cx="794327" cy="562372"/>
              <a:chOff x="5859082" y="39930"/>
              <a:chExt cx="675351" cy="540000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o de bloque 10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upo 130"/>
            <p:cNvGrpSpPr/>
            <p:nvPr/>
          </p:nvGrpSpPr>
          <p:grpSpPr>
            <a:xfrm>
              <a:off x="5623975" y="1043520"/>
              <a:ext cx="794327" cy="562372"/>
              <a:chOff x="5859082" y="39930"/>
              <a:chExt cx="675351" cy="540000"/>
            </a:xfrm>
          </p:grpSpPr>
          <p:sp>
            <p:nvSpPr>
              <p:cNvPr id="132" name="Rectángulo 131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ángulo 132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o de bloque 133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5" name="Grupo 134"/>
            <p:cNvGrpSpPr/>
            <p:nvPr/>
          </p:nvGrpSpPr>
          <p:grpSpPr>
            <a:xfrm>
              <a:off x="5623975" y="1491808"/>
              <a:ext cx="794327" cy="562372"/>
              <a:chOff x="5859082" y="39930"/>
              <a:chExt cx="675351" cy="540000"/>
            </a:xfrm>
          </p:grpSpPr>
          <p:sp>
            <p:nvSpPr>
              <p:cNvPr id="136" name="Rectángulo 13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ángulo 13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rco de bloque 13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5623975" y="1940096"/>
              <a:ext cx="794327" cy="562372"/>
              <a:chOff x="5859082" y="39930"/>
              <a:chExt cx="675351" cy="540000"/>
            </a:xfrm>
          </p:grpSpPr>
          <p:sp>
            <p:nvSpPr>
              <p:cNvPr id="140" name="Rectángulo 13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ángulo 14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co de bloque 14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upo 142"/>
            <p:cNvGrpSpPr/>
            <p:nvPr/>
          </p:nvGrpSpPr>
          <p:grpSpPr>
            <a:xfrm>
              <a:off x="5623975" y="2388384"/>
              <a:ext cx="794327" cy="562372"/>
              <a:chOff x="5859082" y="39930"/>
              <a:chExt cx="675351" cy="540000"/>
            </a:xfrm>
          </p:grpSpPr>
          <p:sp>
            <p:nvSpPr>
              <p:cNvPr id="144" name="Rectángulo 1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Arco de bloque 1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>
              <a:off x="5623975" y="2836672"/>
              <a:ext cx="794327" cy="562372"/>
              <a:chOff x="5859082" y="39930"/>
              <a:chExt cx="675351" cy="540000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Arco de bloque 149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>
              <a:off x="5623975" y="3284960"/>
              <a:ext cx="794327" cy="562372"/>
              <a:chOff x="5859082" y="39930"/>
              <a:chExt cx="675351" cy="540000"/>
            </a:xfrm>
          </p:grpSpPr>
          <p:sp>
            <p:nvSpPr>
              <p:cNvPr id="152" name="Rectángulo 151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ángulo 152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rco de bloque 153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5" name="Grupo 154"/>
            <p:cNvGrpSpPr/>
            <p:nvPr/>
          </p:nvGrpSpPr>
          <p:grpSpPr>
            <a:xfrm>
              <a:off x="5623975" y="3733248"/>
              <a:ext cx="794327" cy="562372"/>
              <a:chOff x="5859082" y="39930"/>
              <a:chExt cx="675351" cy="540000"/>
            </a:xfrm>
          </p:grpSpPr>
          <p:sp>
            <p:nvSpPr>
              <p:cNvPr id="156" name="Rectángulo 1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ángulo 1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o de bloque 1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9" name="Grupo 158"/>
            <p:cNvGrpSpPr/>
            <p:nvPr/>
          </p:nvGrpSpPr>
          <p:grpSpPr>
            <a:xfrm>
              <a:off x="5623975" y="4181536"/>
              <a:ext cx="794327" cy="562372"/>
              <a:chOff x="5859082" y="39930"/>
              <a:chExt cx="675351" cy="540000"/>
            </a:xfrm>
          </p:grpSpPr>
          <p:sp>
            <p:nvSpPr>
              <p:cNvPr id="160" name="Rectángulo 15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ángulo 16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o de bloque 16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upo 162"/>
            <p:cNvGrpSpPr/>
            <p:nvPr/>
          </p:nvGrpSpPr>
          <p:grpSpPr>
            <a:xfrm>
              <a:off x="5623975" y="4629824"/>
              <a:ext cx="794327" cy="562372"/>
              <a:chOff x="5859082" y="39930"/>
              <a:chExt cx="675351" cy="540000"/>
            </a:xfrm>
          </p:grpSpPr>
          <p:sp>
            <p:nvSpPr>
              <p:cNvPr id="164" name="Rectángulo 16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o de bloque 16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upo 166"/>
            <p:cNvGrpSpPr/>
            <p:nvPr/>
          </p:nvGrpSpPr>
          <p:grpSpPr>
            <a:xfrm>
              <a:off x="5623975" y="5078112"/>
              <a:ext cx="794327" cy="562372"/>
              <a:chOff x="5859082" y="39930"/>
              <a:chExt cx="675351" cy="540000"/>
            </a:xfrm>
          </p:grpSpPr>
          <p:sp>
            <p:nvSpPr>
              <p:cNvPr id="168" name="Rectángulo 167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o de bloque 169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upo 170"/>
            <p:cNvGrpSpPr/>
            <p:nvPr/>
          </p:nvGrpSpPr>
          <p:grpSpPr>
            <a:xfrm>
              <a:off x="5623975" y="5526400"/>
              <a:ext cx="794327" cy="562372"/>
              <a:chOff x="5859082" y="39930"/>
              <a:chExt cx="675351" cy="540000"/>
            </a:xfrm>
          </p:grpSpPr>
          <p:sp>
            <p:nvSpPr>
              <p:cNvPr id="172" name="Rectángulo 171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Arco de bloque 173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5" name="Grupo 174"/>
            <p:cNvGrpSpPr/>
            <p:nvPr/>
          </p:nvGrpSpPr>
          <p:grpSpPr>
            <a:xfrm>
              <a:off x="5623975" y="5974688"/>
              <a:ext cx="794327" cy="562372"/>
              <a:chOff x="5859082" y="39930"/>
              <a:chExt cx="675351" cy="540000"/>
            </a:xfrm>
          </p:grpSpPr>
          <p:sp>
            <p:nvSpPr>
              <p:cNvPr id="176" name="Rectángulo 17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co de bloque 17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5371041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11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77373" y="98229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      Clases: Las clases pueden ser definidas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      como un molde que contendrá todas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     las características y acciones con las 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cuales podemos.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Propiedades: Las propiedades son las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características de una clase</a:t>
            </a:r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Propiedades: Las propiedades son las características de una clase,</a:t>
            </a:r>
            <a:endParaRPr lang="es-ES" dirty="0" smtClean="0"/>
          </a:p>
          <a:p>
            <a:pPr algn="ctr"/>
            <a:r>
              <a:rPr lang="es-ES" dirty="0" smtClean="0"/>
              <a:t>es </a:t>
            </a:r>
            <a:r>
              <a:rPr lang="es-ES" dirty="0"/>
              <a:t>un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 </a:t>
            </a:r>
            <a:endParaRPr lang="es-ES" sz="280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endParaRPr lang="es-ES" sz="280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endParaRPr lang="es-ES" sz="280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ahnschrift Light Condensed" panose="020B0502040204020203" pitchFamily="34" charset="0"/>
              </a:rPr>
              <a:t>Es </a:t>
            </a:r>
            <a:r>
              <a:rPr lang="es-ES" sz="2800" dirty="0" smtClean="0">
                <a:solidFill>
                  <a:srgbClr val="0D0D0D"/>
                </a:solidFill>
                <a:latin typeface="Bahnschrift Light Condensed" panose="020B0502040204020203" pitchFamily="34" charset="0"/>
              </a:rPr>
              <a:t>un paradigma </a:t>
            </a:r>
            <a:r>
              <a:rPr lang="es-ES" sz="2800" dirty="0">
                <a:solidFill>
                  <a:srgbClr val="0D0D0D"/>
                </a:solidFill>
                <a:latin typeface="Bahnschrift Light Condensed" panose="020B0502040204020203" pitchFamily="34" charset="0"/>
              </a:rPr>
              <a:t>de </a:t>
            </a:r>
            <a:r>
              <a:rPr lang="es-ES" sz="2800" dirty="0" smtClean="0">
                <a:solidFill>
                  <a:srgbClr val="0D0D0D"/>
                </a:solidFill>
                <a:latin typeface="Bahnschrift Light Condensed" panose="020B0502040204020203" pitchFamily="34" charset="0"/>
              </a:rPr>
              <a:t>programación</a:t>
            </a:r>
            <a:endParaRPr lang="es-ES" sz="280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que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usa </a:t>
            </a:r>
            <a:r>
              <a:rPr lang="es-ES" sz="2800" dirty="0" smtClean="0">
                <a:solidFill>
                  <a:srgbClr val="0D0D0D"/>
                </a:solidFill>
                <a:latin typeface="Bahnschrift Light Condensed" panose="020B0502040204020203" pitchFamily="34" charset="0"/>
              </a:rPr>
              <a:t>objetos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 y sus </a:t>
            </a:r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interacciones</a:t>
            </a: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para diseñar aplicaciones y </a:t>
            </a:r>
            <a:endParaRPr lang="es-ES" sz="280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Programas de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computadora</a:t>
            </a:r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.</a:t>
            </a: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Está basado en </a:t>
            </a:r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varias</a:t>
            </a: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técnicas, incluyendo herencia</a:t>
            </a:r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,</a:t>
            </a: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modularidad, polimorfismo, </a:t>
            </a:r>
            <a:endParaRPr lang="es-ES" sz="2800" dirty="0" smtClean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Light Condensed" panose="020B0502040204020203" pitchFamily="34" charset="0"/>
              </a:rPr>
              <a:t>y </a:t>
            </a:r>
            <a:r>
              <a:rPr lang="es-ES" sz="2800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encapsulamiento. </a:t>
            </a:r>
            <a:endParaRPr lang="en-US" sz="2800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5" name="Grupo 114"/>
          <p:cNvGrpSpPr/>
          <p:nvPr/>
        </p:nvGrpSpPr>
        <p:grpSpPr>
          <a:xfrm>
            <a:off x="6996555" y="3538937"/>
            <a:ext cx="4140000" cy="2183278"/>
            <a:chOff x="7069161" y="3168376"/>
            <a:chExt cx="4140000" cy="2183278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7069161" y="3168376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7069161" y="353215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7069161" y="390033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7069161" y="426851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7069161" y="4636694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7069161" y="4994174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7069161" y="5351654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/>
          <p:cNvGrpSpPr/>
          <p:nvPr/>
        </p:nvGrpSpPr>
        <p:grpSpPr>
          <a:xfrm>
            <a:off x="908617" y="2984644"/>
            <a:ext cx="4414259" cy="3302468"/>
            <a:chOff x="7045373" y="3163970"/>
            <a:chExt cx="4163788" cy="2945448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7069161" y="316397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7069161" y="353215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7069161" y="390033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7045373" y="431210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069161" y="4681685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7069161" y="5099555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7051914" y="545362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7069161" y="585532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069161" y="610941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Forma libre 10"/>
          <p:cNvSpPr/>
          <p:nvPr/>
        </p:nvSpPr>
        <p:spPr>
          <a:xfrm>
            <a:off x="665841" y="530771"/>
            <a:ext cx="4800655" cy="1579491"/>
          </a:xfrm>
          <a:custGeom>
            <a:avLst/>
            <a:gdLst>
              <a:gd name="connsiteX0" fmla="*/ 640445 w 4800655"/>
              <a:gd name="connsiteY0" fmla="*/ 504209 h 1579491"/>
              <a:gd name="connsiteX1" fmla="*/ 1062475 w 4800655"/>
              <a:gd name="connsiteY1" fmla="*/ 192710 h 1579491"/>
              <a:gd name="connsiteX2" fmla="*/ 1162959 w 4800655"/>
              <a:gd name="connsiteY2" fmla="*/ 353484 h 1579491"/>
              <a:gd name="connsiteX3" fmla="*/ 1263443 w 4800655"/>
              <a:gd name="connsiteY3" fmla="*/ 162565 h 1579491"/>
              <a:gd name="connsiteX4" fmla="*/ 1464410 w 4800655"/>
              <a:gd name="connsiteY4" fmla="*/ 202759 h 1579491"/>
              <a:gd name="connsiteX5" fmla="*/ 1715618 w 4800655"/>
              <a:gd name="connsiteY5" fmla="*/ 1792 h 1579491"/>
              <a:gd name="connsiteX6" fmla="*/ 1906537 w 4800655"/>
              <a:gd name="connsiteY6" fmla="*/ 112324 h 1579491"/>
              <a:gd name="connsiteX7" fmla="*/ 1775908 w 4800655"/>
              <a:gd name="connsiteY7" fmla="*/ 253000 h 1579491"/>
              <a:gd name="connsiteX8" fmla="*/ 2107504 w 4800655"/>
              <a:gd name="connsiteY8" fmla="*/ 232904 h 1579491"/>
              <a:gd name="connsiteX9" fmla="*/ 2338616 w 4800655"/>
              <a:gd name="connsiteY9" fmla="*/ 323339 h 1579491"/>
              <a:gd name="connsiteX10" fmla="*/ 2599873 w 4800655"/>
              <a:gd name="connsiteY10" fmla="*/ 182662 h 1579491"/>
              <a:gd name="connsiteX11" fmla="*/ 2720454 w 4800655"/>
              <a:gd name="connsiteY11" fmla="*/ 363532 h 1579491"/>
              <a:gd name="connsiteX12" fmla="*/ 2901324 w 4800655"/>
              <a:gd name="connsiteY12" fmla="*/ 253000 h 1579491"/>
              <a:gd name="connsiteX13" fmla="*/ 3242968 w 4800655"/>
              <a:gd name="connsiteY13" fmla="*/ 222855 h 1579491"/>
              <a:gd name="connsiteX14" fmla="*/ 3464032 w 4800655"/>
              <a:gd name="connsiteY14" fmla="*/ 41985 h 1579491"/>
              <a:gd name="connsiteX15" fmla="*/ 3524322 w 4800655"/>
              <a:gd name="connsiteY15" fmla="*/ 263049 h 1579491"/>
              <a:gd name="connsiteX16" fmla="*/ 3725289 w 4800655"/>
              <a:gd name="connsiteY16" fmla="*/ 263049 h 1579491"/>
              <a:gd name="connsiteX17" fmla="*/ 3906159 w 4800655"/>
              <a:gd name="connsiteY17" fmla="*/ 383629 h 1579491"/>
              <a:gd name="connsiteX18" fmla="*/ 3735337 w 4800655"/>
              <a:gd name="connsiteY18" fmla="*/ 654934 h 1579491"/>
              <a:gd name="connsiteX19" fmla="*/ 3916207 w 4800655"/>
              <a:gd name="connsiteY19" fmla="*/ 825756 h 1579491"/>
              <a:gd name="connsiteX20" fmla="*/ 4308093 w 4800655"/>
              <a:gd name="connsiteY20" fmla="*/ 986530 h 1579491"/>
              <a:gd name="connsiteX21" fmla="*/ 4499012 w 4800655"/>
              <a:gd name="connsiteY21" fmla="*/ 966433 h 1579491"/>
              <a:gd name="connsiteX22" fmla="*/ 4800462 w 4800655"/>
              <a:gd name="connsiteY22" fmla="*/ 1066917 h 1579491"/>
              <a:gd name="connsiteX23" fmla="*/ 4539205 w 4800655"/>
              <a:gd name="connsiteY23" fmla="*/ 1509044 h 1579491"/>
              <a:gd name="connsiteX24" fmla="*/ 4207610 w 4800655"/>
              <a:gd name="connsiteY24" fmla="*/ 1478899 h 1579491"/>
              <a:gd name="connsiteX25" fmla="*/ 3916207 w 4800655"/>
              <a:gd name="connsiteY25" fmla="*/ 1468851 h 1579491"/>
              <a:gd name="connsiteX26" fmla="*/ 3514273 w 4800655"/>
              <a:gd name="connsiteY26" fmla="*/ 1418609 h 1579491"/>
              <a:gd name="connsiteX27" fmla="*/ 2921421 w 4800655"/>
              <a:gd name="connsiteY27" fmla="*/ 1539189 h 1579491"/>
              <a:gd name="connsiteX28" fmla="*/ 2157746 w 4800655"/>
              <a:gd name="connsiteY28" fmla="*/ 1488948 h 1579491"/>
              <a:gd name="connsiteX29" fmla="*/ 1675425 w 4800655"/>
              <a:gd name="connsiteY29" fmla="*/ 1478899 h 1579491"/>
              <a:gd name="connsiteX30" fmla="*/ 1223249 w 4800655"/>
              <a:gd name="connsiteY30" fmla="*/ 1579383 h 1579491"/>
              <a:gd name="connsiteX31" fmla="*/ 1022282 w 4800655"/>
              <a:gd name="connsiteY31" fmla="*/ 1498996 h 1579491"/>
              <a:gd name="connsiteX32" fmla="*/ 610300 w 4800655"/>
              <a:gd name="connsiteY32" fmla="*/ 1529141 h 1579491"/>
              <a:gd name="connsiteX33" fmla="*/ 77737 w 4800655"/>
              <a:gd name="connsiteY33" fmla="*/ 1458803 h 1579491"/>
              <a:gd name="connsiteX34" fmla="*/ 67689 w 4800655"/>
              <a:gd name="connsiteY34" fmla="*/ 1247787 h 1579491"/>
              <a:gd name="connsiteX35" fmla="*/ 7399 w 4800655"/>
              <a:gd name="connsiteY35" fmla="*/ 1097062 h 1579491"/>
              <a:gd name="connsiteX36" fmla="*/ 258607 w 4800655"/>
              <a:gd name="connsiteY36" fmla="*/ 926240 h 1579491"/>
              <a:gd name="connsiteX37" fmla="*/ 278704 w 4800655"/>
              <a:gd name="connsiteY37" fmla="*/ 715225 h 1579491"/>
              <a:gd name="connsiteX38" fmla="*/ 509816 w 4800655"/>
              <a:gd name="connsiteY38" fmla="*/ 685080 h 1579491"/>
              <a:gd name="connsiteX39" fmla="*/ 640445 w 4800655"/>
              <a:gd name="connsiteY39" fmla="*/ 504209 h 157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00655" h="1579491">
                <a:moveTo>
                  <a:pt x="640445" y="504209"/>
                </a:moveTo>
                <a:cubicBezTo>
                  <a:pt x="732555" y="422147"/>
                  <a:pt x="975389" y="217831"/>
                  <a:pt x="1062475" y="192710"/>
                </a:cubicBezTo>
                <a:cubicBezTo>
                  <a:pt x="1149561" y="167589"/>
                  <a:pt x="1129464" y="358508"/>
                  <a:pt x="1162959" y="353484"/>
                </a:cubicBezTo>
                <a:cubicBezTo>
                  <a:pt x="1196454" y="348460"/>
                  <a:pt x="1213201" y="187686"/>
                  <a:pt x="1263443" y="162565"/>
                </a:cubicBezTo>
                <a:cubicBezTo>
                  <a:pt x="1313685" y="137444"/>
                  <a:pt x="1389048" y="229554"/>
                  <a:pt x="1464410" y="202759"/>
                </a:cubicBezTo>
                <a:cubicBezTo>
                  <a:pt x="1539772" y="175964"/>
                  <a:pt x="1641930" y="16864"/>
                  <a:pt x="1715618" y="1792"/>
                </a:cubicBezTo>
                <a:cubicBezTo>
                  <a:pt x="1789306" y="-13280"/>
                  <a:pt x="1896489" y="70456"/>
                  <a:pt x="1906537" y="112324"/>
                </a:cubicBezTo>
                <a:cubicBezTo>
                  <a:pt x="1916585" y="154192"/>
                  <a:pt x="1742414" y="232903"/>
                  <a:pt x="1775908" y="253000"/>
                </a:cubicBezTo>
                <a:cubicBezTo>
                  <a:pt x="1809403" y="273097"/>
                  <a:pt x="2013719" y="221181"/>
                  <a:pt x="2107504" y="232904"/>
                </a:cubicBezTo>
                <a:cubicBezTo>
                  <a:pt x="2201289" y="244627"/>
                  <a:pt x="2256555" y="331713"/>
                  <a:pt x="2338616" y="323339"/>
                </a:cubicBezTo>
                <a:cubicBezTo>
                  <a:pt x="2420677" y="314965"/>
                  <a:pt x="2536233" y="175963"/>
                  <a:pt x="2599873" y="182662"/>
                </a:cubicBezTo>
                <a:cubicBezTo>
                  <a:pt x="2663513" y="189361"/>
                  <a:pt x="2670212" y="351809"/>
                  <a:pt x="2720454" y="363532"/>
                </a:cubicBezTo>
                <a:cubicBezTo>
                  <a:pt x="2770696" y="375255"/>
                  <a:pt x="2814238" y="276446"/>
                  <a:pt x="2901324" y="253000"/>
                </a:cubicBezTo>
                <a:cubicBezTo>
                  <a:pt x="2988410" y="229554"/>
                  <a:pt x="3149183" y="258024"/>
                  <a:pt x="3242968" y="222855"/>
                </a:cubicBezTo>
                <a:cubicBezTo>
                  <a:pt x="3336753" y="187686"/>
                  <a:pt x="3417140" y="35286"/>
                  <a:pt x="3464032" y="41985"/>
                </a:cubicBezTo>
                <a:cubicBezTo>
                  <a:pt x="3510924" y="48684"/>
                  <a:pt x="3480779" y="226205"/>
                  <a:pt x="3524322" y="263049"/>
                </a:cubicBezTo>
                <a:cubicBezTo>
                  <a:pt x="3567865" y="299893"/>
                  <a:pt x="3661650" y="242952"/>
                  <a:pt x="3725289" y="263049"/>
                </a:cubicBezTo>
                <a:cubicBezTo>
                  <a:pt x="3788928" y="283146"/>
                  <a:pt x="3904484" y="318315"/>
                  <a:pt x="3906159" y="383629"/>
                </a:cubicBezTo>
                <a:cubicBezTo>
                  <a:pt x="3907834" y="448943"/>
                  <a:pt x="3733662" y="581246"/>
                  <a:pt x="3735337" y="654934"/>
                </a:cubicBezTo>
                <a:cubicBezTo>
                  <a:pt x="3737012" y="728622"/>
                  <a:pt x="3820748" y="770490"/>
                  <a:pt x="3916207" y="825756"/>
                </a:cubicBezTo>
                <a:cubicBezTo>
                  <a:pt x="4011666" y="881022"/>
                  <a:pt x="4210959" y="963084"/>
                  <a:pt x="4308093" y="986530"/>
                </a:cubicBezTo>
                <a:cubicBezTo>
                  <a:pt x="4405227" y="1009976"/>
                  <a:pt x="4416951" y="953035"/>
                  <a:pt x="4499012" y="966433"/>
                </a:cubicBezTo>
                <a:cubicBezTo>
                  <a:pt x="4581074" y="979831"/>
                  <a:pt x="4793763" y="976482"/>
                  <a:pt x="4800462" y="1066917"/>
                </a:cubicBezTo>
                <a:cubicBezTo>
                  <a:pt x="4807161" y="1157352"/>
                  <a:pt x="4638014" y="1440380"/>
                  <a:pt x="4539205" y="1509044"/>
                </a:cubicBezTo>
                <a:cubicBezTo>
                  <a:pt x="4440396" y="1577708"/>
                  <a:pt x="4311443" y="1485598"/>
                  <a:pt x="4207610" y="1478899"/>
                </a:cubicBezTo>
                <a:cubicBezTo>
                  <a:pt x="4103777" y="1472200"/>
                  <a:pt x="4031763" y="1478899"/>
                  <a:pt x="3916207" y="1468851"/>
                </a:cubicBezTo>
                <a:cubicBezTo>
                  <a:pt x="3800651" y="1458803"/>
                  <a:pt x="3680071" y="1406886"/>
                  <a:pt x="3514273" y="1418609"/>
                </a:cubicBezTo>
                <a:cubicBezTo>
                  <a:pt x="3348475" y="1430332"/>
                  <a:pt x="3147509" y="1527466"/>
                  <a:pt x="2921421" y="1539189"/>
                </a:cubicBezTo>
                <a:cubicBezTo>
                  <a:pt x="2695333" y="1550912"/>
                  <a:pt x="2365412" y="1498996"/>
                  <a:pt x="2157746" y="1488948"/>
                </a:cubicBezTo>
                <a:cubicBezTo>
                  <a:pt x="1950080" y="1478900"/>
                  <a:pt x="1831174" y="1463827"/>
                  <a:pt x="1675425" y="1478899"/>
                </a:cubicBezTo>
                <a:cubicBezTo>
                  <a:pt x="1519676" y="1493971"/>
                  <a:pt x="1332106" y="1576034"/>
                  <a:pt x="1223249" y="1579383"/>
                </a:cubicBezTo>
                <a:cubicBezTo>
                  <a:pt x="1114392" y="1582732"/>
                  <a:pt x="1124440" y="1507370"/>
                  <a:pt x="1022282" y="1498996"/>
                </a:cubicBezTo>
                <a:cubicBezTo>
                  <a:pt x="920124" y="1490622"/>
                  <a:pt x="767724" y="1535840"/>
                  <a:pt x="610300" y="1529141"/>
                </a:cubicBezTo>
                <a:cubicBezTo>
                  <a:pt x="452876" y="1522442"/>
                  <a:pt x="168172" y="1505695"/>
                  <a:pt x="77737" y="1458803"/>
                </a:cubicBezTo>
                <a:cubicBezTo>
                  <a:pt x="-12698" y="1411911"/>
                  <a:pt x="79412" y="1308077"/>
                  <a:pt x="67689" y="1247787"/>
                </a:cubicBezTo>
                <a:cubicBezTo>
                  <a:pt x="55966" y="1187497"/>
                  <a:pt x="-24421" y="1150653"/>
                  <a:pt x="7399" y="1097062"/>
                </a:cubicBezTo>
                <a:cubicBezTo>
                  <a:pt x="39219" y="1043471"/>
                  <a:pt x="213389" y="989880"/>
                  <a:pt x="258607" y="926240"/>
                </a:cubicBezTo>
                <a:cubicBezTo>
                  <a:pt x="303824" y="862601"/>
                  <a:pt x="236836" y="755418"/>
                  <a:pt x="278704" y="715225"/>
                </a:cubicBezTo>
                <a:cubicBezTo>
                  <a:pt x="320572" y="675032"/>
                  <a:pt x="454550" y="723599"/>
                  <a:pt x="509816" y="685080"/>
                </a:cubicBezTo>
                <a:cubicBezTo>
                  <a:pt x="565082" y="646561"/>
                  <a:pt x="548335" y="586271"/>
                  <a:pt x="640445" y="5042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896867" y="450687"/>
            <a:ext cx="4352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ce Script MT" panose="030303020206070C0B05" pitchFamily="66" charset="0"/>
              </a:rPr>
              <a:t>¿A que se refiere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ce Script MT" panose="030303020206070C0B05" pitchFamily="66" charset="0"/>
              </a:rPr>
              <a:t>Cuando se habla de P00?</a:t>
            </a:r>
            <a:endParaRPr lang="es-ES" sz="5400" b="0" cap="none" spc="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ce Script MT" panose="030303020206070C0B05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829612" y="339628"/>
            <a:ext cx="41200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ush Script MT" panose="03060802040406070304" pitchFamily="66" charset="0"/>
              </a:rPr>
              <a:t>Cuáles son los 4</a:t>
            </a:r>
          </a:p>
          <a:p>
            <a:pPr algn="ctr"/>
            <a:r>
              <a:rPr lang="es-E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ush Script MT" panose="03060802040406070304" pitchFamily="66" charset="0"/>
              </a:rPr>
              <a:t>Componentes que </a:t>
            </a:r>
          </a:p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ush Script MT" panose="03060802040406070304" pitchFamily="66" charset="0"/>
              </a:rPr>
              <a:t>Componen POO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9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2326" y="105457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Abstracción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Es cuando separamos los </a:t>
            </a:r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datos de 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un objeto para luego </a:t>
            </a:r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generar 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un molde </a:t>
            </a:r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.</a:t>
            </a:r>
          </a:p>
          <a:p>
            <a:pPr algn="ctr"/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Encapsulamiento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Lo puedes utilizar </a:t>
            </a:r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cuando deseas 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que ciertos métodos o </a:t>
            </a:r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propiedades 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sean inviolables o </a:t>
            </a:r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inalterables</a:t>
            </a:r>
            <a:endParaRPr lang="en-US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13242" y="196137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5" name="Grupo 114"/>
          <p:cNvGrpSpPr/>
          <p:nvPr/>
        </p:nvGrpSpPr>
        <p:grpSpPr>
          <a:xfrm>
            <a:off x="6898829" y="2455648"/>
            <a:ext cx="4140000" cy="3668747"/>
            <a:chOff x="7069161" y="2440671"/>
            <a:chExt cx="4140000" cy="3668747"/>
          </a:xfrm>
        </p:grpSpPr>
        <p:cxnSp>
          <p:nvCxnSpPr>
            <p:cNvPr id="104" name="Conector recto 103"/>
            <p:cNvCxnSpPr/>
            <p:nvPr/>
          </p:nvCxnSpPr>
          <p:spPr>
            <a:xfrm>
              <a:off x="7069161" y="244067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7069161" y="2795789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7069161" y="3169814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7069161" y="358469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7069161" y="397783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7069161" y="444124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7069161" y="489581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7069161" y="5343735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7069161" y="574123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069161" y="610941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/>
          <p:cNvGrpSpPr/>
          <p:nvPr/>
        </p:nvGrpSpPr>
        <p:grpSpPr>
          <a:xfrm>
            <a:off x="963028" y="948625"/>
            <a:ext cx="4140000" cy="2633604"/>
            <a:chOff x="7069161" y="1306051"/>
            <a:chExt cx="4140000" cy="2633604"/>
          </a:xfrm>
        </p:grpSpPr>
        <p:cxnSp>
          <p:nvCxnSpPr>
            <p:cNvPr id="117" name="Conector recto 116"/>
            <p:cNvCxnSpPr/>
            <p:nvPr/>
          </p:nvCxnSpPr>
          <p:spPr>
            <a:xfrm>
              <a:off x="7069161" y="130605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069161" y="1772346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7069161" y="219532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7069161" y="263022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7069161" y="306866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069161" y="351521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7069161" y="3939655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Rectángulo 1"/>
          <p:cNvSpPr/>
          <p:nvPr/>
        </p:nvSpPr>
        <p:spPr>
          <a:xfrm>
            <a:off x="6448700" y="387129"/>
            <a:ext cx="51395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uffalo" panose="02000600000000090000" pitchFamily="50" charset="0"/>
              </a:rPr>
              <a:t>Cuáles son los </a:t>
            </a:r>
          </a:p>
          <a:p>
            <a:pPr algn="ctr"/>
            <a:r>
              <a:rPr lang="es-ES" sz="5400" b="1" cap="none" spc="0" dirty="0" smtClean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uffalo" panose="02000600000000090000" pitchFamily="50" charset="0"/>
              </a:rPr>
              <a:t>pilares de POO</a:t>
            </a:r>
            <a:endParaRPr lang="es-ES" sz="5400" b="1" cap="none" spc="0" dirty="0">
              <a:ln/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uffalo" panose="02000600000000090000" pitchFamily="50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48403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err="1">
                <a:latin typeface="Bahnschrift Condensed" panose="020B0502040204020203" pitchFamily="34" charset="0"/>
              </a:rPr>
              <a:t>Métodos</a:t>
            </a:r>
            <a:r>
              <a:rPr lang="en-US" sz="2800" dirty="0">
                <a:latin typeface="Bahnschrift Condensed" panose="020B0502040204020203" pitchFamily="34" charset="0"/>
              </a:rPr>
              <a:t>: Los </a:t>
            </a:r>
            <a:r>
              <a:rPr lang="en-US" sz="2800" dirty="0" err="1">
                <a:latin typeface="Bahnschrift Condensed" panose="020B0502040204020203" pitchFamily="34" charset="0"/>
              </a:rPr>
              <a:t>métodos</a:t>
            </a:r>
            <a:r>
              <a:rPr lang="en-US" sz="2800" dirty="0">
                <a:latin typeface="Bahnschrift Condensed" panose="020B0502040204020203" pitchFamily="34" charset="0"/>
              </a:rPr>
              <a:t> son las 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 err="1" smtClean="0">
                <a:latin typeface="Bahnschrift Condensed" panose="020B0502040204020203" pitchFamily="34" charset="0"/>
              </a:rPr>
              <a:t>acciones</a:t>
            </a:r>
            <a:r>
              <a:rPr lang="en-US" sz="2800" dirty="0" smtClean="0">
                <a:latin typeface="Bahnschrift Condensed" panose="020B0502040204020203" pitchFamily="34" charset="0"/>
              </a:rPr>
              <a:t> </a:t>
            </a:r>
            <a:r>
              <a:rPr lang="en-US" sz="2800" dirty="0">
                <a:latin typeface="Bahnschrift Condensed" panose="020B0502040204020203" pitchFamily="34" charset="0"/>
              </a:rPr>
              <a:t>que </a:t>
            </a:r>
            <a:r>
              <a:rPr lang="en-US" sz="2800" dirty="0" err="1">
                <a:latin typeface="Bahnschrift Condensed" panose="020B0502040204020203" pitchFamily="34" charset="0"/>
              </a:rPr>
              <a:t>una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clase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 err="1" smtClean="0">
                <a:latin typeface="Bahnschrift Condensed" panose="020B0502040204020203" pitchFamily="34" charset="0"/>
              </a:rPr>
              <a:t>puede</a:t>
            </a:r>
            <a:r>
              <a:rPr lang="en-US" sz="2800" dirty="0" smtClean="0">
                <a:latin typeface="Bahnschrift Condensed" panose="020B0502040204020203" pitchFamily="34" charset="0"/>
              </a:rPr>
              <a:t> realizer.</a:t>
            </a:r>
          </a:p>
          <a:p>
            <a:pPr algn="ctr"/>
            <a:r>
              <a:rPr lang="en-US" sz="2800" dirty="0" err="1" smtClean="0">
                <a:latin typeface="Bahnschrift Condensed" panose="020B0502040204020203" pitchFamily="34" charset="0"/>
              </a:rPr>
              <a:t>Objetos</a:t>
            </a:r>
            <a:r>
              <a:rPr lang="en-US" sz="2800" dirty="0">
                <a:latin typeface="Bahnschrift Condensed" panose="020B0502040204020203" pitchFamily="34" charset="0"/>
              </a:rPr>
              <a:t>: Son </a:t>
            </a:r>
            <a:r>
              <a:rPr lang="en-US" sz="2800" dirty="0" err="1">
                <a:latin typeface="Bahnschrift Condensed" panose="020B0502040204020203" pitchFamily="34" charset="0"/>
              </a:rPr>
              <a:t>aquellos</a:t>
            </a:r>
            <a:r>
              <a:rPr lang="en-US" sz="2800" dirty="0">
                <a:latin typeface="Bahnschrift Condensed" panose="020B0502040204020203" pitchFamily="34" charset="0"/>
              </a:rPr>
              <a:t> que 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 err="1" smtClean="0">
                <a:latin typeface="Bahnschrift Condensed" panose="020B0502040204020203" pitchFamily="34" charset="0"/>
              </a:rPr>
              <a:t>tienen</a:t>
            </a:r>
            <a:r>
              <a:rPr lang="en-US" sz="2800" dirty="0" smtClean="0">
                <a:latin typeface="Bahnschrift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propiedades</a:t>
            </a:r>
            <a:r>
              <a:rPr lang="en-US" sz="2800" dirty="0" smtClean="0">
                <a:latin typeface="Bahnschrift Condensed" panose="020B0502040204020203" pitchFamily="34" charset="0"/>
              </a:rPr>
              <a:t> </a:t>
            </a:r>
            <a:r>
              <a:rPr lang="en-US" sz="2800" dirty="0">
                <a:latin typeface="Bahnschrift Condensed" panose="020B0502040204020203" pitchFamily="34" charset="0"/>
              </a:rPr>
              <a:t>y 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n-US" sz="2800" dirty="0" err="1" smtClean="0">
                <a:latin typeface="Bahnschrift Condensed" panose="020B0502040204020203" pitchFamily="34" charset="0"/>
              </a:rPr>
              <a:t>comportamientos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 smtClean="0">
                <a:latin typeface="Bahnschrift Condensed" panose="020B0502040204020203" pitchFamily="34" charset="0"/>
              </a:rPr>
              <a:t>estos</a:t>
            </a:r>
            <a:r>
              <a:rPr lang="en-US" sz="2800" dirty="0" smtClean="0">
                <a:latin typeface="Bahnschrift Condensed" panose="020B0502040204020203" pitchFamily="34" charset="0"/>
              </a:rPr>
              <a:t> </a:t>
            </a:r>
          </a:p>
          <a:p>
            <a:pPr algn="ctr"/>
            <a:r>
              <a:rPr lang="en-US" sz="2800" dirty="0" err="1" smtClean="0">
                <a:latin typeface="Bahnschrift Condensed" panose="020B0502040204020203" pitchFamily="34" charset="0"/>
              </a:rPr>
              <a:t>pueden</a:t>
            </a:r>
            <a:r>
              <a:rPr lang="en-US" sz="2800" dirty="0" smtClean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ser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físicos</a:t>
            </a:r>
            <a:r>
              <a:rPr lang="en-US" sz="2800" dirty="0">
                <a:latin typeface="Bahnschrift Condensed" panose="020B0502040204020203" pitchFamily="34" charset="0"/>
              </a:rPr>
              <a:t> o </a:t>
            </a:r>
            <a:r>
              <a:rPr lang="en-US" sz="2800" dirty="0" err="1">
                <a:latin typeface="Bahnschrift Condensed" panose="020B0502040204020203" pitchFamily="34" charset="0"/>
              </a:rPr>
              <a:t>conceptuales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1" y="3666413"/>
            <a:ext cx="3762967" cy="28222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360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53734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  Se refiere </a:t>
            </a:r>
            <a:r>
              <a:rPr lang="es-ES" sz="2800" dirty="0">
                <a:solidFill>
                  <a:srgbClr val="0D0D0D"/>
                </a:solidFill>
                <a:latin typeface="Bookman Old Style" panose="02050604050505020204" pitchFamily="18" charset="0"/>
              </a:rPr>
              <a:t>a la agrupación </a:t>
            </a: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  de </a:t>
            </a:r>
            <a:r>
              <a:rPr lang="es-ES" sz="2800" dirty="0">
                <a:solidFill>
                  <a:srgbClr val="0D0D0D"/>
                </a:solidFill>
                <a:latin typeface="Bookman Old Style" panose="02050604050505020204" pitchFamily="18" charset="0"/>
              </a:rPr>
              <a:t>datos con los métodos </a:t>
            </a: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   que </a:t>
            </a:r>
            <a:r>
              <a:rPr lang="es-ES" sz="2800" dirty="0">
                <a:solidFill>
                  <a:srgbClr val="0D0D0D"/>
                </a:solidFill>
                <a:latin typeface="Bookman Old Style" panose="02050604050505020204" pitchFamily="18" charset="0"/>
              </a:rPr>
              <a:t>operan en esos datos, </a:t>
            </a: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   o </a:t>
            </a:r>
            <a:r>
              <a:rPr lang="es-ES" sz="2800" dirty="0">
                <a:solidFill>
                  <a:srgbClr val="0D0D0D"/>
                </a:solidFill>
                <a:latin typeface="Bookman Old Style" panose="02050604050505020204" pitchFamily="18" charset="0"/>
              </a:rPr>
              <a:t>la restricción del acceso </a:t>
            </a:r>
          </a:p>
          <a:p>
            <a:pPr algn="ctr"/>
            <a:r>
              <a:rPr lang="es-ES" sz="2800" dirty="0">
                <a:solidFill>
                  <a:srgbClr val="0D0D0D"/>
                </a:solidFill>
                <a:latin typeface="Bookman Old Style" panose="02050604050505020204" pitchFamily="18" charset="0"/>
              </a:rPr>
              <a:t>directo a algunos de los </a:t>
            </a: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ookman Old Style" panose="02050604050505020204" pitchFamily="18" charset="0"/>
              </a:rPr>
              <a:t>    componentes </a:t>
            </a:r>
            <a:r>
              <a:rPr lang="es-ES" sz="2800" dirty="0">
                <a:solidFill>
                  <a:srgbClr val="0D0D0D"/>
                </a:solidFill>
                <a:latin typeface="Bookman Old Style" panose="02050604050505020204" pitchFamily="18" charset="0"/>
              </a:rPr>
              <a:t>de un objeto.</a:t>
            </a:r>
            <a:r>
              <a:rPr lang="es-ES" sz="2800" dirty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43471" y="71040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8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Herencia</a:t>
            </a:r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: Nos permite crear nuevas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clases a partir de otras.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Polimorfismo: Se utiliza para crear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métodos con el mismo nombre</a:t>
            </a:r>
          </a:p>
          <a:p>
            <a:pPr algn="ctr"/>
            <a:r>
              <a:rPr lang="es-E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pero con diferente comportamiento.</a:t>
            </a:r>
            <a:endParaRPr lang="en-US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5" name="Grupo 114"/>
          <p:cNvGrpSpPr/>
          <p:nvPr/>
        </p:nvGrpSpPr>
        <p:grpSpPr>
          <a:xfrm>
            <a:off x="6867118" y="2855818"/>
            <a:ext cx="4329818" cy="2895121"/>
            <a:chOff x="6879343" y="3214297"/>
            <a:chExt cx="4329818" cy="2895121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6891982" y="321429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6879343" y="368206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7058582" y="4055155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7058582" y="447846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7058582" y="488632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7069161" y="5373056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7069161" y="574123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069161" y="610941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/>
          <p:cNvGrpSpPr/>
          <p:nvPr/>
        </p:nvGrpSpPr>
        <p:grpSpPr>
          <a:xfrm>
            <a:off x="1181994" y="3843271"/>
            <a:ext cx="4146821" cy="2039735"/>
            <a:chOff x="7062340" y="3900332"/>
            <a:chExt cx="4146821" cy="203973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7069161" y="390033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7069161" y="426851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069161" y="4636694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7069161" y="507163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7069161" y="554395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7062340" y="594006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9" name="Doble onda 98"/>
          <p:cNvSpPr/>
          <p:nvPr/>
        </p:nvSpPr>
        <p:spPr>
          <a:xfrm>
            <a:off x="6408201" y="78181"/>
            <a:ext cx="5318965" cy="2092408"/>
          </a:xfrm>
          <a:prstGeom prst="doubleWave">
            <a:avLst/>
          </a:prstGeom>
          <a:gradFill>
            <a:gsLst>
              <a:gs pos="100000">
                <a:schemeClr val="accent4"/>
              </a:gs>
              <a:gs pos="25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¿Qué es </a:t>
            </a:r>
          </a:p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encapsulamiento?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9" t="15935" r="15441" b="-410"/>
          <a:stretch/>
        </p:blipFill>
        <p:spPr>
          <a:xfrm>
            <a:off x="731994" y="407481"/>
            <a:ext cx="4780060" cy="26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86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53734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   </a:t>
            </a: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Se 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refiere al proceso por el cuál </a:t>
            </a:r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la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interfaz de un objeto muestra </a:t>
            </a:r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su 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comportamiento específico </a:t>
            </a:r>
            <a:endParaRPr lang="es-ES" sz="24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y </a:t>
            </a:r>
            <a:r>
              <a:rPr lang="es-ES" sz="24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nada más, absolutamente nada más</a:t>
            </a:r>
            <a:r>
              <a:rPr lang="es-ES" sz="24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.</a:t>
            </a:r>
            <a:endParaRPr lang="en-US" sz="36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5" name="Grupo 114"/>
          <p:cNvGrpSpPr/>
          <p:nvPr/>
        </p:nvGrpSpPr>
        <p:grpSpPr>
          <a:xfrm>
            <a:off x="6905973" y="4979446"/>
            <a:ext cx="4140000" cy="1181236"/>
            <a:chOff x="7058582" y="3680683"/>
            <a:chExt cx="4140000" cy="1181236"/>
          </a:xfrm>
        </p:grpSpPr>
        <p:cxnSp>
          <p:nvCxnSpPr>
            <p:cNvPr id="107" name="Conector recto 106"/>
            <p:cNvCxnSpPr/>
            <p:nvPr/>
          </p:nvCxnSpPr>
          <p:spPr>
            <a:xfrm>
              <a:off x="7058582" y="368068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7058582" y="4055155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7058582" y="447846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7058582" y="4861919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1" y="604879"/>
            <a:ext cx="4648200" cy="50101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698442" y="247022"/>
            <a:ext cx="46714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uffalo" panose="02000600000000090000" pitchFamily="50" charset="0"/>
              </a:rPr>
              <a:t>¿Qué es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uffalo" panose="02000600000000090000" pitchFamily="50" charset="0"/>
              </a:rPr>
              <a:t>Abstracción?</a:t>
            </a:r>
            <a:endParaRPr lang="es-E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Buffalo" panose="02000600000000090000" pitchFamily="50" charset="0"/>
            </a:endParaRP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FA015D58-A5E9-9DA3-D32E-F5484308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76" y="1962577"/>
            <a:ext cx="4104997" cy="25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18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Es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un concepto de la programación orientada a objetos</a:t>
            </a:r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.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El cual es un mecanismo que </a:t>
            </a:r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permite derivar </a:t>
            </a: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una clase a otra clase.</a:t>
            </a:r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5" name="Grupo 114"/>
          <p:cNvGrpSpPr/>
          <p:nvPr/>
        </p:nvGrpSpPr>
        <p:grpSpPr>
          <a:xfrm>
            <a:off x="6937684" y="2616024"/>
            <a:ext cx="4211402" cy="1440472"/>
            <a:chOff x="6879343" y="3214297"/>
            <a:chExt cx="4211402" cy="1440472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6891982" y="321429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6879343" y="368206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6950745" y="421744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6950745" y="4654769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o 115"/>
          <p:cNvGrpSpPr/>
          <p:nvPr/>
        </p:nvGrpSpPr>
        <p:grpSpPr>
          <a:xfrm>
            <a:off x="1112762" y="2887253"/>
            <a:ext cx="4140000" cy="1391366"/>
            <a:chOff x="7069161" y="3245328"/>
            <a:chExt cx="4140000" cy="139136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7069161" y="324532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7069161" y="371200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7069161" y="4268513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069161" y="4636694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9" name="Doble onda 98"/>
          <p:cNvSpPr/>
          <p:nvPr/>
        </p:nvSpPr>
        <p:spPr>
          <a:xfrm>
            <a:off x="527401" y="36308"/>
            <a:ext cx="5050150" cy="2063806"/>
          </a:xfrm>
          <a:prstGeom prst="doubleWave">
            <a:avLst/>
          </a:prstGeom>
          <a:gradFill flip="none" rotWithShape="1">
            <a:gsLst>
              <a:gs pos="0">
                <a:srgbClr val="00FFCC">
                  <a:shade val="30000"/>
                  <a:satMod val="115000"/>
                </a:srgbClr>
              </a:gs>
              <a:gs pos="50000">
                <a:srgbClr val="00FFCC">
                  <a:shade val="67500"/>
                  <a:satMod val="115000"/>
                </a:srgbClr>
              </a:gs>
              <a:gs pos="100000">
                <a:srgbClr val="00FFCC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¿Qué es </a:t>
            </a:r>
            <a:endParaRPr lang="es-ES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Herencia?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1" y="4314107"/>
            <a:ext cx="3480042" cy="2260953"/>
          </a:xfrm>
          <a:prstGeom prst="rect">
            <a:avLst/>
          </a:prstGeom>
        </p:spPr>
      </p:pic>
      <p:sp>
        <p:nvSpPr>
          <p:cNvPr id="95" name="Doble onda 94"/>
          <p:cNvSpPr/>
          <p:nvPr/>
        </p:nvSpPr>
        <p:spPr>
          <a:xfrm>
            <a:off x="6527771" y="78180"/>
            <a:ext cx="5210049" cy="2073133"/>
          </a:xfrm>
          <a:prstGeom prst="doubleWav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¿Qué es </a:t>
            </a:r>
            <a:endParaRPr lang="es-ES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Polimorfismo?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33352" y="211887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200" dirty="0">
                <a:latin typeface="Bahnschrift Condensed" panose="020B0502040204020203" pitchFamily="34" charset="0"/>
              </a:rPr>
              <a:t>el polimorfismo se refiere a </a:t>
            </a:r>
            <a:r>
              <a:rPr lang="es-ES" sz="3200" dirty="0" smtClean="0">
                <a:latin typeface="Bahnschrift Condensed" panose="020B0502040204020203" pitchFamily="34" charset="0"/>
              </a:rPr>
              <a:t>la</a:t>
            </a:r>
          </a:p>
          <a:p>
            <a:pPr algn="ctr"/>
            <a:r>
              <a:rPr lang="es-ES" sz="3200" dirty="0" smtClean="0">
                <a:latin typeface="Bahnschrift Condensed" panose="020B0502040204020203" pitchFamily="34" charset="0"/>
              </a:rPr>
              <a:t> </a:t>
            </a:r>
            <a:r>
              <a:rPr lang="es-ES" sz="3200" dirty="0">
                <a:latin typeface="Bahnschrift Condensed" panose="020B0502040204020203" pitchFamily="34" charset="0"/>
              </a:rPr>
              <a:t>propiedad por la que es </a:t>
            </a:r>
            <a:r>
              <a:rPr lang="es-ES" sz="3200" dirty="0" smtClean="0">
                <a:latin typeface="Bahnschrift Condensed" panose="020B0502040204020203" pitchFamily="34" charset="0"/>
              </a:rPr>
              <a:t>posible</a:t>
            </a:r>
          </a:p>
          <a:p>
            <a:pPr algn="ctr"/>
            <a:r>
              <a:rPr lang="es-ES" sz="3200" dirty="0" smtClean="0">
                <a:latin typeface="Bahnschrift Condensed" panose="020B0502040204020203" pitchFamily="34" charset="0"/>
              </a:rPr>
              <a:t> </a:t>
            </a:r>
            <a:r>
              <a:rPr lang="es-ES" sz="3200" dirty="0">
                <a:latin typeface="Bahnschrift Condensed" panose="020B0502040204020203" pitchFamily="34" charset="0"/>
              </a:rPr>
              <a:t>enviar mensajes sintácticamente </a:t>
            </a:r>
            <a:endParaRPr lang="es-ES" sz="3200" dirty="0" smtClean="0">
              <a:latin typeface="Bahnschrift Condensed" panose="020B0502040204020203" pitchFamily="34" charset="0"/>
            </a:endParaRPr>
          </a:p>
          <a:p>
            <a:pPr algn="ctr"/>
            <a:r>
              <a:rPr lang="es-ES" sz="3200" dirty="0" smtClean="0">
                <a:latin typeface="Bahnschrift Condensed" panose="020B0502040204020203" pitchFamily="34" charset="0"/>
              </a:rPr>
              <a:t>iguales </a:t>
            </a:r>
            <a:r>
              <a:rPr lang="es-ES" sz="3200" dirty="0">
                <a:latin typeface="Bahnschrift Condensed" panose="020B0502040204020203" pitchFamily="34" charset="0"/>
              </a:rPr>
              <a:t>a objetos de tipos distintos.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3135" b="4084"/>
          <a:stretch/>
        </p:blipFill>
        <p:spPr>
          <a:xfrm>
            <a:off x="6496044" y="4180977"/>
            <a:ext cx="5241776" cy="22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3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    Un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Paquete en Java es un contenedor de clases que permite agrupar </a:t>
            </a:r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las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distintas partes de un </a:t>
            </a:r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programa y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que por lo general </a:t>
            </a:r>
            <a:endParaRPr lang="es-ES" sz="2800" dirty="0" smtClean="0">
              <a:solidFill>
                <a:srgbClr val="0D0D0D"/>
              </a:solidFill>
              <a:latin typeface="Bahnschrift SemiLight SemiConde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  tiene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una funcionalidad </a:t>
            </a:r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y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elementos </a:t>
            </a:r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      comunes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, definiendo la ubicación </a:t>
            </a:r>
            <a:endParaRPr lang="es-ES" sz="2800" dirty="0" smtClean="0">
              <a:solidFill>
                <a:srgbClr val="0D0D0D"/>
              </a:solidFill>
              <a:latin typeface="Bahnschrift SemiLight SemiConde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de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dichas clases en un directorio </a:t>
            </a:r>
            <a:endParaRPr lang="es-ES" sz="2800" dirty="0" smtClean="0">
              <a:solidFill>
                <a:srgbClr val="0D0D0D"/>
              </a:solidFill>
              <a:latin typeface="Bahnschrift SemiLight SemiConde" panose="020B0502040204020203" pitchFamily="34" charset="0"/>
            </a:endParaRPr>
          </a:p>
          <a:p>
            <a:pPr algn="ctr"/>
            <a:r>
              <a:rPr lang="es-ES" sz="2800" dirty="0" smtClean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de </a:t>
            </a:r>
            <a:r>
              <a:rPr lang="es-ES" sz="2800" dirty="0">
                <a:solidFill>
                  <a:srgbClr val="0D0D0D"/>
                </a:solidFill>
                <a:latin typeface="Bahnschrift SemiLight SemiConde" panose="020B0502040204020203" pitchFamily="34" charset="0"/>
              </a:rPr>
              <a:t>estructura jerárquica.</a:t>
            </a:r>
            <a:endParaRPr lang="en-US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endParaRPr lang="es-ES" sz="32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En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programación, se le </a:t>
            </a:r>
            <a:endParaRPr lang="es-ES" sz="32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denomina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vector, formación, </a:t>
            </a:r>
            <a:endParaRPr lang="es-ES" sz="32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matriz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, ​ a una zona de almacenamiento contiguo </a:t>
            </a:r>
            <a:endParaRPr lang="es-ES" sz="32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que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contiene una serie </a:t>
            </a:r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de</a:t>
            </a: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elementos del mismo tipo, </a:t>
            </a:r>
            <a:endParaRPr lang="es-ES" sz="3200" dirty="0" smtClean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los </a:t>
            </a:r>
            <a:r>
              <a:rPr lang="es-ES" sz="3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elementos de la matriz</a:t>
            </a:r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6" name="Grupo 115"/>
          <p:cNvGrpSpPr/>
          <p:nvPr/>
        </p:nvGrpSpPr>
        <p:grpSpPr>
          <a:xfrm>
            <a:off x="1090252" y="2832329"/>
            <a:ext cx="4140000" cy="2915893"/>
            <a:chOff x="7069161" y="3245328"/>
            <a:chExt cx="4140000" cy="2915893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7069161" y="324532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7069161" y="3712007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7069161" y="4176262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069161" y="4709289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7069161" y="5194210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7069161" y="5623718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7069161" y="6161221"/>
              <a:ext cx="41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9" name="Doble onda 98"/>
          <p:cNvSpPr/>
          <p:nvPr/>
        </p:nvSpPr>
        <p:spPr>
          <a:xfrm>
            <a:off x="527401" y="36308"/>
            <a:ext cx="5050150" cy="2063806"/>
          </a:xfrm>
          <a:prstGeom prst="doubleWave">
            <a:avLst/>
          </a:prstGeom>
          <a:gradFill flip="none" rotWithShape="1">
            <a:gsLst>
              <a:gs pos="0">
                <a:srgbClr val="00FFCC">
                  <a:shade val="30000"/>
                  <a:satMod val="115000"/>
                </a:srgbClr>
              </a:gs>
              <a:gs pos="50000">
                <a:srgbClr val="00FFCC">
                  <a:shade val="67500"/>
                  <a:satMod val="115000"/>
                </a:srgbClr>
              </a:gs>
              <a:gs pos="100000">
                <a:srgbClr val="00FFCC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¿Qué es </a:t>
            </a:r>
            <a:endParaRPr lang="es-ES" sz="54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ARRAY?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95" name="Doble onda 94"/>
          <p:cNvSpPr/>
          <p:nvPr/>
        </p:nvSpPr>
        <p:spPr>
          <a:xfrm>
            <a:off x="6527771" y="78180"/>
            <a:ext cx="5210049" cy="2073133"/>
          </a:xfrm>
          <a:prstGeom prst="doubleWav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¿Qué </a:t>
            </a:r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CC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nard MT Condensed" panose="02050806060905020404" pitchFamily="18" charset="0"/>
              </a:rPr>
              <a:t>son los paquetes en JAVA?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CC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6024381" y="78181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Rectángulo 7"/>
          <p:cNvSpPr/>
          <p:nvPr/>
        </p:nvSpPr>
        <p:spPr>
          <a:xfrm>
            <a:off x="674145" y="285661"/>
            <a:ext cx="509761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¿Cómo se define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una clase </a:t>
            </a:r>
            <a:r>
              <a:rPr lang="es-E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main</a:t>
            </a:r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 JAVA?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6273" y="3137306"/>
            <a:ext cx="46202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BO" sz="2800" dirty="0">
                <a:latin typeface="Arial Rounded MT Bold" panose="020F0704030504030204" pitchFamily="34" charset="0"/>
              </a:rPr>
              <a:t>El método </a:t>
            </a:r>
            <a:r>
              <a:rPr lang="es-BO" sz="2800" dirty="0" err="1">
                <a:latin typeface="Arial Rounded MT Bold" panose="020F0704030504030204" pitchFamily="34" charset="0"/>
              </a:rPr>
              <a:t>main</a:t>
            </a:r>
            <a:r>
              <a:rPr lang="es-BO" sz="2800" dirty="0">
                <a:latin typeface="Arial Rounded MT Bold" panose="020F0704030504030204" pitchFamily="34" charset="0"/>
              </a:rPr>
              <a:t> es el </a:t>
            </a:r>
            <a:endParaRPr lang="es-BO" sz="28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BO" sz="2800" dirty="0" smtClean="0">
                <a:latin typeface="Arial Rounded MT Bold" panose="020F0704030504030204" pitchFamily="34" charset="0"/>
              </a:rPr>
              <a:t>punto </a:t>
            </a:r>
            <a:r>
              <a:rPr lang="es-BO" sz="2800" dirty="0">
                <a:latin typeface="Arial Rounded MT Bold" panose="020F0704030504030204" pitchFamily="34" charset="0"/>
              </a:rPr>
              <a:t>de entrada de un </a:t>
            </a:r>
            <a:endParaRPr lang="es-BO" sz="28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BO" sz="2800" dirty="0" smtClean="0">
                <a:latin typeface="Arial Rounded MT Bold" panose="020F0704030504030204" pitchFamily="34" charset="0"/>
              </a:rPr>
              <a:t>programa </a:t>
            </a:r>
            <a:r>
              <a:rPr lang="es-BO" sz="2800" dirty="0">
                <a:latin typeface="Arial Rounded MT Bold" panose="020F0704030504030204" pitchFamily="34" charset="0"/>
              </a:rPr>
              <a:t>ejecutable, </a:t>
            </a:r>
            <a:endParaRPr lang="es-BO" sz="28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BO" sz="2800" dirty="0" smtClean="0">
                <a:latin typeface="Arial Rounded MT Bold" panose="020F0704030504030204" pitchFamily="34" charset="0"/>
              </a:rPr>
              <a:t>es </a:t>
            </a:r>
            <a:r>
              <a:rPr lang="es-BO" sz="2800" dirty="0">
                <a:latin typeface="Arial Rounded MT Bold" panose="020F0704030504030204" pitchFamily="34" charset="0"/>
              </a:rPr>
              <a:t>donde se inicia y </a:t>
            </a:r>
            <a:endParaRPr lang="es-BO" sz="28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BO" sz="2800" dirty="0" smtClean="0">
                <a:latin typeface="Arial Rounded MT Bold" panose="020F0704030504030204" pitchFamily="34" charset="0"/>
              </a:rPr>
              <a:t>finaliza </a:t>
            </a:r>
            <a:r>
              <a:rPr lang="es-BO" sz="2800" dirty="0">
                <a:latin typeface="Arial Rounded MT Bold" panose="020F0704030504030204" pitchFamily="34" charset="0"/>
              </a:rPr>
              <a:t>el control del </a:t>
            </a:r>
            <a:endParaRPr lang="es-BO" sz="2800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BO" sz="2800" dirty="0" smtClean="0">
                <a:latin typeface="Arial Rounded MT Bold" panose="020F0704030504030204" pitchFamily="34" charset="0"/>
              </a:rPr>
              <a:t>programa</a:t>
            </a:r>
            <a:r>
              <a:rPr lang="es-BO" sz="2800" dirty="0">
                <a:latin typeface="Arial Rounded MT Bold" panose="020F0704030504030204" pitchFamily="34" charset="0"/>
              </a:rPr>
              <a:t>.</a:t>
            </a:r>
            <a:endParaRPr lang="es-BO" sz="2800" dirty="0">
              <a:latin typeface="Arial Rounded MT Bold" panose="020F0704030504030204" pitchFamily="34" charset="0"/>
            </a:endParaRPr>
          </a:p>
        </p:txBody>
      </p:sp>
      <p:pic>
        <p:nvPicPr>
          <p:cNvPr id="86" name="Imagen 85">
            <a:extLst>
              <a:ext uri="{FF2B5EF4-FFF2-40B4-BE49-F238E27FC236}">
                <a16:creationId xmlns:a16="http://schemas.microsoft.com/office/drawing/2014/main" id="{2A591E1F-9F96-B751-993A-83AC6A18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49" y="655567"/>
            <a:ext cx="4785064" cy="51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8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74484"/>
            <a:ext cx="12192000" cy="7026812"/>
          </a:xfrm>
          <a:prstGeom prst="rect">
            <a:avLst/>
          </a:prstGeom>
          <a:gradFill>
            <a:gsLst>
              <a:gs pos="100000">
                <a:srgbClr val="C50BA2"/>
              </a:gs>
              <a:gs pos="25000">
                <a:srgbClr val="9148C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5960520" y="36308"/>
            <a:ext cx="5713440" cy="650244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endParaRPr lang="es-ES" sz="2800" dirty="0" smtClean="0">
              <a:solidFill>
                <a:srgbClr val="0D0D0D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s-ES" sz="2800" dirty="0" smtClean="0"/>
              <a:t>​</a:t>
            </a:r>
            <a:endParaRPr lang="en-US" sz="2800" dirty="0">
              <a:latin typeface="Buffalo" panose="02000600000000090000" pitchFamily="50" charset="0"/>
            </a:endParaRPr>
          </a:p>
        </p:txBody>
      </p:sp>
      <p:sp>
        <p:nvSpPr>
          <p:cNvPr id="89" name="Proceso 88"/>
          <p:cNvSpPr/>
          <p:nvPr/>
        </p:nvSpPr>
        <p:spPr>
          <a:xfrm>
            <a:off x="527401" y="101862"/>
            <a:ext cx="5417046" cy="6496894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 dirty="0" smtClean="0"/>
              <a:t>V</a:t>
            </a:r>
            <a:r>
              <a:rPr lang="es-BO" sz="3200" dirty="0"/>
              <a:t>. Quiroga H.</a:t>
            </a:r>
            <a:endParaRPr lang="en-US" sz="32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5624158" y="36308"/>
            <a:ext cx="796702" cy="6686745"/>
            <a:chOff x="5859082" y="114680"/>
            <a:chExt cx="677370" cy="6420732"/>
          </a:xfrm>
        </p:grpSpPr>
        <p:grpSp>
          <p:nvGrpSpPr>
            <p:cNvPr id="37" name="Grupo 36"/>
            <p:cNvGrpSpPr/>
            <p:nvPr/>
          </p:nvGrpSpPr>
          <p:grpSpPr>
            <a:xfrm>
              <a:off x="5859082" y="114680"/>
              <a:ext cx="677370" cy="2631924"/>
              <a:chOff x="5859082" y="39930"/>
              <a:chExt cx="677370" cy="2631924"/>
            </a:xfrm>
            <a:effectLst>
              <a:glow>
                <a:schemeClr val="accent1">
                  <a:alpha val="36000"/>
                </a:schemeClr>
              </a:glow>
              <a:reflection blurRad="1270000" stA="45000" endPos="65000" dir="5400000" sy="-100000" algn="bl" rotWithShape="0"/>
            </a:effectLst>
          </p:grpSpPr>
          <p:grpSp>
            <p:nvGrpSpPr>
              <p:cNvPr id="15" name="Grupo 14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" name="Rectángulo 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1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Arco de bloque 13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co de bloque 1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5859082" y="833874"/>
                <a:ext cx="675351" cy="540000"/>
                <a:chOff x="5859082" y="39930"/>
                <a:chExt cx="675351" cy="540000"/>
              </a:xfrm>
            </p:grpSpPr>
            <p:sp>
              <p:nvSpPr>
                <p:cNvPr id="21" name="Rectángulo 20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o de bloque 22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Grupo 24"/>
              <p:cNvGrpSpPr/>
              <p:nvPr/>
            </p:nvGrpSpPr>
            <p:grpSpPr>
              <a:xfrm>
                <a:off x="5859463" y="1253804"/>
                <a:ext cx="675351" cy="540000"/>
                <a:chOff x="5859082" y="39930"/>
                <a:chExt cx="675351" cy="540000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ángulo 26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o de bloque 27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5859082" y="1672903"/>
                <a:ext cx="675351" cy="540000"/>
                <a:chOff x="5859082" y="39930"/>
                <a:chExt cx="675351" cy="540000"/>
              </a:xfrm>
            </p:grpSpPr>
            <p:sp>
              <p:nvSpPr>
                <p:cNvPr id="30" name="Rectángulo 2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o de bloque 3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upo 32"/>
              <p:cNvGrpSpPr/>
              <p:nvPr/>
            </p:nvGrpSpPr>
            <p:grpSpPr>
              <a:xfrm>
                <a:off x="5861101" y="2131854"/>
                <a:ext cx="675351" cy="540000"/>
                <a:chOff x="5859082" y="39930"/>
                <a:chExt cx="675351" cy="540000"/>
              </a:xfrm>
            </p:grpSpPr>
            <p:sp>
              <p:nvSpPr>
                <p:cNvPr id="34" name="Rectángulo 3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9148C8">
                    <a:alpha val="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o de bloque 35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>
                    <a:alpha val="9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8" name="Grupo 37"/>
            <p:cNvGrpSpPr/>
            <p:nvPr/>
          </p:nvGrpSpPr>
          <p:grpSpPr>
            <a:xfrm>
              <a:off x="5859082" y="5201468"/>
              <a:ext cx="675351" cy="1333944"/>
              <a:chOff x="5859082" y="39930"/>
              <a:chExt cx="675351" cy="1333944"/>
            </a:xfrm>
            <a:effectLst>
              <a:reflection blurRad="1270000" stA="45000" endPos="65000" dist="50800" dir="5400000" sy="-100000" algn="bl" rotWithShape="0"/>
            </a:effectLst>
          </p:grpSpPr>
          <p:grpSp>
            <p:nvGrpSpPr>
              <p:cNvPr id="39" name="Grupo 38"/>
              <p:cNvGrpSpPr/>
              <p:nvPr/>
            </p:nvGrpSpPr>
            <p:grpSpPr>
              <a:xfrm>
                <a:off x="5859082" y="39930"/>
                <a:ext cx="675351" cy="540000"/>
                <a:chOff x="5859082" y="39930"/>
                <a:chExt cx="675351" cy="540000"/>
              </a:xfrm>
            </p:grpSpPr>
            <p:sp>
              <p:nvSpPr>
                <p:cNvPr id="60" name="Rectángulo 59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ángulo 60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Arco de bloque 61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9522301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>
                <a:off x="5859082" y="459860"/>
                <a:ext cx="675351" cy="540000"/>
                <a:chOff x="5859082" y="39930"/>
                <a:chExt cx="675351" cy="540000"/>
              </a:xfrm>
            </p:grpSpPr>
            <p:sp>
              <p:nvSpPr>
                <p:cNvPr id="57" name="Rectángulo 56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ángulo 57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o de bloque 58"/>
                <p:cNvSpPr/>
                <p:nvPr/>
              </p:nvSpPr>
              <p:spPr>
                <a:xfrm>
                  <a:off x="5931082" y="39930"/>
                  <a:ext cx="504000" cy="540000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5859082" y="833875"/>
                <a:ext cx="675351" cy="539999"/>
                <a:chOff x="5859082" y="39931"/>
                <a:chExt cx="675351" cy="539999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6246433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5859082" y="149824"/>
                  <a:ext cx="288000" cy="288000"/>
                </a:xfrm>
                <a:prstGeom prst="rect">
                  <a:avLst/>
                </a:prstGeom>
                <a:solidFill>
                  <a:srgbClr val="C50BA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Arco de bloque 55"/>
                <p:cNvSpPr/>
                <p:nvPr/>
              </p:nvSpPr>
              <p:spPr>
                <a:xfrm>
                  <a:off x="5931081" y="39931"/>
                  <a:ext cx="503999" cy="539999"/>
                </a:xfrm>
                <a:prstGeom prst="blockArc">
                  <a:avLst>
                    <a:gd name="adj1" fmla="val 10800000"/>
                    <a:gd name="adj2" fmla="val 496"/>
                    <a:gd name="adj3" fmla="val 1841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1" name="Grupo 220"/>
          <p:cNvGrpSpPr/>
          <p:nvPr/>
        </p:nvGrpSpPr>
        <p:grpSpPr>
          <a:xfrm>
            <a:off x="5621783" y="2617746"/>
            <a:ext cx="796702" cy="2740966"/>
            <a:chOff x="5859082" y="39930"/>
            <a:chExt cx="677370" cy="2631924"/>
          </a:xfrm>
          <a:effectLst>
            <a:glow>
              <a:schemeClr val="accent1">
                <a:alpha val="36000"/>
              </a:schemeClr>
            </a:glow>
            <a:reflection blurRad="1270000" stA="45000" endPos="65000" dir="5400000" sy="-100000" algn="bl" rotWithShape="0"/>
          </a:effectLst>
        </p:grpSpPr>
        <p:grpSp>
          <p:nvGrpSpPr>
            <p:cNvPr id="235" name="Grupo 234"/>
            <p:cNvGrpSpPr/>
            <p:nvPr/>
          </p:nvGrpSpPr>
          <p:grpSpPr>
            <a:xfrm>
              <a:off x="5859082" y="39930"/>
              <a:ext cx="675351" cy="540000"/>
              <a:chOff x="5859082" y="39930"/>
              <a:chExt cx="675351" cy="540000"/>
            </a:xfrm>
          </p:grpSpPr>
          <p:sp>
            <p:nvSpPr>
              <p:cNvPr id="256" name="Rectángulo 255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1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o de bloque 257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upo 235"/>
            <p:cNvGrpSpPr/>
            <p:nvPr/>
          </p:nvGrpSpPr>
          <p:grpSpPr>
            <a:xfrm>
              <a:off x="5859082" y="459860"/>
              <a:ext cx="675351" cy="540000"/>
              <a:chOff x="5859082" y="39930"/>
              <a:chExt cx="675351" cy="540000"/>
            </a:xfrm>
          </p:grpSpPr>
          <p:sp>
            <p:nvSpPr>
              <p:cNvPr id="253" name="Rectángulo 252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ángulo 253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o de bloque 254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upo 236"/>
            <p:cNvGrpSpPr/>
            <p:nvPr/>
          </p:nvGrpSpPr>
          <p:grpSpPr>
            <a:xfrm>
              <a:off x="5859082" y="833874"/>
              <a:ext cx="675351" cy="540000"/>
              <a:chOff x="5859082" y="39930"/>
              <a:chExt cx="675351" cy="540000"/>
            </a:xfrm>
          </p:grpSpPr>
          <p:sp>
            <p:nvSpPr>
              <p:cNvPr id="250" name="Rectángulo 249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o de bloque 251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8" name="Grupo 237"/>
            <p:cNvGrpSpPr/>
            <p:nvPr/>
          </p:nvGrpSpPr>
          <p:grpSpPr>
            <a:xfrm>
              <a:off x="5859463" y="1253804"/>
              <a:ext cx="675351" cy="540000"/>
              <a:chOff x="5859082" y="39930"/>
              <a:chExt cx="675351" cy="540000"/>
            </a:xfrm>
          </p:grpSpPr>
          <p:sp>
            <p:nvSpPr>
              <p:cNvPr id="247" name="Rectángulo 246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o de bloque 248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9" name="Grupo 238"/>
            <p:cNvGrpSpPr/>
            <p:nvPr/>
          </p:nvGrpSpPr>
          <p:grpSpPr>
            <a:xfrm>
              <a:off x="5859082" y="1672903"/>
              <a:ext cx="675351" cy="540000"/>
              <a:chOff x="5859082" y="39930"/>
              <a:chExt cx="675351" cy="540000"/>
            </a:xfrm>
          </p:grpSpPr>
          <p:sp>
            <p:nvSpPr>
              <p:cNvPr id="244" name="Rectángulo 243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o de bloque 245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upo 239"/>
            <p:cNvGrpSpPr/>
            <p:nvPr/>
          </p:nvGrpSpPr>
          <p:grpSpPr>
            <a:xfrm>
              <a:off x="5861101" y="2131854"/>
              <a:ext cx="675351" cy="540000"/>
              <a:chOff x="5859082" y="39930"/>
              <a:chExt cx="675351" cy="540000"/>
            </a:xfrm>
          </p:grpSpPr>
          <p:sp>
            <p:nvSpPr>
              <p:cNvPr id="241" name="Rectángulo 240"/>
              <p:cNvSpPr/>
              <p:nvPr/>
            </p:nvSpPr>
            <p:spPr>
              <a:xfrm>
                <a:off x="6246433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5859082" y="149824"/>
                <a:ext cx="288000" cy="288000"/>
              </a:xfrm>
              <a:prstGeom prst="rect">
                <a:avLst/>
              </a:prstGeom>
              <a:solidFill>
                <a:srgbClr val="9148C8">
                  <a:alpha val="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o de bloque 242"/>
              <p:cNvSpPr/>
              <p:nvPr/>
            </p:nvSpPr>
            <p:spPr>
              <a:xfrm>
                <a:off x="5931082" y="39930"/>
                <a:ext cx="504000" cy="540000"/>
              </a:xfrm>
              <a:prstGeom prst="blockArc">
                <a:avLst>
                  <a:gd name="adj1" fmla="val 10800000"/>
                  <a:gd name="adj2" fmla="val 496"/>
                  <a:gd name="adj3" fmla="val 18414"/>
                </a:avLst>
              </a:prstGeom>
              <a:solidFill>
                <a:schemeClr val="tx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30395" t="11239" r="21643" b="9375"/>
          <a:stretch/>
        </p:blipFill>
        <p:spPr>
          <a:xfrm>
            <a:off x="6550934" y="286500"/>
            <a:ext cx="5062425" cy="598862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858855" y="1243209"/>
            <a:ext cx="469551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ush Script MT" panose="03060802040406070304" pitchFamily="66" charset="0"/>
              </a:rPr>
              <a:t>Practica</a:t>
            </a:r>
          </a:p>
          <a:p>
            <a:pPr algn="ctr"/>
            <a:r>
              <a:rPr lang="es-ES" sz="72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ush Script MT" panose="03060802040406070304" pitchFamily="66" charset="0"/>
              </a:rPr>
              <a:t>Generamos la </a:t>
            </a:r>
          </a:p>
          <a:p>
            <a:pPr algn="ctr"/>
            <a:r>
              <a:rPr lang="es-ES" sz="7200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ush Script MT" panose="03060802040406070304" pitchFamily="66" charset="0"/>
              </a:rPr>
              <a:t>clase Provincia</a:t>
            </a:r>
            <a:endParaRPr lang="es-ES" sz="72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8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475</Words>
  <Application>Microsoft Office PowerPoint</Application>
  <PresentationFormat>Panorámica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30" baseType="lpstr">
      <vt:lpstr>Algerian</vt:lpstr>
      <vt:lpstr>Arial</vt:lpstr>
      <vt:lpstr>Arial Rounded MT Bold</vt:lpstr>
      <vt:lpstr>Bahnschrift Condensed</vt:lpstr>
      <vt:lpstr>Bahnschrift Light Condensed</vt:lpstr>
      <vt:lpstr>Bahnschrift SemiLight SemiConde</vt:lpstr>
      <vt:lpstr>Bernard MT Condensed</vt:lpstr>
      <vt:lpstr>Blackadder ITC</vt:lpstr>
      <vt:lpstr>Bookman Old Style</vt:lpstr>
      <vt:lpstr>Brush Script MT</vt:lpstr>
      <vt:lpstr>Buffalo</vt:lpstr>
      <vt:lpstr>Calibri</vt:lpstr>
      <vt:lpstr>Calibri Light</vt:lpstr>
      <vt:lpstr>Palace Script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_ VELASCO MARQUEZ</dc:creator>
  <cp:lastModifiedBy>FRANCISCO _ VELASCO MARQUEZ</cp:lastModifiedBy>
  <cp:revision>33</cp:revision>
  <dcterms:created xsi:type="dcterms:W3CDTF">2022-09-12T11:42:50Z</dcterms:created>
  <dcterms:modified xsi:type="dcterms:W3CDTF">2022-09-12T18:17:01Z</dcterms:modified>
</cp:coreProperties>
</file>