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0"/>
  </p:notesMasterIdLst>
  <p:handoutMasterIdLst>
    <p:handoutMasterId r:id="rId21"/>
  </p:handoutMasterIdLst>
  <p:sldIdLst>
    <p:sldId id="380" r:id="rId2"/>
    <p:sldId id="437" r:id="rId3"/>
    <p:sldId id="441" r:id="rId4"/>
    <p:sldId id="422" r:id="rId5"/>
    <p:sldId id="439" r:id="rId6"/>
    <p:sldId id="440" r:id="rId7"/>
    <p:sldId id="442" r:id="rId8"/>
    <p:sldId id="443" r:id="rId9"/>
    <p:sldId id="444" r:id="rId10"/>
    <p:sldId id="445" r:id="rId11"/>
    <p:sldId id="403" r:id="rId12"/>
    <p:sldId id="446" r:id="rId13"/>
    <p:sldId id="447" r:id="rId14"/>
    <p:sldId id="448" r:id="rId15"/>
    <p:sldId id="376" r:id="rId16"/>
    <p:sldId id="377" r:id="rId17"/>
    <p:sldId id="378" r:id="rId18"/>
    <p:sldId id="379" r:id="rId19"/>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2" autoAdjust="0"/>
    <p:restoredTop sz="85450" autoAdjust="0"/>
  </p:normalViewPr>
  <p:slideViewPr>
    <p:cSldViewPr snapToGrid="0" showGuides="1">
      <p:cViewPr varScale="1">
        <p:scale>
          <a:sx n="101" d="100"/>
          <a:sy n="101" d="100"/>
        </p:scale>
        <p:origin x="804" y="48"/>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93" d="100"/>
          <a:sy n="93" d="100"/>
        </p:scale>
        <p:origin x="3726" y="10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www.bountysource.com/issues/31027576-wificlientsecure-ssl-not-used-at-all" TargetMode="External"/><Relationship Id="rId3" Type="http://schemas.openxmlformats.org/officeDocument/2006/relationships/hyperlink" Target="https://github.com/esp8266/Arduino/blob/master/libraries/ESP8266WiFi/examples/HTTPSRequest/HTTPSRequest.ino" TargetMode="External"/><Relationship Id="rId7" Type="http://schemas.openxmlformats.org/officeDocument/2006/relationships/hyperlink" Target="https://gist.github.com/9SQ/200c796672b0f4db173e"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github.com/esp8266/Arduino/issues/313" TargetMode="External"/><Relationship Id="rId5" Type="http://schemas.openxmlformats.org/officeDocument/2006/relationships/hyperlink" Target="https://github.com/esp8266/Arduino/issues/1743" TargetMode="External"/><Relationship Id="rId4" Type="http://schemas.openxmlformats.org/officeDocument/2006/relationships/hyperlink" Target="https://github.com/esp8266/Arduino/blob/master/libraries/ESP8266WiFi/src/WiFiClientSecure.cp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66785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44033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a:t>http://www.rigol.eu/images/products/DS1054Z.jpg</a:t>
            </a:r>
          </a:p>
          <a:p>
            <a:r>
              <a:rPr lang="en-US" dirty="0"/>
              <a:t>http://dangerousprototypes.com/docs/Bus_Blaster</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https://research.kudelskisecurity.com/2014/05/01/jtag-debugging-made-easy-with-bus-pirate-and-openocd/</a:t>
            </a:r>
          </a:p>
          <a:p>
            <a:endParaRPr lang="en-US" dirty="0"/>
          </a:p>
        </p:txBody>
      </p:sp>
    </p:spTree>
    <p:extLst>
      <p:ext uri="{BB962C8B-B14F-4D97-AF65-F5344CB8AC3E}">
        <p14:creationId xmlns:p14="http://schemas.microsoft.com/office/powerpoint/2010/main" val="1894855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r>
              <a:rPr lang="en-US" dirty="0"/>
              <a:t>https://www.kismetwireless.net/</a:t>
            </a:r>
          </a:p>
          <a:p>
            <a:r>
              <a:rPr lang="en-US" dirty="0"/>
              <a:t>http://www.aircrack-ng.org/</a:t>
            </a:r>
          </a:p>
          <a:p>
            <a:r>
              <a:rPr lang="en-US" dirty="0"/>
              <a:t>https://github.com/reverse-shell/routersploit</a:t>
            </a:r>
          </a:p>
          <a:p>
            <a:r>
              <a:rPr lang="en-US" dirty="0"/>
              <a:t>https://www.shodan.io/</a:t>
            </a:r>
            <a:endParaRPr lang="en-US" dirty="0"/>
          </a:p>
        </p:txBody>
      </p:sp>
    </p:spTree>
    <p:extLst>
      <p:ext uri="{BB962C8B-B14F-4D97-AF65-F5344CB8AC3E}">
        <p14:creationId xmlns:p14="http://schemas.microsoft.com/office/powerpoint/2010/main" val="161465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36736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rtl="0"/>
            <a:r>
              <a:rPr lang="en-US" sz="1400" b="0" i="0" u="sng" strike="noStrike" kern="1200" dirty="0">
                <a:solidFill>
                  <a:schemeClr val="tx1"/>
                </a:solidFill>
                <a:effectLst/>
                <a:latin typeface="+mn-lt"/>
                <a:ea typeface="+mn-ea"/>
                <a:cs typeface="+mn-cs"/>
                <a:hlinkClick r:id="rId3"/>
              </a:rPr>
              <a:t>https://github.com/esp8266/Arduino/blob/master/libraries/ESP8266WiFi/examples/HTTPSRequest/HTTPSRequest.ino</a:t>
            </a:r>
            <a:endParaRPr lang="en-US" b="0" dirty="0">
              <a:effectLst/>
            </a:endParaRPr>
          </a:p>
          <a:p>
            <a:pPr rtl="0"/>
            <a:r>
              <a:rPr lang="en-US" sz="1400" b="0" i="0" u="sng" strike="noStrike" kern="1200" dirty="0">
                <a:solidFill>
                  <a:schemeClr val="tx1"/>
                </a:solidFill>
                <a:effectLst/>
                <a:latin typeface="+mn-lt"/>
                <a:ea typeface="+mn-ea"/>
                <a:cs typeface="+mn-cs"/>
                <a:hlinkClick r:id="rId4"/>
              </a:rPr>
              <a:t>https://github.com/esp8266/Arduino/blob/master/libraries/ESP8266WiFi/src/WiFiClientSecure.cpp</a:t>
            </a:r>
            <a:r>
              <a:rPr lang="en-US" sz="1400" b="0" i="0" u="none" strike="noStrike" kern="1200" dirty="0">
                <a:solidFill>
                  <a:schemeClr val="tx1"/>
                </a:solidFill>
                <a:effectLst/>
                <a:latin typeface="+mn-lt"/>
                <a:ea typeface="+mn-ea"/>
                <a:cs typeface="+mn-cs"/>
              </a:rPr>
              <a:t> </a:t>
            </a:r>
          </a:p>
          <a:p>
            <a:pPr rtl="0"/>
            <a:r>
              <a:rPr lang="en-US" b="0" dirty="0">
                <a:effectLst/>
              </a:rPr>
              <a:t>https://github.com/esp8266/Arduino/blob/master/libraries/ESP8266WiFi/src/WiFiClientSecure.h</a:t>
            </a:r>
          </a:p>
          <a:p>
            <a:pPr rtl="0"/>
            <a:r>
              <a:rPr lang="en-US" sz="1400" b="0" i="0" u="sng" strike="noStrike" kern="1200" dirty="0">
                <a:solidFill>
                  <a:schemeClr val="tx1"/>
                </a:solidFill>
                <a:effectLst/>
                <a:latin typeface="+mn-lt"/>
                <a:ea typeface="+mn-ea"/>
                <a:cs typeface="+mn-cs"/>
                <a:hlinkClick r:id="rId5"/>
              </a:rPr>
              <a:t>https://github.com/esp8266/Arduino/issues/1743</a:t>
            </a:r>
            <a:r>
              <a:rPr lang="en-US" sz="1400" b="0" i="0" u="none" strike="noStrike" kern="1200" dirty="0">
                <a:solidFill>
                  <a:schemeClr val="tx1"/>
                </a:solidFill>
                <a:effectLst/>
                <a:latin typeface="+mn-lt"/>
                <a:ea typeface="+mn-ea"/>
                <a:cs typeface="+mn-cs"/>
              </a:rPr>
              <a:t> </a:t>
            </a:r>
            <a:endParaRPr lang="en-US" b="0" dirty="0">
              <a:effectLst/>
            </a:endParaRPr>
          </a:p>
          <a:p>
            <a:pPr rtl="0"/>
            <a:r>
              <a:rPr lang="en-US" sz="1400" b="0" i="0" u="sng" strike="noStrike" kern="1200" dirty="0">
                <a:solidFill>
                  <a:schemeClr val="tx1"/>
                </a:solidFill>
                <a:effectLst/>
                <a:latin typeface="+mn-lt"/>
                <a:ea typeface="+mn-ea"/>
                <a:cs typeface="+mn-cs"/>
                <a:hlinkClick r:id="rId6"/>
              </a:rPr>
              <a:t>https://github.com/esp8266/Arduino/issues/313</a:t>
            </a:r>
            <a:endParaRPr lang="en-US" b="0" dirty="0">
              <a:effectLst/>
            </a:endParaRPr>
          </a:p>
          <a:p>
            <a:pPr rtl="0"/>
            <a:br>
              <a:rPr lang="en-US" b="0" dirty="0">
                <a:effectLst/>
              </a:rPr>
            </a:br>
            <a:r>
              <a:rPr lang="en-US" sz="1400" b="0" i="0" u="sng" strike="noStrike" kern="1200" dirty="0">
                <a:solidFill>
                  <a:schemeClr val="tx1"/>
                </a:solidFill>
                <a:effectLst/>
                <a:latin typeface="+mn-lt"/>
                <a:ea typeface="+mn-ea"/>
                <a:cs typeface="+mn-cs"/>
                <a:hlinkClick r:id="rId7"/>
              </a:rPr>
              <a:t>https://gist.github.com/9SQ/200c796672b0f4db173e</a:t>
            </a:r>
            <a:r>
              <a:rPr lang="en-US" sz="1400" b="0" i="0" u="none" strike="noStrike" kern="1200" dirty="0">
                <a:solidFill>
                  <a:schemeClr val="tx1"/>
                </a:solidFill>
                <a:effectLst/>
                <a:latin typeface="+mn-lt"/>
                <a:ea typeface="+mn-ea"/>
                <a:cs typeface="+mn-cs"/>
              </a:rPr>
              <a:t> </a:t>
            </a:r>
            <a:endParaRPr lang="en-US" b="0" dirty="0">
              <a:effectLst/>
            </a:endParaRPr>
          </a:p>
          <a:p>
            <a:r>
              <a:rPr lang="en-US" sz="1400" b="0" i="0" u="sng" strike="noStrike" kern="1200" dirty="0">
                <a:solidFill>
                  <a:schemeClr val="tx1"/>
                </a:solidFill>
                <a:effectLst/>
                <a:latin typeface="+mn-lt"/>
                <a:ea typeface="+mn-ea"/>
                <a:cs typeface="+mn-cs"/>
                <a:hlinkClick r:id="rId8"/>
              </a:rPr>
              <a:t>https://www.bountysource.com/issues/31027576-wificlientsecure-ssl-not-used-at-all</a:t>
            </a:r>
            <a:r>
              <a:rPr lang="en-US" sz="1400" b="0" i="0" u="none" strike="noStrike"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413022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55209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83615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6959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56324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424361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6195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http://www.netanimations.net/animated-baby-looks-then-cries.gif</a:t>
            </a:r>
          </a:p>
          <a:p>
            <a:pPr marL="0" lvl="1" indent="0">
              <a:buNone/>
            </a:pPr>
            <a:r>
              <a:rPr lang="en-US" dirty="0"/>
              <a:t>https://img.clipartfest.com/e1957816a1387eeb84ad8faba6156b46_animated-baby-looks-at-you-animated-crying-baby-clipart_198-198.gif</a:t>
            </a:r>
          </a:p>
        </p:txBody>
      </p:sp>
    </p:spTree>
    <p:extLst>
      <p:ext uri="{BB962C8B-B14F-4D97-AF65-F5344CB8AC3E}">
        <p14:creationId xmlns:p14="http://schemas.microsoft.com/office/powerpoint/2010/main" val="167835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https://www.sans.org/security-resources/glossary-of-terms/</a:t>
            </a:r>
            <a:endParaRPr lang="en-US" dirty="0"/>
          </a:p>
          <a:p>
            <a:pPr marL="0" lvl="1" indent="0">
              <a:buNone/>
            </a:pPr>
            <a:r>
              <a:rPr lang="en-US" dirty="0"/>
              <a:t>http://www.hamiltonproject.org/ee-ce-image/made/assets/img/uploads/charts/cost_of_computing_power_equal_to_an_ipad2_1017_685_80.jpg</a:t>
            </a:r>
          </a:p>
          <a:p>
            <a:pPr marL="0" lvl="1" indent="0">
              <a:buNone/>
            </a:pPr>
            <a:r>
              <a:rPr lang="en-US" dirty="0"/>
              <a:t>https://en.wikipedia.org/wiki/Soviet_submarine_K-129_(1960)</a:t>
            </a:r>
            <a:endParaRPr lang="en-US" dirty="0"/>
          </a:p>
        </p:txBody>
      </p:sp>
    </p:spTree>
    <p:extLst>
      <p:ext uri="{BB962C8B-B14F-4D97-AF65-F5344CB8AC3E}">
        <p14:creationId xmlns:p14="http://schemas.microsoft.com/office/powerpoint/2010/main" val="1093758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226758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endParaRPr lang="en-US" dirty="0"/>
          </a:p>
        </p:txBody>
      </p:sp>
    </p:spTree>
    <p:extLst>
      <p:ext uri="{BB962C8B-B14F-4D97-AF65-F5344CB8AC3E}">
        <p14:creationId xmlns:p14="http://schemas.microsoft.com/office/powerpoint/2010/main" val="368250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9826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pPr marL="0" lvl="1" indent="0">
              <a:buNone/>
            </a:pPr>
            <a:r>
              <a:rPr lang="en-US" dirty="0"/>
              <a:t>https://en.wikipedia.org/wiki/Risk_management_plan</a:t>
            </a:r>
            <a:endParaRPr lang="en-US" dirty="0"/>
          </a:p>
        </p:txBody>
      </p:sp>
    </p:spTree>
    <p:extLst>
      <p:ext uri="{BB962C8B-B14F-4D97-AF65-F5344CB8AC3E}">
        <p14:creationId xmlns:p14="http://schemas.microsoft.com/office/powerpoint/2010/main" val="3696422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6.gif"/><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6.gi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58"/>
            <a:ext cx="12195175" cy="685727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Security - The world of </a:t>
            </a:r>
            <a:r>
              <a:rPr lang="en-US" dirty="0" err="1"/>
              <a:t>IoT</a:t>
            </a:r>
            <a:endParaRPr lang="en-US" dirty="0"/>
          </a:p>
        </p:txBody>
      </p:sp>
      <p:sp>
        <p:nvSpPr>
          <p:cNvPr id="3" name="Subtitle 2"/>
          <p:cNvSpPr>
            <a:spLocks noGrp="1"/>
          </p:cNvSpPr>
          <p:nvPr>
            <p:ph type="subTitle" idx="1"/>
          </p:nvPr>
        </p:nvSpPr>
        <p:spPr/>
        <p:txBody>
          <a:bodyPr/>
          <a:lstStyle/>
          <a:p>
            <a:r>
              <a:rPr lang="en-US" dirty="0"/>
              <a:t>Pavel Genevski, Research Expert  @ SAP Labs Bulgaria</a:t>
            </a:r>
            <a:br>
              <a:rPr lang="en-US" dirty="0"/>
            </a:br>
            <a:r>
              <a:rPr lang="en-US" dirty="0"/>
              <a:t>April, 2017</a:t>
            </a:r>
          </a:p>
        </p:txBody>
      </p:sp>
    </p:spTree>
    <p:extLst>
      <p:ext uri="{BB962C8B-B14F-4D97-AF65-F5344CB8AC3E}">
        <p14:creationId xmlns:p14="http://schemas.microsoft.com/office/powerpoint/2010/main" val="337579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Some tools of the trade</a:t>
            </a:r>
          </a:p>
        </p:txBody>
      </p:sp>
    </p:spTree>
    <p:extLst>
      <p:ext uri="{BB962C8B-B14F-4D97-AF65-F5344CB8AC3E}">
        <p14:creationId xmlns:p14="http://schemas.microsoft.com/office/powerpoint/2010/main" val="5918982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tools of the trade (hardware)</a:t>
            </a:r>
          </a:p>
        </p:txBody>
      </p:sp>
      <p:sp>
        <p:nvSpPr>
          <p:cNvPr id="4" name="Text Placeholder 3"/>
          <p:cNvSpPr>
            <a:spLocks noGrp="1"/>
          </p:cNvSpPr>
          <p:nvPr>
            <p:ph type="body" sz="quarter" idx="10"/>
          </p:nvPr>
        </p:nvSpPr>
        <p:spPr>
          <a:xfrm>
            <a:off x="324000" y="1532816"/>
            <a:ext cx="6567067" cy="4392043"/>
          </a:xfrm>
        </p:spPr>
        <p:txBody>
          <a:bodyPr/>
          <a:lstStyle/>
          <a:p>
            <a:r>
              <a:rPr lang="en-US" dirty="0"/>
              <a:t>Logic analyzer</a:t>
            </a:r>
          </a:p>
          <a:p>
            <a:pPr lvl="1"/>
            <a:r>
              <a:rPr lang="en-US" dirty="0"/>
              <a:t>Acquire data</a:t>
            </a:r>
          </a:p>
          <a:p>
            <a:pPr lvl="1"/>
            <a:r>
              <a:rPr lang="en-US" dirty="0"/>
              <a:t>Decode common protocols (SPI, I2C, 1-wire …)</a:t>
            </a:r>
          </a:p>
          <a:p>
            <a:r>
              <a:rPr lang="en-US" dirty="0"/>
              <a:t>SDR ()</a:t>
            </a:r>
          </a:p>
          <a:p>
            <a:pPr lvl="1"/>
            <a:r>
              <a:rPr lang="en-US" dirty="0"/>
              <a:t>Acquire, analyze and synthesize radio signals</a:t>
            </a:r>
          </a:p>
          <a:p>
            <a:r>
              <a:rPr lang="en-US" dirty="0"/>
              <a:t>JTAG (e.g. Bus Blaster)</a:t>
            </a:r>
          </a:p>
          <a:p>
            <a:pPr lvl="1"/>
            <a:r>
              <a:rPr lang="en-US" dirty="0"/>
              <a:t>Debug on-board processors and chips</a:t>
            </a:r>
          </a:p>
          <a:p>
            <a:pPr lvl="1"/>
            <a:r>
              <a:rPr lang="en-US" dirty="0"/>
              <a:t>Reprogram</a:t>
            </a:r>
            <a:endParaRPr lang="en-US" dirty="0"/>
          </a:p>
          <a:p>
            <a:r>
              <a:rPr lang="en-US" dirty="0"/>
              <a:t>Oscilloscope</a:t>
            </a:r>
          </a:p>
          <a:p>
            <a:pPr lvl="1"/>
            <a:r>
              <a:rPr lang="en-US" dirty="0"/>
              <a:t>Visually inspect signals</a:t>
            </a:r>
          </a:p>
          <a:p>
            <a:pPr lvl="1"/>
            <a:r>
              <a:rPr lang="en-US" dirty="0"/>
              <a:t>Record and capture waveforms</a:t>
            </a:r>
          </a:p>
        </p:txBody>
      </p:sp>
      <p:pic>
        <p:nvPicPr>
          <p:cNvPr id="11" name="Picture 10"/>
          <p:cNvPicPr>
            <a:picLocks noChangeAspect="1"/>
          </p:cNvPicPr>
          <p:nvPr/>
        </p:nvPicPr>
        <p:blipFill>
          <a:blip r:embed="rId3"/>
          <a:stretch>
            <a:fillRect/>
          </a:stretch>
        </p:blipFill>
        <p:spPr>
          <a:xfrm>
            <a:off x="6696428" y="3748525"/>
            <a:ext cx="4762500" cy="2628900"/>
          </a:xfrm>
          <a:prstGeom prst="rect">
            <a:avLst/>
          </a:prstGeom>
        </p:spPr>
      </p:pic>
      <p:pic>
        <p:nvPicPr>
          <p:cNvPr id="12" name="Picture 11"/>
          <p:cNvPicPr>
            <a:picLocks noChangeAspect="1"/>
          </p:cNvPicPr>
          <p:nvPr/>
        </p:nvPicPr>
        <p:blipFill>
          <a:blip r:embed="rId4"/>
          <a:stretch>
            <a:fillRect/>
          </a:stretch>
        </p:blipFill>
        <p:spPr>
          <a:xfrm>
            <a:off x="6942104" y="1291555"/>
            <a:ext cx="3200400" cy="2400300"/>
          </a:xfrm>
          <a:prstGeom prst="rect">
            <a:avLst/>
          </a:prstGeom>
        </p:spPr>
      </p:pic>
    </p:spTree>
    <p:extLst>
      <p:ext uri="{BB962C8B-B14F-4D97-AF65-F5344CB8AC3E}">
        <p14:creationId xmlns:p14="http://schemas.microsoft.com/office/powerpoint/2010/main" val="22331640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tools of the trade (software)</a:t>
            </a:r>
          </a:p>
        </p:txBody>
      </p:sp>
      <p:sp>
        <p:nvSpPr>
          <p:cNvPr id="4" name="Text Placeholder 3"/>
          <p:cNvSpPr>
            <a:spLocks noGrp="1"/>
          </p:cNvSpPr>
          <p:nvPr>
            <p:ph type="body" sz="quarter" idx="10"/>
          </p:nvPr>
        </p:nvSpPr>
        <p:spPr>
          <a:xfrm>
            <a:off x="324000" y="1532816"/>
            <a:ext cx="6567067" cy="4392043"/>
          </a:xfrm>
        </p:spPr>
        <p:txBody>
          <a:bodyPr/>
          <a:lstStyle/>
          <a:p>
            <a:r>
              <a:rPr lang="en-US" dirty="0"/>
              <a:t>Network scanners</a:t>
            </a:r>
          </a:p>
          <a:p>
            <a:pPr lvl="1"/>
            <a:r>
              <a:rPr lang="en-US" dirty="0"/>
              <a:t>Analyze the network (Live hosts, open ports …)</a:t>
            </a:r>
          </a:p>
          <a:p>
            <a:pPr lvl="1"/>
            <a:r>
              <a:rPr lang="en-US" dirty="0"/>
              <a:t>Fingerprint (OS, software, version …)</a:t>
            </a:r>
          </a:p>
          <a:p>
            <a:pPr lvl="1"/>
            <a:r>
              <a:rPr lang="en-US" dirty="0"/>
              <a:t>Examples: </a:t>
            </a:r>
            <a:r>
              <a:rPr lang="en-US" dirty="0" err="1"/>
              <a:t>nmap</a:t>
            </a:r>
            <a:r>
              <a:rPr lang="en-US" dirty="0"/>
              <a:t>, </a:t>
            </a:r>
            <a:r>
              <a:rPr lang="en-US" dirty="0" err="1"/>
              <a:t>masscan</a:t>
            </a:r>
            <a:r>
              <a:rPr lang="en-US" dirty="0"/>
              <a:t>, Shodan.io …</a:t>
            </a:r>
            <a:endParaRPr lang="en-US" dirty="0"/>
          </a:p>
          <a:p>
            <a:r>
              <a:rPr lang="en-US" dirty="0" err="1"/>
              <a:t>Metasploit</a:t>
            </a:r>
            <a:endParaRPr lang="en-US" dirty="0"/>
          </a:p>
          <a:p>
            <a:pPr lvl="1"/>
            <a:r>
              <a:rPr lang="en-US" dirty="0"/>
              <a:t>Penetration testing</a:t>
            </a:r>
          </a:p>
          <a:p>
            <a:pPr lvl="1"/>
            <a:r>
              <a:rPr lang="en-US" dirty="0"/>
              <a:t>Database of exploits</a:t>
            </a:r>
          </a:p>
          <a:p>
            <a:r>
              <a:rPr lang="en-US" dirty="0" err="1"/>
              <a:t>WiFi</a:t>
            </a:r>
            <a:r>
              <a:rPr lang="en-US" dirty="0"/>
              <a:t> &amp; routers security</a:t>
            </a:r>
          </a:p>
          <a:p>
            <a:pPr lvl="1"/>
            <a:r>
              <a:rPr lang="en-US" dirty="0"/>
              <a:t>Analyze and attack </a:t>
            </a:r>
            <a:r>
              <a:rPr lang="en-US" dirty="0" err="1"/>
              <a:t>WiFi</a:t>
            </a:r>
            <a:r>
              <a:rPr lang="en-US" dirty="0"/>
              <a:t>: </a:t>
            </a:r>
            <a:r>
              <a:rPr lang="en-US" dirty="0"/>
              <a:t>Kismet, </a:t>
            </a:r>
            <a:r>
              <a:rPr lang="en-US" dirty="0" err="1"/>
              <a:t>Aircrack</a:t>
            </a:r>
            <a:r>
              <a:rPr lang="en-US" dirty="0"/>
              <a:t>-NG</a:t>
            </a:r>
            <a:endParaRPr lang="en-US" dirty="0"/>
          </a:p>
          <a:p>
            <a:pPr lvl="1"/>
            <a:r>
              <a:rPr lang="en-US" dirty="0" err="1"/>
              <a:t>Routersploit</a:t>
            </a:r>
            <a:r>
              <a:rPr lang="en-US" dirty="0"/>
              <a:t>: known router exploits</a:t>
            </a:r>
            <a:endParaRPr lang="en-US" dirty="0"/>
          </a:p>
        </p:txBody>
      </p:sp>
      <p:pic>
        <p:nvPicPr>
          <p:cNvPr id="3" name="Picture 2"/>
          <p:cNvPicPr>
            <a:picLocks noChangeAspect="1"/>
          </p:cNvPicPr>
          <p:nvPr/>
        </p:nvPicPr>
        <p:blipFill>
          <a:blip r:embed="rId3"/>
          <a:stretch>
            <a:fillRect/>
          </a:stretch>
        </p:blipFill>
        <p:spPr>
          <a:xfrm>
            <a:off x="9969228" y="1739995"/>
            <a:ext cx="1624226" cy="1624226"/>
          </a:xfrm>
          <a:prstGeom prst="rect">
            <a:avLst/>
          </a:prstGeom>
        </p:spPr>
      </p:pic>
      <p:pic>
        <p:nvPicPr>
          <p:cNvPr id="6" name="Picture 5"/>
          <p:cNvPicPr>
            <a:picLocks noChangeAspect="1"/>
          </p:cNvPicPr>
          <p:nvPr/>
        </p:nvPicPr>
        <p:blipFill>
          <a:blip r:embed="rId4"/>
          <a:stretch>
            <a:fillRect/>
          </a:stretch>
        </p:blipFill>
        <p:spPr>
          <a:xfrm>
            <a:off x="6590782" y="3418808"/>
            <a:ext cx="2174193" cy="1058236"/>
          </a:xfrm>
          <a:prstGeom prst="rect">
            <a:avLst/>
          </a:prstGeom>
        </p:spPr>
      </p:pic>
      <p:pic>
        <p:nvPicPr>
          <p:cNvPr id="7" name="Picture 6"/>
          <p:cNvPicPr>
            <a:picLocks noChangeAspect="1"/>
          </p:cNvPicPr>
          <p:nvPr/>
        </p:nvPicPr>
        <p:blipFill>
          <a:blip r:embed="rId5"/>
          <a:stretch>
            <a:fillRect/>
          </a:stretch>
        </p:blipFill>
        <p:spPr>
          <a:xfrm>
            <a:off x="9531015" y="4102955"/>
            <a:ext cx="1392665" cy="1868509"/>
          </a:xfrm>
          <a:prstGeom prst="rect">
            <a:avLst/>
          </a:prstGeom>
        </p:spPr>
      </p:pic>
      <p:pic>
        <p:nvPicPr>
          <p:cNvPr id="8" name="Picture 7"/>
          <p:cNvPicPr>
            <a:picLocks noChangeAspect="1"/>
          </p:cNvPicPr>
          <p:nvPr/>
        </p:nvPicPr>
        <p:blipFill>
          <a:blip r:embed="rId6"/>
          <a:stretch>
            <a:fillRect/>
          </a:stretch>
        </p:blipFill>
        <p:spPr>
          <a:xfrm>
            <a:off x="5973416" y="1556022"/>
            <a:ext cx="3487153" cy="1033498"/>
          </a:xfrm>
          <a:prstGeom prst="rect">
            <a:avLst/>
          </a:prstGeom>
        </p:spPr>
      </p:pic>
    </p:spTree>
    <p:extLst>
      <p:ext uri="{BB962C8B-B14F-4D97-AF65-F5344CB8AC3E}">
        <p14:creationId xmlns:p14="http://schemas.microsoft.com/office/powerpoint/2010/main" val="34533673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Exercises</a:t>
            </a:r>
          </a:p>
        </p:txBody>
      </p:sp>
    </p:spTree>
    <p:extLst>
      <p:ext uri="{BB962C8B-B14F-4D97-AF65-F5344CB8AC3E}">
        <p14:creationId xmlns:p14="http://schemas.microsoft.com/office/powerpoint/2010/main" val="28018907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4" name="Text Placeholder 3"/>
          <p:cNvSpPr>
            <a:spLocks noGrp="1"/>
          </p:cNvSpPr>
          <p:nvPr>
            <p:ph type="body" sz="quarter" idx="10"/>
          </p:nvPr>
        </p:nvSpPr>
        <p:spPr>
          <a:xfrm>
            <a:off x="324000" y="1532816"/>
            <a:ext cx="6567067" cy="4392043"/>
          </a:xfrm>
        </p:spPr>
        <p:txBody>
          <a:bodyPr/>
          <a:lstStyle/>
          <a:p>
            <a:r>
              <a:rPr lang="en-US" dirty="0"/>
              <a:t>Learn to use logic analyzer</a:t>
            </a:r>
          </a:p>
          <a:p>
            <a:pPr lvl="1"/>
            <a:r>
              <a:rPr lang="en-US" dirty="0"/>
              <a:t>Acquire data</a:t>
            </a:r>
          </a:p>
          <a:p>
            <a:pPr lvl="1"/>
            <a:r>
              <a:rPr lang="en-US" dirty="0"/>
              <a:t>Decode 1-wire (or some other protocol)</a:t>
            </a:r>
          </a:p>
          <a:p>
            <a:r>
              <a:rPr lang="en-US" dirty="0"/>
              <a:t>Make an HTTPS request with ESP8266</a:t>
            </a:r>
            <a:r>
              <a:rPr lang="en-US" dirty="0"/>
              <a:t>…</a:t>
            </a:r>
          </a:p>
        </p:txBody>
      </p:sp>
    </p:spTree>
    <p:extLst>
      <p:ext uri="{BB962C8B-B14F-4D97-AF65-F5344CB8AC3E}">
        <p14:creationId xmlns:p14="http://schemas.microsoft.com/office/powerpoint/2010/main" val="12949011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endParaRPr lang="en-US" dirty="0"/>
          </a:p>
          <a:p>
            <a:r>
              <a:rPr lang="en-US" dirty="0"/>
              <a:t>Pavel Genevski</a:t>
            </a:r>
          </a:p>
          <a:p>
            <a:r>
              <a:rPr lang="en-US" dirty="0"/>
              <a:t>Research Expert</a:t>
            </a:r>
          </a:p>
          <a:p>
            <a:r>
              <a:rPr lang="en-US" dirty="0"/>
              <a:t>SAP Labs Bulgaria</a:t>
            </a:r>
          </a:p>
        </p:txBody>
      </p:sp>
    </p:spTree>
    <p:extLst>
      <p:ext uri="{BB962C8B-B14F-4D97-AF65-F5344CB8AC3E}">
        <p14:creationId xmlns:p14="http://schemas.microsoft.com/office/powerpoint/2010/main" val="356411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62685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2744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extLst>
      <p:ext uri="{BB962C8B-B14F-4D97-AF65-F5344CB8AC3E}">
        <p14:creationId xmlns:p14="http://schemas.microsoft.com/office/powerpoint/2010/main" val="1835580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Text Placeholder 3"/>
          <p:cNvSpPr>
            <a:spLocks noGrp="1"/>
          </p:cNvSpPr>
          <p:nvPr>
            <p:ph type="body" sz="quarter" idx="10"/>
          </p:nvPr>
        </p:nvSpPr>
        <p:spPr>
          <a:xfrm>
            <a:off x="324000" y="1532816"/>
            <a:ext cx="11545200" cy="4888766"/>
          </a:xfrm>
        </p:spPr>
        <p:txBody>
          <a:bodyPr/>
          <a:lstStyle/>
          <a:p>
            <a:r>
              <a:rPr lang="en-US" dirty="0"/>
              <a:t>Security refresher</a:t>
            </a:r>
          </a:p>
          <a:p>
            <a:pPr lvl="1"/>
            <a:r>
              <a:rPr lang="en-US" dirty="0"/>
              <a:t>Why security?</a:t>
            </a:r>
          </a:p>
          <a:p>
            <a:pPr lvl="1"/>
            <a:r>
              <a:rPr lang="en-US" dirty="0"/>
              <a:t>Vocabulary building &amp; discussion</a:t>
            </a:r>
          </a:p>
          <a:p>
            <a:r>
              <a:rPr lang="en-US" dirty="0"/>
              <a:t>Thread modeling exercise</a:t>
            </a:r>
          </a:p>
          <a:p>
            <a:pPr lvl="1"/>
            <a:r>
              <a:rPr lang="en-US" dirty="0"/>
              <a:t>Business case -&gt; security architecture</a:t>
            </a:r>
          </a:p>
          <a:p>
            <a:pPr lvl="1"/>
            <a:r>
              <a:rPr lang="en-US" dirty="0"/>
              <a:t>Evaluation -&gt; Mitigation</a:t>
            </a:r>
          </a:p>
          <a:p>
            <a:pPr lvl="1"/>
            <a:endParaRPr lang="en-US" b="1" dirty="0"/>
          </a:p>
          <a:p>
            <a:pPr lvl="1"/>
            <a:r>
              <a:rPr lang="en-US" b="1" dirty="0"/>
              <a:t>Some tools of the trade</a:t>
            </a:r>
          </a:p>
          <a:p>
            <a:pPr lvl="1"/>
            <a:r>
              <a:rPr lang="en-US" dirty="0"/>
              <a:t>Oscilloscope, Signal analyzer ….</a:t>
            </a:r>
          </a:p>
          <a:p>
            <a:r>
              <a:rPr lang="en-US" dirty="0"/>
              <a:t>Exercises</a:t>
            </a:r>
            <a:endParaRPr lang="en-US" b="0" dirty="0"/>
          </a:p>
        </p:txBody>
      </p:sp>
    </p:spTree>
    <p:extLst>
      <p:ext uri="{BB962C8B-B14F-4D97-AF65-F5344CB8AC3E}">
        <p14:creationId xmlns:p14="http://schemas.microsoft.com/office/powerpoint/2010/main" val="32039255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Security refresher</a:t>
            </a:r>
          </a:p>
        </p:txBody>
      </p:sp>
    </p:spTree>
    <p:extLst>
      <p:ext uri="{BB962C8B-B14F-4D97-AF65-F5344CB8AC3E}">
        <p14:creationId xmlns:p14="http://schemas.microsoft.com/office/powerpoint/2010/main" val="21808923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security (major goals)?</a:t>
            </a:r>
          </a:p>
        </p:txBody>
      </p:sp>
      <p:sp>
        <p:nvSpPr>
          <p:cNvPr id="4" name="Text Placeholder 3"/>
          <p:cNvSpPr>
            <a:spLocks noGrp="1"/>
          </p:cNvSpPr>
          <p:nvPr>
            <p:ph type="body" sz="quarter" idx="10"/>
          </p:nvPr>
        </p:nvSpPr>
        <p:spPr>
          <a:xfrm>
            <a:off x="324000" y="1532816"/>
            <a:ext cx="6281752" cy="4392043"/>
          </a:xfrm>
        </p:spPr>
        <p:txBody>
          <a:bodyPr/>
          <a:lstStyle/>
          <a:p>
            <a:r>
              <a:rPr lang="en-US" dirty="0"/>
              <a:t>Authentication</a:t>
            </a:r>
          </a:p>
          <a:p>
            <a:pPr lvl="1"/>
            <a:r>
              <a:rPr lang="en-US" dirty="0"/>
              <a:t>Who is it (credentials)?</a:t>
            </a:r>
          </a:p>
          <a:p>
            <a:r>
              <a:rPr lang="en-US" dirty="0"/>
              <a:t>Confidentiality</a:t>
            </a:r>
          </a:p>
          <a:p>
            <a:pPr lvl="1"/>
            <a:r>
              <a:rPr lang="en-US" dirty="0"/>
              <a:t>Intended recipients only</a:t>
            </a:r>
            <a:endParaRPr lang="en-US" dirty="0"/>
          </a:p>
          <a:p>
            <a:r>
              <a:rPr lang="en-US" dirty="0"/>
              <a:t>Integrity</a:t>
            </a:r>
          </a:p>
          <a:p>
            <a:pPr lvl="1"/>
            <a:r>
              <a:rPr lang="en-US" dirty="0"/>
              <a:t>Data was not manipulated in transit</a:t>
            </a:r>
          </a:p>
          <a:p>
            <a:pPr lvl="1"/>
            <a:endParaRPr lang="en-US" dirty="0"/>
          </a:p>
          <a:p>
            <a:pPr lvl="1"/>
            <a:r>
              <a:rPr lang="en-US" b="1" dirty="0"/>
              <a:t>Authorization</a:t>
            </a:r>
          </a:p>
          <a:p>
            <a:pPr lvl="1"/>
            <a:r>
              <a:rPr lang="en-US" dirty="0"/>
              <a:t>Intended actors only</a:t>
            </a:r>
          </a:p>
          <a:p>
            <a:r>
              <a:rPr lang="en-US" dirty="0"/>
              <a:t>Anonymity</a:t>
            </a:r>
          </a:p>
          <a:p>
            <a:pPr lvl="1"/>
            <a:r>
              <a:rPr lang="en-US" dirty="0"/>
              <a:t>Authenticating without knowing the subject</a:t>
            </a:r>
          </a:p>
        </p:txBody>
      </p:sp>
      <p:sp>
        <p:nvSpPr>
          <p:cNvPr id="3" name="Rectangle 2"/>
          <p:cNvSpPr/>
          <p:nvPr/>
        </p:nvSpPr>
        <p:spPr bwMode="gray">
          <a:xfrm>
            <a:off x="8736546" y="2223977"/>
            <a:ext cx="1373970" cy="71821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System</a:t>
            </a:r>
          </a:p>
        </p:txBody>
      </p:sp>
      <p:pic>
        <p:nvPicPr>
          <p:cNvPr id="5" name="Picture 4"/>
          <p:cNvPicPr>
            <a:picLocks noChangeAspect="1"/>
          </p:cNvPicPr>
          <p:nvPr/>
        </p:nvPicPr>
        <p:blipFill>
          <a:blip r:embed="rId3"/>
          <a:stretch>
            <a:fillRect/>
          </a:stretch>
        </p:blipFill>
        <p:spPr>
          <a:xfrm>
            <a:off x="6263444" y="1353290"/>
            <a:ext cx="510203" cy="941087"/>
          </a:xfrm>
          <a:prstGeom prst="rect">
            <a:avLst/>
          </a:prstGeom>
        </p:spPr>
      </p:pic>
      <p:pic>
        <p:nvPicPr>
          <p:cNvPr id="6" name="Picture 5"/>
          <p:cNvPicPr>
            <a:picLocks noChangeAspect="1"/>
          </p:cNvPicPr>
          <p:nvPr/>
        </p:nvPicPr>
        <p:blipFill>
          <a:blip r:embed="rId4"/>
          <a:stretch>
            <a:fillRect/>
          </a:stretch>
        </p:blipFill>
        <p:spPr>
          <a:xfrm>
            <a:off x="5776645" y="2657919"/>
            <a:ext cx="1994004" cy="1495503"/>
          </a:xfrm>
          <a:prstGeom prst="rect">
            <a:avLst/>
          </a:prstGeom>
        </p:spPr>
      </p:pic>
      <p:cxnSp>
        <p:nvCxnSpPr>
          <p:cNvPr id="8" name="Straight Arrow Connector 7"/>
          <p:cNvCxnSpPr>
            <a:stCxn id="5" idx="3"/>
          </p:cNvCxnSpPr>
          <p:nvPr/>
        </p:nvCxnSpPr>
        <p:spPr>
          <a:xfrm>
            <a:off x="6773647" y="1823834"/>
            <a:ext cx="1915522" cy="6174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163590" y="2804792"/>
            <a:ext cx="1572956" cy="5495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398223" y="3959947"/>
            <a:ext cx="1399597" cy="1413567"/>
            <a:chOff x="8279777" y="3935194"/>
            <a:chExt cx="1399597" cy="1413567"/>
          </a:xfrm>
        </p:grpSpPr>
        <p:pic>
          <p:nvPicPr>
            <p:cNvPr id="14" name="Picture 13"/>
            <p:cNvPicPr>
              <a:picLocks noChangeAspect="1"/>
            </p:cNvPicPr>
            <p:nvPr/>
          </p:nvPicPr>
          <p:blipFill>
            <a:blip r:embed="rId5"/>
            <a:stretch>
              <a:fillRect/>
            </a:stretch>
          </p:blipFill>
          <p:spPr>
            <a:xfrm>
              <a:off x="8279777" y="3935194"/>
              <a:ext cx="1170000" cy="1170000"/>
            </a:xfrm>
            <a:prstGeom prst="rect">
              <a:avLst/>
            </a:prstGeom>
          </p:spPr>
        </p:pic>
        <p:sp>
          <p:nvSpPr>
            <p:cNvPr id="15" name="TextBox 14"/>
            <p:cNvSpPr txBox="1"/>
            <p:nvPr/>
          </p:nvSpPr>
          <p:spPr>
            <a:xfrm>
              <a:off x="8279777" y="5071762"/>
              <a:ext cx="139959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Threat actor</a:t>
              </a:r>
            </a:p>
          </p:txBody>
        </p:sp>
      </p:grpSp>
      <p:cxnSp>
        <p:nvCxnSpPr>
          <p:cNvPr id="18" name="Straight Arrow Connector 17"/>
          <p:cNvCxnSpPr/>
          <p:nvPr/>
        </p:nvCxnSpPr>
        <p:spPr>
          <a:xfrm flipH="1" flipV="1">
            <a:off x="7272560" y="3624435"/>
            <a:ext cx="1416609" cy="93335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9294384" y="2979979"/>
            <a:ext cx="318661" cy="11059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773647" y="2060218"/>
            <a:ext cx="1915523" cy="227962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7731416" y="2223977"/>
            <a:ext cx="1089660" cy="192944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Baby image from </a:t>
            </a:r>
            <a:r>
              <a:rPr lang="pt-BR" sz="1000" kern="0" dirty="0">
                <a:ea typeface="Arial Unicode MS" pitchFamily="34" charset="-128"/>
                <a:cs typeface="Arial Unicode MS" pitchFamily="34" charset="-128"/>
              </a:rPr>
              <a:t>https://clipartfest.com/</a:t>
            </a:r>
            <a:endParaRPr lang="en-US" sz="1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1885583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 building</a:t>
            </a:r>
          </a:p>
        </p:txBody>
      </p:sp>
      <p:sp>
        <p:nvSpPr>
          <p:cNvPr id="4" name="Text Placeholder 3"/>
          <p:cNvSpPr>
            <a:spLocks noGrp="1"/>
          </p:cNvSpPr>
          <p:nvPr>
            <p:ph type="body" sz="quarter" idx="10"/>
          </p:nvPr>
        </p:nvSpPr>
        <p:spPr>
          <a:xfrm>
            <a:off x="324000" y="1532816"/>
            <a:ext cx="11545200" cy="4392043"/>
          </a:xfrm>
        </p:spPr>
        <p:txBody>
          <a:bodyPr/>
          <a:lstStyle/>
          <a:p>
            <a:r>
              <a:rPr lang="en-US" dirty="0"/>
              <a:t>Availability, access control, ACL, audit, </a:t>
            </a:r>
            <a:r>
              <a:rPr lang="en-US" dirty="0" err="1"/>
              <a:t>DoS</a:t>
            </a:r>
            <a:r>
              <a:rPr lang="en-US" dirty="0"/>
              <a:t>, DDoS, Backdoor,  BASIC, Block Cipher, Stream Cipher, Botnet, Brute force, Buffer overflow, Cleartext/</a:t>
            </a:r>
            <a:r>
              <a:rPr lang="en-US" dirty="0" err="1"/>
              <a:t>Ciphertext</a:t>
            </a:r>
            <a:r>
              <a:rPr lang="en-US" dirty="0"/>
              <a:t>, </a:t>
            </a:r>
            <a:r>
              <a:rPr lang="en-US" dirty="0"/>
              <a:t>Compression bomb, </a:t>
            </a:r>
            <a:r>
              <a:rPr lang="en-US" dirty="0"/>
              <a:t>Disaster recovery (MTTR, RPO), DES, AES, RSA, </a:t>
            </a:r>
            <a:r>
              <a:rPr lang="en-US" dirty="0" err="1"/>
              <a:t>Diffie</a:t>
            </a:r>
            <a:r>
              <a:rPr lang="en-US" dirty="0"/>
              <a:t>-Hellman,, Dictionary attack, PKI, x509, Disaster recovery plan, Domain hijacking, Eavesdropping, Escrow passwords, Fingerprinting, Hash, Hijacking (click, session …), Honey client/monkey, Honeypot, Inference attack, Intrusion detection, Flooding, Least privilege, LDAP, Logic </a:t>
            </a:r>
            <a:r>
              <a:rPr lang="en-US" dirty="0" err="1"/>
              <a:t>bomb,MITM</a:t>
            </a:r>
            <a:r>
              <a:rPr lang="en-US" dirty="0"/>
              <a:t>, NAT,NIST (NVD), Network taps, Non-repudiation, Penetration testing,  Phishing, Ping of death</a:t>
            </a:r>
            <a:r>
              <a:rPr lang="en-US" dirty="0"/>
              <a:t>, Privilege escalation, Promiscuous Mode, PKI, Resource exhaustion, Reverse engineering, RBAC/RSBAC, SSH, SSL, SHA, SIGINT (COMINT, ELINT), HUMINT, IMINT, MASINT (signature), TECHINT (tech capabilities K-129/ SOSUS), OSINT, Signature, Smurf attack, Sniffing (passive wiretapping), Social engineering, </a:t>
            </a:r>
            <a:r>
              <a:rPr lang="en-US" dirty="0" err="1"/>
              <a:t>Stealthing</a:t>
            </a:r>
            <a:r>
              <a:rPr lang="en-US" dirty="0"/>
              <a:t>, SYN Flood, Tamper, Trojan horse, Trust, Threat vector, Web of trust, Zero Day, Zombie</a:t>
            </a:r>
          </a:p>
        </p:txBody>
      </p:sp>
      <p:sp>
        <p:nvSpPr>
          <p:cNvPr id="5" name="TextBox 4"/>
          <p:cNvSpPr txBox="1"/>
          <p:nvPr/>
        </p:nvSpPr>
        <p:spPr>
          <a:xfrm>
            <a:off x="3932392" y="5682117"/>
            <a:ext cx="4979454" cy="61555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4000" dirty="0"/>
              <a:t>Just kidding … </a:t>
            </a:r>
            <a:r>
              <a:rPr lang="en-US" sz="4000" dirty="0">
                <a:sym typeface="Wingdings" panose="05000000000000000000" pitchFamily="2" charset="2"/>
              </a:rPr>
              <a:t></a:t>
            </a:r>
            <a:endParaRPr lang="en-US"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06238143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Glossary: Crypto</a:t>
            </a:r>
          </a:p>
        </p:txBody>
      </p:sp>
      <p:sp>
        <p:nvSpPr>
          <p:cNvPr id="4" name="Text Placeholder 3"/>
          <p:cNvSpPr>
            <a:spLocks noGrp="1"/>
          </p:cNvSpPr>
          <p:nvPr>
            <p:ph type="body" sz="quarter" idx="10"/>
          </p:nvPr>
        </p:nvSpPr>
        <p:spPr>
          <a:xfrm>
            <a:off x="324000" y="1532816"/>
            <a:ext cx="6281752" cy="4392043"/>
          </a:xfrm>
        </p:spPr>
        <p:txBody>
          <a:bodyPr/>
          <a:lstStyle/>
          <a:p>
            <a:r>
              <a:rPr lang="en-US" dirty="0"/>
              <a:t>Hash</a:t>
            </a:r>
          </a:p>
          <a:p>
            <a:pPr lvl="1"/>
            <a:r>
              <a:rPr lang="en-US" dirty="0"/>
              <a:t>Data -&gt; fingerprint</a:t>
            </a:r>
          </a:p>
          <a:p>
            <a:pPr lvl="1"/>
            <a:r>
              <a:rPr lang="en-US" dirty="0"/>
              <a:t>Examples: MD5, SHA, SHA3</a:t>
            </a:r>
          </a:p>
          <a:p>
            <a:pPr lvl="1"/>
            <a:endParaRPr lang="en-US" dirty="0"/>
          </a:p>
          <a:p>
            <a:pPr lvl="1"/>
            <a:r>
              <a:rPr lang="en-US" b="1" dirty="0"/>
              <a:t>Symmetric encryption</a:t>
            </a:r>
          </a:p>
          <a:p>
            <a:pPr lvl="1"/>
            <a:r>
              <a:rPr lang="en-US" dirty="0"/>
              <a:t>Data + key -&gt; Cyphertext</a:t>
            </a:r>
          </a:p>
          <a:p>
            <a:pPr lvl="1"/>
            <a:r>
              <a:rPr lang="en-US" dirty="0"/>
              <a:t>Examples: AES, 3DES, Blowfish</a:t>
            </a:r>
          </a:p>
          <a:p>
            <a:r>
              <a:rPr lang="en-US" dirty="0"/>
              <a:t>Asymmetric (public key) encryption</a:t>
            </a:r>
          </a:p>
          <a:p>
            <a:pPr lvl="1"/>
            <a:r>
              <a:rPr lang="en-US" dirty="0"/>
              <a:t>Data + public key -&gt; Cyphertext</a:t>
            </a:r>
          </a:p>
          <a:p>
            <a:pPr lvl="1"/>
            <a:r>
              <a:rPr lang="en-US" dirty="0"/>
              <a:t>Cyphertext + private key -&gt; Data</a:t>
            </a:r>
          </a:p>
          <a:p>
            <a:pPr lvl="1"/>
            <a:r>
              <a:rPr lang="en-US" dirty="0"/>
              <a:t>Examples: RSA, </a:t>
            </a:r>
            <a:r>
              <a:rPr lang="en-US" dirty="0" err="1"/>
              <a:t>Diffie</a:t>
            </a:r>
            <a:r>
              <a:rPr lang="en-US" dirty="0"/>
              <a:t>-Hellman, DSA</a:t>
            </a:r>
          </a:p>
          <a:p>
            <a:pPr lvl="1"/>
            <a:endParaRPr lang="en-US" dirty="0"/>
          </a:p>
        </p:txBody>
      </p:sp>
      <p:pic>
        <p:nvPicPr>
          <p:cNvPr id="3" name="Picture 2"/>
          <p:cNvPicPr>
            <a:picLocks noChangeAspect="1"/>
          </p:cNvPicPr>
          <p:nvPr/>
        </p:nvPicPr>
        <p:blipFill>
          <a:blip r:embed="rId3"/>
          <a:stretch>
            <a:fillRect/>
          </a:stretch>
        </p:blipFill>
        <p:spPr>
          <a:xfrm>
            <a:off x="8480705" y="3345345"/>
            <a:ext cx="2965877" cy="2894696"/>
          </a:xfrm>
          <a:prstGeom prst="rect">
            <a:avLst/>
          </a:prstGeom>
        </p:spPr>
      </p:pic>
      <p:pic>
        <p:nvPicPr>
          <p:cNvPr id="5" name="Picture 4"/>
          <p:cNvPicPr>
            <a:picLocks noChangeAspect="1"/>
          </p:cNvPicPr>
          <p:nvPr/>
        </p:nvPicPr>
        <p:blipFill>
          <a:blip r:embed="rId4"/>
          <a:stretch>
            <a:fillRect/>
          </a:stretch>
        </p:blipFill>
        <p:spPr>
          <a:xfrm>
            <a:off x="5287412" y="1253284"/>
            <a:ext cx="3259623" cy="3184650"/>
          </a:xfrm>
          <a:prstGeom prst="rect">
            <a:avLst/>
          </a:prstGeom>
        </p:spPr>
      </p:pic>
    </p:spTree>
    <p:extLst>
      <p:ext uri="{BB962C8B-B14F-4D97-AF65-F5344CB8AC3E}">
        <p14:creationId xmlns:p14="http://schemas.microsoft.com/office/powerpoint/2010/main" val="33602075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Glossary: X509 certificates &amp; PKI</a:t>
            </a:r>
          </a:p>
        </p:txBody>
      </p:sp>
      <p:sp>
        <p:nvSpPr>
          <p:cNvPr id="4" name="Text Placeholder 3"/>
          <p:cNvSpPr>
            <a:spLocks noGrp="1"/>
          </p:cNvSpPr>
          <p:nvPr>
            <p:ph type="body" sz="quarter" idx="10"/>
          </p:nvPr>
        </p:nvSpPr>
        <p:spPr>
          <a:xfrm>
            <a:off x="324000" y="1532816"/>
            <a:ext cx="6446350" cy="4392043"/>
          </a:xfrm>
        </p:spPr>
        <p:txBody>
          <a:bodyPr/>
          <a:lstStyle/>
          <a:p>
            <a:r>
              <a:rPr lang="en-US" dirty="0"/>
              <a:t>Signature</a:t>
            </a:r>
          </a:p>
          <a:p>
            <a:pPr lvl="1"/>
            <a:r>
              <a:rPr lang="en-US" dirty="0"/>
              <a:t>Data(hash) + Private key -&gt; Signature</a:t>
            </a:r>
          </a:p>
          <a:p>
            <a:pPr lvl="1"/>
            <a:r>
              <a:rPr lang="en-US" dirty="0"/>
              <a:t>Signature + Public key -&gt; Data(hash)</a:t>
            </a:r>
          </a:p>
          <a:p>
            <a:pPr lvl="1"/>
            <a:endParaRPr lang="en-US" dirty="0"/>
          </a:p>
          <a:p>
            <a:pPr lvl="1"/>
            <a:r>
              <a:rPr lang="en-US" b="1" dirty="0"/>
              <a:t>X509</a:t>
            </a:r>
          </a:p>
          <a:p>
            <a:pPr lvl="1"/>
            <a:r>
              <a:rPr lang="en-US" dirty="0"/>
              <a:t>A format for public key certificate</a:t>
            </a:r>
          </a:p>
          <a:p>
            <a:pPr lvl="1"/>
            <a:r>
              <a:rPr lang="en-US" dirty="0"/>
              <a:t>Contains public key and identity</a:t>
            </a:r>
          </a:p>
          <a:p>
            <a:pPr lvl="1"/>
            <a:r>
              <a:rPr lang="en-US" dirty="0"/>
              <a:t>Signed (either by CA or self signed)</a:t>
            </a:r>
            <a:endParaRPr lang="bg-BG" dirty="0"/>
          </a:p>
          <a:p>
            <a:pPr lvl="1"/>
            <a:r>
              <a:rPr lang="en-US" dirty="0"/>
              <a:t>Revocation lists</a:t>
            </a:r>
          </a:p>
          <a:p>
            <a:r>
              <a:rPr lang="en-US" dirty="0"/>
              <a:t>PKI</a:t>
            </a:r>
          </a:p>
          <a:p>
            <a:pPr lvl="1"/>
            <a:r>
              <a:rPr lang="en-US" dirty="0"/>
              <a:t>Certificate authorities, Web of trust, Blockchain based … </a:t>
            </a:r>
          </a:p>
        </p:txBody>
      </p:sp>
      <p:sp>
        <p:nvSpPr>
          <p:cNvPr id="3" name="Rectangle 2"/>
          <p:cNvSpPr/>
          <p:nvPr/>
        </p:nvSpPr>
        <p:spPr bwMode="gray">
          <a:xfrm>
            <a:off x="7788982" y="1482939"/>
            <a:ext cx="1127602" cy="69646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Root CA</a:t>
            </a:r>
          </a:p>
        </p:txBody>
      </p:sp>
      <p:sp>
        <p:nvSpPr>
          <p:cNvPr id="5" name="Rectangle 4"/>
          <p:cNvSpPr/>
          <p:nvPr/>
        </p:nvSpPr>
        <p:spPr bwMode="gray">
          <a:xfrm>
            <a:off x="6661380" y="2652391"/>
            <a:ext cx="1127602" cy="69646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CA</a:t>
            </a:r>
          </a:p>
        </p:txBody>
      </p:sp>
      <p:sp>
        <p:nvSpPr>
          <p:cNvPr id="6" name="Rectangle 5"/>
          <p:cNvSpPr/>
          <p:nvPr/>
        </p:nvSpPr>
        <p:spPr bwMode="gray">
          <a:xfrm>
            <a:off x="8916584" y="2652391"/>
            <a:ext cx="1127602" cy="69646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CA</a:t>
            </a:r>
          </a:p>
        </p:txBody>
      </p:sp>
      <p:pic>
        <p:nvPicPr>
          <p:cNvPr id="7" name="Picture 6"/>
          <p:cNvPicPr>
            <a:picLocks noChangeAspect="1"/>
          </p:cNvPicPr>
          <p:nvPr/>
        </p:nvPicPr>
        <p:blipFill>
          <a:blip r:embed="rId3"/>
          <a:stretch>
            <a:fillRect/>
          </a:stretch>
        </p:blipFill>
        <p:spPr>
          <a:xfrm>
            <a:off x="8727007" y="4075170"/>
            <a:ext cx="510203" cy="941087"/>
          </a:xfrm>
          <a:prstGeom prst="rect">
            <a:avLst/>
          </a:prstGeom>
        </p:spPr>
      </p:pic>
      <p:pic>
        <p:nvPicPr>
          <p:cNvPr id="8" name="Picture 7"/>
          <p:cNvPicPr>
            <a:picLocks noChangeAspect="1"/>
          </p:cNvPicPr>
          <p:nvPr/>
        </p:nvPicPr>
        <p:blipFill>
          <a:blip r:embed="rId3"/>
          <a:stretch>
            <a:fillRect/>
          </a:stretch>
        </p:blipFill>
        <p:spPr>
          <a:xfrm>
            <a:off x="7402004" y="3964085"/>
            <a:ext cx="510203" cy="941087"/>
          </a:xfrm>
          <a:prstGeom prst="rect">
            <a:avLst/>
          </a:prstGeom>
        </p:spPr>
      </p:pic>
      <p:pic>
        <p:nvPicPr>
          <p:cNvPr id="9" name="Picture 8"/>
          <p:cNvPicPr>
            <a:picLocks noChangeAspect="1"/>
          </p:cNvPicPr>
          <p:nvPr/>
        </p:nvPicPr>
        <p:blipFill>
          <a:blip r:embed="rId3"/>
          <a:stretch>
            <a:fillRect/>
          </a:stretch>
        </p:blipFill>
        <p:spPr>
          <a:xfrm>
            <a:off x="6648627" y="3979298"/>
            <a:ext cx="510203" cy="941087"/>
          </a:xfrm>
          <a:prstGeom prst="rect">
            <a:avLst/>
          </a:prstGeom>
        </p:spPr>
      </p:pic>
      <p:pic>
        <p:nvPicPr>
          <p:cNvPr id="10" name="Picture 9"/>
          <p:cNvPicPr>
            <a:picLocks noChangeAspect="1"/>
          </p:cNvPicPr>
          <p:nvPr/>
        </p:nvPicPr>
        <p:blipFill>
          <a:blip r:embed="rId3"/>
          <a:stretch>
            <a:fillRect/>
          </a:stretch>
        </p:blipFill>
        <p:spPr>
          <a:xfrm>
            <a:off x="9679374" y="4075170"/>
            <a:ext cx="510203" cy="941087"/>
          </a:xfrm>
          <a:prstGeom prst="rect">
            <a:avLst/>
          </a:prstGeom>
        </p:spPr>
      </p:pic>
      <p:cxnSp>
        <p:nvCxnSpPr>
          <p:cNvPr id="12" name="Straight Arrow Connector 11"/>
          <p:cNvCxnSpPr>
            <a:stCxn id="3" idx="2"/>
            <a:endCxn id="5" idx="0"/>
          </p:cNvCxnSpPr>
          <p:nvPr/>
        </p:nvCxnSpPr>
        <p:spPr>
          <a:xfrm flipH="1">
            <a:off x="7225181" y="2179399"/>
            <a:ext cx="1127602" cy="47299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2"/>
            <a:endCxn id="6" idx="0"/>
          </p:cNvCxnSpPr>
          <p:nvPr/>
        </p:nvCxnSpPr>
        <p:spPr>
          <a:xfrm>
            <a:off x="8352783" y="2179399"/>
            <a:ext cx="1127602" cy="47299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9" idx="0"/>
          </p:cNvCxnSpPr>
          <p:nvPr/>
        </p:nvCxnSpPr>
        <p:spPr>
          <a:xfrm flipH="1">
            <a:off x="6903729" y="3348851"/>
            <a:ext cx="321452" cy="63044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8" idx="0"/>
          </p:cNvCxnSpPr>
          <p:nvPr/>
        </p:nvCxnSpPr>
        <p:spPr>
          <a:xfrm>
            <a:off x="7225181" y="3348851"/>
            <a:ext cx="431925" cy="61523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2"/>
            <a:endCxn id="7" idx="0"/>
          </p:cNvCxnSpPr>
          <p:nvPr/>
        </p:nvCxnSpPr>
        <p:spPr>
          <a:xfrm flipH="1">
            <a:off x="8982109" y="3348851"/>
            <a:ext cx="498276" cy="7263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10" idx="0"/>
          </p:cNvCxnSpPr>
          <p:nvPr/>
        </p:nvCxnSpPr>
        <p:spPr>
          <a:xfrm>
            <a:off x="9480385" y="3348851"/>
            <a:ext cx="454091" cy="7263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10442164" y="1482939"/>
            <a:ext cx="1080223" cy="69646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a:ln>
                  <a:noFill/>
                </a:ln>
                <a:effectLst/>
                <a:uLnTx/>
                <a:uFillTx/>
                <a:ea typeface="Arial Unicode MS" pitchFamily="34" charset="-128"/>
                <a:cs typeface="Arial Unicode MS" pitchFamily="34" charset="-128"/>
              </a:rPr>
              <a:t>CRL</a:t>
            </a:r>
          </a:p>
        </p:txBody>
      </p:sp>
      <p:cxnSp>
        <p:nvCxnSpPr>
          <p:cNvPr id="33" name="Straight Arrow Connector 32"/>
          <p:cNvCxnSpPr>
            <a:stCxn id="3" idx="3"/>
            <a:endCxn id="31" idx="1"/>
          </p:cNvCxnSpPr>
          <p:nvPr/>
        </p:nvCxnSpPr>
        <p:spPr>
          <a:xfrm>
            <a:off x="8916584" y="1831169"/>
            <a:ext cx="152558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3"/>
          </p:cNvCxnSpPr>
          <p:nvPr/>
        </p:nvCxnSpPr>
        <p:spPr>
          <a:xfrm flipV="1">
            <a:off x="7788982" y="2021944"/>
            <a:ext cx="2653182" cy="97867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3"/>
          </p:cNvCxnSpPr>
          <p:nvPr/>
        </p:nvCxnSpPr>
        <p:spPr>
          <a:xfrm flipV="1">
            <a:off x="10044186" y="2179399"/>
            <a:ext cx="601704" cy="8212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1" idx="2"/>
          </p:cNvCxnSpPr>
          <p:nvPr/>
        </p:nvCxnSpPr>
        <p:spPr>
          <a:xfrm flipH="1">
            <a:off x="10148419" y="2179399"/>
            <a:ext cx="833857" cy="214623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91276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Threat modeling</a:t>
            </a:r>
          </a:p>
        </p:txBody>
      </p:sp>
    </p:spTree>
    <p:extLst>
      <p:ext uri="{BB962C8B-B14F-4D97-AF65-F5344CB8AC3E}">
        <p14:creationId xmlns:p14="http://schemas.microsoft.com/office/powerpoint/2010/main" val="33469731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modeling</a:t>
            </a:r>
          </a:p>
        </p:txBody>
      </p:sp>
      <p:sp>
        <p:nvSpPr>
          <p:cNvPr id="4" name="Text Placeholder 3"/>
          <p:cNvSpPr>
            <a:spLocks noGrp="1"/>
          </p:cNvSpPr>
          <p:nvPr>
            <p:ph type="body" sz="quarter" idx="10"/>
          </p:nvPr>
        </p:nvSpPr>
        <p:spPr>
          <a:xfrm>
            <a:off x="323999" y="1532816"/>
            <a:ext cx="11545201" cy="4392043"/>
          </a:xfrm>
        </p:spPr>
        <p:txBody>
          <a:bodyPr/>
          <a:lstStyle/>
          <a:p>
            <a:r>
              <a:rPr lang="en-US" dirty="0"/>
              <a:t>Goals</a:t>
            </a:r>
          </a:p>
          <a:p>
            <a:pPr lvl="1"/>
            <a:r>
              <a:rPr lang="en-US" dirty="0"/>
              <a:t>Go through the overall business case</a:t>
            </a:r>
          </a:p>
          <a:p>
            <a:pPr lvl="1"/>
            <a:r>
              <a:rPr lang="en-US" dirty="0"/>
              <a:t>Identify security weaknesses and requirements</a:t>
            </a:r>
          </a:p>
          <a:p>
            <a:pPr lvl="1"/>
            <a:r>
              <a:rPr lang="en-US" dirty="0"/>
              <a:t>Asses the risks: </a:t>
            </a:r>
            <a:r>
              <a:rPr lang="en-US" b="1" dirty="0">
                <a:latin typeface="MV Boli" panose="02000500030200090000" pitchFamily="2" charset="0"/>
                <a:cs typeface="MV Boli" panose="02000500030200090000" pitchFamily="2" charset="0"/>
              </a:rPr>
              <a:t>RISK = Probability * Impact</a:t>
            </a:r>
          </a:p>
          <a:p>
            <a:pPr lvl="1"/>
            <a:r>
              <a:rPr lang="en-US" dirty="0"/>
              <a:t>Plan mitigations:</a:t>
            </a:r>
          </a:p>
          <a:p>
            <a:pPr lvl="2"/>
            <a:r>
              <a:rPr lang="en-US" b="1" dirty="0"/>
              <a:t>Avoid</a:t>
            </a:r>
            <a:r>
              <a:rPr lang="en-US" dirty="0"/>
              <a:t>: Software implementations/fixes, firewall rules …</a:t>
            </a:r>
          </a:p>
          <a:p>
            <a:pPr lvl="2"/>
            <a:r>
              <a:rPr lang="en-US" b="1" dirty="0"/>
              <a:t>Control</a:t>
            </a:r>
            <a:r>
              <a:rPr lang="en-US" dirty="0"/>
              <a:t>: Create procedures, monitor and respond …</a:t>
            </a:r>
          </a:p>
          <a:p>
            <a:pPr lvl="2"/>
            <a:r>
              <a:rPr lang="en-US" b="1" dirty="0"/>
              <a:t>Transfer</a:t>
            </a:r>
            <a:r>
              <a:rPr lang="en-US" dirty="0"/>
              <a:t>: insurance, outsourcing …</a:t>
            </a:r>
          </a:p>
          <a:p>
            <a:pPr lvl="2"/>
            <a:r>
              <a:rPr lang="en-US" b="1" dirty="0"/>
              <a:t>Accept</a:t>
            </a:r>
            <a:r>
              <a:rPr lang="en-US" dirty="0"/>
              <a:t>: do nothing or spare some budget (auto insurance)</a:t>
            </a:r>
          </a:p>
          <a:p>
            <a:pPr lvl="1"/>
            <a:endParaRPr lang="en-US" dirty="0"/>
          </a:p>
          <a:p>
            <a:pPr lvl="1"/>
            <a:r>
              <a:rPr lang="en-US" b="1" dirty="0"/>
              <a:t>Deliverables</a:t>
            </a:r>
          </a:p>
          <a:p>
            <a:pPr lvl="1"/>
            <a:r>
              <a:rPr lang="en-US" dirty="0"/>
              <a:t>Risk report (P/I map)</a:t>
            </a:r>
          </a:p>
          <a:p>
            <a:pPr lvl="1"/>
            <a:r>
              <a:rPr lang="en-US" dirty="0"/>
              <a:t>Risk management plan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251" y="4861007"/>
            <a:ext cx="1228295" cy="15139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5952" y="4861007"/>
            <a:ext cx="1228295" cy="1513945"/>
          </a:xfrm>
          <a:prstGeom prst="rect">
            <a:avLst/>
          </a:prstGeom>
        </p:spPr>
      </p:pic>
      <p:sp>
        <p:nvSpPr>
          <p:cNvPr id="7" name="Rectangle 6"/>
          <p:cNvSpPr/>
          <p:nvPr/>
        </p:nvSpPr>
        <p:spPr bwMode="gray">
          <a:xfrm>
            <a:off x="7964546" y="3670029"/>
            <a:ext cx="1127602" cy="69646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err="1">
                <a:ln>
                  <a:noFill/>
                </a:ln>
                <a:effectLst/>
                <a:uLnTx/>
                <a:uFillTx/>
                <a:ea typeface="Arial Unicode MS" pitchFamily="34" charset="-128"/>
                <a:cs typeface="Arial Unicode MS" pitchFamily="34" charset="-128"/>
              </a:rPr>
              <a:t>WiFi</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7978350" y="1798963"/>
            <a:ext cx="1127602" cy="69646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noProof="0" dirty="0">
                <a:ea typeface="Arial Unicode MS" pitchFamily="34" charset="-128"/>
                <a:cs typeface="Arial Unicode MS" pitchFamily="34" charset="-128"/>
              </a:rPr>
              <a:t>Web server</a:t>
            </a: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4"/>
          <a:stretch>
            <a:fillRect/>
          </a:stretch>
        </p:blipFill>
        <p:spPr>
          <a:xfrm>
            <a:off x="10723155" y="1676649"/>
            <a:ext cx="510203" cy="941087"/>
          </a:xfrm>
          <a:prstGeom prst="rect">
            <a:avLst/>
          </a:prstGeom>
        </p:spPr>
      </p:pic>
      <p:sp>
        <p:nvSpPr>
          <p:cNvPr id="27" name="TextBox 26"/>
          <p:cNvSpPr txBox="1"/>
          <p:nvPr/>
        </p:nvSpPr>
        <p:spPr>
          <a:xfrm>
            <a:off x="10371825" y="1399650"/>
            <a:ext cx="1212861"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Beekeeper</a:t>
            </a:r>
          </a:p>
        </p:txBody>
      </p:sp>
      <p:pic>
        <p:nvPicPr>
          <p:cNvPr id="28" name="Picture 27"/>
          <p:cNvPicPr>
            <a:picLocks noChangeAspect="1"/>
          </p:cNvPicPr>
          <p:nvPr/>
        </p:nvPicPr>
        <p:blipFill>
          <a:blip r:embed="rId4"/>
          <a:stretch>
            <a:fillRect/>
          </a:stretch>
        </p:blipFill>
        <p:spPr>
          <a:xfrm>
            <a:off x="10723153" y="3378986"/>
            <a:ext cx="510203" cy="941087"/>
          </a:xfrm>
          <a:prstGeom prst="rect">
            <a:avLst/>
          </a:prstGeom>
        </p:spPr>
      </p:pic>
      <p:sp>
        <p:nvSpPr>
          <p:cNvPr id="29" name="TextBox 28"/>
          <p:cNvSpPr txBox="1"/>
          <p:nvPr/>
        </p:nvSpPr>
        <p:spPr>
          <a:xfrm>
            <a:off x="10371823" y="3105902"/>
            <a:ext cx="1212861"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Staff</a:t>
            </a:r>
          </a:p>
        </p:txBody>
      </p:sp>
      <p:grpSp>
        <p:nvGrpSpPr>
          <p:cNvPr id="33" name="Group 32"/>
          <p:cNvGrpSpPr/>
          <p:nvPr/>
        </p:nvGrpSpPr>
        <p:grpSpPr>
          <a:xfrm>
            <a:off x="10853102" y="4911195"/>
            <a:ext cx="1399597" cy="1413567"/>
            <a:chOff x="8279777" y="3935194"/>
            <a:chExt cx="1399597" cy="1413567"/>
          </a:xfrm>
        </p:grpSpPr>
        <p:pic>
          <p:nvPicPr>
            <p:cNvPr id="34" name="Picture 33"/>
            <p:cNvPicPr>
              <a:picLocks noChangeAspect="1"/>
            </p:cNvPicPr>
            <p:nvPr/>
          </p:nvPicPr>
          <p:blipFill>
            <a:blip r:embed="rId5"/>
            <a:stretch>
              <a:fillRect/>
            </a:stretch>
          </p:blipFill>
          <p:spPr>
            <a:xfrm>
              <a:off x="8279777" y="3935194"/>
              <a:ext cx="1170000" cy="1170000"/>
            </a:xfrm>
            <a:prstGeom prst="rect">
              <a:avLst/>
            </a:prstGeom>
          </p:spPr>
        </p:pic>
        <p:sp>
          <p:nvSpPr>
            <p:cNvPr id="35" name="TextBox 34"/>
            <p:cNvSpPr txBox="1"/>
            <p:nvPr/>
          </p:nvSpPr>
          <p:spPr>
            <a:xfrm>
              <a:off x="8279777" y="5071762"/>
              <a:ext cx="139959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Threat actor</a:t>
              </a:r>
            </a:p>
          </p:txBody>
        </p:sp>
      </p:grpSp>
      <p:cxnSp>
        <p:nvCxnSpPr>
          <p:cNvPr id="37" name="Straight Arrow Connector 36"/>
          <p:cNvCxnSpPr/>
          <p:nvPr/>
        </p:nvCxnSpPr>
        <p:spPr>
          <a:xfrm flipH="1" flipV="1">
            <a:off x="10210010" y="4249829"/>
            <a:ext cx="1023346" cy="97599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550747" y="3429752"/>
            <a:ext cx="777003" cy="1231106"/>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8000" kern="0" dirty="0">
                <a:solidFill>
                  <a:srgbClr val="FF0000"/>
                </a:solidFill>
                <a:ea typeface="Arial Unicode MS" pitchFamily="34" charset="-128"/>
                <a:cs typeface="Arial Unicode MS" pitchFamily="34" charset="-128"/>
              </a:rPr>
              <a:t>?</a:t>
            </a:r>
          </a:p>
        </p:txBody>
      </p:sp>
      <p:cxnSp>
        <p:nvCxnSpPr>
          <p:cNvPr id="45" name="Straight Connector 44"/>
          <p:cNvCxnSpPr>
            <a:stCxn id="9" idx="2"/>
            <a:endCxn id="29" idx="2"/>
          </p:cNvCxnSpPr>
          <p:nvPr/>
        </p:nvCxnSpPr>
        <p:spPr>
          <a:xfrm flipH="1">
            <a:off x="10978254" y="2617736"/>
            <a:ext cx="3" cy="7651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 idx="2"/>
            <a:endCxn id="5" idx="0"/>
          </p:cNvCxnSpPr>
          <p:nvPr/>
        </p:nvCxnSpPr>
        <p:spPr>
          <a:xfrm flipH="1">
            <a:off x="7350399" y="4366489"/>
            <a:ext cx="1177948" cy="4945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7" idx="2"/>
            <a:endCxn id="6" idx="0"/>
          </p:cNvCxnSpPr>
          <p:nvPr/>
        </p:nvCxnSpPr>
        <p:spPr>
          <a:xfrm>
            <a:off x="8528347" y="4366489"/>
            <a:ext cx="1191753" cy="4945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 idx="2"/>
            <a:endCxn id="7" idx="0"/>
          </p:cNvCxnSpPr>
          <p:nvPr/>
        </p:nvCxnSpPr>
        <p:spPr>
          <a:xfrm flipH="1">
            <a:off x="8528347" y="2495423"/>
            <a:ext cx="13804" cy="11746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9" idx="1"/>
            <a:endCxn id="8" idx="3"/>
          </p:cNvCxnSpPr>
          <p:nvPr/>
        </p:nvCxnSpPr>
        <p:spPr>
          <a:xfrm flipH="1">
            <a:off x="9105952" y="2147193"/>
            <a:ext cx="161720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28" idx="1"/>
            <a:endCxn id="8" idx="3"/>
          </p:cNvCxnSpPr>
          <p:nvPr/>
        </p:nvCxnSpPr>
        <p:spPr>
          <a:xfrm flipH="1" flipV="1">
            <a:off x="9105952" y="2147193"/>
            <a:ext cx="1617201" cy="17023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568223" y="6356194"/>
            <a:ext cx="2999043"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000" kern="0" dirty="0">
                <a:ea typeface="Arial Unicode MS" pitchFamily="34" charset="-128"/>
                <a:cs typeface="Arial Unicode MS" pitchFamily="34" charset="-128"/>
              </a:rPr>
              <a:t>Baby image from </a:t>
            </a:r>
            <a:r>
              <a:rPr lang="pt-BR" sz="1000" kern="0" dirty="0">
                <a:ea typeface="Arial Unicode MS" pitchFamily="34" charset="-128"/>
                <a:cs typeface="Arial Unicode MS" pitchFamily="34" charset="-128"/>
              </a:rPr>
              <a:t>https://clipartfest.com/</a:t>
            </a:r>
            <a:endParaRPr lang="en-US" sz="1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40329250"/>
      </p:ext>
    </p:extLst>
  </p:cSld>
  <p:clrMapOvr>
    <a:masterClrMapping/>
  </p:clrMapOvr>
  <p:transition spd="med"/>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 id="{71B3E0F2-BEA8-4DF3-842B-F381919893AD}" vid="{EEFEC8A6-0E86-49D1-946D-68005C8EE404}"/>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Template>
  <TotalTime>14717</TotalTime>
  <Words>741</Words>
  <Application>Microsoft Office PowerPoint</Application>
  <PresentationFormat>Custom</PresentationFormat>
  <Paragraphs>160</Paragraphs>
  <Slides>18</Slides>
  <Notes>18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Unicode MS</vt:lpstr>
      <vt:lpstr>Courier New</vt:lpstr>
      <vt:lpstr>MV Boli</vt:lpstr>
      <vt:lpstr>Symbol</vt:lpstr>
      <vt:lpstr>Wingdings</vt:lpstr>
      <vt:lpstr>Wingdings</vt:lpstr>
      <vt:lpstr>SAP_2016_16x9_white</vt:lpstr>
      <vt:lpstr>Security - The world of IoT</vt:lpstr>
      <vt:lpstr>Agenda</vt:lpstr>
      <vt:lpstr>Security refresher</vt:lpstr>
      <vt:lpstr>Why security (major goals)?</vt:lpstr>
      <vt:lpstr>Vocabulary building</vt:lpstr>
      <vt:lpstr>Glossary: Crypto</vt:lpstr>
      <vt:lpstr>Glossary: X509 certificates &amp; PKI</vt:lpstr>
      <vt:lpstr>Threat modeling</vt:lpstr>
      <vt:lpstr>Threat modeling</vt:lpstr>
      <vt:lpstr>Some tools of the trade</vt:lpstr>
      <vt:lpstr>Some tools of the trade (hardware)</vt:lpstr>
      <vt:lpstr>Some tools of the trade (software)</vt:lpstr>
      <vt:lpstr>Exercises</vt:lpstr>
      <vt:lpstr>Exercises</vt:lpstr>
      <vt:lpstr>Thank you</vt:lpstr>
      <vt:lpstr>PowerPoint Presentation</vt:lpstr>
      <vt:lpstr>PowerPoint Presentation</vt:lpstr>
      <vt:lpstr>The Grid</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Corporate PPT Template</dc:title>
  <dc:creator>SAP</dc:creator>
  <cp:keywords>2016/16:9/white</cp:keywords>
  <cp:lastModifiedBy>Genevski, Pavel</cp:lastModifiedBy>
  <cp:revision>766</cp:revision>
  <dcterms:created xsi:type="dcterms:W3CDTF">2015-10-08T14:10:57Z</dcterms:created>
  <dcterms:modified xsi:type="dcterms:W3CDTF">2017-04-07T07:08:41Z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-837008494</vt:i4>
  </property>
  <property fmtid="{D5CDD505-2E9C-101B-9397-08002B2CF9AE}" pid="3" name="_NewReviewCycle">
    <vt:lpwstr/>
  </property>
  <property fmtid="{D5CDD505-2E9C-101B-9397-08002B2CF9AE}" pid="4" name="_EmailSubject">
    <vt:lpwstr>[Security Summit] Presentation Template</vt:lpwstr>
  </property>
  <property fmtid="{D5CDD505-2E9C-101B-9397-08002B2CF9AE}" pid="5" name="_AuthorEmail">
    <vt:lpwstr>v.dimitrova@sap.com</vt:lpwstr>
  </property>
  <property fmtid="{D5CDD505-2E9C-101B-9397-08002B2CF9AE}" pid="6" name="_AuthorEmailDisplayName">
    <vt:lpwstr>Dimitrova, Vesela</vt:lpwstr>
  </property>
  <property fmtid="{D5CDD505-2E9C-101B-9397-08002B2CF9AE}" pid="7" name="_PreviousAdHocReviewCycleID">
    <vt:i4>1890907929</vt:i4>
  </property>
</Properties>
</file>