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12.jpg" ContentType="image/p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35"/>
  </p:notesMasterIdLst>
  <p:handoutMasterIdLst>
    <p:handoutMasterId r:id="rId36"/>
  </p:handoutMasterIdLst>
  <p:sldIdLst>
    <p:sldId id="380" r:id="rId2"/>
    <p:sldId id="428" r:id="rId3"/>
    <p:sldId id="442" r:id="rId4"/>
    <p:sldId id="445" r:id="rId5"/>
    <p:sldId id="438" r:id="rId6"/>
    <p:sldId id="444" r:id="rId7"/>
    <p:sldId id="443" r:id="rId8"/>
    <p:sldId id="450" r:id="rId9"/>
    <p:sldId id="440" r:id="rId10"/>
    <p:sldId id="456" r:id="rId11"/>
    <p:sldId id="446" r:id="rId12"/>
    <p:sldId id="447" r:id="rId13"/>
    <p:sldId id="454" r:id="rId14"/>
    <p:sldId id="452" r:id="rId15"/>
    <p:sldId id="453" r:id="rId16"/>
    <p:sldId id="457" r:id="rId17"/>
    <p:sldId id="449" r:id="rId18"/>
    <p:sldId id="455" r:id="rId19"/>
    <p:sldId id="459" r:id="rId20"/>
    <p:sldId id="460" r:id="rId21"/>
    <p:sldId id="422" r:id="rId22"/>
    <p:sldId id="468" r:id="rId23"/>
    <p:sldId id="461" r:id="rId24"/>
    <p:sldId id="464" r:id="rId25"/>
    <p:sldId id="465" r:id="rId26"/>
    <p:sldId id="466" r:id="rId27"/>
    <p:sldId id="467" r:id="rId28"/>
    <p:sldId id="458" r:id="rId29"/>
    <p:sldId id="448" r:id="rId30"/>
    <p:sldId id="376" r:id="rId31"/>
    <p:sldId id="377" r:id="rId32"/>
    <p:sldId id="378" r:id="rId33"/>
    <p:sldId id="379" r:id="rId34"/>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28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56" userDrawn="1">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84740" autoAdjust="0"/>
  </p:normalViewPr>
  <p:slideViewPr>
    <p:cSldViewPr snapToGrid="0" showGuides="1">
      <p:cViewPr varScale="1">
        <p:scale>
          <a:sx n="110" d="100"/>
          <a:sy n="110" d="100"/>
        </p:scale>
        <p:origin x="594" y="114"/>
      </p:cViewPr>
      <p:guideLst>
        <p:guide orient="horz" pos="1285"/>
        <p:guide orient="horz" pos="779"/>
        <p:guide pos="7478"/>
        <p:guide pos="205"/>
        <p:guide pos="3849"/>
        <p:guide pos="4708"/>
        <p:guide pos="4812"/>
        <p:guide pos="2865"/>
        <p:guide pos="2956"/>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93" d="100"/>
          <a:sy n="93" d="100"/>
        </p:scale>
        <p:origin x="3726" y="102"/>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287338" y="661988"/>
            <a:ext cx="6223000" cy="3500437"/>
          </a:xfrm>
        </p:spPr>
      </p:sp>
      <p:sp>
        <p:nvSpPr>
          <p:cNvPr id="11" name="Notes Placeholder 10"/>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866785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r>
              <a:rPr lang="en-US" dirty="0"/>
              <a:t>https://gearjunkie.com/legacy/images/21010.jpg</a:t>
            </a:r>
          </a:p>
          <a:p>
            <a:r>
              <a:rPr lang="en-US" dirty="0"/>
              <a:t>https://tctechcrunch2011.files.wordpress.com/2014/11/victoria-secret-heart-rate-bra.jpg?w=738</a:t>
            </a:r>
          </a:p>
          <a:p>
            <a:r>
              <a:rPr lang="en-US" dirty="0"/>
              <a:t>https://cochlearimplanthelp.files.wordpress.com/2015/04/mi-band.jpg</a:t>
            </a:r>
          </a:p>
        </p:txBody>
      </p:sp>
    </p:spTree>
    <p:extLst>
      <p:ext uri="{BB962C8B-B14F-4D97-AF65-F5344CB8AC3E}">
        <p14:creationId xmlns:p14="http://schemas.microsoft.com/office/powerpoint/2010/main" val="2833117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pPr marL="0" lvl="1" indent="0">
              <a:buNone/>
            </a:pPr>
            <a:endParaRPr lang="en-US" dirty="0"/>
          </a:p>
        </p:txBody>
      </p:sp>
    </p:spTree>
    <p:extLst>
      <p:ext uri="{BB962C8B-B14F-4D97-AF65-F5344CB8AC3E}">
        <p14:creationId xmlns:p14="http://schemas.microsoft.com/office/powerpoint/2010/main" val="1799875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pPr marL="0" lvl="1" indent="0">
              <a:buNone/>
            </a:pPr>
            <a:r>
              <a:rPr lang="en-US" dirty="0"/>
              <a:t>https://www.w3.org/Protocols/rfc2616/rfc2616-sec9.html</a:t>
            </a:r>
          </a:p>
        </p:txBody>
      </p:sp>
    </p:spTree>
    <p:extLst>
      <p:ext uri="{BB962C8B-B14F-4D97-AF65-F5344CB8AC3E}">
        <p14:creationId xmlns:p14="http://schemas.microsoft.com/office/powerpoint/2010/main" val="2455261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pPr marL="0" lvl="1" indent="0">
              <a:buNone/>
            </a:pPr>
            <a:r>
              <a:rPr lang="en-US" dirty="0"/>
              <a:t>https://www.w3.org/Protocols/rfc2616/rfc2616-sec9.html</a:t>
            </a:r>
          </a:p>
          <a:p>
            <a:pPr marL="0" lvl="1" indent="0">
              <a:buNone/>
            </a:pPr>
            <a:r>
              <a:rPr lang="en-US" dirty="0"/>
              <a:t>https://en.wikipedia.org/wiki/List_of_HTTP_header_fields</a:t>
            </a:r>
          </a:p>
          <a:p>
            <a:pPr marL="0" lvl="1" indent="0">
              <a:buNone/>
            </a:pPr>
            <a:r>
              <a:rPr lang="en-US" dirty="0"/>
              <a:t>https://www.ntu.edu.sg/home/ehchua/programming/webprogramming/images/HTTP_ResponseMessageExample.png</a:t>
            </a:r>
          </a:p>
        </p:txBody>
      </p:sp>
    </p:spTree>
    <p:extLst>
      <p:ext uri="{BB962C8B-B14F-4D97-AF65-F5344CB8AC3E}">
        <p14:creationId xmlns:p14="http://schemas.microsoft.com/office/powerpoint/2010/main" val="3072630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pPr marL="0" lvl="1" indent="0">
              <a:buNone/>
            </a:pPr>
            <a:r>
              <a:rPr lang="en-US" dirty="0"/>
              <a:t>https://www.ntu.edu.sg/home/ehchua/programming/webprogramming/HTTP_Basics.html</a:t>
            </a:r>
          </a:p>
          <a:p>
            <a:pPr marL="0" lvl="1" indent="0">
              <a:buNone/>
            </a:pPr>
            <a:r>
              <a:rPr lang="en-US" dirty="0"/>
              <a:t>https://i.stack.imgur.com/0qpxZ.png</a:t>
            </a:r>
          </a:p>
        </p:txBody>
      </p:sp>
    </p:spTree>
    <p:extLst>
      <p:ext uri="{BB962C8B-B14F-4D97-AF65-F5344CB8AC3E}">
        <p14:creationId xmlns:p14="http://schemas.microsoft.com/office/powerpoint/2010/main" val="2370622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pPr marL="0" lvl="1" indent="0">
              <a:buNone/>
            </a:pPr>
            <a:r>
              <a:rPr lang="en-US" dirty="0"/>
              <a:t>http://coap.technology/</a:t>
            </a:r>
          </a:p>
          <a:p>
            <a:pPr marL="0" marR="0" lvl="1" indent="0" algn="l" defTabSz="1088776" rtl="0" eaLnBrk="1" fontAlgn="auto" latinLnBrk="0" hangingPunct="1">
              <a:lnSpc>
                <a:spcPct val="100000"/>
              </a:lnSpc>
              <a:spcBef>
                <a:spcPts val="0"/>
              </a:spcBef>
              <a:spcAft>
                <a:spcPts val="0"/>
              </a:spcAft>
              <a:buClr>
                <a:schemeClr val="accent1"/>
              </a:buClr>
              <a:buSzPct val="100000"/>
              <a:buFont typeface="Wingdings" pitchFamily="2" charset="2"/>
              <a:buNone/>
              <a:tabLst/>
              <a:defRPr/>
            </a:pPr>
            <a:r>
              <a:rPr lang="en-US" dirty="0"/>
              <a:t>When UDP/DTLS bound (must fit a single datagram ~ 8KB - 60KB)</a:t>
            </a:r>
          </a:p>
          <a:p>
            <a:pPr marL="0" lvl="1" indent="0">
              <a:buNone/>
            </a:pPr>
            <a:r>
              <a:rPr lang="en-US" dirty="0"/>
              <a:t>https://docs.google.com/presentation/d/1dDZ7VTdjBZxnqcIt6qoX742d6dHbzap-D_H8Frf3LRE/edit#slide=id.g3740c9df4_5_225</a:t>
            </a:r>
          </a:p>
          <a:p>
            <a:pPr marL="0" lvl="1" indent="0">
              <a:buNone/>
            </a:pPr>
            <a:r>
              <a:rPr lang="en-US" sz="1200" b="1" i="0" u="none" strike="noStrike" kern="1200" dirty="0">
                <a:solidFill>
                  <a:schemeClr val="tx1"/>
                </a:solidFill>
                <a:effectLst/>
                <a:latin typeface="+mn-lt"/>
                <a:ea typeface="+mn-ea"/>
                <a:cs typeface="+mn-cs"/>
              </a:rPr>
              <a:t>coap://coap.me:5683/</a:t>
            </a:r>
            <a:endParaRPr lang="en-US" dirty="0"/>
          </a:p>
        </p:txBody>
      </p:sp>
    </p:spTree>
    <p:extLst>
      <p:ext uri="{BB962C8B-B14F-4D97-AF65-F5344CB8AC3E}">
        <p14:creationId xmlns:p14="http://schemas.microsoft.com/office/powerpoint/2010/main" val="1464502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pPr marL="0" lvl="1" indent="0">
              <a:buNone/>
            </a:pPr>
            <a:r>
              <a:rPr lang="en-US" dirty="0"/>
              <a:t>http://www.hivemq.com/wp-content/uploads/Screen-Shot-2014-10-22-at-12.21.07.png</a:t>
            </a:r>
          </a:p>
        </p:txBody>
      </p:sp>
    </p:spTree>
    <p:extLst>
      <p:ext uri="{BB962C8B-B14F-4D97-AF65-F5344CB8AC3E}">
        <p14:creationId xmlns:p14="http://schemas.microsoft.com/office/powerpoint/2010/main" val="2699603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17</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pPr marL="0" lvl="1" indent="0">
              <a:buNone/>
            </a:pPr>
            <a:endParaRPr lang="en-US" dirty="0"/>
          </a:p>
        </p:txBody>
      </p:sp>
    </p:spTree>
    <p:extLst>
      <p:ext uri="{BB962C8B-B14F-4D97-AF65-F5344CB8AC3E}">
        <p14:creationId xmlns:p14="http://schemas.microsoft.com/office/powerpoint/2010/main" val="4280259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r>
              <a:rPr lang="en-US" dirty="0"/>
              <a:t>https://gearjunkie.com/legacy/images/21010.jpg</a:t>
            </a:r>
          </a:p>
          <a:p>
            <a:r>
              <a:rPr lang="en-US" dirty="0"/>
              <a:t>https://tctechcrunch2011.files.wordpress.com/2014/11/victoria-secret-heart-rate-bra.jpg?w=738</a:t>
            </a:r>
          </a:p>
          <a:p>
            <a:r>
              <a:rPr lang="en-US" dirty="0"/>
              <a:t>https://cochlearimplanthelp.files.wordpress.com/2015/04/mi-band.jpg</a:t>
            </a:r>
          </a:p>
        </p:txBody>
      </p:sp>
    </p:spTree>
    <p:extLst>
      <p:ext uri="{BB962C8B-B14F-4D97-AF65-F5344CB8AC3E}">
        <p14:creationId xmlns:p14="http://schemas.microsoft.com/office/powerpoint/2010/main" val="27806335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pPr marL="0" lvl="1" indent="0">
              <a:buNone/>
            </a:pPr>
            <a:endParaRPr lang="en-US" dirty="0"/>
          </a:p>
        </p:txBody>
      </p:sp>
    </p:spTree>
    <p:extLst>
      <p:ext uri="{BB962C8B-B14F-4D97-AF65-F5344CB8AC3E}">
        <p14:creationId xmlns:p14="http://schemas.microsoft.com/office/powerpoint/2010/main" val="1980752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pPr marL="0" lvl="1" indent="0">
              <a:buNone/>
            </a:pPr>
            <a:endParaRPr lang="en-US" dirty="0"/>
          </a:p>
        </p:txBody>
      </p:sp>
    </p:spTree>
    <p:extLst>
      <p:ext uri="{BB962C8B-B14F-4D97-AF65-F5344CB8AC3E}">
        <p14:creationId xmlns:p14="http://schemas.microsoft.com/office/powerpoint/2010/main" val="2673027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20</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pPr marL="0" lvl="1" indent="0">
              <a:buNone/>
            </a:pPr>
            <a:r>
              <a:rPr lang="en-US" dirty="0"/>
              <a:t>https://learn.adafruit.com/introduction-to-bluetooth-low-energy/gatt</a:t>
            </a:r>
          </a:p>
          <a:p>
            <a:pPr marL="0" lvl="1" indent="0">
              <a:buNone/>
            </a:pPr>
            <a:r>
              <a:rPr lang="en-US" dirty="0"/>
              <a:t>https://www.bluetooth.com/specifications/adopted-specifications#GATT</a:t>
            </a:r>
          </a:p>
          <a:p>
            <a:pPr marL="0" lvl="1" indent="0">
              <a:buNone/>
            </a:pPr>
            <a:r>
              <a:rPr lang="en-US" dirty="0"/>
              <a:t>https://developer.android.com/guide/topics/connectivity/bluetooth-le.html</a:t>
            </a:r>
            <a:endParaRPr lang="en-US" dirty="0"/>
          </a:p>
        </p:txBody>
      </p:sp>
    </p:spTree>
    <p:extLst>
      <p:ext uri="{BB962C8B-B14F-4D97-AF65-F5344CB8AC3E}">
        <p14:creationId xmlns:p14="http://schemas.microsoft.com/office/powerpoint/2010/main" val="18721460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21</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pPr marL="0" lvl="1" indent="0">
              <a:buNone/>
            </a:pPr>
            <a:r>
              <a:rPr lang="en-US" dirty="0"/>
              <a:t>https://www.hackster.io/idreams/getting-started-with-lora-fd69d1</a:t>
            </a:r>
          </a:p>
          <a:p>
            <a:pPr marL="0" lvl="1" indent="0">
              <a:buNone/>
            </a:pPr>
            <a:r>
              <a:rPr lang="en-US" dirty="0"/>
              <a:t>https://www.open-electronics.org/the-lora-shield-an-open-source-arduinos-long-range-communication-module/</a:t>
            </a:r>
          </a:p>
          <a:p>
            <a:pPr marL="0" lvl="1" indent="0">
              <a:buNone/>
            </a:pPr>
            <a:r>
              <a:rPr lang="en-US" dirty="0"/>
              <a:t>https://www.link-labs.com/blog/lora-faqs</a:t>
            </a:r>
          </a:p>
          <a:p>
            <a:pPr marL="0" lvl="1" indent="0">
              <a:buNone/>
            </a:pPr>
            <a:r>
              <a:rPr lang="en-US" dirty="0"/>
              <a:t>https://www.digikey.com/-/media/Images/Article%20Library/TechZone%20Articles/2016/November/LoRaWAN%20Part%201%20How%20to%20Get%2015%20km%20Wireless%2010-Year%20Battery%20Life/article-2016november-LoRaWAN-part1-fig2.jpg?ts=47efc785-e314-48c3-9659-5a654cadf7a2&amp;la=en-US</a:t>
            </a:r>
            <a:endParaRPr lang="en-US" dirty="0"/>
          </a:p>
        </p:txBody>
      </p:sp>
    </p:spTree>
    <p:extLst>
      <p:ext uri="{BB962C8B-B14F-4D97-AF65-F5344CB8AC3E}">
        <p14:creationId xmlns:p14="http://schemas.microsoft.com/office/powerpoint/2010/main" val="16783540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22</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pPr marL="0" lvl="1" indent="0">
              <a:buNone/>
            </a:pPr>
            <a:endParaRPr lang="en-US" dirty="0"/>
          </a:p>
        </p:txBody>
      </p:sp>
    </p:spTree>
    <p:extLst>
      <p:ext uri="{BB962C8B-B14F-4D97-AF65-F5344CB8AC3E}">
        <p14:creationId xmlns:p14="http://schemas.microsoft.com/office/powerpoint/2010/main" val="35426854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23</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r>
              <a:rPr lang="en-US" dirty="0"/>
              <a:t>https://gearjunkie.com/legacy/images/21010.jpg</a:t>
            </a:r>
          </a:p>
          <a:p>
            <a:r>
              <a:rPr lang="en-US" dirty="0"/>
              <a:t>https://tctechcrunch2011.files.wordpress.com/2014/11/victoria-secret-heart-rate-bra.jpg?w=738</a:t>
            </a:r>
          </a:p>
          <a:p>
            <a:r>
              <a:rPr lang="en-US" dirty="0"/>
              <a:t>https://cochlearimplanthelp.files.wordpress.com/2015/04/mi-band.jpg</a:t>
            </a:r>
          </a:p>
        </p:txBody>
      </p:sp>
    </p:spTree>
    <p:extLst>
      <p:ext uri="{BB962C8B-B14F-4D97-AF65-F5344CB8AC3E}">
        <p14:creationId xmlns:p14="http://schemas.microsoft.com/office/powerpoint/2010/main" val="13048513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24</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fontScale="85000" lnSpcReduction="20000"/>
          </a:bodyPr>
          <a:lstStyle/>
          <a:p>
            <a:pPr marL="0" lvl="1" indent="0">
              <a:buNone/>
            </a:pPr>
            <a:r>
              <a:rPr lang="en-US" dirty="0"/>
              <a:t>https://www.open-electronics.org/the-lora-shield-an-open-source-arduinos-long-range-communication-module/</a:t>
            </a:r>
          </a:p>
          <a:p>
            <a:pPr marL="0" lvl="1" indent="0">
              <a:buNone/>
            </a:pPr>
            <a:r>
              <a:rPr lang="en-US" dirty="0"/>
              <a:t>https://www.cooking-hacks.com/sx1272-lora-module-for-arduino-raspberry-pi-intel-galileo-868-mhz</a:t>
            </a:r>
          </a:p>
          <a:p>
            <a:pPr marL="0" lvl="1" indent="0">
              <a:buNone/>
            </a:pPr>
            <a:r>
              <a:rPr lang="en-US" dirty="0"/>
              <a:t>- http://www.hoperf.com/upload/rf/RFM69HW-V1.3.pdf</a:t>
            </a:r>
          </a:p>
          <a:p>
            <a:pPr marL="0" lvl="1" indent="0">
              <a:buNone/>
            </a:pPr>
            <a:r>
              <a:rPr lang="en-US" dirty="0"/>
              <a:t>				- http://www.analog.com/library/analogDialogue/archives/40-03/wireless_srd.html</a:t>
            </a:r>
          </a:p>
          <a:p>
            <a:pPr marL="0" lvl="1" indent="0">
              <a:buNone/>
            </a:pPr>
            <a:r>
              <a:rPr lang="en-US" dirty="0"/>
              <a:t>				- https://iotee.wordpress.com/</a:t>
            </a:r>
          </a:p>
          <a:p>
            <a:pPr marL="0" lvl="1" indent="0">
              <a:buNone/>
            </a:pPr>
            <a:r>
              <a:rPr lang="en-US" dirty="0"/>
              <a:t>				- http://www.m2comm-semi.com/our-protocol/</a:t>
            </a:r>
          </a:p>
          <a:p>
            <a:pPr marL="0" lvl="1" indent="0">
              <a:buNone/>
            </a:pPr>
            <a:r>
              <a:rPr lang="en-US" dirty="0"/>
              <a:t>				- http://techcrunch.com/2016/05/24/twilio-ramps-up-mobile-play-with-programmable-sims-for-iot-and-handsets-with-t-mobile/?ncid=rss</a:t>
            </a:r>
          </a:p>
          <a:p>
            <a:pPr marL="0" lvl="1" indent="0">
              <a:buNone/>
            </a:pPr>
            <a:r>
              <a:rPr lang="en-US" dirty="0"/>
              <a:t>				- http://www.atmel.com/images/doc8168.pdf</a:t>
            </a:r>
          </a:p>
          <a:p>
            <a:pPr marL="0" lvl="1" indent="0">
              <a:buNone/>
            </a:pPr>
            <a:r>
              <a:rPr lang="en-US" dirty="0"/>
              <a:t>				- http://www.atmel.com/Images/doc8227.pdf</a:t>
            </a:r>
          </a:p>
          <a:p>
            <a:pPr marL="0" lvl="1" indent="0">
              <a:buNone/>
            </a:pPr>
            <a:r>
              <a:rPr lang="en-US" dirty="0"/>
              <a:t>				- http://www.ti.com/lit/an/swra146b/swra146b.pdf	http://www.nxp.com/products/interface-and-connectivity/wireless-connectivity/sub-1-ghz-wireless-solutions/kinetis-kw0x-48-mhz-sub-1-ghz-wireless-radio-microcontrollers-mcus-based-on-arm-cortex-m0-plus-core:KW0x</a:t>
            </a:r>
          </a:p>
          <a:p>
            <a:pPr marL="0" lvl="1" indent="0">
              <a:buNone/>
            </a:pPr>
            <a:endParaRPr lang="en-US" dirty="0"/>
          </a:p>
          <a:p>
            <a:pPr marL="0" lvl="1" indent="0">
              <a:buNone/>
            </a:pPr>
            <a:r>
              <a:rPr lang="en-US" dirty="0"/>
              <a:t>	- </a:t>
            </a:r>
            <a:r>
              <a:rPr lang="en-US" dirty="0" err="1"/>
              <a:t>LoRa</a:t>
            </a:r>
            <a:r>
              <a:rPr lang="en-US" dirty="0"/>
              <a:t>/ISM band 863MHz connectivity + ultra low power </a:t>
            </a:r>
            <a:r>
              <a:rPr lang="en-US" dirty="0" err="1"/>
              <a:t>mcu</a:t>
            </a:r>
            <a:endParaRPr lang="en-US" dirty="0"/>
          </a:p>
          <a:p>
            <a:pPr marL="0" lvl="1" indent="0">
              <a:buNone/>
            </a:pPr>
            <a:r>
              <a:rPr lang="en-US" dirty="0"/>
              <a:t>		http://mcu-bg.com/mcu_site/viewtopic.php?f=7&amp;t=12509</a:t>
            </a:r>
          </a:p>
          <a:p>
            <a:pPr marL="0" lvl="1" indent="0">
              <a:buNone/>
            </a:pPr>
            <a:r>
              <a:rPr lang="en-US" dirty="0"/>
              <a:t>		http://www.rfdesignuk.com/Documents/LTE%20868MHz%20SRD%20report%20v2.pdf</a:t>
            </a:r>
          </a:p>
          <a:p>
            <a:pPr marL="0" lvl="1" indent="0">
              <a:buNone/>
            </a:pPr>
            <a:r>
              <a:rPr lang="en-US" dirty="0"/>
              <a:t>		http://www.amihotechnology.com/wp-content/uploads/2016/05/AM094-Product-Brief-V1-0-180516.pdf</a:t>
            </a:r>
          </a:p>
          <a:p>
            <a:pPr marL="0" lvl="1" indent="0">
              <a:buNone/>
            </a:pPr>
            <a:r>
              <a:rPr lang="en-US" dirty="0"/>
              <a:t>		http://www.engineering-review.bg/bg/integralni-shemi-za-bezzhichni-senzori/2/2542/</a:t>
            </a:r>
          </a:p>
          <a:p>
            <a:pPr marL="0" lvl="1" indent="0">
              <a:buNone/>
            </a:pPr>
            <a:r>
              <a:rPr lang="en-US" dirty="0"/>
              <a:t>		http://www.nxp.com/products/microcontrollers-and-processors/arm-processors/kinetis-cortex-m-mcus/w-series-wireless-m0-plus-m4:KINETIS_W_SERIES?cof=0&amp;am=0</a:t>
            </a:r>
          </a:p>
          <a:p>
            <a:pPr marL="0" lvl="1" indent="0">
              <a:buNone/>
            </a:pPr>
            <a:r>
              <a:rPr lang="en-US" dirty="0"/>
              <a:t>		http://www.ti.com/lit/wp/swry017/swry017.pdf</a:t>
            </a:r>
          </a:p>
          <a:p>
            <a:pPr marL="0" lvl="1" indent="0">
              <a:buNone/>
            </a:pPr>
            <a:endParaRPr lang="en-US" dirty="0"/>
          </a:p>
          <a:p>
            <a:pPr marL="0" lvl="1" indent="0">
              <a:buNone/>
            </a:pPr>
            <a:r>
              <a:rPr lang="en-US" dirty="0"/>
              <a:t>http://www.hobbytronics.co.za/p/997/drf1278f-lora-module</a:t>
            </a:r>
          </a:p>
        </p:txBody>
      </p:sp>
    </p:spTree>
    <p:extLst>
      <p:ext uri="{BB962C8B-B14F-4D97-AF65-F5344CB8AC3E}">
        <p14:creationId xmlns:p14="http://schemas.microsoft.com/office/powerpoint/2010/main" val="10269718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25</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pPr marL="0" lvl="1" indent="0">
              <a:buNone/>
            </a:pPr>
            <a:r>
              <a:rPr lang="en-US" dirty="0"/>
              <a:t>https://www.i2c-bus.org/addressing/</a:t>
            </a:r>
            <a:endParaRPr lang="en-US" dirty="0"/>
          </a:p>
        </p:txBody>
      </p:sp>
    </p:spTree>
    <p:extLst>
      <p:ext uri="{BB962C8B-B14F-4D97-AF65-F5344CB8AC3E}">
        <p14:creationId xmlns:p14="http://schemas.microsoft.com/office/powerpoint/2010/main" val="25862379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26</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pPr marL="0" lvl="1" indent="0">
              <a:buNone/>
            </a:pPr>
            <a:r>
              <a:rPr lang="en-US" dirty="0"/>
              <a:t>http://neutrino.phys.ksu.edu/~gahs/doublechooz/DC_SlowMRS/AN148.pdf</a:t>
            </a:r>
          </a:p>
          <a:p>
            <a:pPr marL="0" lvl="1" indent="0">
              <a:buNone/>
            </a:pPr>
            <a:r>
              <a:rPr lang="en-US" dirty="0"/>
              <a:t>http://platformio.org/lib/show/1/OneWire</a:t>
            </a:r>
            <a:endParaRPr lang="en-US" dirty="0"/>
          </a:p>
        </p:txBody>
      </p:sp>
    </p:spTree>
    <p:extLst>
      <p:ext uri="{BB962C8B-B14F-4D97-AF65-F5344CB8AC3E}">
        <p14:creationId xmlns:p14="http://schemas.microsoft.com/office/powerpoint/2010/main" val="13023325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27</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pPr marL="0" lvl="1" indent="0">
              <a:buNone/>
            </a:pPr>
            <a:r>
              <a:rPr lang="en-US" dirty="0"/>
              <a:t>https://www.automation.com/automation-news/article/profibus-and-modbus-a-comparison</a:t>
            </a:r>
            <a:endParaRPr lang="en-US" dirty="0"/>
          </a:p>
        </p:txBody>
      </p:sp>
    </p:spTree>
    <p:extLst>
      <p:ext uri="{BB962C8B-B14F-4D97-AF65-F5344CB8AC3E}">
        <p14:creationId xmlns:p14="http://schemas.microsoft.com/office/powerpoint/2010/main" val="15526416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28</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r>
              <a:rPr lang="en-US" dirty="0"/>
              <a:t>https://gearjunkie.com/legacy/images/21010.jpg</a:t>
            </a:r>
          </a:p>
          <a:p>
            <a:r>
              <a:rPr lang="en-US" dirty="0"/>
              <a:t>https://tctechcrunch2011.files.wordpress.com/2014/11/victoria-secret-heart-rate-bra.jpg?w=738</a:t>
            </a:r>
          </a:p>
          <a:p>
            <a:r>
              <a:rPr lang="en-US" dirty="0"/>
              <a:t>https://cochlearimplanthelp.files.wordpress.com/2015/04/mi-band.jpg</a:t>
            </a:r>
          </a:p>
        </p:txBody>
      </p:sp>
    </p:spTree>
    <p:extLst>
      <p:ext uri="{BB962C8B-B14F-4D97-AF65-F5344CB8AC3E}">
        <p14:creationId xmlns:p14="http://schemas.microsoft.com/office/powerpoint/2010/main" val="36116274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29</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pPr marL="0" lvl="1" indent="0">
              <a:buNone/>
            </a:pPr>
            <a:r>
              <a:rPr lang="en-US" dirty="0"/>
              <a:t>https://github.com/oerjanti/BLE-Heart-rate-variability-demo</a:t>
            </a:r>
          </a:p>
        </p:txBody>
      </p:sp>
    </p:spTree>
    <p:extLst>
      <p:ext uri="{BB962C8B-B14F-4D97-AF65-F5344CB8AC3E}">
        <p14:creationId xmlns:p14="http://schemas.microsoft.com/office/powerpoint/2010/main" val="2090401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r>
              <a:rPr lang="en-US" dirty="0"/>
              <a:t>https://gearjunkie.com/legacy/images/21010.jpg</a:t>
            </a:r>
          </a:p>
          <a:p>
            <a:r>
              <a:rPr lang="en-US" dirty="0"/>
              <a:t>https://tctechcrunch2011.files.wordpress.com/2014/11/victoria-secret-heart-rate-bra.jpg?w=738</a:t>
            </a:r>
          </a:p>
          <a:p>
            <a:r>
              <a:rPr lang="en-US" dirty="0"/>
              <a:t>https://cochlearimplanthelp.files.wordpress.com/2015/04/mi-band.jpg</a:t>
            </a:r>
          </a:p>
        </p:txBody>
      </p:sp>
    </p:spTree>
    <p:extLst>
      <p:ext uri="{BB962C8B-B14F-4D97-AF65-F5344CB8AC3E}">
        <p14:creationId xmlns:p14="http://schemas.microsoft.com/office/powerpoint/2010/main" val="24399025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30</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3552095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2836156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6695994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756324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pPr marL="0" lvl="1" indent="0">
              <a:buNone/>
            </a:pPr>
            <a:r>
              <a:rPr lang="en-US" dirty="0"/>
              <a:t>https://en.wikipedia.org/wiki/Information</a:t>
            </a:r>
          </a:p>
          <a:p>
            <a:pPr marL="0" lvl="1" indent="0">
              <a:buNone/>
            </a:pPr>
            <a:r>
              <a:rPr lang="en-US" dirty="0"/>
              <a:t>Tom Mitchell</a:t>
            </a:r>
          </a:p>
          <a:p>
            <a:pPr marL="0" lvl="1" indent="0">
              <a:buNone/>
            </a:pPr>
            <a:r>
              <a:rPr lang="en-US" dirty="0"/>
              <a:t>Claude Shannon</a:t>
            </a:r>
          </a:p>
        </p:txBody>
      </p:sp>
    </p:spTree>
    <p:extLst>
      <p:ext uri="{BB962C8B-B14F-4D97-AF65-F5344CB8AC3E}">
        <p14:creationId xmlns:p14="http://schemas.microsoft.com/office/powerpoint/2010/main" val="2632537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pPr marL="0" lvl="1" indent="0">
              <a:buNone/>
            </a:pPr>
            <a:endParaRPr lang="en-US" dirty="0"/>
          </a:p>
        </p:txBody>
      </p:sp>
    </p:spTree>
    <p:extLst>
      <p:ext uri="{BB962C8B-B14F-4D97-AF65-F5344CB8AC3E}">
        <p14:creationId xmlns:p14="http://schemas.microsoft.com/office/powerpoint/2010/main" val="1875953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pPr marL="0" lvl="1" indent="0">
              <a:buNone/>
            </a:pPr>
            <a:r>
              <a:rPr lang="en-US" dirty="0"/>
              <a:t>https://upload.wikimedia.org/wikipedia/commons/thumb/f/f6/Bandwidth.svg/512px-Bandwidth.svg.png</a:t>
            </a:r>
          </a:p>
          <a:p>
            <a:pPr marL="0" lvl="1" indent="0">
              <a:buNone/>
            </a:pPr>
            <a:r>
              <a:rPr lang="en-US" dirty="0"/>
              <a:t>https://en.wikipedia.org/wiki/Colors_of_noise</a:t>
            </a:r>
          </a:p>
          <a:p>
            <a:pPr marL="0" lvl="1" indent="0">
              <a:buNone/>
            </a:pPr>
            <a:r>
              <a:rPr lang="en-US" dirty="0"/>
              <a:t>https://upload.wikimedia.org/wikipedia/commons/thumb/9/9a/Digital.signal.svg/440px-Digital.signal.svg.png</a:t>
            </a:r>
          </a:p>
          <a:p>
            <a:pPr marL="0" lvl="1" indent="0">
              <a:buNone/>
            </a:pPr>
            <a:r>
              <a:rPr lang="en-US" dirty="0"/>
              <a:t>https://upload.wikimedia.org/wikipedia/commons/thumb/8/88/Sampled.signal.svg/220px-Sampled.signal.svg.png</a:t>
            </a:r>
          </a:p>
          <a:p>
            <a:pPr marL="0" lvl="1" indent="0">
              <a:buNone/>
            </a:pPr>
            <a:r>
              <a:rPr lang="en-US" dirty="0"/>
              <a:t>http://www.wikiwand.com/en/Signal_(electrical_engineering)</a:t>
            </a:r>
          </a:p>
          <a:p>
            <a:pPr marL="0" lvl="1" indent="0">
              <a:buNone/>
            </a:pPr>
            <a:r>
              <a:rPr lang="en-US" dirty="0"/>
              <a:t>https://en.wikipedia.org/wiki/Nyquist%E2%80%93Shannon_sampling_theorem</a:t>
            </a:r>
          </a:p>
          <a:p>
            <a:pPr marL="0" lvl="1" indent="0">
              <a:buNone/>
            </a:pPr>
            <a:r>
              <a:rPr lang="en-US" dirty="0"/>
              <a:t>https://en.wikipedia.org/wiki/Signal-to-quantization-noise_ratio</a:t>
            </a:r>
          </a:p>
        </p:txBody>
      </p:sp>
    </p:spTree>
    <p:extLst>
      <p:ext uri="{BB962C8B-B14F-4D97-AF65-F5344CB8AC3E}">
        <p14:creationId xmlns:p14="http://schemas.microsoft.com/office/powerpoint/2010/main" val="480589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pPr marL="0" lvl="1" indent="0">
              <a:buNone/>
            </a:pPr>
            <a:r>
              <a:rPr lang="en-US" dirty="0"/>
              <a:t>https://en.wikipedia.org/wiki/Twisted_pair</a:t>
            </a:r>
          </a:p>
          <a:p>
            <a:pPr marL="0" lvl="1" indent="0">
              <a:buNone/>
            </a:pPr>
            <a:r>
              <a:rPr lang="en-US" dirty="0"/>
              <a:t>http://www.ni.com/product-documentation/13724/en/</a:t>
            </a:r>
          </a:p>
          <a:p>
            <a:pPr marL="0" lvl="1" indent="0">
              <a:buNone/>
            </a:pPr>
            <a:r>
              <a:rPr lang="en-US" dirty="0"/>
              <a:t>https://en.wikipedia.org/wiki/Fiber-optic_communication</a:t>
            </a:r>
          </a:p>
          <a:p>
            <a:pPr marL="0" lvl="1" indent="0">
              <a:buNone/>
            </a:pPr>
            <a:r>
              <a:rPr lang="en-US" dirty="0"/>
              <a:t>http://www.belkin.com/images/product/f2f80200/372.jpg</a:t>
            </a:r>
          </a:p>
          <a:p>
            <a:pPr marL="0" lvl="1" indent="0">
              <a:buNone/>
            </a:pPr>
            <a:r>
              <a:rPr lang="en-US" dirty="0"/>
              <a:t>http://www.fiberopticcableproducts.com/fiber_optic_products_files/image11821.jpg</a:t>
            </a:r>
          </a:p>
          <a:p>
            <a:pPr marL="0" lvl="1" indent="0">
              <a:buNone/>
            </a:pPr>
            <a:r>
              <a:rPr lang="en-US" dirty="0"/>
              <a:t>https://www.cablewholesale.com/products/fiber-optic/singlemode-duplex-9-125/product-10f3-012nh.php</a:t>
            </a:r>
          </a:p>
          <a:p>
            <a:pPr marL="0" lvl="1" indent="0">
              <a:buNone/>
            </a:pPr>
            <a:r>
              <a:rPr lang="en-US" dirty="0"/>
              <a:t>http://blog.rfvenue.com/multi-mode-vs-single-mode/</a:t>
            </a:r>
          </a:p>
          <a:p>
            <a:pPr marL="0" lvl="1" indent="0">
              <a:buNone/>
            </a:pPr>
            <a:r>
              <a:rPr lang="en-US" dirty="0"/>
              <a:t>http://www.ti.com/lit/an/swra048/swra048.pdf</a:t>
            </a:r>
          </a:p>
          <a:p>
            <a:pPr marL="0" lvl="1" indent="0">
              <a:buNone/>
            </a:pPr>
            <a:r>
              <a:rPr lang="en-US" dirty="0"/>
              <a:t>https://arxiv.org/pdf/1605.08309.pdf</a:t>
            </a:r>
          </a:p>
        </p:txBody>
      </p:sp>
    </p:spTree>
    <p:extLst>
      <p:ext uri="{BB962C8B-B14F-4D97-AF65-F5344CB8AC3E}">
        <p14:creationId xmlns:p14="http://schemas.microsoft.com/office/powerpoint/2010/main" val="1840395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pPr marL="0" lvl="1" indent="0">
              <a:buNone/>
            </a:pPr>
            <a:r>
              <a:rPr lang="en-US" dirty="0"/>
              <a:t>https://www.sparkfun.com/pages/RF_Conn_Guide</a:t>
            </a:r>
          </a:p>
          <a:p>
            <a:pPr marL="0" lvl="1" indent="0">
              <a:buNone/>
            </a:pPr>
            <a:r>
              <a:rPr lang="en-US" dirty="0"/>
              <a:t>http://www.coax-connectors.com/products/connectors/f-type.aspx</a:t>
            </a:r>
          </a:p>
          <a:p>
            <a:pPr marL="0" lvl="1" indent="0">
              <a:buNone/>
            </a:pPr>
            <a:r>
              <a:rPr lang="en-US" i="1" dirty="0"/>
              <a:t>European Telecommunications Standards Institute</a:t>
            </a:r>
          </a:p>
          <a:p>
            <a:pPr marL="0" lvl="1" indent="0">
              <a:buNone/>
            </a:pPr>
            <a:r>
              <a:rPr lang="en-US" i="1" dirty="0"/>
              <a:t>Federal Communications Commission</a:t>
            </a:r>
            <a:endParaRPr lang="en-US" dirty="0"/>
          </a:p>
        </p:txBody>
      </p:sp>
    </p:spTree>
    <p:extLst>
      <p:ext uri="{BB962C8B-B14F-4D97-AF65-F5344CB8AC3E}">
        <p14:creationId xmlns:p14="http://schemas.microsoft.com/office/powerpoint/2010/main" val="1302233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pPr marL="0" lvl="1" indent="0">
              <a:buNone/>
            </a:pPr>
            <a:endParaRPr lang="en-US" dirty="0"/>
          </a:p>
        </p:txBody>
      </p:sp>
    </p:spTree>
    <p:extLst>
      <p:ext uri="{BB962C8B-B14F-4D97-AF65-F5344CB8AC3E}">
        <p14:creationId xmlns:p14="http://schemas.microsoft.com/office/powerpoint/2010/main" val="38369291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52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7" name="TextBox 6"/>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429330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0573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80077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22696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707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5883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x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1800000"/>
            <a:ext cx="11545200" cy="923330"/>
          </a:xfrm>
        </p:spPr>
        <p:txBody>
          <a:bodyPr anchor="b" anchorCtr="0">
            <a:noAutofit/>
          </a:bodyPr>
          <a:lstStyle>
            <a:lvl1pPr algn="l">
              <a:defRPr sz="6000">
                <a:solidFill>
                  <a:schemeClr val="tx1"/>
                </a:solidFill>
                <a:latin typeface="+mj-lt"/>
              </a:defRPr>
            </a:lvl1pPr>
          </a:lstStyle>
          <a:p>
            <a:r>
              <a:rPr lang="en-US" dirty="0"/>
              <a:t>Click to edit text</a:t>
            </a:r>
          </a:p>
        </p:txBody>
      </p:sp>
      <p:sp>
        <p:nvSpPr>
          <p:cNvPr id="3" name="Rectangle 2"/>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9435055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Tree>
    <p:extLst>
      <p:ext uri="{BB962C8B-B14F-4D97-AF65-F5344CB8AC3E}">
        <p14:creationId xmlns:p14="http://schemas.microsoft.com/office/powerpoint/2010/main" val="27202932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604432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82780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b" anchorCtr="0"/>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9" name="Title 1"/>
          <p:cNvSpPr>
            <a:spLocks noGrp="1"/>
          </p:cNvSpPr>
          <p:nvPr>
            <p:ph type="ctrTitle" hasCustomPrompt="1"/>
          </p:nvPr>
        </p:nvSpPr>
        <p:spPr bwMode="gray">
          <a:xfrm>
            <a:off x="467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12" name="TextBox 11"/>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5749080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330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a:solidFill>
                  <a:schemeClr val="accent2"/>
                </a:solidFill>
                <a:latin typeface="+mj-lt"/>
                <a:ea typeface="+mj-ea"/>
                <a:cs typeface="+mj-cs"/>
              </a:rPr>
              <a:t>© 2016 SAP SE or an SAP affiliate company.</a:t>
            </a:r>
            <a:r>
              <a:rPr lang="en-US" sz="2900" b="1" kern="1200" baseline="0" noProof="0" dirty="0">
                <a:solidFill>
                  <a:schemeClr val="accent2"/>
                </a:solidFill>
                <a:latin typeface="+mj-lt"/>
                <a:ea typeface="+mj-ea"/>
                <a:cs typeface="+mj-cs"/>
              </a:rPr>
              <a:t> </a:t>
            </a:r>
            <a:r>
              <a:rPr lang="en-US" sz="2900" b="1" kern="1200" noProof="0" dirty="0">
                <a:solidFill>
                  <a:schemeClr val="accent2"/>
                </a:solidFill>
                <a:latin typeface="+mj-lt"/>
                <a:ea typeface="+mj-ea"/>
                <a:cs typeface="+mj-cs"/>
              </a:rPr>
              <a:t>All rights reserved.</a:t>
            </a:r>
          </a:p>
        </p:txBody>
      </p:sp>
      <p:sp>
        <p:nvSpPr>
          <p:cNvPr id="5" name="TextBox 4"/>
          <p:cNvSpPr txBox="1"/>
          <p:nvPr/>
        </p:nvSpPr>
        <p:spPr bwMode="gray">
          <a:xfrm>
            <a:off x="323999" y="1692000"/>
            <a:ext cx="11547325" cy="3539430"/>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3957775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a:solidFill>
                  <a:schemeClr val="accent2"/>
                </a:solidFill>
                <a:latin typeface="+mj-lt"/>
                <a:ea typeface="+mj-ea"/>
                <a:cs typeface="+mj-cs"/>
              </a:rPr>
              <a:t>© 2016 SAP SE oder ein SAP-Konzernunternehmen. </a:t>
            </a:r>
            <a:br>
              <a:rPr lang="de-DE" sz="2900" b="1" kern="1200" noProof="0" dirty="0">
                <a:solidFill>
                  <a:schemeClr val="accent2"/>
                </a:solidFill>
                <a:latin typeface="+mj-lt"/>
                <a:ea typeface="+mj-ea"/>
                <a:cs typeface="+mj-cs"/>
              </a:rPr>
            </a:br>
            <a:r>
              <a:rPr lang="de-DE" sz="2900" b="1" kern="1200" noProof="0" dirty="0">
                <a:solidFill>
                  <a:schemeClr val="accent2"/>
                </a:solidFill>
                <a:latin typeface="+mj-lt"/>
                <a:ea typeface="+mj-ea"/>
                <a:cs typeface="+mj-cs"/>
              </a:rPr>
              <a:t>Alle Rechte vorbehalten.</a:t>
            </a:r>
          </a:p>
        </p:txBody>
      </p:sp>
      <p:sp>
        <p:nvSpPr>
          <p:cNvPr id="8" name="TextBox 7"/>
          <p:cNvSpPr txBox="1"/>
          <p:nvPr/>
        </p:nvSpPr>
        <p:spPr bwMode="gray">
          <a:xfrm>
            <a:off x="323999" y="1692000"/>
            <a:ext cx="11547325" cy="427809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20083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78297063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9" name="Title 1"/>
          <p:cNvSpPr>
            <a:spLocks noGrp="1"/>
          </p:cNvSpPr>
          <p:nvPr>
            <p:ph type="ctrTitle" hasCustomPrompt="1"/>
          </p:nvPr>
        </p:nvSpPr>
        <p:spPr bwMode="gray">
          <a:xfrm>
            <a:off x="323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22420099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322283226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12" name="Rectangle 11"/>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9441880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7200000" cy="923330"/>
          </a:xfrm>
        </p:spPr>
        <p:txBody>
          <a:bodyPr anchor="t" anchorCtr="0">
            <a:noAutofit/>
          </a:bodyPr>
          <a:lstStyle>
            <a:lvl1pPr>
              <a:defRPr sz="6000">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90542"/>
            <a:ext cx="2880000" cy="3292098"/>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spTree>
    <p:extLst>
      <p:ext uri="{BB962C8B-B14F-4D97-AF65-F5344CB8AC3E}">
        <p14:creationId xmlns:p14="http://schemas.microsoft.com/office/powerpoint/2010/main" val="120474467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68060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Tree>
    <p:extLst>
      <p:ext uri="{BB962C8B-B14F-4D97-AF65-F5344CB8AC3E}">
        <p14:creationId xmlns:p14="http://schemas.microsoft.com/office/powerpoint/2010/main" val="3060156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3" name="Rectangle 3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userDrawn="1"/>
        </p:nvSpPr>
        <p:spPr bwMode="black">
          <a:xfrm>
            <a:off x="324000" y="6630039"/>
            <a:ext cx="3401577" cy="138499"/>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userDrawn="1"/>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userDrawn="1"/>
        </p:nvSpPr>
        <p:spPr>
          <a:xfrm>
            <a:off x="9843135" y="6630039"/>
            <a:ext cx="1255395" cy="138499"/>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383640044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8" r:id="rId9"/>
    <p:sldLayoutId id="2147483749" r:id="rId10"/>
    <p:sldLayoutId id="2147483750" r:id="rId11"/>
    <p:sldLayoutId id="2147483751" r:id="rId12"/>
    <p:sldLayoutId id="2147483752" r:id="rId13"/>
    <p:sldLayoutId id="2147483753" r:id="rId14"/>
    <p:sldLayoutId id="2147483754" r:id="rId15"/>
    <p:sldLayoutId id="2147483747" r:id="rId16"/>
    <p:sldLayoutId id="2147483755" r:id="rId17"/>
    <p:sldLayoutId id="2147483756" r:id="rId18"/>
    <p:sldLayoutId id="2147483757" r:id="rId19"/>
    <p:sldLayoutId id="2147483758" r:id="rId20"/>
    <p:sldLayoutId id="2147483759" r:id="rId21"/>
    <p:sldLayoutId id="2147483760" r:id="rId22"/>
    <p:sldLayoutId id="2147483761" r:id="rId23"/>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29.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0.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1.xml"/><Relationship Id="rId1" Type="http://schemas.openxmlformats.org/officeDocument/2006/relationships/slideLayout" Target="../slideLayouts/slideLayout10.xml"/><Relationship Id="rId5" Type="http://schemas.openxmlformats.org/officeDocument/2006/relationships/image" Target="../media/image36.jp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10.xml"/><Relationship Id="rId5" Type="http://schemas.openxmlformats.org/officeDocument/2006/relationships/image" Target="../media/image39.pn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10.xml"/><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notesSlide" Target="../notesSlides/notesSlide25.xml"/><Relationship Id="rId1" Type="http://schemas.openxmlformats.org/officeDocument/2006/relationships/slideLayout" Target="../slideLayouts/slideLayout10.xml"/><Relationship Id="rId4" Type="http://schemas.openxmlformats.org/officeDocument/2006/relationships/image" Target="../media/image43.jpg"/></Relationships>
</file>

<file path=ppt/slides/_rels/slide26.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oerjanti/BLE-Heart-rate-variability-demo" TargetMode="External"/><Relationship Id="rId2" Type="http://schemas.openxmlformats.org/officeDocument/2006/relationships/notesSlide" Target="../notesSlides/notesSlide29.xml"/><Relationship Id="rId1" Type="http://schemas.openxmlformats.org/officeDocument/2006/relationships/slideLayout" Target="../slideLayouts/slideLayout10.xml"/><Relationship Id="rId5" Type="http://schemas.openxmlformats.org/officeDocument/2006/relationships/image" Target="../media/image46.jpg"/><Relationship Id="rId4" Type="http://schemas.openxmlformats.org/officeDocument/2006/relationships/image" Target="../media/image45.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13.jpg"/><Relationship Id="rId7"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1158"/>
            <a:ext cx="12195175" cy="685727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Rectangle 8"/>
          <p:cNvSpPr/>
          <p:nvPr/>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Connectivity</a:t>
            </a:r>
          </a:p>
        </p:txBody>
      </p:sp>
      <p:sp>
        <p:nvSpPr>
          <p:cNvPr id="3" name="Subtitle 2"/>
          <p:cNvSpPr>
            <a:spLocks noGrp="1"/>
          </p:cNvSpPr>
          <p:nvPr>
            <p:ph type="subTitle" idx="1"/>
          </p:nvPr>
        </p:nvSpPr>
        <p:spPr/>
        <p:txBody>
          <a:bodyPr/>
          <a:lstStyle/>
          <a:p>
            <a:r>
              <a:rPr lang="en-US" dirty="0"/>
              <a:t>Pavel Genevski, Research Expert  @ SAP Labs Bulgaria</a:t>
            </a:r>
            <a:br>
              <a:rPr lang="en-US" dirty="0"/>
            </a:br>
            <a:r>
              <a:rPr lang="en-US" dirty="0"/>
              <a:t>March, 2017</a:t>
            </a:r>
          </a:p>
        </p:txBody>
      </p:sp>
    </p:spTree>
    <p:extLst>
      <p:ext uri="{BB962C8B-B14F-4D97-AF65-F5344CB8AC3E}">
        <p14:creationId xmlns:p14="http://schemas.microsoft.com/office/powerpoint/2010/main" val="3375791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Internet refresher …</a:t>
            </a:r>
          </a:p>
        </p:txBody>
      </p:sp>
    </p:spTree>
    <p:extLst>
      <p:ext uri="{BB962C8B-B14F-4D97-AF65-F5344CB8AC3E}">
        <p14:creationId xmlns:p14="http://schemas.microsoft.com/office/powerpoint/2010/main" val="46925571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TCP/IP</a:t>
            </a:r>
          </a:p>
        </p:txBody>
      </p:sp>
      <p:sp>
        <p:nvSpPr>
          <p:cNvPr id="4" name="Text Placeholder 3"/>
          <p:cNvSpPr>
            <a:spLocks noGrp="1"/>
          </p:cNvSpPr>
          <p:nvPr>
            <p:ph type="body" sz="quarter" idx="10"/>
          </p:nvPr>
        </p:nvSpPr>
        <p:spPr>
          <a:xfrm>
            <a:off x="324000" y="1532816"/>
            <a:ext cx="11545200" cy="4888766"/>
          </a:xfrm>
        </p:spPr>
        <p:txBody>
          <a:bodyPr/>
          <a:lstStyle/>
          <a:p>
            <a:r>
              <a:rPr lang="en-US" dirty="0"/>
              <a:t>IP</a:t>
            </a:r>
          </a:p>
          <a:p>
            <a:pPr lvl="1"/>
            <a:r>
              <a:rPr lang="en-US" dirty="0"/>
              <a:t>Private &amp; public addresses</a:t>
            </a:r>
          </a:p>
          <a:p>
            <a:pPr lvl="1"/>
            <a:r>
              <a:rPr lang="en-US" dirty="0"/>
              <a:t>Routing, NAT and Firewalls</a:t>
            </a:r>
          </a:p>
          <a:p>
            <a:pPr lvl="1"/>
            <a:r>
              <a:rPr lang="en-US" dirty="0"/>
              <a:t>Host names (DNS)</a:t>
            </a:r>
          </a:p>
          <a:p>
            <a:pPr lvl="1"/>
            <a:r>
              <a:rPr lang="en-US" dirty="0"/>
              <a:t>Load balancing</a:t>
            </a:r>
          </a:p>
          <a:p>
            <a:pPr lvl="2"/>
            <a:r>
              <a:rPr lang="en-US" dirty="0"/>
              <a:t>DNS round robin</a:t>
            </a:r>
          </a:p>
          <a:p>
            <a:pPr lvl="2"/>
            <a:r>
              <a:rPr lang="en-US" dirty="0"/>
              <a:t>Virtual IP</a:t>
            </a:r>
          </a:p>
          <a:p>
            <a:pPr lvl="1"/>
            <a:endParaRPr lang="en-US" dirty="0"/>
          </a:p>
          <a:p>
            <a:pPr lvl="1"/>
            <a:r>
              <a:rPr lang="en-US" b="1" dirty="0"/>
              <a:t>TCP &amp; UDP</a:t>
            </a:r>
            <a:endParaRPr lang="en-US" dirty="0"/>
          </a:p>
          <a:p>
            <a:pPr lvl="1"/>
            <a:r>
              <a:rPr lang="en-US" dirty="0"/>
              <a:t>Ports (services)</a:t>
            </a:r>
          </a:p>
          <a:p>
            <a:pPr lvl="1"/>
            <a:r>
              <a:rPr lang="en-US" dirty="0"/>
              <a:t>Error control &amp; ordering</a:t>
            </a:r>
          </a:p>
        </p:txBody>
      </p:sp>
      <p:pic>
        <p:nvPicPr>
          <p:cNvPr id="3" name="Picture 2"/>
          <p:cNvPicPr>
            <a:picLocks noChangeAspect="1"/>
          </p:cNvPicPr>
          <p:nvPr/>
        </p:nvPicPr>
        <p:blipFill>
          <a:blip r:embed="rId3"/>
          <a:stretch>
            <a:fillRect/>
          </a:stretch>
        </p:blipFill>
        <p:spPr>
          <a:xfrm>
            <a:off x="5408386" y="1976948"/>
            <a:ext cx="5596527" cy="2804057"/>
          </a:xfrm>
          <a:prstGeom prst="rect">
            <a:avLst/>
          </a:prstGeom>
        </p:spPr>
      </p:pic>
      <p:sp>
        <p:nvSpPr>
          <p:cNvPr id="5" name="Rectangle 4"/>
          <p:cNvSpPr/>
          <p:nvPr/>
        </p:nvSpPr>
        <p:spPr bwMode="gray">
          <a:xfrm>
            <a:off x="10229850" y="1898571"/>
            <a:ext cx="670560" cy="531223"/>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DNS</a:t>
            </a:r>
          </a:p>
        </p:txBody>
      </p:sp>
      <p:cxnSp>
        <p:nvCxnSpPr>
          <p:cNvPr id="9" name="Straight Connector 8"/>
          <p:cNvCxnSpPr>
            <a:stCxn id="5" idx="2"/>
          </p:cNvCxnSpPr>
          <p:nvPr/>
        </p:nvCxnSpPr>
        <p:spPr>
          <a:xfrm>
            <a:off x="10565130" y="2429794"/>
            <a:ext cx="0" cy="44403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006033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Request</a:t>
            </a:r>
          </a:p>
        </p:txBody>
      </p:sp>
      <p:sp>
        <p:nvSpPr>
          <p:cNvPr id="4" name="Text Placeholder 3"/>
          <p:cNvSpPr>
            <a:spLocks noGrp="1"/>
          </p:cNvSpPr>
          <p:nvPr>
            <p:ph type="body" sz="quarter" idx="10"/>
          </p:nvPr>
        </p:nvSpPr>
        <p:spPr>
          <a:xfrm>
            <a:off x="324000" y="1532816"/>
            <a:ext cx="11545200" cy="4888766"/>
          </a:xfrm>
        </p:spPr>
        <p:txBody>
          <a:bodyPr/>
          <a:lstStyle/>
          <a:p>
            <a:r>
              <a:rPr lang="en-US" dirty="0"/>
              <a:t>Method</a:t>
            </a:r>
          </a:p>
          <a:p>
            <a:pPr lvl="1"/>
            <a:r>
              <a:rPr lang="en-US" dirty="0"/>
              <a:t>GET, POST, PUT, DELETE …</a:t>
            </a:r>
          </a:p>
          <a:p>
            <a:r>
              <a:rPr lang="en-US" dirty="0"/>
              <a:t>Headers </a:t>
            </a:r>
          </a:p>
          <a:p>
            <a:pPr lvl="1"/>
            <a:r>
              <a:rPr lang="en-US" dirty="0"/>
              <a:t>Accept (content type, encoding ….)</a:t>
            </a:r>
          </a:p>
          <a:p>
            <a:pPr lvl="1"/>
            <a:r>
              <a:rPr lang="en-US" dirty="0"/>
              <a:t>Authorization</a:t>
            </a:r>
          </a:p>
          <a:p>
            <a:pPr lvl="1"/>
            <a:r>
              <a:rPr lang="en-US" dirty="0"/>
              <a:t>Cache-Control</a:t>
            </a:r>
          </a:p>
          <a:p>
            <a:pPr lvl="1"/>
            <a:r>
              <a:rPr lang="en-US" dirty="0"/>
              <a:t>Cookies</a:t>
            </a:r>
          </a:p>
          <a:p>
            <a:pPr lvl="1"/>
            <a:r>
              <a:rPr lang="en-US" dirty="0"/>
              <a:t>Content-Type</a:t>
            </a:r>
          </a:p>
          <a:p>
            <a:pPr lvl="1"/>
            <a:r>
              <a:rPr lang="en-US" dirty="0"/>
              <a:t>Host</a:t>
            </a:r>
          </a:p>
          <a:p>
            <a:pPr indent="-180000"/>
            <a:r>
              <a:rPr lang="en-US" dirty="0"/>
              <a:t>Body</a:t>
            </a:r>
          </a:p>
          <a:p>
            <a:pPr lvl="1" indent="-180000"/>
            <a:r>
              <a:rPr lang="en-US" dirty="0"/>
              <a:t>Application specific (e.g. JSON, XML …)</a:t>
            </a:r>
          </a:p>
          <a:p>
            <a:pPr lvl="1" indent="-180000"/>
            <a:r>
              <a:rPr lang="en-US" dirty="0"/>
              <a:t>Usually POST and PUT methods only</a:t>
            </a:r>
          </a:p>
          <a:p>
            <a:pPr lvl="1" indent="-180000"/>
            <a:endParaRPr lang="en-US" dirty="0"/>
          </a:p>
        </p:txBody>
      </p:sp>
      <p:pic>
        <p:nvPicPr>
          <p:cNvPr id="5" name="Picture 4"/>
          <p:cNvPicPr>
            <a:picLocks noChangeAspect="1"/>
          </p:cNvPicPr>
          <p:nvPr/>
        </p:nvPicPr>
        <p:blipFill>
          <a:blip r:embed="rId3"/>
          <a:stretch>
            <a:fillRect/>
          </a:stretch>
        </p:blipFill>
        <p:spPr>
          <a:xfrm>
            <a:off x="4424756" y="1532816"/>
            <a:ext cx="7444444" cy="2507961"/>
          </a:xfrm>
          <a:prstGeom prst="rect">
            <a:avLst/>
          </a:prstGeom>
        </p:spPr>
      </p:pic>
    </p:spTree>
    <p:extLst>
      <p:ext uri="{BB962C8B-B14F-4D97-AF65-F5344CB8AC3E}">
        <p14:creationId xmlns:p14="http://schemas.microsoft.com/office/powerpoint/2010/main" val="175965838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Response</a:t>
            </a:r>
          </a:p>
        </p:txBody>
      </p:sp>
      <p:sp>
        <p:nvSpPr>
          <p:cNvPr id="4" name="Text Placeholder 3"/>
          <p:cNvSpPr>
            <a:spLocks noGrp="1"/>
          </p:cNvSpPr>
          <p:nvPr>
            <p:ph type="body" sz="quarter" idx="10"/>
          </p:nvPr>
        </p:nvSpPr>
        <p:spPr>
          <a:xfrm>
            <a:off x="324000" y="1532816"/>
            <a:ext cx="11545200" cy="4888766"/>
          </a:xfrm>
        </p:spPr>
        <p:txBody>
          <a:bodyPr/>
          <a:lstStyle/>
          <a:p>
            <a:r>
              <a:rPr lang="en-US" dirty="0"/>
              <a:t>Headers (subset) </a:t>
            </a:r>
          </a:p>
          <a:p>
            <a:pPr lvl="1"/>
            <a:r>
              <a:rPr lang="en-US" dirty="0"/>
              <a:t>Access-Control-Allow-Origin</a:t>
            </a:r>
          </a:p>
          <a:p>
            <a:pPr lvl="1"/>
            <a:r>
              <a:rPr lang="en-US" dirty="0"/>
              <a:t>Cache-Control</a:t>
            </a:r>
          </a:p>
          <a:p>
            <a:pPr lvl="1"/>
            <a:r>
              <a:rPr lang="en-US" dirty="0"/>
              <a:t>Content-Type</a:t>
            </a:r>
          </a:p>
          <a:p>
            <a:pPr lvl="1"/>
            <a:r>
              <a:rPr lang="en-US" dirty="0"/>
              <a:t>Set-Cookie</a:t>
            </a:r>
          </a:p>
          <a:p>
            <a:pPr lvl="1"/>
            <a:r>
              <a:rPr lang="en-US" dirty="0"/>
              <a:t>Status</a:t>
            </a:r>
          </a:p>
          <a:p>
            <a:r>
              <a:rPr lang="en-US" dirty="0"/>
              <a:t>Body</a:t>
            </a:r>
          </a:p>
          <a:p>
            <a:pPr lvl="1"/>
            <a:r>
              <a:rPr lang="en-US" dirty="0"/>
              <a:t>Application specific (e.g. JSON …)</a:t>
            </a:r>
          </a:p>
        </p:txBody>
      </p:sp>
      <p:pic>
        <p:nvPicPr>
          <p:cNvPr id="3" name="Picture 2"/>
          <p:cNvPicPr>
            <a:picLocks noChangeAspect="1"/>
          </p:cNvPicPr>
          <p:nvPr/>
        </p:nvPicPr>
        <p:blipFill>
          <a:blip r:embed="rId3"/>
          <a:stretch>
            <a:fillRect/>
          </a:stretch>
        </p:blipFill>
        <p:spPr>
          <a:xfrm>
            <a:off x="4528456" y="1402241"/>
            <a:ext cx="7340743" cy="2784060"/>
          </a:xfrm>
          <a:prstGeom prst="rect">
            <a:avLst/>
          </a:prstGeom>
        </p:spPr>
      </p:pic>
    </p:spTree>
    <p:extLst>
      <p:ext uri="{BB962C8B-B14F-4D97-AF65-F5344CB8AC3E}">
        <p14:creationId xmlns:p14="http://schemas.microsoft.com/office/powerpoint/2010/main" val="210777751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Proxies</a:t>
            </a:r>
          </a:p>
        </p:txBody>
      </p:sp>
      <p:sp>
        <p:nvSpPr>
          <p:cNvPr id="4" name="Text Placeholder 3"/>
          <p:cNvSpPr>
            <a:spLocks noGrp="1"/>
          </p:cNvSpPr>
          <p:nvPr>
            <p:ph type="body" sz="quarter" idx="10"/>
          </p:nvPr>
        </p:nvSpPr>
        <p:spPr>
          <a:xfrm>
            <a:off x="324000" y="1532816"/>
            <a:ext cx="11545200" cy="4888766"/>
          </a:xfrm>
        </p:spPr>
        <p:txBody>
          <a:bodyPr/>
          <a:lstStyle/>
          <a:p>
            <a:r>
              <a:rPr lang="en-US" dirty="0"/>
              <a:t>Types of proxies</a:t>
            </a:r>
          </a:p>
          <a:p>
            <a:pPr lvl="1"/>
            <a:r>
              <a:rPr lang="en-US" dirty="0"/>
              <a:t>Forward proxy</a:t>
            </a:r>
          </a:p>
          <a:p>
            <a:pPr lvl="2"/>
            <a:r>
              <a:rPr lang="en-US" dirty="0"/>
              <a:t>Transparent proxy (with DNS)</a:t>
            </a:r>
          </a:p>
          <a:p>
            <a:pPr lvl="1"/>
            <a:r>
              <a:rPr lang="en-US" dirty="0"/>
              <a:t>Reverse proxy</a:t>
            </a:r>
          </a:p>
          <a:p>
            <a:pPr lvl="1"/>
            <a:endParaRPr lang="en-US" dirty="0"/>
          </a:p>
          <a:p>
            <a:pPr lvl="1"/>
            <a:r>
              <a:rPr lang="en-US" b="1" dirty="0"/>
              <a:t>Proxy functions</a:t>
            </a:r>
            <a:endParaRPr lang="en-US" dirty="0"/>
          </a:p>
          <a:p>
            <a:pPr lvl="1"/>
            <a:r>
              <a:rPr lang="en-US" dirty="0"/>
              <a:t>Virtual hosting</a:t>
            </a:r>
          </a:p>
          <a:p>
            <a:pPr lvl="1"/>
            <a:r>
              <a:rPr lang="en-US" dirty="0"/>
              <a:t>Load balancer</a:t>
            </a:r>
          </a:p>
          <a:p>
            <a:pPr lvl="1"/>
            <a:r>
              <a:rPr lang="en-US" dirty="0"/>
              <a:t>Cache</a:t>
            </a:r>
          </a:p>
          <a:p>
            <a:pPr lvl="1"/>
            <a:r>
              <a:rPr lang="en-US" dirty="0"/>
              <a:t>SSL terminator</a:t>
            </a:r>
          </a:p>
          <a:p>
            <a:pPr lvl="1"/>
            <a:r>
              <a:rPr lang="en-US" dirty="0"/>
              <a:t>DDoS protection</a:t>
            </a:r>
          </a:p>
        </p:txBody>
      </p:sp>
      <p:pic>
        <p:nvPicPr>
          <p:cNvPr id="5" name="Picture 4"/>
          <p:cNvPicPr>
            <a:picLocks noChangeAspect="1"/>
          </p:cNvPicPr>
          <p:nvPr/>
        </p:nvPicPr>
        <p:blipFill>
          <a:blip r:embed="rId3"/>
          <a:stretch>
            <a:fillRect/>
          </a:stretch>
        </p:blipFill>
        <p:spPr>
          <a:xfrm>
            <a:off x="4249783" y="2046622"/>
            <a:ext cx="7619417" cy="3026883"/>
          </a:xfrm>
          <a:prstGeom prst="rect">
            <a:avLst/>
          </a:prstGeom>
        </p:spPr>
      </p:pic>
    </p:spTree>
    <p:extLst>
      <p:ext uri="{BB962C8B-B14F-4D97-AF65-F5344CB8AC3E}">
        <p14:creationId xmlns:p14="http://schemas.microsoft.com/office/powerpoint/2010/main" val="213294453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CoAP</a:t>
            </a:r>
            <a:r>
              <a:rPr lang="en-US" dirty="0"/>
              <a:t> (RFC 7252)</a:t>
            </a:r>
          </a:p>
        </p:txBody>
      </p:sp>
      <p:sp>
        <p:nvSpPr>
          <p:cNvPr id="4" name="Text Placeholder 3"/>
          <p:cNvSpPr>
            <a:spLocks noGrp="1"/>
          </p:cNvSpPr>
          <p:nvPr>
            <p:ph type="body" sz="quarter" idx="10"/>
          </p:nvPr>
        </p:nvSpPr>
        <p:spPr>
          <a:xfrm>
            <a:off x="324000" y="1532816"/>
            <a:ext cx="5972297" cy="4888766"/>
          </a:xfrm>
        </p:spPr>
        <p:txBody>
          <a:bodyPr/>
          <a:lstStyle/>
          <a:p>
            <a:r>
              <a:rPr lang="en-US" dirty="0"/>
              <a:t>Transparent mapping to HTTP/REST</a:t>
            </a:r>
          </a:p>
          <a:p>
            <a:pPr lvl="1"/>
            <a:r>
              <a:rPr lang="en-US" dirty="0"/>
              <a:t>GET, PUT, POST, DELETE</a:t>
            </a:r>
          </a:p>
          <a:p>
            <a:pPr lvl="1"/>
            <a:r>
              <a:rPr lang="en-US" dirty="0"/>
              <a:t>Flexible data model: JSON, XML, CBOR …</a:t>
            </a:r>
          </a:p>
          <a:p>
            <a:pPr lvl="1"/>
            <a:r>
              <a:rPr lang="en-US" dirty="0"/>
              <a:t>Easily made compatible with existing web</a:t>
            </a:r>
          </a:p>
          <a:p>
            <a:pPr lvl="1"/>
            <a:r>
              <a:rPr lang="en-US" dirty="0"/>
              <a:t>Congestion control, Crypto (TLS)</a:t>
            </a:r>
          </a:p>
          <a:p>
            <a:pPr lvl="1"/>
            <a:endParaRPr lang="en-US" dirty="0"/>
          </a:p>
          <a:p>
            <a:pPr lvl="1"/>
            <a:r>
              <a:rPr lang="en-US" b="1" dirty="0"/>
              <a:t>Main features</a:t>
            </a:r>
            <a:endParaRPr lang="en-US" dirty="0"/>
          </a:p>
          <a:p>
            <a:pPr lvl="1"/>
            <a:r>
              <a:rPr lang="en-US" dirty="0"/>
              <a:t>Small</a:t>
            </a:r>
            <a:r>
              <a:rPr lang="en-US" b="1" dirty="0"/>
              <a:t> </a:t>
            </a:r>
            <a:r>
              <a:rPr lang="en-US" dirty="0"/>
              <a:t>footprint: Works on MCUs (10KB RAM)</a:t>
            </a:r>
          </a:p>
          <a:p>
            <a:pPr lvl="1"/>
            <a:r>
              <a:rPr lang="en-US" dirty="0"/>
              <a:t>Observing resources (stateless and CON mode)</a:t>
            </a:r>
          </a:p>
          <a:p>
            <a:pPr lvl="1"/>
            <a:r>
              <a:rPr lang="en-US" dirty="0"/>
              <a:t>Group communication &amp; Discovery</a:t>
            </a:r>
          </a:p>
          <a:p>
            <a:pPr lvl="1"/>
            <a:r>
              <a:rPr lang="en-US" dirty="0"/>
              <a:t>Alternative transports (UDP/DTLS, SMS, USSD)</a:t>
            </a:r>
          </a:p>
          <a:p>
            <a:pPr lvl="1"/>
            <a:r>
              <a:rPr lang="en-US" dirty="0"/>
              <a:t>Pre-shared secrets, certificates, or raw public keys</a:t>
            </a:r>
          </a:p>
          <a:p>
            <a:pPr lvl="1"/>
            <a:endParaRPr lang="en-US" dirty="0"/>
          </a:p>
        </p:txBody>
      </p:sp>
      <p:pic>
        <p:nvPicPr>
          <p:cNvPr id="5" name="Picture 4"/>
          <p:cNvPicPr>
            <a:picLocks noChangeAspect="1"/>
          </p:cNvPicPr>
          <p:nvPr/>
        </p:nvPicPr>
        <p:blipFill>
          <a:blip r:embed="rId3"/>
          <a:stretch>
            <a:fillRect/>
          </a:stretch>
        </p:blipFill>
        <p:spPr>
          <a:xfrm>
            <a:off x="6296297" y="1532815"/>
            <a:ext cx="5572903" cy="4333728"/>
          </a:xfrm>
          <a:prstGeom prst="rect">
            <a:avLst/>
          </a:prstGeom>
        </p:spPr>
      </p:pic>
    </p:spTree>
    <p:extLst>
      <p:ext uri="{BB962C8B-B14F-4D97-AF65-F5344CB8AC3E}">
        <p14:creationId xmlns:p14="http://schemas.microsoft.com/office/powerpoint/2010/main" val="261118969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MQTT (ISO/IEC PRF 20922)</a:t>
            </a:r>
          </a:p>
        </p:txBody>
      </p:sp>
      <p:sp>
        <p:nvSpPr>
          <p:cNvPr id="4" name="Text Placeholder 3"/>
          <p:cNvSpPr>
            <a:spLocks noGrp="1"/>
          </p:cNvSpPr>
          <p:nvPr>
            <p:ph type="body" sz="quarter" idx="10"/>
          </p:nvPr>
        </p:nvSpPr>
        <p:spPr>
          <a:xfrm>
            <a:off x="324000" y="1532816"/>
            <a:ext cx="11545200" cy="4888766"/>
          </a:xfrm>
        </p:spPr>
        <p:txBody>
          <a:bodyPr/>
          <a:lstStyle/>
          <a:p>
            <a:r>
              <a:rPr lang="en-US" dirty="0"/>
              <a:t>Overview</a:t>
            </a:r>
          </a:p>
          <a:p>
            <a:pPr lvl="1"/>
            <a:r>
              <a:rPr lang="en-US" dirty="0"/>
              <a:t>TCP/IP based</a:t>
            </a:r>
          </a:p>
          <a:p>
            <a:pPr lvl="1"/>
            <a:r>
              <a:rPr lang="en-US" dirty="0"/>
              <a:t>Small footprint / low bandwidth</a:t>
            </a:r>
          </a:p>
          <a:p>
            <a:pPr lvl="1"/>
            <a:r>
              <a:rPr lang="en-US" dirty="0"/>
              <a:t>Pub/sub (broker)</a:t>
            </a:r>
          </a:p>
          <a:p>
            <a:pPr lvl="1"/>
            <a:r>
              <a:rPr lang="en-US" dirty="0"/>
              <a:t>MQTT-SN: non TCP (e.g. </a:t>
            </a:r>
            <a:r>
              <a:rPr lang="en-US" dirty="0" err="1"/>
              <a:t>Zigbee</a:t>
            </a:r>
            <a:r>
              <a:rPr lang="en-US" dirty="0"/>
              <a:t>)</a:t>
            </a:r>
          </a:p>
          <a:p>
            <a:pPr lvl="1"/>
            <a:endParaRPr lang="en-US" dirty="0"/>
          </a:p>
          <a:p>
            <a:r>
              <a:rPr lang="en-US" dirty="0"/>
              <a:t>Methods</a:t>
            </a:r>
          </a:p>
          <a:p>
            <a:pPr lvl="1"/>
            <a:r>
              <a:rPr lang="en-US" dirty="0"/>
              <a:t>Connect / Disconnect</a:t>
            </a:r>
          </a:p>
          <a:p>
            <a:pPr lvl="1"/>
            <a:r>
              <a:rPr lang="en-US" dirty="0"/>
              <a:t>Subscribe / Unsubscribe</a:t>
            </a:r>
          </a:p>
          <a:p>
            <a:pPr lvl="1"/>
            <a:r>
              <a:rPr lang="en-US" dirty="0"/>
              <a:t>Publish</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7772" y="324075"/>
            <a:ext cx="2971428" cy="777143"/>
          </a:xfrm>
          <a:prstGeom prst="rect">
            <a:avLst/>
          </a:prstGeom>
        </p:spPr>
      </p:pic>
      <p:pic>
        <p:nvPicPr>
          <p:cNvPr id="3" name="Picture 2"/>
          <p:cNvPicPr>
            <a:picLocks noChangeAspect="1"/>
          </p:cNvPicPr>
          <p:nvPr/>
        </p:nvPicPr>
        <p:blipFill>
          <a:blip r:embed="rId4"/>
          <a:stretch>
            <a:fillRect/>
          </a:stretch>
        </p:blipFill>
        <p:spPr>
          <a:xfrm>
            <a:off x="4463099" y="1532816"/>
            <a:ext cx="7406101" cy="4261316"/>
          </a:xfrm>
          <a:prstGeom prst="rect">
            <a:avLst/>
          </a:prstGeom>
        </p:spPr>
      </p:pic>
    </p:spTree>
    <p:extLst>
      <p:ext uri="{BB962C8B-B14F-4D97-AF65-F5344CB8AC3E}">
        <p14:creationId xmlns:p14="http://schemas.microsoft.com/office/powerpoint/2010/main" val="374593049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network topologies</a:t>
            </a:r>
          </a:p>
        </p:txBody>
      </p:sp>
      <p:sp>
        <p:nvSpPr>
          <p:cNvPr id="4" name="Text Placeholder 3"/>
          <p:cNvSpPr>
            <a:spLocks noGrp="1"/>
          </p:cNvSpPr>
          <p:nvPr>
            <p:ph type="body" sz="quarter" idx="10"/>
          </p:nvPr>
        </p:nvSpPr>
        <p:spPr>
          <a:xfrm>
            <a:off x="324000" y="1532816"/>
            <a:ext cx="4007956" cy="4888766"/>
          </a:xfrm>
        </p:spPr>
        <p:txBody>
          <a:bodyPr/>
          <a:lstStyle/>
          <a:p>
            <a:r>
              <a:rPr lang="en-US" dirty="0"/>
              <a:t>P2P</a:t>
            </a:r>
          </a:p>
          <a:p>
            <a:pPr lvl="1"/>
            <a:r>
              <a:rPr lang="en-US" dirty="0"/>
              <a:t>Simplest</a:t>
            </a:r>
          </a:p>
          <a:p>
            <a:r>
              <a:rPr lang="en-US" dirty="0"/>
              <a:t>Star (Star of stars)</a:t>
            </a:r>
          </a:p>
          <a:p>
            <a:pPr lvl="1"/>
            <a:r>
              <a:rPr lang="en-US" dirty="0"/>
              <a:t>Common in public deployments</a:t>
            </a:r>
          </a:p>
          <a:p>
            <a:pPr lvl="1"/>
            <a:endParaRPr lang="en-US" dirty="0"/>
          </a:p>
          <a:p>
            <a:pPr lvl="1"/>
            <a:r>
              <a:rPr lang="en-US" b="1" dirty="0"/>
              <a:t>Mesh</a:t>
            </a:r>
          </a:p>
          <a:p>
            <a:pPr lvl="1"/>
            <a:r>
              <a:rPr lang="en-US" dirty="0"/>
              <a:t>Complex</a:t>
            </a:r>
          </a:p>
          <a:p>
            <a:pPr lvl="1"/>
            <a:r>
              <a:rPr lang="en-US" dirty="0"/>
              <a:t>Potentially more reliable</a:t>
            </a:r>
          </a:p>
        </p:txBody>
      </p:sp>
      <p:pic>
        <p:nvPicPr>
          <p:cNvPr id="3" name="Picture 2"/>
          <p:cNvPicPr>
            <a:picLocks noChangeAspect="1"/>
          </p:cNvPicPr>
          <p:nvPr/>
        </p:nvPicPr>
        <p:blipFill>
          <a:blip r:embed="rId3"/>
          <a:stretch>
            <a:fillRect/>
          </a:stretch>
        </p:blipFill>
        <p:spPr>
          <a:xfrm>
            <a:off x="4737477" y="1407944"/>
            <a:ext cx="6935168" cy="3381847"/>
          </a:xfrm>
          <a:prstGeom prst="rect">
            <a:avLst/>
          </a:prstGeom>
        </p:spPr>
      </p:pic>
    </p:spTree>
    <p:extLst>
      <p:ext uri="{BB962C8B-B14F-4D97-AF65-F5344CB8AC3E}">
        <p14:creationId xmlns:p14="http://schemas.microsoft.com/office/powerpoint/2010/main" val="188705241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err="1"/>
              <a:t>IoT</a:t>
            </a:r>
            <a:r>
              <a:rPr lang="en-US" dirty="0"/>
              <a:t> specific protocols</a:t>
            </a:r>
            <a:br>
              <a:rPr lang="en-US" dirty="0"/>
            </a:br>
            <a:r>
              <a:rPr lang="en-US" sz="4800" b="0" dirty="0"/>
              <a:t>Wireless</a:t>
            </a:r>
          </a:p>
        </p:txBody>
      </p:sp>
    </p:spTree>
    <p:extLst>
      <p:ext uri="{BB962C8B-B14F-4D97-AF65-F5344CB8AC3E}">
        <p14:creationId xmlns:p14="http://schemas.microsoft.com/office/powerpoint/2010/main" val="486132263"/>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WiFi</a:t>
            </a:r>
            <a:r>
              <a:rPr lang="en-US" dirty="0"/>
              <a:t> </a:t>
            </a:r>
            <a:r>
              <a:rPr lang="en-US" dirty="0" err="1"/>
              <a:t>HaLow</a:t>
            </a:r>
            <a:r>
              <a:rPr lang="en-US" dirty="0"/>
              <a:t> (IEEE 802.11ah)</a:t>
            </a:r>
          </a:p>
        </p:txBody>
      </p:sp>
      <p:sp>
        <p:nvSpPr>
          <p:cNvPr id="4" name="Text Placeholder 3"/>
          <p:cNvSpPr>
            <a:spLocks noGrp="1"/>
          </p:cNvSpPr>
          <p:nvPr>
            <p:ph type="body" sz="quarter" idx="10"/>
          </p:nvPr>
        </p:nvSpPr>
        <p:spPr>
          <a:xfrm>
            <a:off x="324000" y="1532816"/>
            <a:ext cx="6281752" cy="4392043"/>
          </a:xfrm>
        </p:spPr>
        <p:txBody>
          <a:bodyPr/>
          <a:lstStyle/>
          <a:p>
            <a:r>
              <a:rPr lang="en-US" dirty="0"/>
              <a:t>Overview</a:t>
            </a:r>
          </a:p>
          <a:p>
            <a:pPr lvl="1"/>
            <a:r>
              <a:rPr lang="en-US" dirty="0"/>
              <a:t>2.4GHz, 5GHz and 868 MHz</a:t>
            </a:r>
          </a:p>
          <a:p>
            <a:pPr lvl="1"/>
            <a:r>
              <a:rPr lang="en-US" dirty="0"/>
              <a:t>Low power</a:t>
            </a:r>
          </a:p>
          <a:p>
            <a:pPr lvl="1"/>
            <a:r>
              <a:rPr lang="en-US" dirty="0"/>
              <a:t>Longer range: 1 km</a:t>
            </a:r>
          </a:p>
          <a:p>
            <a:pPr lvl="1"/>
            <a:r>
              <a:rPr lang="en-US" dirty="0"/>
              <a:t>Better wall penetration </a:t>
            </a:r>
          </a:p>
          <a:p>
            <a:pPr lvl="1"/>
            <a:r>
              <a:rPr lang="en-US" dirty="0"/>
              <a:t>26 channels x 100 Kbit/s</a:t>
            </a:r>
          </a:p>
          <a:p>
            <a:pPr lvl="1"/>
            <a:r>
              <a:rPr lang="en-US" dirty="0"/>
              <a:t>Thousands devices per access point</a:t>
            </a:r>
          </a:p>
          <a:p>
            <a:r>
              <a:rPr lang="en-US" b="1" dirty="0"/>
              <a:t>Power saving</a:t>
            </a:r>
          </a:p>
          <a:p>
            <a:pPr lvl="1"/>
            <a:r>
              <a:rPr lang="en-US" dirty="0"/>
              <a:t>TWT (Target wake time)</a:t>
            </a:r>
          </a:p>
          <a:p>
            <a:pPr lvl="1"/>
            <a:r>
              <a:rPr lang="en-US" dirty="0"/>
              <a:t>Restricted access window (contention groups)</a:t>
            </a:r>
          </a:p>
          <a:p>
            <a:pPr lvl="1"/>
            <a:r>
              <a:rPr lang="en-US" dirty="0"/>
              <a:t>Bi directional TXOP (faster awake)</a:t>
            </a:r>
          </a:p>
          <a:p>
            <a:pPr lvl="1"/>
            <a:r>
              <a:rPr lang="en-US" dirty="0" err="1"/>
              <a:t>Sectorization</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1769" y="290859"/>
            <a:ext cx="1284066" cy="822605"/>
          </a:xfrm>
          <a:prstGeom prst="rect">
            <a:avLst/>
          </a:prstGeom>
        </p:spPr>
      </p:pic>
      <p:pic>
        <p:nvPicPr>
          <p:cNvPr id="3" name="Picture 2"/>
          <p:cNvPicPr>
            <a:picLocks noChangeAspect="1"/>
          </p:cNvPicPr>
          <p:nvPr/>
        </p:nvPicPr>
        <p:blipFill>
          <a:blip r:embed="rId4"/>
          <a:stretch>
            <a:fillRect/>
          </a:stretch>
        </p:blipFill>
        <p:spPr>
          <a:xfrm>
            <a:off x="5860214" y="1532816"/>
            <a:ext cx="5885622" cy="3827460"/>
          </a:xfrm>
          <a:prstGeom prst="rect">
            <a:avLst/>
          </a:prstGeom>
        </p:spPr>
      </p:pic>
    </p:spTree>
    <p:extLst>
      <p:ext uri="{BB962C8B-B14F-4D97-AF65-F5344CB8AC3E}">
        <p14:creationId xmlns:p14="http://schemas.microsoft.com/office/powerpoint/2010/main" val="307734979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4" name="Text Placeholder 3"/>
          <p:cNvSpPr>
            <a:spLocks noGrp="1"/>
          </p:cNvSpPr>
          <p:nvPr>
            <p:ph type="body" sz="quarter" idx="10"/>
          </p:nvPr>
        </p:nvSpPr>
        <p:spPr>
          <a:xfrm>
            <a:off x="324000" y="1532816"/>
            <a:ext cx="11545200" cy="4888766"/>
          </a:xfrm>
        </p:spPr>
        <p:txBody>
          <a:bodyPr/>
          <a:lstStyle/>
          <a:p>
            <a:r>
              <a:rPr lang="en-US" dirty="0"/>
              <a:t>Intro to communications</a:t>
            </a:r>
          </a:p>
          <a:p>
            <a:pPr lvl="1"/>
            <a:r>
              <a:rPr lang="en-US" dirty="0"/>
              <a:t>Information theory</a:t>
            </a:r>
          </a:p>
          <a:p>
            <a:pPr lvl="1"/>
            <a:r>
              <a:rPr lang="en-US" dirty="0"/>
              <a:t>Channel characteristics &amp; media types</a:t>
            </a:r>
          </a:p>
          <a:p>
            <a:pPr lvl="1"/>
            <a:r>
              <a:rPr lang="en-US" dirty="0"/>
              <a:t>Encoding and error control</a:t>
            </a:r>
          </a:p>
          <a:p>
            <a:r>
              <a:rPr lang="en-US" dirty="0"/>
              <a:t>Internet refresher …</a:t>
            </a:r>
          </a:p>
          <a:p>
            <a:pPr lvl="1"/>
            <a:r>
              <a:rPr lang="en-US" dirty="0"/>
              <a:t>TCP/IP &amp; HTTP</a:t>
            </a:r>
          </a:p>
          <a:p>
            <a:pPr lvl="1"/>
            <a:r>
              <a:rPr lang="en-US" dirty="0" err="1"/>
              <a:t>CoAP</a:t>
            </a:r>
            <a:r>
              <a:rPr lang="en-US" dirty="0"/>
              <a:t> &amp; MQTT</a:t>
            </a:r>
          </a:p>
          <a:p>
            <a:pPr lvl="1"/>
            <a:endParaRPr lang="en-US" b="1" dirty="0"/>
          </a:p>
          <a:p>
            <a:pPr lvl="1"/>
            <a:r>
              <a:rPr lang="en-US" b="1" dirty="0" err="1"/>
              <a:t>IoT</a:t>
            </a:r>
            <a:r>
              <a:rPr lang="en-US" b="1" dirty="0"/>
              <a:t> specific protocols</a:t>
            </a:r>
            <a:endParaRPr lang="en-US" dirty="0"/>
          </a:p>
          <a:p>
            <a:pPr lvl="1"/>
            <a:r>
              <a:rPr lang="en-US" dirty="0"/>
              <a:t>Wireless: </a:t>
            </a:r>
            <a:r>
              <a:rPr lang="en-US" dirty="0" err="1"/>
              <a:t>Wifi</a:t>
            </a:r>
            <a:r>
              <a:rPr lang="en-US" dirty="0"/>
              <a:t>/</a:t>
            </a:r>
            <a:r>
              <a:rPr lang="en-US" dirty="0" err="1"/>
              <a:t>HaLow</a:t>
            </a:r>
            <a:r>
              <a:rPr lang="en-US" dirty="0"/>
              <a:t>, BT 4.0, </a:t>
            </a:r>
            <a:r>
              <a:rPr lang="en-US" dirty="0" err="1"/>
              <a:t>LoRa</a:t>
            </a:r>
            <a:r>
              <a:rPr lang="en-US" dirty="0"/>
              <a:t>, LTE, </a:t>
            </a:r>
            <a:r>
              <a:rPr lang="en-US" dirty="0" err="1"/>
              <a:t>Zigbee</a:t>
            </a:r>
            <a:r>
              <a:rPr lang="en-US" dirty="0"/>
              <a:t>, Z-wave, 6LowPAN</a:t>
            </a:r>
          </a:p>
          <a:p>
            <a:pPr lvl="1"/>
            <a:r>
              <a:rPr lang="en-US" dirty="0"/>
              <a:t>Wired: UART/RS485, SPI, I2C, </a:t>
            </a:r>
            <a:r>
              <a:rPr lang="en-US" dirty="0" err="1"/>
              <a:t>OneWire</a:t>
            </a:r>
            <a:r>
              <a:rPr lang="en-US" dirty="0"/>
              <a:t>,    Ethernet, Modbus?, 4-20 mA</a:t>
            </a:r>
          </a:p>
        </p:txBody>
      </p:sp>
    </p:spTree>
    <p:extLst>
      <p:ext uri="{BB962C8B-B14F-4D97-AF65-F5344CB8AC3E}">
        <p14:creationId xmlns:p14="http://schemas.microsoft.com/office/powerpoint/2010/main" val="1606897282"/>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Bluetooth 4 (BLE)</a:t>
            </a:r>
          </a:p>
        </p:txBody>
      </p:sp>
      <p:sp>
        <p:nvSpPr>
          <p:cNvPr id="4" name="Text Placeholder 3"/>
          <p:cNvSpPr>
            <a:spLocks noGrp="1"/>
          </p:cNvSpPr>
          <p:nvPr>
            <p:ph type="body" sz="quarter" idx="10"/>
          </p:nvPr>
        </p:nvSpPr>
        <p:spPr>
          <a:xfrm>
            <a:off x="324000" y="1532816"/>
            <a:ext cx="5554286" cy="4392043"/>
          </a:xfrm>
        </p:spPr>
        <p:txBody>
          <a:bodyPr/>
          <a:lstStyle/>
          <a:p>
            <a:r>
              <a:rPr lang="en-US" dirty="0"/>
              <a:t>GATT (generic attribute profile)</a:t>
            </a:r>
          </a:p>
          <a:p>
            <a:pPr lvl="1"/>
            <a:r>
              <a:rPr lang="en-US" dirty="0"/>
              <a:t>Designed for low power</a:t>
            </a:r>
          </a:p>
          <a:p>
            <a:pPr lvl="1"/>
            <a:r>
              <a:rPr lang="en-US" dirty="0"/>
              <a:t>Peripherals advertise themselves</a:t>
            </a:r>
          </a:p>
          <a:p>
            <a:pPr lvl="1"/>
            <a:r>
              <a:rPr lang="en-US" dirty="0"/>
              <a:t>Central device initiates two way connection</a:t>
            </a:r>
          </a:p>
          <a:p>
            <a:r>
              <a:rPr lang="en-US" dirty="0"/>
              <a:t>Profiles, Services &amp; Characteristics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3842" y="284465"/>
            <a:ext cx="548227" cy="835393"/>
          </a:xfrm>
          <a:prstGeom prst="rect">
            <a:avLst/>
          </a:prstGeom>
        </p:spPr>
      </p:pic>
      <p:grpSp>
        <p:nvGrpSpPr>
          <p:cNvPr id="9" name="Group 8"/>
          <p:cNvGrpSpPr/>
          <p:nvPr/>
        </p:nvGrpSpPr>
        <p:grpSpPr>
          <a:xfrm>
            <a:off x="6343633" y="1255942"/>
            <a:ext cx="5525567" cy="3343378"/>
            <a:chOff x="6343633" y="1247233"/>
            <a:chExt cx="5525567" cy="3343378"/>
          </a:xfrm>
        </p:grpSpPr>
        <p:pic>
          <p:nvPicPr>
            <p:cNvPr id="3" name="Picture 2"/>
            <p:cNvPicPr>
              <a:picLocks noChangeAspect="1"/>
            </p:cNvPicPr>
            <p:nvPr/>
          </p:nvPicPr>
          <p:blipFill>
            <a:blip r:embed="rId4"/>
            <a:stretch>
              <a:fillRect/>
            </a:stretch>
          </p:blipFill>
          <p:spPr>
            <a:xfrm>
              <a:off x="6343633" y="1247233"/>
              <a:ext cx="5525567" cy="2912491"/>
            </a:xfrm>
            <a:prstGeom prst="rect">
              <a:avLst/>
            </a:prstGeom>
          </p:spPr>
        </p:pic>
        <p:sp>
          <p:nvSpPr>
            <p:cNvPr id="6" name="TextBox 5"/>
            <p:cNvSpPr txBox="1"/>
            <p:nvPr/>
          </p:nvSpPr>
          <p:spPr>
            <a:xfrm>
              <a:off x="8913428" y="3360103"/>
              <a:ext cx="783771" cy="43088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b="1" kern="0" dirty="0">
                  <a:solidFill>
                    <a:schemeClr val="tx2"/>
                  </a:solidFill>
                  <a:ea typeface="Arial Unicode MS" pitchFamily="34" charset="-128"/>
                  <a:cs typeface="Arial Unicode MS" pitchFamily="34" charset="-128"/>
                </a:rPr>
                <a:t>GATT Client</a:t>
              </a:r>
            </a:p>
          </p:txBody>
        </p:sp>
        <p:sp>
          <p:nvSpPr>
            <p:cNvPr id="7" name="TextBox 6"/>
            <p:cNvSpPr txBox="1"/>
            <p:nvPr/>
          </p:nvSpPr>
          <p:spPr>
            <a:xfrm>
              <a:off x="6705804" y="4159723"/>
              <a:ext cx="783771" cy="43088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b="1" kern="0" dirty="0">
                  <a:solidFill>
                    <a:schemeClr val="tx2"/>
                  </a:solidFill>
                  <a:ea typeface="Arial Unicode MS" pitchFamily="34" charset="-128"/>
                  <a:cs typeface="Arial Unicode MS" pitchFamily="34" charset="-128"/>
                </a:rPr>
                <a:t>GATT Server</a:t>
              </a:r>
            </a:p>
          </p:txBody>
        </p:sp>
        <p:sp>
          <p:nvSpPr>
            <p:cNvPr id="8" name="TextBox 7"/>
            <p:cNvSpPr txBox="1"/>
            <p:nvPr/>
          </p:nvSpPr>
          <p:spPr>
            <a:xfrm>
              <a:off x="10986069" y="4159724"/>
              <a:ext cx="783771" cy="43088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b="1" kern="0" dirty="0">
                  <a:solidFill>
                    <a:schemeClr val="tx2"/>
                  </a:solidFill>
                  <a:ea typeface="Arial Unicode MS" pitchFamily="34" charset="-128"/>
                  <a:cs typeface="Arial Unicode MS" pitchFamily="34" charset="-128"/>
                </a:rPr>
                <a:t>GATT Server</a:t>
              </a:r>
            </a:p>
          </p:txBody>
        </p:sp>
      </p:grpSp>
      <p:pic>
        <p:nvPicPr>
          <p:cNvPr id="10" name="Picture 9"/>
          <p:cNvPicPr>
            <a:picLocks noChangeAspect="1"/>
          </p:cNvPicPr>
          <p:nvPr/>
        </p:nvPicPr>
        <p:blipFill>
          <a:blip r:embed="rId5"/>
          <a:stretch>
            <a:fillRect/>
          </a:stretch>
        </p:blipFill>
        <p:spPr>
          <a:xfrm>
            <a:off x="5014623" y="4620999"/>
            <a:ext cx="6870480" cy="1756426"/>
          </a:xfrm>
          <a:prstGeom prst="rect">
            <a:avLst/>
          </a:prstGeom>
        </p:spPr>
      </p:pic>
      <p:pic>
        <p:nvPicPr>
          <p:cNvPr id="11" name="Picture 10"/>
          <p:cNvPicPr>
            <a:picLocks noChangeAspect="1"/>
          </p:cNvPicPr>
          <p:nvPr/>
        </p:nvPicPr>
        <p:blipFill>
          <a:blip r:embed="rId6"/>
          <a:stretch>
            <a:fillRect/>
          </a:stretch>
        </p:blipFill>
        <p:spPr>
          <a:xfrm>
            <a:off x="272827" y="3728837"/>
            <a:ext cx="2130344" cy="2615134"/>
          </a:xfrm>
          <a:prstGeom prst="rect">
            <a:avLst/>
          </a:prstGeom>
        </p:spPr>
      </p:pic>
      <p:sp>
        <p:nvSpPr>
          <p:cNvPr id="13" name="TextBox 12"/>
          <p:cNvSpPr txBox="1"/>
          <p:nvPr/>
        </p:nvSpPr>
        <p:spPr>
          <a:xfrm>
            <a:off x="2374320" y="4036130"/>
            <a:ext cx="2203808" cy="1000274"/>
          </a:xfrm>
          <a:prstGeom prst="rect">
            <a:avLst/>
          </a:prstGeom>
          <a:ln/>
        </p:spPr>
        <p:style>
          <a:lnRef idx="0">
            <a:schemeClr val="accent2"/>
          </a:lnRef>
          <a:fillRef idx="3">
            <a:schemeClr val="accent2"/>
          </a:fillRef>
          <a:effectRef idx="3">
            <a:schemeClr val="accent2"/>
          </a:effectRef>
          <a:fontRef idx="minor">
            <a:schemeClr val="lt1"/>
          </a:fontRef>
        </p:style>
        <p:txBody>
          <a:bodyPr wrap="square" lIns="0" tIns="0" rIns="0" bIns="0" rtlCol="0">
            <a:spAutoFit/>
          </a:bodyPr>
          <a:lstStyle/>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Heart rate service</a:t>
            </a:r>
          </a:p>
          <a:p>
            <a:pPr fontAlgn="base">
              <a:spcBef>
                <a:spcPts val="600"/>
              </a:spcBef>
              <a:spcAft>
                <a:spcPct val="0"/>
              </a:spcAft>
              <a:buClr>
                <a:srgbClr val="F0AB00"/>
              </a:buClr>
              <a:buSzPct val="80000"/>
            </a:pPr>
            <a:r>
              <a:rPr lang="en-US" sz="1200" kern="0" dirty="0">
                <a:ea typeface="Arial Unicode MS" pitchFamily="34" charset="-128"/>
                <a:cs typeface="Arial Unicode MS" pitchFamily="34" charset="-128"/>
              </a:rPr>
              <a:t>      </a:t>
            </a:r>
            <a:r>
              <a:rPr lang="en-US" sz="1200" b="1" kern="0" dirty="0">
                <a:ea typeface="Arial Unicode MS" pitchFamily="34" charset="-128"/>
                <a:cs typeface="Arial Unicode MS" pitchFamily="34" charset="-128"/>
              </a:rPr>
              <a:t>Heart Rate Measurement</a:t>
            </a:r>
          </a:p>
          <a:p>
            <a:pPr fontAlgn="base">
              <a:spcBef>
                <a:spcPts val="600"/>
              </a:spcBef>
              <a:spcAft>
                <a:spcPct val="0"/>
              </a:spcAft>
              <a:buClr>
                <a:srgbClr val="F0AB00"/>
              </a:buClr>
              <a:buSzPct val="80000"/>
            </a:pPr>
            <a:r>
              <a:rPr lang="en-US" sz="1200" b="1" dirty="0"/>
              <a:t>      Body Sensor Location</a:t>
            </a:r>
          </a:p>
          <a:p>
            <a:pPr fontAlgn="base">
              <a:spcBef>
                <a:spcPts val="600"/>
              </a:spcBef>
              <a:spcAft>
                <a:spcPct val="0"/>
              </a:spcAft>
              <a:buClr>
                <a:srgbClr val="F0AB00"/>
              </a:buClr>
              <a:buSzPct val="80000"/>
            </a:pPr>
            <a:r>
              <a:rPr lang="en-US" sz="1200" b="1" dirty="0"/>
              <a:t>      Heart Rate Control Point</a:t>
            </a:r>
            <a:endParaRPr lang="en-US" sz="1200" b="1" kern="0" dirty="0">
              <a:ea typeface="Arial Unicode MS" pitchFamily="34" charset="-128"/>
              <a:cs typeface="Arial Unicode MS" pitchFamily="34" charset="-128"/>
            </a:endParaRPr>
          </a:p>
        </p:txBody>
      </p:sp>
      <p:sp>
        <p:nvSpPr>
          <p:cNvPr id="15" name="TextBox 14"/>
          <p:cNvSpPr txBox="1"/>
          <p:nvPr/>
        </p:nvSpPr>
        <p:spPr>
          <a:xfrm>
            <a:off x="2374320" y="5343697"/>
            <a:ext cx="2203808" cy="738664"/>
          </a:xfrm>
          <a:prstGeom prst="rect">
            <a:avLst/>
          </a:prstGeom>
          <a:ln/>
        </p:spPr>
        <p:style>
          <a:lnRef idx="0">
            <a:schemeClr val="accent2"/>
          </a:lnRef>
          <a:fillRef idx="3">
            <a:schemeClr val="accent2"/>
          </a:fillRef>
          <a:effectRef idx="3">
            <a:schemeClr val="accent2"/>
          </a:effectRef>
          <a:fontRef idx="minor">
            <a:schemeClr val="lt1"/>
          </a:fontRef>
        </p:style>
        <p:txBody>
          <a:bodyPr wrap="square" lIns="0" tIns="0" rIns="0" bIns="0" rtlCol="0">
            <a:spAutoFit/>
          </a:bodyPr>
          <a:lstStyle/>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Device information service</a:t>
            </a:r>
          </a:p>
          <a:p>
            <a:pPr fontAlgn="base">
              <a:spcBef>
                <a:spcPts val="600"/>
              </a:spcBef>
              <a:spcAft>
                <a:spcPct val="0"/>
              </a:spcAft>
              <a:buClr>
                <a:srgbClr val="F0AB00"/>
              </a:buClr>
              <a:buSzPct val="80000"/>
            </a:pPr>
            <a:r>
              <a:rPr lang="en-US" sz="1200" kern="0" dirty="0">
                <a:ea typeface="Arial Unicode MS" pitchFamily="34" charset="-128"/>
                <a:cs typeface="Arial Unicode MS" pitchFamily="34" charset="-128"/>
              </a:rPr>
              <a:t>      </a:t>
            </a:r>
            <a:r>
              <a:rPr lang="en-US" sz="1200" b="1" kern="0" dirty="0">
                <a:ea typeface="Arial Unicode MS" pitchFamily="34" charset="-128"/>
                <a:cs typeface="Arial Unicode MS" pitchFamily="34" charset="-128"/>
              </a:rPr>
              <a:t>Manufacturer name</a:t>
            </a:r>
          </a:p>
          <a:p>
            <a:pPr fontAlgn="base">
              <a:spcBef>
                <a:spcPts val="600"/>
              </a:spcBef>
              <a:spcAft>
                <a:spcPct val="0"/>
              </a:spcAft>
              <a:buClr>
                <a:srgbClr val="F0AB00"/>
              </a:buClr>
              <a:buSzPct val="80000"/>
            </a:pPr>
            <a:r>
              <a:rPr lang="en-US" sz="1200" b="1" dirty="0"/>
              <a:t>      Model name</a:t>
            </a:r>
          </a:p>
        </p:txBody>
      </p:sp>
    </p:spTree>
    <p:extLst>
      <p:ext uri="{BB962C8B-B14F-4D97-AF65-F5344CB8AC3E}">
        <p14:creationId xmlns:p14="http://schemas.microsoft.com/office/powerpoint/2010/main" val="368519120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rot="16447612">
            <a:off x="9604975" y="1347214"/>
            <a:ext cx="2034470" cy="2353671"/>
          </a:xfrm>
          <a:prstGeom prst="rect">
            <a:avLst/>
          </a:prstGeom>
        </p:spPr>
      </p:pic>
      <p:sp>
        <p:nvSpPr>
          <p:cNvPr id="2" name="Title 1"/>
          <p:cNvSpPr>
            <a:spLocks noGrp="1"/>
          </p:cNvSpPr>
          <p:nvPr>
            <p:ph type="title"/>
          </p:nvPr>
        </p:nvSpPr>
        <p:spPr/>
        <p:txBody>
          <a:bodyPr/>
          <a:lstStyle/>
          <a:p>
            <a:r>
              <a:rPr lang="en-US" dirty="0" err="1"/>
              <a:t>LoRa</a:t>
            </a:r>
            <a:endParaRPr lang="en-US" dirty="0"/>
          </a:p>
        </p:txBody>
      </p:sp>
      <p:sp>
        <p:nvSpPr>
          <p:cNvPr id="4" name="Text Placeholder 3"/>
          <p:cNvSpPr>
            <a:spLocks noGrp="1"/>
          </p:cNvSpPr>
          <p:nvPr>
            <p:ph type="body" sz="quarter" idx="10"/>
          </p:nvPr>
        </p:nvSpPr>
        <p:spPr>
          <a:xfrm>
            <a:off x="324000" y="1532816"/>
            <a:ext cx="6564480" cy="4392043"/>
          </a:xfrm>
        </p:spPr>
        <p:txBody>
          <a:bodyPr/>
          <a:lstStyle/>
          <a:p>
            <a:r>
              <a:rPr lang="en-US" dirty="0"/>
              <a:t>FM Chirp Spread Spectrum &amp; </a:t>
            </a:r>
            <a:r>
              <a:rPr lang="en-US" dirty="0"/>
              <a:t>FEC</a:t>
            </a:r>
            <a:endParaRPr lang="en-US" dirty="0"/>
          </a:p>
          <a:p>
            <a:pPr lvl="2"/>
            <a:r>
              <a:rPr lang="en-US" dirty="0"/>
              <a:t>Noise like signal: SNR = -5 to -</a:t>
            </a:r>
            <a:r>
              <a:rPr lang="en-US" dirty="0"/>
              <a:t>20dB</a:t>
            </a:r>
          </a:p>
          <a:p>
            <a:pPr lvl="2"/>
            <a:r>
              <a:rPr lang="en-US" dirty="0"/>
              <a:t>Bandwidth (7.8 – 500KHz) @ 868/915 MHz carrier</a:t>
            </a:r>
          </a:p>
          <a:p>
            <a:pPr lvl="2"/>
            <a:r>
              <a:rPr lang="en-US" dirty="0"/>
              <a:t>Spreading factor (64 - 4096)</a:t>
            </a:r>
          </a:p>
          <a:p>
            <a:pPr lvl="2"/>
            <a:r>
              <a:rPr lang="en-US" dirty="0"/>
              <a:t>Coding rate (for FEC)</a:t>
            </a:r>
          </a:p>
          <a:p>
            <a:pPr lvl="2"/>
            <a:r>
              <a:rPr lang="en-US" dirty="0"/>
              <a:t>Range: </a:t>
            </a:r>
            <a:r>
              <a:rPr lang="en-US" dirty="0" err="1"/>
              <a:t>LoS</a:t>
            </a:r>
            <a:r>
              <a:rPr lang="en-US" dirty="0"/>
              <a:t> ~20km, non </a:t>
            </a:r>
            <a:r>
              <a:rPr lang="en-US" dirty="0" err="1"/>
              <a:t>LoS</a:t>
            </a:r>
            <a:r>
              <a:rPr lang="en-US" dirty="0"/>
              <a:t> ~2km</a:t>
            </a:r>
          </a:p>
          <a:p>
            <a:pPr lvl="2"/>
            <a:r>
              <a:rPr lang="en-US" dirty="0"/>
              <a:t>Throughput = 18bps – 78Kbps</a:t>
            </a:r>
          </a:p>
          <a:p>
            <a:pPr lvl="2"/>
            <a:r>
              <a:rPr lang="en-US" dirty="0"/>
              <a:t>Resistance to fading (e.g. from multipath)</a:t>
            </a:r>
            <a:endParaRPr lang="en-US" dirty="0"/>
          </a:p>
          <a:p>
            <a:pPr lvl="1"/>
            <a:endParaRPr lang="en-US" dirty="0"/>
          </a:p>
          <a:p>
            <a:pPr lvl="1"/>
            <a:r>
              <a:rPr lang="en-US" b="1" dirty="0"/>
              <a:t>Interesting properties</a:t>
            </a:r>
          </a:p>
          <a:p>
            <a:pPr lvl="1"/>
            <a:r>
              <a:rPr lang="en-US" dirty="0"/>
              <a:t>Star, P2P and Mesh topologies</a:t>
            </a:r>
          </a:p>
          <a:p>
            <a:pPr lvl="1"/>
            <a:r>
              <a:rPr lang="en-US" dirty="0"/>
              <a:t>Private &amp; Public deployments (</a:t>
            </a:r>
            <a:r>
              <a:rPr lang="en-US" dirty="0" err="1"/>
              <a:t>LoRaWAN</a:t>
            </a:r>
            <a:r>
              <a:rPr lang="en-US" dirty="0"/>
              <a:t>)</a:t>
            </a:r>
          </a:p>
          <a:p>
            <a:pPr lvl="1"/>
            <a:r>
              <a:rPr lang="en-US" dirty="0"/>
              <a:t>Military origin (anti-jamming &amp; LPI)</a:t>
            </a:r>
          </a:p>
          <a:p>
            <a:pPr lvl="1"/>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09423" y="26485"/>
            <a:ext cx="1351354" cy="1351354"/>
          </a:xfrm>
          <a:prstGeom prst="rect">
            <a:avLst/>
          </a:prstGeom>
        </p:spPr>
      </p:pic>
      <p:sp>
        <p:nvSpPr>
          <p:cNvPr id="6" name="Rectangle 5"/>
          <p:cNvSpPr/>
          <p:nvPr/>
        </p:nvSpPr>
        <p:spPr>
          <a:xfrm>
            <a:off x="4707672" y="1507666"/>
            <a:ext cx="4566956" cy="415498"/>
          </a:xfrm>
          <a:prstGeom prst="rect">
            <a:avLst/>
          </a:prstGeom>
        </p:spPr>
        <p:txBody>
          <a:bodyPr wrap="none">
            <a:spAutoFit/>
          </a:bodyPr>
          <a:lstStyle/>
          <a:p>
            <a:pPr lvl="1">
              <a:buNone/>
            </a:pPr>
            <a:r>
              <a:rPr lang="en-US" b="1" kern="0" dirty="0">
                <a:latin typeface="Segoe Script" panose="020B0504020000000003" pitchFamily="34" charset="0"/>
                <a:ea typeface="Arial Unicode MS" pitchFamily="34" charset="-128"/>
                <a:cs typeface="Arial Unicode MS" pitchFamily="34" charset="-128"/>
              </a:rPr>
              <a:t>C = B log</a:t>
            </a:r>
            <a:r>
              <a:rPr lang="en-US" b="1" kern="0" baseline="-25000" dirty="0">
                <a:latin typeface="Segoe Script" panose="020B0504020000000003" pitchFamily="34" charset="0"/>
                <a:ea typeface="Arial Unicode MS" pitchFamily="34" charset="-128"/>
                <a:cs typeface="Arial Unicode MS" pitchFamily="34" charset="-128"/>
              </a:rPr>
              <a:t>2</a:t>
            </a:r>
            <a:r>
              <a:rPr lang="en-US" b="1" kern="0" dirty="0">
                <a:latin typeface="Segoe Script" panose="020B0504020000000003" pitchFamily="34" charset="0"/>
                <a:ea typeface="Arial Unicode MS" pitchFamily="34" charset="-128"/>
                <a:cs typeface="Arial Unicode MS" pitchFamily="34" charset="-128"/>
              </a:rPr>
              <a:t>(1+P</a:t>
            </a:r>
            <a:r>
              <a:rPr lang="en-US" b="1" kern="0" baseline="-25000" dirty="0">
                <a:latin typeface="Segoe Script" panose="020B0504020000000003" pitchFamily="34" charset="0"/>
                <a:ea typeface="Arial Unicode MS" pitchFamily="34" charset="-128"/>
                <a:cs typeface="Arial Unicode MS" pitchFamily="34" charset="-128"/>
              </a:rPr>
              <a:t>S</a:t>
            </a:r>
            <a:r>
              <a:rPr lang="en-US" b="1" kern="0" dirty="0">
                <a:latin typeface="Segoe Script" panose="020B0504020000000003" pitchFamily="34" charset="0"/>
                <a:ea typeface="Arial Unicode MS" pitchFamily="34" charset="-128"/>
                <a:cs typeface="Arial Unicode MS" pitchFamily="34" charset="-128"/>
              </a:rPr>
              <a:t>/P</a:t>
            </a:r>
            <a:r>
              <a:rPr lang="en-US" b="1" kern="0" baseline="-25000" dirty="0">
                <a:latin typeface="Segoe Script" panose="020B0504020000000003" pitchFamily="34" charset="0"/>
                <a:ea typeface="Arial Unicode MS" pitchFamily="34" charset="-128"/>
                <a:cs typeface="Arial Unicode MS" pitchFamily="34" charset="-128"/>
              </a:rPr>
              <a:t>N</a:t>
            </a:r>
            <a:r>
              <a:rPr lang="en-US" b="1" kern="0" dirty="0">
                <a:latin typeface="Segoe Script" panose="020B0504020000000003" pitchFamily="34" charset="0"/>
                <a:ea typeface="Arial Unicode MS" pitchFamily="34" charset="-128"/>
                <a:cs typeface="Arial Unicode MS" pitchFamily="34" charset="-128"/>
              </a:rPr>
              <a:t>) [</a:t>
            </a:r>
            <a:r>
              <a:rPr lang="en-US" b="1" kern="0" dirty="0">
                <a:ea typeface="Arial Unicode MS" pitchFamily="34" charset="-128"/>
                <a:cs typeface="Arial Unicode MS" pitchFamily="34" charset="-128"/>
              </a:rPr>
              <a:t>bit/s</a:t>
            </a:r>
            <a:r>
              <a:rPr lang="en-US" b="1" kern="0" dirty="0">
                <a:latin typeface="Segoe Script" panose="020B0504020000000003" pitchFamily="34" charset="0"/>
                <a:ea typeface="Arial Unicode MS" pitchFamily="34" charset="-128"/>
                <a:cs typeface="Arial Unicode MS" pitchFamily="34" charset="-128"/>
              </a:rPr>
              <a:t>]</a:t>
            </a:r>
            <a:endParaRPr lang="en-US" dirty="0"/>
          </a:p>
        </p:txBody>
      </p:sp>
      <p:pic>
        <p:nvPicPr>
          <p:cNvPr id="10" name="Picture 9"/>
          <p:cNvPicPr>
            <a:picLocks noChangeAspect="1"/>
          </p:cNvPicPr>
          <p:nvPr/>
        </p:nvPicPr>
        <p:blipFill>
          <a:blip r:embed="rId5"/>
          <a:stretch>
            <a:fillRect/>
          </a:stretch>
        </p:blipFill>
        <p:spPr>
          <a:xfrm>
            <a:off x="5290371" y="2838994"/>
            <a:ext cx="5019052" cy="3538431"/>
          </a:xfrm>
          <a:prstGeom prst="rect">
            <a:avLst/>
          </a:prstGeom>
        </p:spPr>
      </p:pic>
    </p:spTree>
    <p:extLst>
      <p:ext uri="{BB962C8B-B14F-4D97-AF65-F5344CB8AC3E}">
        <p14:creationId xmlns:p14="http://schemas.microsoft.com/office/powerpoint/2010/main" val="218855836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other protocols</a:t>
            </a:r>
          </a:p>
        </p:txBody>
      </p:sp>
      <p:sp>
        <p:nvSpPr>
          <p:cNvPr id="4" name="Text Placeholder 3"/>
          <p:cNvSpPr>
            <a:spLocks noGrp="1"/>
          </p:cNvSpPr>
          <p:nvPr>
            <p:ph type="body" sz="quarter" idx="10"/>
          </p:nvPr>
        </p:nvSpPr>
        <p:spPr>
          <a:xfrm>
            <a:off x="324000" y="1532816"/>
            <a:ext cx="11545200" cy="4888766"/>
          </a:xfrm>
        </p:spPr>
        <p:txBody>
          <a:bodyPr/>
          <a:lstStyle/>
          <a:p>
            <a:pPr lvl="1"/>
            <a:r>
              <a:rPr lang="en-US" b="1" dirty="0"/>
              <a:t>Cellular</a:t>
            </a:r>
          </a:p>
          <a:p>
            <a:pPr lvl="1"/>
            <a:r>
              <a:rPr lang="en-US" dirty="0"/>
              <a:t>3G, LTE, 4G, </a:t>
            </a:r>
            <a:r>
              <a:rPr lang="en-US" dirty="0" err="1"/>
              <a:t>Sigfox</a:t>
            </a:r>
            <a:r>
              <a:rPr lang="en-US" dirty="0"/>
              <a:t> et al (UNB)</a:t>
            </a:r>
          </a:p>
          <a:p>
            <a:r>
              <a:rPr lang="en-US" dirty="0"/>
              <a:t>IEEE 802.15.4</a:t>
            </a:r>
            <a:endParaRPr lang="bg-BG" dirty="0"/>
          </a:p>
          <a:p>
            <a:pPr lvl="1"/>
            <a:r>
              <a:rPr lang="en-US" dirty="0" err="1"/>
              <a:t>Zigbee</a:t>
            </a:r>
            <a:endParaRPr lang="en-US" dirty="0"/>
          </a:p>
          <a:p>
            <a:pPr lvl="2"/>
            <a:r>
              <a:rPr lang="en-US" dirty="0"/>
              <a:t>2.4 GHz, Mesh, many vendors = </a:t>
            </a:r>
            <a:r>
              <a:rPr lang="en-US" dirty="0"/>
              <a:t>Interop. problems</a:t>
            </a:r>
            <a:endParaRPr lang="en-US" dirty="0"/>
          </a:p>
          <a:p>
            <a:pPr lvl="2"/>
            <a:r>
              <a:rPr lang="en-US" dirty="0"/>
              <a:t>Use cases: Home automation, Smart buildings, meters …</a:t>
            </a:r>
          </a:p>
          <a:p>
            <a:pPr lvl="1"/>
            <a:r>
              <a:rPr lang="en-US" dirty="0"/>
              <a:t>Z-wave</a:t>
            </a:r>
          </a:p>
          <a:p>
            <a:pPr lvl="2"/>
            <a:r>
              <a:rPr lang="en-US" dirty="0"/>
              <a:t>868MHz, Mesh, single vendor</a:t>
            </a:r>
          </a:p>
          <a:p>
            <a:pPr lvl="2"/>
            <a:r>
              <a:rPr lang="en-US" dirty="0"/>
              <a:t>Use cases: Home automation, Smart buildings</a:t>
            </a:r>
          </a:p>
          <a:p>
            <a:pPr lvl="1"/>
            <a:r>
              <a:rPr lang="en-US" dirty="0" err="1"/>
              <a:t>MiWi</a:t>
            </a:r>
            <a:r>
              <a:rPr lang="en-US" dirty="0"/>
              <a:t>, SNAP, Thread, 6LoWPAN …</a:t>
            </a:r>
          </a:p>
          <a:p>
            <a:pPr lvl="1"/>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2905" y="3402859"/>
            <a:ext cx="938187" cy="938187"/>
          </a:xfrm>
          <a:prstGeom prst="rect">
            <a:avLst/>
          </a:prstGeom>
        </p:spPr>
      </p:pic>
      <p:pic>
        <p:nvPicPr>
          <p:cNvPr id="3" name="Picture 2"/>
          <p:cNvPicPr>
            <a:picLocks noChangeAspect="1"/>
          </p:cNvPicPr>
          <p:nvPr/>
        </p:nvPicPr>
        <p:blipFill>
          <a:blip r:embed="rId4"/>
          <a:stretch>
            <a:fillRect/>
          </a:stretch>
        </p:blipFill>
        <p:spPr>
          <a:xfrm>
            <a:off x="5546348" y="1375850"/>
            <a:ext cx="3204276" cy="1661920"/>
          </a:xfrm>
          <a:prstGeom prst="rect">
            <a:avLst/>
          </a:prstGeom>
        </p:spPr>
      </p:pic>
      <p:pic>
        <p:nvPicPr>
          <p:cNvPr id="6" name="Picture 5"/>
          <p:cNvPicPr>
            <a:picLocks noChangeAspect="1"/>
          </p:cNvPicPr>
          <p:nvPr/>
        </p:nvPicPr>
        <p:blipFill>
          <a:blip r:embed="rId5"/>
          <a:stretch>
            <a:fillRect/>
          </a:stretch>
        </p:blipFill>
        <p:spPr>
          <a:xfrm>
            <a:off x="6102462" y="4636646"/>
            <a:ext cx="2257334" cy="1255761"/>
          </a:xfrm>
          <a:prstGeom prst="rect">
            <a:avLst/>
          </a:prstGeom>
        </p:spPr>
      </p:pic>
    </p:spTree>
    <p:extLst>
      <p:ext uri="{BB962C8B-B14F-4D97-AF65-F5344CB8AC3E}">
        <p14:creationId xmlns:p14="http://schemas.microsoft.com/office/powerpoint/2010/main" val="4213312548"/>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err="1"/>
              <a:t>IoT</a:t>
            </a:r>
            <a:r>
              <a:rPr lang="en-US" dirty="0"/>
              <a:t> specific protocols</a:t>
            </a:r>
            <a:br>
              <a:rPr lang="en-US" dirty="0"/>
            </a:br>
            <a:r>
              <a:rPr lang="en-US" sz="4800" b="0" dirty="0"/>
              <a:t>Wired</a:t>
            </a:r>
          </a:p>
        </p:txBody>
      </p:sp>
    </p:spTree>
    <p:extLst>
      <p:ext uri="{BB962C8B-B14F-4D97-AF65-F5344CB8AC3E}">
        <p14:creationId xmlns:p14="http://schemas.microsoft.com/office/powerpoint/2010/main" val="443025093"/>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 (Serial peripheral interface)</a:t>
            </a:r>
          </a:p>
        </p:txBody>
      </p:sp>
      <p:sp>
        <p:nvSpPr>
          <p:cNvPr id="4" name="Text Placeholder 3"/>
          <p:cNvSpPr>
            <a:spLocks noGrp="1"/>
          </p:cNvSpPr>
          <p:nvPr>
            <p:ph type="body" sz="quarter" idx="10"/>
          </p:nvPr>
        </p:nvSpPr>
        <p:spPr>
          <a:xfrm>
            <a:off x="324000" y="1532816"/>
            <a:ext cx="6281752" cy="4392043"/>
          </a:xfrm>
        </p:spPr>
        <p:txBody>
          <a:bodyPr/>
          <a:lstStyle/>
          <a:p>
            <a:r>
              <a:rPr lang="en-US" dirty="0"/>
              <a:t>Overview</a:t>
            </a:r>
          </a:p>
          <a:p>
            <a:pPr lvl="1"/>
            <a:r>
              <a:rPr lang="en-US" dirty="0"/>
              <a:t>Distance: 1 – 10 m</a:t>
            </a:r>
          </a:p>
          <a:p>
            <a:pPr lvl="1"/>
            <a:r>
              <a:rPr lang="en-US" dirty="0"/>
              <a:t>Data, Clock and Select lines</a:t>
            </a:r>
          </a:p>
          <a:p>
            <a:pPr lvl="1"/>
            <a:r>
              <a:rPr lang="en-US" dirty="0"/>
              <a:t>Synchronous bus (master clock)</a:t>
            </a:r>
          </a:p>
          <a:p>
            <a:pPr lvl="1"/>
            <a:r>
              <a:rPr lang="en-US" dirty="0"/>
              <a:t>Single master / multi slave</a:t>
            </a:r>
          </a:p>
          <a:p>
            <a:pPr lvl="1"/>
            <a:r>
              <a:rPr lang="en-US" dirty="0"/>
              <a:t>Full duplex, high data rate</a:t>
            </a:r>
          </a:p>
          <a:p>
            <a:pPr lvl="1"/>
            <a:endParaRPr lang="en-US" dirty="0"/>
          </a:p>
          <a:p>
            <a:pPr lvl="1"/>
            <a:r>
              <a:rPr lang="en-US" b="1" dirty="0"/>
              <a:t>Programming</a:t>
            </a:r>
          </a:p>
          <a:p>
            <a:pPr lvl="1"/>
            <a:r>
              <a:rPr lang="en-US" dirty="0"/>
              <a:t>Software vs Hardware SPI</a:t>
            </a:r>
          </a:p>
          <a:p>
            <a:pPr lvl="1"/>
            <a:r>
              <a:rPr lang="en-US" dirty="0"/>
              <a:t>Bit order (LSB/MSB)</a:t>
            </a:r>
          </a:p>
          <a:p>
            <a:pPr lvl="1"/>
            <a:r>
              <a:rPr lang="en-US" dirty="0"/>
              <a:t>Data mode (rising/falling edge)</a:t>
            </a:r>
          </a:p>
          <a:p>
            <a:pPr lvl="1"/>
            <a:r>
              <a:rPr lang="en-US" dirty="0"/>
              <a:t>Clock speed (divider)</a:t>
            </a:r>
          </a:p>
        </p:txBody>
      </p:sp>
      <p:pic>
        <p:nvPicPr>
          <p:cNvPr id="3" name="Picture 2"/>
          <p:cNvPicPr>
            <a:picLocks noChangeAspect="1"/>
          </p:cNvPicPr>
          <p:nvPr/>
        </p:nvPicPr>
        <p:blipFill>
          <a:blip r:embed="rId3"/>
          <a:stretch>
            <a:fillRect/>
          </a:stretch>
        </p:blipFill>
        <p:spPr>
          <a:xfrm>
            <a:off x="4300510" y="2037913"/>
            <a:ext cx="5364425" cy="3683618"/>
          </a:xfrm>
          <a:prstGeom prst="rect">
            <a:avLst/>
          </a:prstGeom>
        </p:spPr>
      </p:pic>
      <p:pic>
        <p:nvPicPr>
          <p:cNvPr id="5" name="Picture 4"/>
          <p:cNvPicPr>
            <a:picLocks noChangeAspect="1"/>
          </p:cNvPicPr>
          <p:nvPr/>
        </p:nvPicPr>
        <p:blipFill>
          <a:blip r:embed="rId4"/>
          <a:stretch>
            <a:fillRect/>
          </a:stretch>
        </p:blipFill>
        <p:spPr>
          <a:xfrm>
            <a:off x="9334455" y="1241028"/>
            <a:ext cx="2448244" cy="1273087"/>
          </a:xfrm>
          <a:prstGeom prst="rect">
            <a:avLst/>
          </a:prstGeom>
        </p:spPr>
      </p:pic>
    </p:spTree>
    <p:extLst>
      <p:ext uri="{BB962C8B-B14F-4D97-AF65-F5344CB8AC3E}">
        <p14:creationId xmlns:p14="http://schemas.microsoft.com/office/powerpoint/2010/main" val="344840259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I2C</a:t>
            </a:r>
          </a:p>
        </p:txBody>
      </p:sp>
      <p:sp>
        <p:nvSpPr>
          <p:cNvPr id="4" name="Text Placeholder 3"/>
          <p:cNvSpPr>
            <a:spLocks noGrp="1"/>
          </p:cNvSpPr>
          <p:nvPr>
            <p:ph type="body" sz="quarter" idx="10"/>
          </p:nvPr>
        </p:nvSpPr>
        <p:spPr>
          <a:xfrm>
            <a:off x="324000" y="1532816"/>
            <a:ext cx="6281752" cy="4392043"/>
          </a:xfrm>
        </p:spPr>
        <p:txBody>
          <a:bodyPr/>
          <a:lstStyle/>
          <a:p>
            <a:r>
              <a:rPr lang="en-US" dirty="0"/>
              <a:t>Overview</a:t>
            </a:r>
          </a:p>
          <a:p>
            <a:pPr lvl="1"/>
            <a:r>
              <a:rPr lang="en-US" dirty="0"/>
              <a:t>Distance: 1 – 10 m</a:t>
            </a:r>
          </a:p>
          <a:p>
            <a:pPr lvl="1"/>
            <a:r>
              <a:rPr lang="en-US" dirty="0"/>
              <a:t>Data and Clock lines</a:t>
            </a:r>
          </a:p>
          <a:p>
            <a:pPr lvl="1"/>
            <a:r>
              <a:rPr lang="en-US" dirty="0"/>
              <a:t>Synchronous bus (master clock)</a:t>
            </a:r>
          </a:p>
          <a:p>
            <a:pPr lvl="1"/>
            <a:r>
              <a:rPr lang="en-US" dirty="0"/>
              <a:t>Multi-master / up to 1008 slaves</a:t>
            </a:r>
          </a:p>
          <a:p>
            <a:pPr lvl="1"/>
            <a:r>
              <a:rPr lang="en-US" dirty="0"/>
              <a:t>Half-duplex, 100 </a:t>
            </a:r>
            <a:r>
              <a:rPr lang="en-US" dirty="0" err="1"/>
              <a:t>kbit</a:t>
            </a:r>
            <a:r>
              <a:rPr lang="en-US" dirty="0"/>
              <a:t> – 3.2mbit/s</a:t>
            </a:r>
          </a:p>
          <a:p>
            <a:pPr lvl="1"/>
            <a:endParaRPr lang="en-US" dirty="0"/>
          </a:p>
          <a:p>
            <a:pPr lvl="1"/>
            <a:r>
              <a:rPr lang="en-US" b="1" dirty="0"/>
              <a:t>Programming</a:t>
            </a:r>
          </a:p>
          <a:p>
            <a:pPr lvl="1"/>
            <a:r>
              <a:rPr lang="en-US" dirty="0"/>
              <a:t>Slave address: 7/10 bit</a:t>
            </a:r>
          </a:p>
          <a:p>
            <a:pPr lvl="1"/>
            <a:r>
              <a:rPr lang="en-US" dirty="0"/>
              <a:t>Open address</a:t>
            </a:r>
          </a:p>
          <a:p>
            <a:pPr lvl="1"/>
            <a:r>
              <a:rPr lang="en-US" dirty="0"/>
              <a:t>Write data</a:t>
            </a:r>
          </a:p>
          <a:p>
            <a:pPr lvl="1"/>
            <a:r>
              <a:rPr lang="en-US" dirty="0"/>
              <a:t>Read data</a:t>
            </a:r>
          </a:p>
          <a:p>
            <a:pPr lvl="1"/>
            <a:endParaRPr lang="en-US" dirty="0"/>
          </a:p>
        </p:txBody>
      </p:sp>
      <p:pic>
        <p:nvPicPr>
          <p:cNvPr id="6" name="Picture 5"/>
          <p:cNvPicPr>
            <a:picLocks noChangeAspect="1"/>
          </p:cNvPicPr>
          <p:nvPr/>
        </p:nvPicPr>
        <p:blipFill>
          <a:blip r:embed="rId3"/>
          <a:stretch>
            <a:fillRect/>
          </a:stretch>
        </p:blipFill>
        <p:spPr>
          <a:xfrm>
            <a:off x="6256944" y="4491560"/>
            <a:ext cx="5032039" cy="1534772"/>
          </a:xfrm>
          <a:prstGeom prst="rect">
            <a:avLst/>
          </a:prstGeom>
        </p:spPr>
      </p:pic>
      <p:pic>
        <p:nvPicPr>
          <p:cNvPr id="7" name="Picture 6"/>
          <p:cNvPicPr>
            <a:picLocks noChangeAspect="1"/>
          </p:cNvPicPr>
          <p:nvPr/>
        </p:nvPicPr>
        <p:blipFill>
          <a:blip r:embed="rId4"/>
          <a:stretch>
            <a:fillRect/>
          </a:stretch>
        </p:blipFill>
        <p:spPr>
          <a:xfrm>
            <a:off x="6345781" y="1532816"/>
            <a:ext cx="5393419" cy="2089950"/>
          </a:xfrm>
          <a:prstGeom prst="rect">
            <a:avLst/>
          </a:prstGeom>
        </p:spPr>
      </p:pic>
    </p:spTree>
    <p:extLst>
      <p:ext uri="{BB962C8B-B14F-4D97-AF65-F5344CB8AC3E}">
        <p14:creationId xmlns:p14="http://schemas.microsoft.com/office/powerpoint/2010/main" val="781577545"/>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OneWire</a:t>
            </a:r>
            <a:r>
              <a:rPr lang="en-US" dirty="0"/>
              <a:t> et al</a:t>
            </a:r>
          </a:p>
        </p:txBody>
      </p:sp>
      <p:sp>
        <p:nvSpPr>
          <p:cNvPr id="4" name="Text Placeholder 3"/>
          <p:cNvSpPr>
            <a:spLocks noGrp="1"/>
          </p:cNvSpPr>
          <p:nvPr>
            <p:ph type="body" sz="quarter" idx="10"/>
          </p:nvPr>
        </p:nvSpPr>
        <p:spPr>
          <a:xfrm>
            <a:off x="324000" y="1532816"/>
            <a:ext cx="6281752" cy="4392043"/>
          </a:xfrm>
        </p:spPr>
        <p:txBody>
          <a:bodyPr/>
          <a:lstStyle/>
          <a:p>
            <a:r>
              <a:rPr lang="en-US" dirty="0"/>
              <a:t>Overview</a:t>
            </a:r>
          </a:p>
          <a:p>
            <a:pPr lvl="1"/>
            <a:r>
              <a:rPr lang="en-US" dirty="0"/>
              <a:t>Distance: </a:t>
            </a:r>
            <a:r>
              <a:rPr lang="bg-BG" dirty="0"/>
              <a:t>10 </a:t>
            </a:r>
            <a:r>
              <a:rPr lang="en-US" dirty="0"/>
              <a:t>to 100s of meters</a:t>
            </a:r>
          </a:p>
          <a:p>
            <a:pPr lvl="2"/>
            <a:r>
              <a:rPr lang="en-US" dirty="0"/>
              <a:t>Radius &amp; weight</a:t>
            </a:r>
          </a:p>
          <a:p>
            <a:pPr lvl="1"/>
            <a:r>
              <a:rPr lang="en-US" dirty="0"/>
              <a:t>Half-duplex, 16 </a:t>
            </a:r>
            <a:r>
              <a:rPr lang="en-US" dirty="0" err="1"/>
              <a:t>kbit</a:t>
            </a:r>
            <a:r>
              <a:rPr lang="en-US" dirty="0"/>
              <a:t> / 125 </a:t>
            </a:r>
            <a:r>
              <a:rPr lang="en-US" dirty="0" err="1"/>
              <a:t>kbit</a:t>
            </a:r>
            <a:r>
              <a:rPr lang="en-US" dirty="0"/>
              <a:t> (overdrive)</a:t>
            </a:r>
          </a:p>
          <a:p>
            <a:pPr lvl="1"/>
            <a:r>
              <a:rPr lang="en-US" dirty="0"/>
              <a:t>Data line only (2/3 wire interface) </a:t>
            </a:r>
          </a:p>
          <a:p>
            <a:pPr lvl="1"/>
            <a:r>
              <a:rPr lang="en-US" dirty="0"/>
              <a:t>Single master / up to 100s of slaves</a:t>
            </a:r>
          </a:p>
          <a:p>
            <a:pPr lvl="1"/>
            <a:endParaRPr lang="en-US" dirty="0"/>
          </a:p>
          <a:p>
            <a:pPr lvl="1"/>
            <a:r>
              <a:rPr lang="en-US" b="1" dirty="0"/>
              <a:t>Programming</a:t>
            </a:r>
          </a:p>
          <a:p>
            <a:pPr lvl="1"/>
            <a:r>
              <a:rPr lang="en-US" dirty="0"/>
              <a:t>64bit slave IDs</a:t>
            </a:r>
          </a:p>
          <a:p>
            <a:pPr lvl="1"/>
            <a:r>
              <a:rPr lang="en-US" dirty="0"/>
              <a:t>Parasitic power (charge up)</a:t>
            </a:r>
          </a:p>
          <a:p>
            <a:pPr lvl="1"/>
            <a:r>
              <a:rPr lang="en-US" dirty="0"/>
              <a:t>Find devices</a:t>
            </a:r>
          </a:p>
          <a:p>
            <a:pPr lvl="1"/>
            <a:r>
              <a:rPr lang="en-US" dirty="0"/>
              <a:t>Communicate</a:t>
            </a:r>
          </a:p>
          <a:p>
            <a:pPr lvl="1"/>
            <a:endParaRPr lang="en-US" dirty="0"/>
          </a:p>
        </p:txBody>
      </p:sp>
      <p:pic>
        <p:nvPicPr>
          <p:cNvPr id="3" name="Picture 2"/>
          <p:cNvPicPr>
            <a:picLocks noChangeAspect="1"/>
          </p:cNvPicPr>
          <p:nvPr/>
        </p:nvPicPr>
        <p:blipFill>
          <a:blip r:embed="rId3"/>
          <a:stretch>
            <a:fillRect/>
          </a:stretch>
        </p:blipFill>
        <p:spPr>
          <a:xfrm>
            <a:off x="7532422" y="1447535"/>
            <a:ext cx="4336778" cy="4250901"/>
          </a:xfrm>
          <a:prstGeom prst="rect">
            <a:avLst/>
          </a:prstGeom>
        </p:spPr>
      </p:pic>
    </p:spTree>
    <p:extLst>
      <p:ext uri="{BB962C8B-B14F-4D97-AF65-F5344CB8AC3E}">
        <p14:creationId xmlns:p14="http://schemas.microsoft.com/office/powerpoint/2010/main" val="3700935277"/>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other protocols</a:t>
            </a:r>
          </a:p>
        </p:txBody>
      </p:sp>
      <p:sp>
        <p:nvSpPr>
          <p:cNvPr id="4" name="Text Placeholder 3"/>
          <p:cNvSpPr>
            <a:spLocks noGrp="1"/>
          </p:cNvSpPr>
          <p:nvPr>
            <p:ph type="body" sz="quarter" idx="10"/>
          </p:nvPr>
        </p:nvSpPr>
        <p:spPr>
          <a:xfrm>
            <a:off x="324000" y="1532816"/>
            <a:ext cx="6281752" cy="4392043"/>
          </a:xfrm>
        </p:spPr>
        <p:txBody>
          <a:bodyPr/>
          <a:lstStyle/>
          <a:p>
            <a:r>
              <a:rPr lang="en-US" dirty="0" err="1"/>
              <a:t>Async</a:t>
            </a:r>
            <a:r>
              <a:rPr lang="en-US" dirty="0"/>
              <a:t> Serial</a:t>
            </a:r>
          </a:p>
          <a:p>
            <a:pPr lvl="1"/>
            <a:r>
              <a:rPr lang="en-US" dirty="0"/>
              <a:t>UART (3.3 / 5 V, </a:t>
            </a:r>
            <a:r>
              <a:rPr lang="en-US"/>
              <a:t>few meters)</a:t>
            </a:r>
            <a:endParaRPr lang="en-US" dirty="0"/>
          </a:p>
          <a:p>
            <a:pPr lvl="1"/>
            <a:r>
              <a:rPr lang="en-US" dirty="0"/>
              <a:t>RS232 (9600 bps/ 15m)</a:t>
            </a:r>
          </a:p>
          <a:p>
            <a:pPr lvl="1"/>
            <a:r>
              <a:rPr lang="en-US" dirty="0"/>
              <a:t>RS485 (100kbps / 1200m)</a:t>
            </a:r>
          </a:p>
          <a:p>
            <a:r>
              <a:rPr lang="en-US" dirty="0"/>
              <a:t>CAN</a:t>
            </a:r>
          </a:p>
          <a:p>
            <a:r>
              <a:rPr lang="en-US" dirty="0"/>
              <a:t>Industrial</a:t>
            </a:r>
          </a:p>
          <a:p>
            <a:pPr lvl="1"/>
            <a:r>
              <a:rPr lang="en-US" dirty="0"/>
              <a:t>CIP (common industrial protocol)</a:t>
            </a:r>
          </a:p>
          <a:p>
            <a:pPr lvl="1"/>
            <a:r>
              <a:rPr lang="en-US" dirty="0"/>
              <a:t>Ethernet (PROFINET)</a:t>
            </a:r>
          </a:p>
          <a:p>
            <a:pPr lvl="1"/>
            <a:r>
              <a:rPr lang="en-US" dirty="0"/>
              <a:t>Modbus (PLCs), </a:t>
            </a:r>
            <a:r>
              <a:rPr lang="en-US" dirty="0" err="1"/>
              <a:t>Profibus</a:t>
            </a:r>
            <a:r>
              <a:rPr lang="en-US" dirty="0"/>
              <a:t>, 4-20 mA</a:t>
            </a:r>
          </a:p>
          <a:p>
            <a:r>
              <a:rPr lang="en-US" dirty="0"/>
              <a:t>I2S</a:t>
            </a:r>
          </a:p>
          <a:p>
            <a:pPr lvl="1"/>
            <a:r>
              <a:rPr lang="en-US" dirty="0"/>
              <a:t>HiFi sound</a:t>
            </a:r>
          </a:p>
        </p:txBody>
      </p:sp>
    </p:spTree>
    <p:extLst>
      <p:ext uri="{BB962C8B-B14F-4D97-AF65-F5344CB8AC3E}">
        <p14:creationId xmlns:p14="http://schemas.microsoft.com/office/powerpoint/2010/main" val="420857243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Exercise</a:t>
            </a:r>
          </a:p>
        </p:txBody>
      </p:sp>
    </p:spTree>
    <p:extLst>
      <p:ext uri="{BB962C8B-B14F-4D97-AF65-F5344CB8AC3E}">
        <p14:creationId xmlns:p14="http://schemas.microsoft.com/office/powerpoint/2010/main" val="1326117728"/>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p>
        </p:txBody>
      </p:sp>
      <p:sp>
        <p:nvSpPr>
          <p:cNvPr id="4" name="Text Placeholder 3"/>
          <p:cNvSpPr>
            <a:spLocks noGrp="1"/>
          </p:cNvSpPr>
          <p:nvPr>
            <p:ph type="body" sz="quarter" idx="10"/>
          </p:nvPr>
        </p:nvSpPr>
        <p:spPr>
          <a:xfrm>
            <a:off x="324000" y="1532816"/>
            <a:ext cx="5806834" cy="4888766"/>
          </a:xfrm>
        </p:spPr>
        <p:txBody>
          <a:bodyPr/>
          <a:lstStyle/>
          <a:p>
            <a:pPr lvl="1"/>
            <a:r>
              <a:rPr lang="en-US" b="1" dirty="0" err="1"/>
              <a:t>OneWire</a:t>
            </a:r>
            <a:r>
              <a:rPr lang="en-US" b="1" dirty="0"/>
              <a:t> DS18B20 temperature sensor</a:t>
            </a:r>
            <a:endParaRPr lang="en-US" dirty="0"/>
          </a:p>
          <a:p>
            <a:pPr lvl="1"/>
            <a:r>
              <a:rPr lang="en-US" dirty="0"/>
              <a:t>Connect one sensor</a:t>
            </a:r>
          </a:p>
          <a:p>
            <a:pPr lvl="1"/>
            <a:r>
              <a:rPr lang="en-US" dirty="0"/>
              <a:t>Connect two sensors</a:t>
            </a:r>
          </a:p>
          <a:p>
            <a:pPr lvl="1"/>
            <a:endParaRPr lang="en-US" dirty="0"/>
          </a:p>
          <a:p>
            <a:pPr lvl="1"/>
            <a:endParaRPr lang="en-US" dirty="0"/>
          </a:p>
          <a:p>
            <a:pPr lvl="1"/>
            <a:endParaRPr lang="en-US" dirty="0"/>
          </a:p>
          <a:p>
            <a:pPr lvl="1"/>
            <a:r>
              <a:rPr lang="en-US" b="1" dirty="0"/>
              <a:t>Bluetooth 4.0 HR sensor</a:t>
            </a:r>
          </a:p>
          <a:p>
            <a:pPr lvl="1"/>
            <a:r>
              <a:rPr lang="en-US" dirty="0"/>
              <a:t>Review </a:t>
            </a:r>
            <a:r>
              <a:rPr lang="en-US" dirty="0">
                <a:hlinkClick r:id="rId3"/>
              </a:rPr>
              <a:t>source code</a:t>
            </a:r>
            <a:endParaRPr lang="en-US" dirty="0"/>
          </a:p>
          <a:p>
            <a:pPr lvl="1"/>
            <a:r>
              <a:rPr lang="en-US" dirty="0"/>
              <a:t>Identify where heart rate is being received</a:t>
            </a:r>
          </a:p>
        </p:txBody>
      </p:sp>
      <p:pic>
        <p:nvPicPr>
          <p:cNvPr id="3" name="Picture 2"/>
          <p:cNvPicPr>
            <a:picLocks noChangeAspect="1"/>
          </p:cNvPicPr>
          <p:nvPr/>
        </p:nvPicPr>
        <p:blipFill>
          <a:blip r:embed="rId4"/>
          <a:stretch>
            <a:fillRect/>
          </a:stretch>
        </p:blipFill>
        <p:spPr>
          <a:xfrm>
            <a:off x="9881141" y="1440940"/>
            <a:ext cx="1988059" cy="1685437"/>
          </a:xfrm>
          <a:prstGeom prst="rect">
            <a:avLst/>
          </a:prstGeom>
        </p:spPr>
      </p:pic>
      <p:pic>
        <p:nvPicPr>
          <p:cNvPr id="5" name="Picture 4"/>
          <p:cNvPicPr>
            <a:picLocks noChangeAspect="1"/>
          </p:cNvPicPr>
          <p:nvPr/>
        </p:nvPicPr>
        <p:blipFill>
          <a:blip r:embed="rId5"/>
          <a:stretch>
            <a:fillRect/>
          </a:stretch>
        </p:blipFill>
        <p:spPr>
          <a:xfrm>
            <a:off x="6096600" y="1440940"/>
            <a:ext cx="3514816" cy="2829899"/>
          </a:xfrm>
          <a:prstGeom prst="rect">
            <a:avLst/>
          </a:prstGeom>
        </p:spPr>
      </p:pic>
    </p:spTree>
    <p:extLst>
      <p:ext uri="{BB962C8B-B14F-4D97-AF65-F5344CB8AC3E}">
        <p14:creationId xmlns:p14="http://schemas.microsoft.com/office/powerpoint/2010/main" val="57372770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Intro to communications</a:t>
            </a:r>
          </a:p>
        </p:txBody>
      </p:sp>
    </p:spTree>
    <p:extLst>
      <p:ext uri="{BB962C8B-B14F-4D97-AF65-F5344CB8AC3E}">
        <p14:creationId xmlns:p14="http://schemas.microsoft.com/office/powerpoint/2010/main" val="74284570"/>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Thank you</a:t>
            </a:r>
          </a:p>
        </p:txBody>
      </p:sp>
      <p:sp>
        <p:nvSpPr>
          <p:cNvPr id="3" name="Text Placeholder 2"/>
          <p:cNvSpPr>
            <a:spLocks noGrp="1"/>
          </p:cNvSpPr>
          <p:nvPr>
            <p:ph type="body" sz="quarter" idx="10"/>
          </p:nvPr>
        </p:nvSpPr>
        <p:spPr/>
        <p:txBody>
          <a:bodyPr/>
          <a:lstStyle/>
          <a:p>
            <a:r>
              <a:rPr lang="en-US" dirty="0"/>
              <a:t>Contact information:</a:t>
            </a:r>
          </a:p>
          <a:p>
            <a:endParaRPr lang="en-US" dirty="0"/>
          </a:p>
          <a:p>
            <a:r>
              <a:rPr lang="en-US" dirty="0"/>
              <a:t>Pavel Genevski</a:t>
            </a:r>
          </a:p>
          <a:p>
            <a:r>
              <a:rPr lang="en-US" dirty="0"/>
              <a:t>Research Expert</a:t>
            </a:r>
          </a:p>
          <a:p>
            <a:r>
              <a:rPr lang="en-US" dirty="0"/>
              <a:t>SAP Labs Bulgaria</a:t>
            </a:r>
          </a:p>
        </p:txBody>
      </p:sp>
    </p:spTree>
    <p:extLst>
      <p:ext uri="{BB962C8B-B14F-4D97-AF65-F5344CB8AC3E}">
        <p14:creationId xmlns:p14="http://schemas.microsoft.com/office/powerpoint/2010/main" val="3564114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5626851"/>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727449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1" name="Group 20"/>
          <p:cNvGrpSpPr/>
          <p:nvPr/>
        </p:nvGrpSpPr>
        <p:grpSpPr>
          <a:xfrm>
            <a:off x="324000" y="324000"/>
            <a:ext cx="11545200" cy="5761409"/>
            <a:chOff x="324000" y="324000"/>
            <a:chExt cx="11545200" cy="5761409"/>
          </a:xfrm>
        </p:grpSpPr>
        <p:grpSp>
          <p:nvGrpSpPr>
            <p:cNvPr id="5" name="Group 37"/>
            <p:cNvGrpSpPr/>
            <p:nvPr/>
          </p:nvGrpSpPr>
          <p:grpSpPr>
            <a:xfrm>
              <a:off x="1619377" y="324000"/>
              <a:ext cx="8940534" cy="5760000"/>
              <a:chOff x="1619377" y="324000"/>
              <a:chExt cx="8940534" cy="5760000"/>
            </a:xfrm>
          </p:grpSpPr>
          <p:sp>
            <p:nvSpPr>
              <p:cNvPr id="40" name="Rectangle 39"/>
              <p:cNvSpPr/>
              <p:nvPr/>
            </p:nvSpPr>
            <p:spPr bwMode="gray">
              <a:xfrm>
                <a:off x="3082466"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1619377"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4545555"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3" name="Rectangle 42"/>
              <p:cNvSpPr/>
              <p:nvPr/>
            </p:nvSpPr>
            <p:spPr bwMode="gray">
              <a:xfrm>
                <a:off x="6008644"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471733"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8934822"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10397911"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4" name="Rectangle 163"/>
            <p:cNvSpPr/>
            <p:nvPr/>
          </p:nvSpPr>
          <p:spPr bwMode="gray">
            <a:xfrm>
              <a:off x="324000" y="324075"/>
              <a:ext cx="11545200" cy="5761334"/>
            </a:xfrm>
            <a:prstGeom prst="rect">
              <a:avLst/>
            </a:prstGeom>
            <a:noFill/>
            <a:ln w="3175" algn="ctr">
              <a:solidFill>
                <a:schemeClr val="accent2"/>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3" name="Rectangle 2"/>
            <p:cNvSpPr/>
            <p:nvPr/>
          </p:nvSpPr>
          <p:spPr bwMode="gray">
            <a:xfrm>
              <a:off x="324000" y="1691080"/>
              <a:ext cx="11545200" cy="4392042"/>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a:solidFill>
                    <a:schemeClr val="tx2"/>
                  </a:solidFill>
                  <a:ea typeface="Arial Unicode MS" pitchFamily="34" charset="-128"/>
                  <a:cs typeface="Arial Unicode MS" pitchFamily="34" charset="-128"/>
                </a:rPr>
                <a:t>Drawing area</a:t>
              </a:r>
            </a:p>
          </p:txBody>
        </p:sp>
        <p:sp>
          <p:nvSpPr>
            <p:cNvPr id="60" name="Rectangle 59"/>
            <p:cNvSpPr/>
            <p:nvPr/>
          </p:nvSpPr>
          <p:spPr bwMode="gray">
            <a:xfrm>
              <a:off x="324000" y="324075"/>
              <a:ext cx="11545200" cy="912874"/>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a:solidFill>
                    <a:schemeClr val="tx2"/>
                  </a:solidFill>
                  <a:ea typeface="Arial Unicode MS" pitchFamily="34" charset="-128"/>
                  <a:cs typeface="Arial Unicode MS" pitchFamily="34" charset="-128"/>
                </a:rPr>
                <a:t>Headline area</a:t>
              </a:r>
            </a:p>
          </p:txBody>
        </p:sp>
        <p:sp>
          <p:nvSpPr>
            <p:cNvPr id="83" name="Rectangle 82"/>
            <p:cNvSpPr/>
            <p:nvPr/>
          </p:nvSpPr>
          <p:spPr bwMode="gray">
            <a:xfrm>
              <a:off x="324000" y="1236949"/>
              <a:ext cx="11545200" cy="453705"/>
            </a:xfrm>
            <a:prstGeom prst="rect">
              <a:avLst/>
            </a:prstGeom>
            <a:solidFill>
              <a:schemeClr val="tx2">
                <a:alpha val="53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a:solidFill>
                    <a:schemeClr val="bg1"/>
                  </a:solidFill>
                  <a:ea typeface="Arial Unicode MS" pitchFamily="34" charset="-128"/>
                  <a:cs typeface="Arial Unicode MS" pitchFamily="34" charset="-128"/>
                </a:rPr>
                <a:t>White space</a:t>
              </a:r>
            </a:p>
          </p:txBody>
        </p:sp>
      </p:grpSp>
      <p:sp>
        <p:nvSpPr>
          <p:cNvPr id="22" name="Title 21"/>
          <p:cNvSpPr>
            <a:spLocks noGrp="1"/>
          </p:cNvSpPr>
          <p:nvPr>
            <p:ph type="title"/>
          </p:nvPr>
        </p:nvSpPr>
        <p:spPr/>
        <p:txBody>
          <a:bodyPr/>
          <a:lstStyle/>
          <a:p>
            <a:r>
              <a:rPr lang="en-US" dirty="0"/>
              <a:t>The Grid</a:t>
            </a:r>
          </a:p>
        </p:txBody>
      </p:sp>
    </p:spTree>
    <p:extLst>
      <p:ext uri="{BB962C8B-B14F-4D97-AF65-F5344CB8AC3E}">
        <p14:creationId xmlns:p14="http://schemas.microsoft.com/office/powerpoint/2010/main" val="183558054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information?</a:t>
            </a:r>
          </a:p>
        </p:txBody>
      </p:sp>
      <p:sp>
        <p:nvSpPr>
          <p:cNvPr id="4" name="Text Placeholder 3"/>
          <p:cNvSpPr>
            <a:spLocks noGrp="1"/>
          </p:cNvSpPr>
          <p:nvPr>
            <p:ph type="body" sz="quarter" idx="10"/>
          </p:nvPr>
        </p:nvSpPr>
        <p:spPr>
          <a:xfrm>
            <a:off x="324000" y="1539796"/>
            <a:ext cx="5571703" cy="4888766"/>
          </a:xfrm>
        </p:spPr>
        <p:txBody>
          <a:bodyPr/>
          <a:lstStyle/>
          <a:p>
            <a:r>
              <a:rPr lang="en-US" dirty="0"/>
              <a:t>Data</a:t>
            </a:r>
          </a:p>
          <a:p>
            <a:pPr lvl="1"/>
            <a:r>
              <a:rPr lang="en-US" dirty="0"/>
              <a:t>Datum = something given, a thing</a:t>
            </a:r>
          </a:p>
          <a:p>
            <a:r>
              <a:rPr lang="en-US" dirty="0"/>
              <a:t>Knowledge</a:t>
            </a:r>
          </a:p>
          <a:p>
            <a:pPr lvl="1"/>
            <a:r>
              <a:rPr lang="en-US" dirty="0"/>
              <a:t>Subject + data = experience</a:t>
            </a:r>
          </a:p>
          <a:p>
            <a:pPr lvl="1"/>
            <a:r>
              <a:rPr lang="en-US" dirty="0"/>
              <a:t>Learning = increasing knowledge</a:t>
            </a:r>
          </a:p>
          <a:p>
            <a:pPr lvl="2"/>
            <a:r>
              <a:rPr lang="en-US" dirty="0"/>
              <a:t>Reduces uncertainty</a:t>
            </a:r>
          </a:p>
          <a:p>
            <a:pPr lvl="2"/>
            <a:r>
              <a:rPr lang="en-US" dirty="0"/>
              <a:t>Improves outcome</a:t>
            </a:r>
          </a:p>
          <a:p>
            <a:r>
              <a:rPr lang="en-US" dirty="0"/>
              <a:t>Information</a:t>
            </a:r>
          </a:p>
          <a:p>
            <a:pPr lvl="1"/>
            <a:r>
              <a:rPr lang="en-US" dirty="0"/>
              <a:t>Conveys knowledge increments</a:t>
            </a:r>
          </a:p>
          <a:p>
            <a:pPr lvl="1"/>
            <a:r>
              <a:rPr lang="en-US" dirty="0"/>
              <a:t>Measured in bits</a:t>
            </a:r>
          </a:p>
          <a:p>
            <a:pPr lvl="1"/>
            <a:r>
              <a:rPr lang="en-US" dirty="0"/>
              <a:t>Entropy (data vs information)</a:t>
            </a:r>
          </a:p>
        </p:txBody>
      </p:sp>
      <p:sp>
        <p:nvSpPr>
          <p:cNvPr id="3" name="TextBox 2"/>
          <p:cNvSpPr txBox="1"/>
          <p:nvPr/>
        </p:nvSpPr>
        <p:spPr>
          <a:xfrm>
            <a:off x="4764014" y="3362196"/>
            <a:ext cx="4323206" cy="754053"/>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000" b="1" kern="0" dirty="0">
                <a:latin typeface="+mj-lt"/>
                <a:ea typeface="Arial Unicode MS" pitchFamily="34" charset="-128"/>
                <a:cs typeface="Arial Unicode MS" pitchFamily="34" charset="-128"/>
              </a:rPr>
              <a:t>Improving outcome</a:t>
            </a:r>
          </a:p>
          <a:p>
            <a:pPr fontAlgn="base">
              <a:spcBef>
                <a:spcPts val="600"/>
              </a:spcBef>
              <a:spcAft>
                <a:spcPct val="0"/>
              </a:spcAft>
              <a:buClr>
                <a:srgbClr val="F0AB00"/>
              </a:buClr>
              <a:buSzPct val="80000"/>
            </a:pPr>
            <a:r>
              <a:rPr lang="en-US" sz="2400" b="1" kern="0" dirty="0">
                <a:latin typeface="Segoe Script" panose="020B0504020000000003" pitchFamily="34" charset="0"/>
                <a:ea typeface="Arial Unicode MS" pitchFamily="34" charset="-128"/>
                <a:cs typeface="Arial Unicode MS" pitchFamily="34" charset="-128"/>
              </a:rPr>
              <a:t>O’</a:t>
            </a:r>
            <a:r>
              <a:rPr lang="en-US" sz="2400" b="1" kern="0" baseline="-25000" dirty="0">
                <a:latin typeface="Segoe Script" panose="020B0504020000000003" pitchFamily="34" charset="0"/>
                <a:ea typeface="Arial Unicode MS" pitchFamily="34" charset="-128"/>
                <a:cs typeface="Arial Unicode MS" pitchFamily="34" charset="-128"/>
              </a:rPr>
              <a:t>T</a:t>
            </a:r>
            <a:r>
              <a:rPr lang="en-US" sz="2400" b="1" kern="0" dirty="0">
                <a:latin typeface="Segoe Script" panose="020B0504020000000003" pitchFamily="34" charset="0"/>
                <a:ea typeface="Arial Unicode MS" pitchFamily="34" charset="-128"/>
                <a:cs typeface="Arial Unicode MS" pitchFamily="34" charset="-128"/>
              </a:rPr>
              <a:t> | E &gt; O</a:t>
            </a:r>
            <a:r>
              <a:rPr lang="en-US" sz="2400" b="1" kern="0" baseline="-25000" dirty="0">
                <a:latin typeface="Segoe Script" panose="020B0504020000000003" pitchFamily="34" charset="0"/>
                <a:ea typeface="Arial Unicode MS" pitchFamily="34" charset="-128"/>
                <a:cs typeface="Arial Unicode MS" pitchFamily="34" charset="-128"/>
              </a:rPr>
              <a:t>T</a:t>
            </a:r>
          </a:p>
        </p:txBody>
      </p:sp>
      <p:sp>
        <p:nvSpPr>
          <p:cNvPr id="36" name="TextBox 35"/>
          <p:cNvSpPr txBox="1"/>
          <p:nvPr/>
        </p:nvSpPr>
        <p:spPr>
          <a:xfrm>
            <a:off x="5580813" y="2409906"/>
            <a:ext cx="3857897" cy="754053"/>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000" b="1" kern="0" dirty="0">
                <a:latin typeface="+mj-lt"/>
                <a:ea typeface="Arial Unicode MS" pitchFamily="34" charset="-128"/>
                <a:cs typeface="Arial Unicode MS" pitchFamily="34" charset="-128"/>
              </a:rPr>
              <a:t>Reducing uncertainty</a:t>
            </a:r>
          </a:p>
          <a:p>
            <a:pPr fontAlgn="base">
              <a:spcBef>
                <a:spcPts val="600"/>
              </a:spcBef>
              <a:spcAft>
                <a:spcPct val="0"/>
              </a:spcAft>
              <a:buClr>
                <a:srgbClr val="F0AB00"/>
              </a:buClr>
              <a:buSzPct val="80000"/>
            </a:pPr>
            <a:r>
              <a:rPr lang="en-US" sz="2400" b="1" kern="0" dirty="0">
                <a:latin typeface="Segoe Script" panose="020B0504020000000003" pitchFamily="34" charset="0"/>
                <a:ea typeface="Arial Unicode MS" pitchFamily="34" charset="-128"/>
                <a:cs typeface="Arial Unicode MS" pitchFamily="34" charset="-128"/>
              </a:rPr>
              <a:t>P (A | E ) &gt; P(A)</a:t>
            </a:r>
            <a:endParaRPr lang="en-US" sz="2400" b="1" kern="0" baseline="-25000" dirty="0">
              <a:latin typeface="Segoe Script" panose="020B0504020000000003" pitchFamily="34" charset="0"/>
              <a:ea typeface="Arial Unicode MS" pitchFamily="34" charset="-128"/>
              <a:cs typeface="Arial Unicode MS" pitchFamily="34" charset="-128"/>
            </a:endParaRPr>
          </a:p>
        </p:txBody>
      </p:sp>
      <p:sp>
        <p:nvSpPr>
          <p:cNvPr id="37" name="TextBox 36"/>
          <p:cNvSpPr txBox="1"/>
          <p:nvPr/>
        </p:nvSpPr>
        <p:spPr>
          <a:xfrm>
            <a:off x="5580813" y="4396284"/>
            <a:ext cx="4230560" cy="754053"/>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000" b="1" kern="0" dirty="0">
                <a:latin typeface="+mj-lt"/>
                <a:ea typeface="Arial Unicode MS" pitchFamily="34" charset="-128"/>
                <a:cs typeface="Arial Unicode MS" pitchFamily="34" charset="-128"/>
              </a:rPr>
              <a:t>Quantity of information</a:t>
            </a:r>
          </a:p>
          <a:p>
            <a:pPr fontAlgn="base">
              <a:spcBef>
                <a:spcPts val="600"/>
              </a:spcBef>
              <a:spcAft>
                <a:spcPct val="0"/>
              </a:spcAft>
              <a:buClr>
                <a:srgbClr val="F0AB00"/>
              </a:buClr>
              <a:buSzPct val="80000"/>
            </a:pPr>
            <a:r>
              <a:rPr lang="en-US" sz="2400" b="1" kern="0" dirty="0">
                <a:latin typeface="Segoe Script" panose="020B0504020000000003" pitchFamily="34" charset="0"/>
                <a:ea typeface="Arial Unicode MS" pitchFamily="34" charset="-128"/>
                <a:cs typeface="Arial Unicode MS" pitchFamily="34" charset="-128"/>
              </a:rPr>
              <a:t>I(m) = log</a:t>
            </a:r>
            <a:r>
              <a:rPr lang="en-US" sz="2400" b="1" kern="0" baseline="-25000" dirty="0">
                <a:latin typeface="Segoe Script" panose="020B0504020000000003" pitchFamily="34" charset="0"/>
                <a:ea typeface="Arial Unicode MS" pitchFamily="34" charset="-128"/>
                <a:cs typeface="Arial Unicode MS" pitchFamily="34" charset="-128"/>
              </a:rPr>
              <a:t>2</a:t>
            </a:r>
            <a:r>
              <a:rPr lang="en-US" sz="2400" b="1" kern="0" dirty="0">
                <a:latin typeface="Segoe Script" panose="020B0504020000000003" pitchFamily="34" charset="0"/>
                <a:ea typeface="Arial Unicode MS" pitchFamily="34" charset="-128"/>
                <a:cs typeface="Arial Unicode MS" pitchFamily="34" charset="-128"/>
              </a:rPr>
              <a:t>(M) [</a:t>
            </a:r>
            <a:r>
              <a:rPr lang="en-US" sz="2400" b="1" kern="0" dirty="0">
                <a:latin typeface="+mj-lt"/>
                <a:ea typeface="Arial Unicode MS" pitchFamily="34" charset="-128"/>
                <a:cs typeface="Arial Unicode MS" pitchFamily="34" charset="-128"/>
              </a:rPr>
              <a:t>bit</a:t>
            </a:r>
            <a:r>
              <a:rPr lang="en-US" sz="2400" b="1" kern="0" dirty="0">
                <a:latin typeface="Segoe Script" panose="020B0504020000000003" pitchFamily="34" charset="0"/>
                <a:ea typeface="Arial Unicode MS" pitchFamily="34" charset="-128"/>
                <a:cs typeface="Arial Unicode MS" pitchFamily="34" charset="-128"/>
              </a:rPr>
              <a:t>]</a:t>
            </a:r>
            <a:endParaRPr lang="en-US" sz="2400" b="1" kern="0" baseline="-25000" dirty="0">
              <a:latin typeface="Segoe Script" panose="020B0504020000000003" pitchFamily="34" charset="0"/>
              <a:ea typeface="Arial Unicode MS" pitchFamily="34" charset="-128"/>
              <a:cs typeface="Arial Unicode MS" pitchFamily="34" charset="-128"/>
            </a:endParaRPr>
          </a:p>
        </p:txBody>
      </p:sp>
      <p:grpSp>
        <p:nvGrpSpPr>
          <p:cNvPr id="27" name="Group 26"/>
          <p:cNvGrpSpPr/>
          <p:nvPr/>
        </p:nvGrpSpPr>
        <p:grpSpPr>
          <a:xfrm>
            <a:off x="4678106" y="1408935"/>
            <a:ext cx="3741363" cy="628215"/>
            <a:chOff x="6596243" y="1682216"/>
            <a:chExt cx="3880966" cy="628215"/>
          </a:xfrm>
        </p:grpSpPr>
        <p:sp>
          <p:nvSpPr>
            <p:cNvPr id="20" name="Rectangle 19"/>
            <p:cNvSpPr/>
            <p:nvPr/>
          </p:nvSpPr>
          <p:spPr bwMode="gray">
            <a:xfrm>
              <a:off x="6596243" y="1710137"/>
              <a:ext cx="1319249" cy="600294"/>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Subject</a:t>
              </a:r>
            </a:p>
          </p:txBody>
        </p:sp>
        <p:sp>
          <p:nvSpPr>
            <p:cNvPr id="22" name="Oval 21"/>
            <p:cNvSpPr/>
            <p:nvPr/>
          </p:nvSpPr>
          <p:spPr bwMode="gray">
            <a:xfrm>
              <a:off x="8976477" y="1689197"/>
              <a:ext cx="1500732" cy="621234"/>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Object</a:t>
              </a:r>
            </a:p>
          </p:txBody>
        </p:sp>
        <p:cxnSp>
          <p:nvCxnSpPr>
            <p:cNvPr id="24" name="Straight Arrow Connector 23"/>
            <p:cNvCxnSpPr>
              <a:stCxn id="20" idx="3"/>
              <a:endCxn id="22" idx="2"/>
            </p:cNvCxnSpPr>
            <p:nvPr/>
          </p:nvCxnSpPr>
          <p:spPr>
            <a:xfrm flipV="1">
              <a:off x="7915492" y="1999814"/>
              <a:ext cx="1060985" cy="1047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079994" y="1682216"/>
              <a:ext cx="847622"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knows</a:t>
              </a:r>
            </a:p>
          </p:txBody>
        </p:sp>
      </p:grpSp>
      <p:sp>
        <p:nvSpPr>
          <p:cNvPr id="38" name="TextBox 37"/>
          <p:cNvSpPr txBox="1"/>
          <p:nvPr/>
        </p:nvSpPr>
        <p:spPr>
          <a:xfrm>
            <a:off x="5580813" y="6231446"/>
            <a:ext cx="5399979"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a:ea typeface="Arial Unicode MS" pitchFamily="34" charset="-128"/>
                <a:cs typeface="Arial Unicode MS" pitchFamily="34" charset="-128"/>
              </a:rPr>
              <a:t>Shannon, Nyquist, Hartley, Mitchell</a:t>
            </a:r>
          </a:p>
        </p:txBody>
      </p:sp>
      <p:sp>
        <p:nvSpPr>
          <p:cNvPr id="41" name="TextBox 40"/>
          <p:cNvSpPr txBox="1"/>
          <p:nvPr/>
        </p:nvSpPr>
        <p:spPr>
          <a:xfrm>
            <a:off x="6925617" y="5389472"/>
            <a:ext cx="4584556" cy="754053"/>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000" b="1" kern="0" dirty="0">
                <a:latin typeface="+mj-lt"/>
                <a:ea typeface="Arial Unicode MS" pitchFamily="34" charset="-128"/>
                <a:cs typeface="Arial Unicode MS" pitchFamily="34" charset="-128"/>
              </a:rPr>
              <a:t>Entropy</a:t>
            </a:r>
          </a:p>
          <a:p>
            <a:pPr fontAlgn="base">
              <a:spcBef>
                <a:spcPts val="600"/>
              </a:spcBef>
              <a:spcAft>
                <a:spcPct val="0"/>
              </a:spcAft>
              <a:buClr>
                <a:srgbClr val="F0AB00"/>
              </a:buClr>
              <a:buSzPct val="80000"/>
            </a:pPr>
            <a:r>
              <a:rPr lang="en-US" sz="2400" b="1" kern="0" dirty="0">
                <a:latin typeface="Segoe Script" panose="020B0504020000000003" pitchFamily="34" charset="0"/>
                <a:ea typeface="Arial Unicode MS" pitchFamily="34" charset="-128"/>
                <a:cs typeface="Arial Unicode MS" pitchFamily="34" charset="-128"/>
              </a:rPr>
              <a:t>H = - sum( P</a:t>
            </a:r>
            <a:r>
              <a:rPr lang="en-US" sz="2400" b="1" kern="0" baseline="-25000" dirty="0">
                <a:latin typeface="Segoe Script" panose="020B0504020000000003" pitchFamily="34" charset="0"/>
                <a:ea typeface="Arial Unicode MS" pitchFamily="34" charset="-128"/>
                <a:cs typeface="Arial Unicode MS" pitchFamily="34" charset="-128"/>
              </a:rPr>
              <a:t>i</a:t>
            </a:r>
            <a:r>
              <a:rPr lang="en-US" sz="2400" b="1" kern="0" dirty="0">
                <a:latin typeface="Segoe Script" panose="020B0504020000000003" pitchFamily="34" charset="0"/>
                <a:ea typeface="Arial Unicode MS" pitchFamily="34" charset="-128"/>
                <a:cs typeface="Arial Unicode MS" pitchFamily="34" charset="-128"/>
              </a:rPr>
              <a:t> log</a:t>
            </a:r>
            <a:r>
              <a:rPr lang="en-US" sz="2400" b="1" kern="0" baseline="-25000" dirty="0">
                <a:latin typeface="Segoe Script" panose="020B0504020000000003" pitchFamily="34" charset="0"/>
                <a:ea typeface="Arial Unicode MS" pitchFamily="34" charset="-128"/>
                <a:cs typeface="Arial Unicode MS" pitchFamily="34" charset="-128"/>
              </a:rPr>
              <a:t>2</a:t>
            </a:r>
            <a:r>
              <a:rPr lang="en-US" sz="2400" b="1" kern="0" dirty="0">
                <a:latin typeface="Segoe Script" panose="020B0504020000000003" pitchFamily="34" charset="0"/>
                <a:ea typeface="Arial Unicode MS" pitchFamily="34" charset="-128"/>
                <a:cs typeface="Arial Unicode MS" pitchFamily="34" charset="-128"/>
              </a:rPr>
              <a:t>(P</a:t>
            </a:r>
            <a:r>
              <a:rPr lang="en-US" sz="2400" b="1" kern="0" baseline="-25000" dirty="0">
                <a:latin typeface="Segoe Script" panose="020B0504020000000003" pitchFamily="34" charset="0"/>
                <a:ea typeface="Arial Unicode MS" pitchFamily="34" charset="-128"/>
                <a:cs typeface="Arial Unicode MS" pitchFamily="34" charset="-128"/>
              </a:rPr>
              <a:t>i</a:t>
            </a:r>
            <a:r>
              <a:rPr lang="en-US" sz="2400" b="1" kern="0" dirty="0">
                <a:latin typeface="Segoe Script" panose="020B0504020000000003" pitchFamily="34" charset="0"/>
                <a:ea typeface="Arial Unicode MS" pitchFamily="34" charset="-128"/>
                <a:cs typeface="Arial Unicode MS" pitchFamily="34" charset="-128"/>
              </a:rPr>
              <a:t>) ) [</a:t>
            </a:r>
            <a:r>
              <a:rPr lang="en-US" sz="2400" b="1" kern="0" dirty="0">
                <a:latin typeface="+mj-lt"/>
                <a:ea typeface="Arial Unicode MS" pitchFamily="34" charset="-128"/>
                <a:cs typeface="Arial Unicode MS" pitchFamily="34" charset="-128"/>
              </a:rPr>
              <a:t>bit</a:t>
            </a:r>
            <a:r>
              <a:rPr lang="en-US" sz="2400" b="1" kern="0" dirty="0">
                <a:latin typeface="Segoe Script" panose="020B0504020000000003" pitchFamily="34" charset="0"/>
                <a:ea typeface="Arial Unicode MS" pitchFamily="34" charset="-128"/>
                <a:cs typeface="Arial Unicode MS" pitchFamily="34" charset="-128"/>
              </a:rPr>
              <a:t>]</a:t>
            </a:r>
            <a:endParaRPr lang="en-US" sz="2400" b="1" kern="0" baseline="-25000" dirty="0">
              <a:latin typeface="Segoe Script" panose="020B0504020000000003" pitchFamily="34" charset="0"/>
              <a:ea typeface="Arial Unicode MS" pitchFamily="34" charset="-128"/>
              <a:cs typeface="Arial Unicode MS" pitchFamily="34" charset="-128"/>
            </a:endParaRPr>
          </a:p>
        </p:txBody>
      </p:sp>
      <p:pic>
        <p:nvPicPr>
          <p:cNvPr id="5" name="Picture 4"/>
          <p:cNvPicPr>
            <a:picLocks noChangeAspect="1"/>
          </p:cNvPicPr>
          <p:nvPr/>
        </p:nvPicPr>
        <p:blipFill>
          <a:blip r:embed="rId3"/>
          <a:stretch>
            <a:fillRect/>
          </a:stretch>
        </p:blipFill>
        <p:spPr>
          <a:xfrm>
            <a:off x="9811373" y="1295138"/>
            <a:ext cx="2057827" cy="2585704"/>
          </a:xfrm>
          <a:prstGeom prst="rect">
            <a:avLst/>
          </a:prstGeom>
        </p:spPr>
      </p:pic>
    </p:spTree>
    <p:extLst>
      <p:ext uri="{BB962C8B-B14F-4D97-AF65-F5344CB8AC3E}">
        <p14:creationId xmlns:p14="http://schemas.microsoft.com/office/powerpoint/2010/main" val="90593966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communication?</a:t>
            </a:r>
          </a:p>
        </p:txBody>
      </p:sp>
      <p:sp>
        <p:nvSpPr>
          <p:cNvPr id="4" name="Text Placeholder 3"/>
          <p:cNvSpPr>
            <a:spLocks noGrp="1"/>
          </p:cNvSpPr>
          <p:nvPr>
            <p:ph type="body" sz="quarter" idx="10"/>
          </p:nvPr>
        </p:nvSpPr>
        <p:spPr>
          <a:xfrm>
            <a:off x="324000" y="1532816"/>
            <a:ext cx="5571703" cy="4888766"/>
          </a:xfrm>
        </p:spPr>
        <p:txBody>
          <a:bodyPr/>
          <a:lstStyle/>
          <a:p>
            <a:r>
              <a:rPr lang="en-US" dirty="0"/>
              <a:t>Communication</a:t>
            </a:r>
          </a:p>
          <a:p>
            <a:pPr lvl="1"/>
            <a:r>
              <a:rPr lang="en-US" dirty="0"/>
              <a:t>Conveying information (knowledge)</a:t>
            </a:r>
          </a:p>
          <a:p>
            <a:r>
              <a:rPr lang="en-US" dirty="0"/>
              <a:t>Encoding &amp; decoding</a:t>
            </a:r>
          </a:p>
          <a:p>
            <a:pPr lvl="1"/>
            <a:r>
              <a:rPr lang="en-US" dirty="0"/>
              <a:t>Knowledge &lt;-&gt; Data</a:t>
            </a:r>
          </a:p>
          <a:p>
            <a:r>
              <a:rPr lang="en-US" dirty="0"/>
              <a:t>Transmission &amp; reception</a:t>
            </a:r>
          </a:p>
          <a:p>
            <a:pPr lvl="1"/>
            <a:r>
              <a:rPr lang="en-US" dirty="0"/>
              <a:t>Data &lt;-&gt; Signal (energy wave)</a:t>
            </a:r>
          </a:p>
          <a:p>
            <a:r>
              <a:rPr lang="en-US" dirty="0"/>
              <a:t>Channel</a:t>
            </a:r>
          </a:p>
          <a:p>
            <a:pPr lvl="1"/>
            <a:r>
              <a:rPr lang="en-US" dirty="0"/>
              <a:t>Carries and modifies the signal / data</a:t>
            </a:r>
          </a:p>
          <a:p>
            <a:pPr lvl="1"/>
            <a:r>
              <a:rPr lang="en-US" dirty="0"/>
              <a:t>Information may be affected</a:t>
            </a:r>
          </a:p>
        </p:txBody>
      </p:sp>
      <p:sp>
        <p:nvSpPr>
          <p:cNvPr id="6" name="Rectangle 5"/>
          <p:cNvSpPr/>
          <p:nvPr/>
        </p:nvSpPr>
        <p:spPr bwMode="gray">
          <a:xfrm>
            <a:off x="8425541" y="1410898"/>
            <a:ext cx="1563188" cy="496388"/>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Source</a:t>
            </a:r>
          </a:p>
        </p:txBody>
      </p:sp>
      <p:sp>
        <p:nvSpPr>
          <p:cNvPr id="7" name="Rectangle 6"/>
          <p:cNvSpPr/>
          <p:nvPr/>
        </p:nvSpPr>
        <p:spPr bwMode="gray">
          <a:xfrm>
            <a:off x="8425541" y="3636940"/>
            <a:ext cx="1563188" cy="496388"/>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Channel</a:t>
            </a:r>
          </a:p>
        </p:txBody>
      </p:sp>
      <p:sp>
        <p:nvSpPr>
          <p:cNvPr id="8" name="Rectangle 7"/>
          <p:cNvSpPr/>
          <p:nvPr/>
        </p:nvSpPr>
        <p:spPr bwMode="gray">
          <a:xfrm>
            <a:off x="8425541" y="4400674"/>
            <a:ext cx="1563188" cy="496388"/>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Receiver</a:t>
            </a:r>
          </a:p>
        </p:txBody>
      </p:sp>
      <p:sp>
        <p:nvSpPr>
          <p:cNvPr id="9" name="Rectangle 8"/>
          <p:cNvSpPr/>
          <p:nvPr/>
        </p:nvSpPr>
        <p:spPr bwMode="gray">
          <a:xfrm>
            <a:off x="8425541" y="5142279"/>
            <a:ext cx="1563188" cy="496388"/>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Decoder</a:t>
            </a:r>
          </a:p>
        </p:txBody>
      </p:sp>
      <p:sp>
        <p:nvSpPr>
          <p:cNvPr id="10" name="Rectangle 9"/>
          <p:cNvSpPr/>
          <p:nvPr/>
        </p:nvSpPr>
        <p:spPr bwMode="gray">
          <a:xfrm>
            <a:off x="8425541" y="5912124"/>
            <a:ext cx="1563188" cy="496388"/>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solidFill>
                  <a:schemeClr val="lt1"/>
                </a:solidFill>
                <a:latin typeface="+mn-lt"/>
                <a:ea typeface="Arial Unicode MS" pitchFamily="34" charset="-128"/>
                <a:cs typeface="Arial Unicode MS" pitchFamily="34" charset="-128"/>
              </a:rPr>
              <a:t>Destination</a:t>
            </a:r>
          </a:p>
        </p:txBody>
      </p:sp>
      <p:sp>
        <p:nvSpPr>
          <p:cNvPr id="11" name="Rectangle 10"/>
          <p:cNvSpPr/>
          <p:nvPr/>
        </p:nvSpPr>
        <p:spPr bwMode="gray">
          <a:xfrm>
            <a:off x="8425541" y="2158242"/>
            <a:ext cx="1563188" cy="496388"/>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000" kern="0" dirty="0">
                <a:ea typeface="Arial Unicode MS" pitchFamily="34" charset="-128"/>
                <a:cs typeface="Arial Unicode MS" pitchFamily="34" charset="-128"/>
              </a:rPr>
              <a:t>Encoder</a:t>
            </a:r>
          </a:p>
        </p:txBody>
      </p:sp>
      <p:sp>
        <p:nvSpPr>
          <p:cNvPr id="12" name="Rectangle 11"/>
          <p:cNvSpPr/>
          <p:nvPr/>
        </p:nvSpPr>
        <p:spPr bwMode="gray">
          <a:xfrm>
            <a:off x="8425541" y="2897591"/>
            <a:ext cx="1563188" cy="496388"/>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Transmitter</a:t>
            </a:r>
          </a:p>
        </p:txBody>
      </p:sp>
      <p:cxnSp>
        <p:nvCxnSpPr>
          <p:cNvPr id="13" name="Straight Arrow Connector 12"/>
          <p:cNvCxnSpPr>
            <a:stCxn id="6" idx="2"/>
            <a:endCxn id="11" idx="0"/>
          </p:cNvCxnSpPr>
          <p:nvPr/>
        </p:nvCxnSpPr>
        <p:spPr>
          <a:xfrm>
            <a:off x="9207135" y="1907286"/>
            <a:ext cx="0" cy="25095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1" idx="2"/>
            <a:endCxn id="12" idx="0"/>
          </p:cNvCxnSpPr>
          <p:nvPr/>
        </p:nvCxnSpPr>
        <p:spPr>
          <a:xfrm>
            <a:off x="9207135" y="2654630"/>
            <a:ext cx="0" cy="24296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2" idx="2"/>
            <a:endCxn id="7" idx="0"/>
          </p:cNvCxnSpPr>
          <p:nvPr/>
        </p:nvCxnSpPr>
        <p:spPr>
          <a:xfrm>
            <a:off x="9207135" y="3393979"/>
            <a:ext cx="0" cy="24296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2"/>
            <a:endCxn id="8" idx="0"/>
          </p:cNvCxnSpPr>
          <p:nvPr/>
        </p:nvCxnSpPr>
        <p:spPr>
          <a:xfrm>
            <a:off x="9207135" y="4133328"/>
            <a:ext cx="0" cy="26734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2"/>
            <a:endCxn id="9" idx="0"/>
          </p:cNvCxnSpPr>
          <p:nvPr/>
        </p:nvCxnSpPr>
        <p:spPr>
          <a:xfrm>
            <a:off x="9207135" y="4897062"/>
            <a:ext cx="0" cy="24521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10" idx="0"/>
          </p:cNvCxnSpPr>
          <p:nvPr/>
        </p:nvCxnSpPr>
        <p:spPr>
          <a:xfrm>
            <a:off x="9207135" y="5638667"/>
            <a:ext cx="0" cy="27345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6350724" y="1814578"/>
            <a:ext cx="2856411" cy="374361"/>
            <a:chOff x="7552507" y="1840703"/>
            <a:chExt cx="2856411" cy="374361"/>
          </a:xfrm>
        </p:grpSpPr>
        <p:sp>
          <p:nvSpPr>
            <p:cNvPr id="19" name="Oval 18"/>
            <p:cNvSpPr/>
            <p:nvPr/>
          </p:nvSpPr>
          <p:spPr bwMode="gray">
            <a:xfrm>
              <a:off x="7552507" y="1840703"/>
              <a:ext cx="1715589" cy="374361"/>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Info</a:t>
              </a:r>
            </a:p>
          </p:txBody>
        </p:sp>
        <p:cxnSp>
          <p:nvCxnSpPr>
            <p:cNvPr id="21" name="Straight Arrow Connector 20"/>
            <p:cNvCxnSpPr>
              <a:stCxn id="19" idx="6"/>
            </p:cNvCxnSpPr>
            <p:nvPr/>
          </p:nvCxnSpPr>
          <p:spPr>
            <a:xfrm flipV="1">
              <a:off x="9268096" y="2027883"/>
              <a:ext cx="1140822" cy="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6350724" y="2584244"/>
            <a:ext cx="2856411" cy="374361"/>
            <a:chOff x="7552507" y="1840703"/>
            <a:chExt cx="2856411" cy="374361"/>
          </a:xfrm>
        </p:grpSpPr>
        <p:sp>
          <p:nvSpPr>
            <p:cNvPr id="30" name="Oval 29"/>
            <p:cNvSpPr/>
            <p:nvPr/>
          </p:nvSpPr>
          <p:spPr bwMode="gray">
            <a:xfrm>
              <a:off x="7552507" y="1840703"/>
              <a:ext cx="1715589" cy="374361"/>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Data</a:t>
              </a:r>
            </a:p>
          </p:txBody>
        </p:sp>
        <p:cxnSp>
          <p:nvCxnSpPr>
            <p:cNvPr id="31" name="Straight Arrow Connector 30"/>
            <p:cNvCxnSpPr>
              <a:stCxn id="30" idx="6"/>
            </p:cNvCxnSpPr>
            <p:nvPr/>
          </p:nvCxnSpPr>
          <p:spPr>
            <a:xfrm flipV="1">
              <a:off x="9268096" y="2027883"/>
              <a:ext cx="1140822" cy="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6350724" y="3306559"/>
            <a:ext cx="2856411" cy="374361"/>
            <a:chOff x="7552507" y="1840703"/>
            <a:chExt cx="2856411" cy="374361"/>
          </a:xfrm>
        </p:grpSpPr>
        <p:sp>
          <p:nvSpPr>
            <p:cNvPr id="33" name="Oval 32"/>
            <p:cNvSpPr/>
            <p:nvPr/>
          </p:nvSpPr>
          <p:spPr bwMode="gray">
            <a:xfrm>
              <a:off x="7552507" y="1840703"/>
              <a:ext cx="1715589" cy="374361"/>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Signal</a:t>
              </a:r>
            </a:p>
          </p:txBody>
        </p:sp>
        <p:cxnSp>
          <p:nvCxnSpPr>
            <p:cNvPr id="34" name="Straight Arrow Connector 33"/>
            <p:cNvCxnSpPr>
              <a:stCxn id="33" idx="6"/>
            </p:cNvCxnSpPr>
            <p:nvPr/>
          </p:nvCxnSpPr>
          <p:spPr>
            <a:xfrm flipV="1">
              <a:off x="9268096" y="2027883"/>
              <a:ext cx="1140822" cy="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5" name="Rectangle 34"/>
          <p:cNvSpPr/>
          <p:nvPr/>
        </p:nvSpPr>
        <p:spPr bwMode="gray">
          <a:xfrm>
            <a:off x="10347957" y="3636940"/>
            <a:ext cx="1354187" cy="496388"/>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Noise</a:t>
            </a:r>
          </a:p>
        </p:txBody>
      </p:sp>
      <p:cxnSp>
        <p:nvCxnSpPr>
          <p:cNvPr id="40" name="Straight Arrow Connector 39"/>
          <p:cNvCxnSpPr>
            <a:stCxn id="35" idx="1"/>
            <a:endCxn id="7" idx="3"/>
          </p:cNvCxnSpPr>
          <p:nvPr/>
        </p:nvCxnSpPr>
        <p:spPr>
          <a:xfrm flipH="1">
            <a:off x="9988729" y="3885134"/>
            <a:ext cx="359228"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957720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3"/>
          <a:stretch>
            <a:fillRect/>
          </a:stretch>
        </p:blipFill>
        <p:spPr>
          <a:xfrm>
            <a:off x="5284841" y="1375619"/>
            <a:ext cx="3983135" cy="2100498"/>
          </a:xfrm>
          <a:prstGeom prst="rect">
            <a:avLst/>
          </a:prstGeom>
        </p:spPr>
      </p:pic>
      <p:sp>
        <p:nvSpPr>
          <p:cNvPr id="2" name="Title 1"/>
          <p:cNvSpPr>
            <a:spLocks noGrp="1"/>
          </p:cNvSpPr>
          <p:nvPr>
            <p:ph type="title"/>
          </p:nvPr>
        </p:nvSpPr>
        <p:spPr/>
        <p:txBody>
          <a:bodyPr/>
          <a:lstStyle/>
          <a:p>
            <a:r>
              <a:rPr lang="en-US" dirty="0"/>
              <a:t>Signal &amp; channel characteristics</a:t>
            </a:r>
          </a:p>
        </p:txBody>
      </p:sp>
      <p:sp>
        <p:nvSpPr>
          <p:cNvPr id="4" name="Text Placeholder 3"/>
          <p:cNvSpPr>
            <a:spLocks noGrp="1"/>
          </p:cNvSpPr>
          <p:nvPr>
            <p:ph type="body" sz="quarter" idx="10"/>
          </p:nvPr>
        </p:nvSpPr>
        <p:spPr>
          <a:xfrm>
            <a:off x="324000" y="1532816"/>
            <a:ext cx="5022797" cy="4888766"/>
          </a:xfrm>
        </p:spPr>
        <p:txBody>
          <a:bodyPr/>
          <a:lstStyle/>
          <a:p>
            <a:r>
              <a:rPr lang="en-US" dirty="0"/>
              <a:t>Signal</a:t>
            </a:r>
          </a:p>
          <a:p>
            <a:pPr lvl="1"/>
            <a:r>
              <a:rPr lang="en-US" dirty="0"/>
              <a:t>An energy wave</a:t>
            </a:r>
          </a:p>
          <a:p>
            <a:pPr lvl="1"/>
            <a:r>
              <a:rPr lang="en-US" dirty="0"/>
              <a:t>Spectrum (Fourier sum of sine waves)</a:t>
            </a:r>
          </a:p>
          <a:p>
            <a:r>
              <a:rPr lang="en-US" dirty="0"/>
              <a:t>Channel</a:t>
            </a:r>
            <a:endParaRPr lang="en-US" kern="0" dirty="0">
              <a:ea typeface="Arial Unicode MS" pitchFamily="34" charset="-128"/>
              <a:cs typeface="Arial Unicode MS" pitchFamily="34" charset="-128"/>
            </a:endParaRPr>
          </a:p>
          <a:p>
            <a:pPr lvl="1"/>
            <a:r>
              <a:rPr lang="en-US" kern="0" dirty="0">
                <a:ea typeface="Arial Unicode MS" pitchFamily="34" charset="-128"/>
                <a:cs typeface="Arial Unicode MS" pitchFamily="34" charset="-128"/>
              </a:rPr>
              <a:t>Bandwidth, power, noise, attenuation</a:t>
            </a:r>
          </a:p>
          <a:p>
            <a:pPr lvl="1"/>
            <a:r>
              <a:rPr lang="en-US" kern="0" dirty="0">
                <a:ea typeface="Arial Unicode MS" pitchFamily="34" charset="-128"/>
                <a:cs typeface="Arial Unicode MS" pitchFamily="34" charset="-128"/>
              </a:rPr>
              <a:t>Latency</a:t>
            </a:r>
            <a:endParaRPr lang="en-US" dirty="0"/>
          </a:p>
          <a:p>
            <a:pPr lvl="1"/>
            <a:r>
              <a:rPr lang="en-US" dirty="0"/>
              <a:t>Capacity: </a:t>
            </a:r>
            <a:r>
              <a:rPr lang="en-US" b="1" kern="0" dirty="0">
                <a:latin typeface="Segoe Script" panose="020B0504020000000003" pitchFamily="34" charset="0"/>
                <a:ea typeface="Arial Unicode MS" pitchFamily="34" charset="-128"/>
                <a:cs typeface="Arial Unicode MS" pitchFamily="34" charset="-128"/>
              </a:rPr>
              <a:t>C = B log</a:t>
            </a:r>
            <a:r>
              <a:rPr lang="en-US" b="1" kern="0" baseline="-25000" dirty="0">
                <a:latin typeface="Segoe Script" panose="020B0504020000000003" pitchFamily="34" charset="0"/>
                <a:ea typeface="Arial Unicode MS" pitchFamily="34" charset="-128"/>
                <a:cs typeface="Arial Unicode MS" pitchFamily="34" charset="-128"/>
              </a:rPr>
              <a:t>2</a:t>
            </a:r>
            <a:r>
              <a:rPr lang="en-US" b="1" kern="0" dirty="0">
                <a:latin typeface="Segoe Script" panose="020B0504020000000003" pitchFamily="34" charset="0"/>
                <a:ea typeface="Arial Unicode MS" pitchFamily="34" charset="-128"/>
                <a:cs typeface="Arial Unicode MS" pitchFamily="34" charset="-128"/>
              </a:rPr>
              <a:t>(1+P</a:t>
            </a:r>
            <a:r>
              <a:rPr lang="en-US" b="1" kern="0" baseline="-25000" dirty="0">
                <a:latin typeface="Segoe Script" panose="020B0504020000000003" pitchFamily="34" charset="0"/>
                <a:ea typeface="Arial Unicode MS" pitchFamily="34" charset="-128"/>
                <a:cs typeface="Arial Unicode MS" pitchFamily="34" charset="-128"/>
              </a:rPr>
              <a:t>S</a:t>
            </a:r>
            <a:r>
              <a:rPr lang="en-US" b="1" kern="0" dirty="0">
                <a:latin typeface="Segoe Script" panose="020B0504020000000003" pitchFamily="34" charset="0"/>
                <a:ea typeface="Arial Unicode MS" pitchFamily="34" charset="-128"/>
                <a:cs typeface="Arial Unicode MS" pitchFamily="34" charset="-128"/>
              </a:rPr>
              <a:t>/P</a:t>
            </a:r>
            <a:r>
              <a:rPr lang="en-US" b="1" kern="0" baseline="-25000" dirty="0">
                <a:latin typeface="Segoe Script" panose="020B0504020000000003" pitchFamily="34" charset="0"/>
                <a:ea typeface="Arial Unicode MS" pitchFamily="34" charset="-128"/>
                <a:cs typeface="Arial Unicode MS" pitchFamily="34" charset="-128"/>
              </a:rPr>
              <a:t>N</a:t>
            </a:r>
            <a:r>
              <a:rPr lang="en-US" b="1" kern="0" dirty="0">
                <a:latin typeface="Segoe Script" panose="020B0504020000000003" pitchFamily="34" charset="0"/>
                <a:ea typeface="Arial Unicode MS" pitchFamily="34" charset="-128"/>
                <a:cs typeface="Arial Unicode MS" pitchFamily="34" charset="-128"/>
              </a:rPr>
              <a:t>) [</a:t>
            </a:r>
            <a:r>
              <a:rPr lang="en-US" b="1" kern="0" dirty="0">
                <a:ea typeface="Arial Unicode MS" pitchFamily="34" charset="-128"/>
                <a:cs typeface="Arial Unicode MS" pitchFamily="34" charset="-128"/>
              </a:rPr>
              <a:t>bit/s</a:t>
            </a:r>
            <a:r>
              <a:rPr lang="en-US" b="1" kern="0" dirty="0">
                <a:latin typeface="Segoe Script" panose="020B0504020000000003" pitchFamily="34" charset="0"/>
                <a:ea typeface="Arial Unicode MS" pitchFamily="34" charset="-128"/>
                <a:cs typeface="Arial Unicode MS" pitchFamily="34" charset="-128"/>
              </a:rPr>
              <a:t>]</a:t>
            </a:r>
          </a:p>
          <a:p>
            <a:r>
              <a:rPr lang="en-US" dirty="0"/>
              <a:t>Digital signal</a:t>
            </a:r>
          </a:p>
          <a:p>
            <a:pPr lvl="1"/>
            <a:r>
              <a:rPr lang="en-US" kern="0" dirty="0">
                <a:ea typeface="Arial Unicode MS" pitchFamily="34" charset="-128"/>
                <a:cs typeface="Arial Unicode MS" pitchFamily="34" charset="-128"/>
              </a:rPr>
              <a:t>Time discretization (Nyquist):</a:t>
            </a:r>
            <a:r>
              <a:rPr lang="en-US" b="1" kern="0" dirty="0">
                <a:latin typeface="Segoe Script" panose="020B0504020000000003" pitchFamily="34" charset="0"/>
                <a:ea typeface="Arial Unicode MS" pitchFamily="34" charset="-128"/>
                <a:cs typeface="Arial Unicode MS" pitchFamily="34" charset="-128"/>
              </a:rPr>
              <a:t> F</a:t>
            </a:r>
            <a:r>
              <a:rPr lang="en-US" b="1" kern="0" baseline="-25000" dirty="0">
                <a:latin typeface="Segoe Script" panose="020B0504020000000003" pitchFamily="34" charset="0"/>
                <a:ea typeface="Arial Unicode MS" pitchFamily="34" charset="-128"/>
                <a:cs typeface="Arial Unicode MS" pitchFamily="34" charset="-128"/>
              </a:rPr>
              <a:t>S</a:t>
            </a:r>
            <a:r>
              <a:rPr lang="en-US" b="1" kern="0" dirty="0">
                <a:latin typeface="Segoe Script" panose="020B0504020000000003" pitchFamily="34" charset="0"/>
                <a:ea typeface="Arial Unicode MS" pitchFamily="34" charset="-128"/>
                <a:cs typeface="Arial Unicode MS" pitchFamily="34" charset="-128"/>
              </a:rPr>
              <a:t> &gt; 2B</a:t>
            </a:r>
            <a:endParaRPr lang="en-US" b="1" kern="0" baseline="-25000" dirty="0">
              <a:latin typeface="Segoe Script" panose="020B0504020000000003" pitchFamily="34" charset="0"/>
              <a:ea typeface="Arial Unicode MS" pitchFamily="34" charset="-128"/>
              <a:cs typeface="Arial Unicode MS" pitchFamily="34" charset="-128"/>
            </a:endParaRPr>
          </a:p>
          <a:p>
            <a:pPr lvl="1"/>
            <a:r>
              <a:rPr lang="en-US" dirty="0"/>
              <a:t>Amplitude quantization:</a:t>
            </a:r>
          </a:p>
          <a:p>
            <a:pPr lvl="1"/>
            <a:r>
              <a:rPr lang="en-US" b="1" dirty="0">
                <a:latin typeface="Segoe Script" panose="020B0504020000000003" pitchFamily="34" charset="0"/>
              </a:rPr>
              <a:t>  SQNR = 20log</a:t>
            </a:r>
            <a:r>
              <a:rPr lang="en-US" b="1" baseline="-25000" dirty="0">
                <a:latin typeface="Segoe Script" panose="020B0504020000000003" pitchFamily="34" charset="0"/>
              </a:rPr>
              <a:t>10</a:t>
            </a:r>
            <a:r>
              <a:rPr lang="en-US" b="1" dirty="0">
                <a:latin typeface="Segoe Script" panose="020B0504020000000003" pitchFamily="34" charset="0"/>
              </a:rPr>
              <a:t>(2</a:t>
            </a:r>
            <a:r>
              <a:rPr lang="en-US" b="1" baseline="30000" dirty="0">
                <a:latin typeface="Segoe Script" panose="020B0504020000000003" pitchFamily="34" charset="0"/>
              </a:rPr>
              <a:t>Q</a:t>
            </a:r>
            <a:r>
              <a:rPr lang="en-US" b="1" dirty="0">
                <a:latin typeface="Segoe Script" panose="020B0504020000000003" pitchFamily="34" charset="0"/>
              </a:rPr>
              <a:t>) = 6.02 Q [</a:t>
            </a:r>
            <a:r>
              <a:rPr lang="en-US" b="1" dirty="0"/>
              <a:t>dB</a:t>
            </a:r>
            <a:r>
              <a:rPr lang="en-US" b="1" dirty="0">
                <a:latin typeface="Segoe Script" panose="020B0504020000000003" pitchFamily="34" charset="0"/>
              </a:rPr>
              <a:t>]</a:t>
            </a:r>
          </a:p>
        </p:txBody>
      </p:sp>
      <p:pic>
        <p:nvPicPr>
          <p:cNvPr id="25" name="Picture 24"/>
          <p:cNvPicPr>
            <a:picLocks noChangeAspect="1"/>
          </p:cNvPicPr>
          <p:nvPr/>
        </p:nvPicPr>
        <p:blipFill>
          <a:blip r:embed="rId4"/>
          <a:stretch>
            <a:fillRect/>
          </a:stretch>
        </p:blipFill>
        <p:spPr>
          <a:xfrm>
            <a:off x="9267976" y="1647131"/>
            <a:ext cx="2601224" cy="1828986"/>
          </a:xfrm>
          <a:prstGeom prst="rect">
            <a:avLst/>
          </a:prstGeom>
        </p:spPr>
      </p:pic>
      <p:pic>
        <p:nvPicPr>
          <p:cNvPr id="29" name="Picture 28"/>
          <p:cNvPicPr>
            <a:picLocks noChangeAspect="1"/>
          </p:cNvPicPr>
          <p:nvPr/>
        </p:nvPicPr>
        <p:blipFill>
          <a:blip r:embed="rId5"/>
          <a:stretch>
            <a:fillRect/>
          </a:stretch>
        </p:blipFill>
        <p:spPr>
          <a:xfrm>
            <a:off x="5212666" y="3771486"/>
            <a:ext cx="3330938" cy="1877438"/>
          </a:xfrm>
          <a:prstGeom prst="rect">
            <a:avLst/>
          </a:prstGeom>
        </p:spPr>
      </p:pic>
      <p:pic>
        <p:nvPicPr>
          <p:cNvPr id="30" name="Picture 29"/>
          <p:cNvPicPr>
            <a:picLocks noChangeAspect="1"/>
          </p:cNvPicPr>
          <p:nvPr/>
        </p:nvPicPr>
        <p:blipFill>
          <a:blip r:embed="rId6"/>
          <a:stretch>
            <a:fillRect/>
          </a:stretch>
        </p:blipFill>
        <p:spPr>
          <a:xfrm>
            <a:off x="8599402" y="3671561"/>
            <a:ext cx="3270829" cy="1977364"/>
          </a:xfrm>
          <a:prstGeom prst="rect">
            <a:avLst/>
          </a:prstGeom>
        </p:spPr>
      </p:pic>
      <p:sp>
        <p:nvSpPr>
          <p:cNvPr id="31" name="TextBox 30"/>
          <p:cNvSpPr txBox="1"/>
          <p:nvPr/>
        </p:nvSpPr>
        <p:spPr>
          <a:xfrm>
            <a:off x="462146" y="6236916"/>
            <a:ext cx="4746503"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a:ea typeface="Arial Unicode MS" pitchFamily="34" charset="-128"/>
                <a:cs typeface="Arial Unicode MS" pitchFamily="34" charset="-128"/>
              </a:rPr>
              <a:t>* Signal to quantization noise ratio: Q bits</a:t>
            </a:r>
          </a:p>
        </p:txBody>
      </p:sp>
    </p:spTree>
    <p:extLst>
      <p:ext uri="{BB962C8B-B14F-4D97-AF65-F5344CB8AC3E}">
        <p14:creationId xmlns:p14="http://schemas.microsoft.com/office/powerpoint/2010/main" val="358306002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5991898" y="3607954"/>
            <a:ext cx="3038475" cy="2190750"/>
          </a:xfrm>
          <a:prstGeom prst="rect">
            <a:avLst/>
          </a:prstGeom>
        </p:spPr>
      </p:pic>
      <p:sp>
        <p:nvSpPr>
          <p:cNvPr id="2" name="Title 1"/>
          <p:cNvSpPr>
            <a:spLocks noGrp="1"/>
          </p:cNvSpPr>
          <p:nvPr>
            <p:ph type="title"/>
          </p:nvPr>
        </p:nvSpPr>
        <p:spPr/>
        <p:txBody>
          <a:bodyPr/>
          <a:lstStyle/>
          <a:p>
            <a:r>
              <a:rPr lang="en-US" dirty="0"/>
              <a:t>Common media types</a:t>
            </a:r>
          </a:p>
        </p:txBody>
      </p:sp>
      <p:sp>
        <p:nvSpPr>
          <p:cNvPr id="4" name="Text Placeholder 3"/>
          <p:cNvSpPr>
            <a:spLocks noGrp="1"/>
          </p:cNvSpPr>
          <p:nvPr>
            <p:ph type="body" sz="quarter" idx="10"/>
          </p:nvPr>
        </p:nvSpPr>
        <p:spPr>
          <a:xfrm>
            <a:off x="323999" y="1532816"/>
            <a:ext cx="5776654" cy="4888766"/>
          </a:xfrm>
        </p:spPr>
        <p:txBody>
          <a:bodyPr/>
          <a:lstStyle/>
          <a:p>
            <a:r>
              <a:rPr lang="en-US" dirty="0"/>
              <a:t>Electrical wires</a:t>
            </a:r>
          </a:p>
          <a:p>
            <a:pPr lvl="1"/>
            <a:r>
              <a:rPr lang="en-US" dirty="0"/>
              <a:t>Twisted pair: 10 GB/s, 100 m, 0.5 EUR/m </a:t>
            </a:r>
          </a:p>
          <a:p>
            <a:pPr lvl="1"/>
            <a:r>
              <a:rPr lang="en-US" dirty="0"/>
              <a:t>Coaxial: 10 MB/s, 450m, </a:t>
            </a:r>
            <a:r>
              <a:rPr lang="bg-BG" dirty="0"/>
              <a:t>0</a:t>
            </a:r>
            <a:r>
              <a:rPr lang="en-US" dirty="0"/>
              <a:t>.5 EUR/m</a:t>
            </a:r>
          </a:p>
          <a:p>
            <a:pPr lvl="1"/>
            <a:endParaRPr lang="en-US" dirty="0"/>
          </a:p>
          <a:p>
            <a:pPr lvl="1"/>
            <a:r>
              <a:rPr lang="en-US" b="1" dirty="0"/>
              <a:t>Optical fibers</a:t>
            </a:r>
            <a:endParaRPr lang="en-US" dirty="0"/>
          </a:p>
          <a:p>
            <a:pPr lvl="1"/>
            <a:r>
              <a:rPr lang="en-US" dirty="0"/>
              <a:t>Single mode: 100TB/s, ~150 km, 0.06 EUR/m </a:t>
            </a:r>
          </a:p>
          <a:p>
            <a:pPr lvl="1"/>
            <a:r>
              <a:rPr lang="en-US" dirty="0"/>
              <a:t>Multi-mode: 1GB/km, ~</a:t>
            </a:r>
            <a:r>
              <a:rPr lang="bg-BG" dirty="0"/>
              <a:t>2 </a:t>
            </a:r>
            <a:r>
              <a:rPr lang="en-US" dirty="0"/>
              <a:t>km, 0.3 EUR/m</a:t>
            </a:r>
          </a:p>
          <a:p>
            <a:pPr lvl="1"/>
            <a:endParaRPr lang="en-US" dirty="0"/>
          </a:p>
          <a:p>
            <a:pPr lvl="1"/>
            <a:r>
              <a:rPr lang="en-US" b="1" dirty="0"/>
              <a:t>Radio (ISM bands)</a:t>
            </a:r>
            <a:endParaRPr lang="en-US" dirty="0"/>
          </a:p>
          <a:p>
            <a:pPr lvl="1"/>
            <a:r>
              <a:rPr lang="en-US" dirty="0"/>
              <a:t>2.4 / 5GHz: 300MB/s, 50 m</a:t>
            </a:r>
          </a:p>
          <a:p>
            <a:pPr lvl="1"/>
            <a:r>
              <a:rPr lang="en-US" dirty="0"/>
              <a:t>433 / 868 MHz: 64KB/s, 20 km</a:t>
            </a:r>
          </a:p>
        </p:txBody>
      </p:sp>
      <p:pic>
        <p:nvPicPr>
          <p:cNvPr id="5" name="Picture 4"/>
          <p:cNvPicPr>
            <a:picLocks noChangeAspect="1"/>
          </p:cNvPicPr>
          <p:nvPr/>
        </p:nvPicPr>
        <p:blipFill>
          <a:blip r:embed="rId4"/>
          <a:stretch>
            <a:fillRect/>
          </a:stretch>
        </p:blipFill>
        <p:spPr>
          <a:xfrm>
            <a:off x="6311374" y="1414155"/>
            <a:ext cx="2134612" cy="1741233"/>
          </a:xfrm>
          <a:prstGeom prst="rect">
            <a:avLst/>
          </a:prstGeom>
        </p:spPr>
      </p:pic>
      <p:pic>
        <p:nvPicPr>
          <p:cNvPr id="6" name="Picture 5"/>
          <p:cNvPicPr>
            <a:picLocks noChangeAspect="1"/>
          </p:cNvPicPr>
          <p:nvPr/>
        </p:nvPicPr>
        <p:blipFill>
          <a:blip r:embed="rId5"/>
          <a:stretch>
            <a:fillRect/>
          </a:stretch>
        </p:blipFill>
        <p:spPr>
          <a:xfrm>
            <a:off x="9430186" y="1414155"/>
            <a:ext cx="1741233" cy="1741233"/>
          </a:xfrm>
          <a:prstGeom prst="rect">
            <a:avLst/>
          </a:prstGeom>
        </p:spPr>
      </p:pic>
      <p:pic>
        <p:nvPicPr>
          <p:cNvPr id="7" name="Picture 6"/>
          <p:cNvPicPr>
            <a:picLocks noChangeAspect="1"/>
          </p:cNvPicPr>
          <p:nvPr/>
        </p:nvPicPr>
        <p:blipFill>
          <a:blip r:embed="rId6"/>
          <a:stretch>
            <a:fillRect/>
          </a:stretch>
        </p:blipFill>
        <p:spPr>
          <a:xfrm>
            <a:off x="9534890" y="3437801"/>
            <a:ext cx="1973847" cy="1973847"/>
          </a:xfrm>
          <a:prstGeom prst="rect">
            <a:avLst/>
          </a:prstGeom>
        </p:spPr>
      </p:pic>
    </p:spTree>
    <p:extLst>
      <p:ext uri="{BB962C8B-B14F-4D97-AF65-F5344CB8AC3E}">
        <p14:creationId xmlns:p14="http://schemas.microsoft.com/office/powerpoint/2010/main" val="151258299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5777268" y="3484311"/>
            <a:ext cx="2111372" cy="1583529"/>
          </a:xfrm>
          <a:prstGeom prst="rect">
            <a:avLst/>
          </a:prstGeom>
        </p:spPr>
      </p:pic>
      <p:pic>
        <p:nvPicPr>
          <p:cNvPr id="17" name="Picture 16"/>
          <p:cNvPicPr>
            <a:picLocks noChangeAspect="1"/>
          </p:cNvPicPr>
          <p:nvPr/>
        </p:nvPicPr>
        <p:blipFill>
          <a:blip r:embed="rId4"/>
          <a:stretch>
            <a:fillRect/>
          </a:stretch>
        </p:blipFill>
        <p:spPr>
          <a:xfrm>
            <a:off x="3522979" y="1624948"/>
            <a:ext cx="3293364" cy="2470023"/>
          </a:xfrm>
          <a:prstGeom prst="rect">
            <a:avLst/>
          </a:prstGeom>
        </p:spPr>
      </p:pic>
      <p:pic>
        <p:nvPicPr>
          <p:cNvPr id="9" name="Picture 8"/>
          <p:cNvPicPr>
            <a:picLocks noChangeAspect="1"/>
          </p:cNvPicPr>
          <p:nvPr/>
        </p:nvPicPr>
        <p:blipFill>
          <a:blip r:embed="rId5"/>
          <a:stretch>
            <a:fillRect/>
          </a:stretch>
        </p:blipFill>
        <p:spPr>
          <a:xfrm>
            <a:off x="9922264" y="2997744"/>
            <a:ext cx="1870154" cy="1870154"/>
          </a:xfrm>
          <a:prstGeom prst="rect">
            <a:avLst/>
          </a:prstGeom>
        </p:spPr>
      </p:pic>
      <p:sp>
        <p:nvSpPr>
          <p:cNvPr id="2" name="Title 1"/>
          <p:cNvSpPr>
            <a:spLocks noGrp="1"/>
          </p:cNvSpPr>
          <p:nvPr>
            <p:ph type="title"/>
          </p:nvPr>
        </p:nvSpPr>
        <p:spPr/>
        <p:txBody>
          <a:bodyPr/>
          <a:lstStyle/>
          <a:p>
            <a:r>
              <a:rPr lang="en-US" dirty="0"/>
              <a:t>More about radio</a:t>
            </a:r>
          </a:p>
        </p:txBody>
      </p:sp>
      <p:sp>
        <p:nvSpPr>
          <p:cNvPr id="4" name="Text Placeholder 3"/>
          <p:cNvSpPr>
            <a:spLocks noGrp="1"/>
          </p:cNvSpPr>
          <p:nvPr>
            <p:ph type="body" sz="quarter" idx="10"/>
          </p:nvPr>
        </p:nvSpPr>
        <p:spPr>
          <a:xfrm>
            <a:off x="323999" y="1532816"/>
            <a:ext cx="5776654" cy="4888766"/>
          </a:xfrm>
        </p:spPr>
        <p:txBody>
          <a:bodyPr/>
          <a:lstStyle/>
          <a:p>
            <a:r>
              <a:rPr lang="en-US" dirty="0"/>
              <a:t>Propagation</a:t>
            </a:r>
          </a:p>
          <a:p>
            <a:pPr lvl="1"/>
            <a:r>
              <a:rPr lang="en-US" dirty="0"/>
              <a:t>Direction &amp; Multi path</a:t>
            </a:r>
          </a:p>
          <a:p>
            <a:pPr lvl="1"/>
            <a:r>
              <a:rPr lang="en-US" dirty="0"/>
              <a:t>Penetration</a:t>
            </a:r>
          </a:p>
          <a:p>
            <a:pPr lvl="1"/>
            <a:r>
              <a:rPr lang="en-US" dirty="0"/>
              <a:t>Polarization</a:t>
            </a:r>
          </a:p>
          <a:p>
            <a:pPr lvl="1"/>
            <a:endParaRPr lang="en-US" dirty="0"/>
          </a:p>
          <a:p>
            <a:pPr lvl="1"/>
            <a:r>
              <a:rPr lang="en-US" b="1" dirty="0"/>
              <a:t>Antennas</a:t>
            </a:r>
          </a:p>
          <a:p>
            <a:pPr lvl="1"/>
            <a:r>
              <a:rPr lang="en-US" dirty="0"/>
              <a:t>Omni / directional</a:t>
            </a:r>
          </a:p>
          <a:p>
            <a:pPr lvl="1"/>
            <a:r>
              <a:rPr lang="en-US" dirty="0"/>
              <a:t>Connectors: SMA, UF.L, BNC, F …</a:t>
            </a:r>
          </a:p>
          <a:p>
            <a:r>
              <a:rPr lang="en-US" dirty="0"/>
              <a:t>Regulations</a:t>
            </a:r>
          </a:p>
          <a:p>
            <a:pPr lvl="1"/>
            <a:r>
              <a:rPr lang="en-US" dirty="0"/>
              <a:t>Standard bodies: FCC(US), ETSI (EU) …</a:t>
            </a:r>
          </a:p>
          <a:p>
            <a:pPr lvl="1"/>
            <a:r>
              <a:rPr lang="en-US" dirty="0"/>
              <a:t>Restrictions: Frequency, power, duty cycle</a:t>
            </a:r>
          </a:p>
          <a:p>
            <a:pPr lvl="1"/>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17110159"/>
              </p:ext>
            </p:extLst>
          </p:nvPr>
        </p:nvGraphicFramePr>
        <p:xfrm>
          <a:off x="6903576" y="5015816"/>
          <a:ext cx="4965624" cy="1343840"/>
        </p:xfrm>
        <a:graphic>
          <a:graphicData uri="http://schemas.openxmlformats.org/drawingml/2006/table">
            <a:tbl>
              <a:tblPr firstRow="1" bandRow="1">
                <a:tableStyleId>{F5AB1C69-6EDB-4FF4-983F-18BD219EF322}</a:tableStyleId>
              </a:tblPr>
              <a:tblGrid>
                <a:gridCol w="1655208">
                  <a:extLst>
                    <a:ext uri="{9D8B030D-6E8A-4147-A177-3AD203B41FA5}">
                      <a16:colId xmlns:a16="http://schemas.microsoft.com/office/drawing/2014/main" val="2554203294"/>
                    </a:ext>
                  </a:extLst>
                </a:gridCol>
                <a:gridCol w="1655208">
                  <a:extLst>
                    <a:ext uri="{9D8B030D-6E8A-4147-A177-3AD203B41FA5}">
                      <a16:colId xmlns:a16="http://schemas.microsoft.com/office/drawing/2014/main" val="4247808742"/>
                    </a:ext>
                  </a:extLst>
                </a:gridCol>
                <a:gridCol w="1655208">
                  <a:extLst>
                    <a:ext uri="{9D8B030D-6E8A-4147-A177-3AD203B41FA5}">
                      <a16:colId xmlns:a16="http://schemas.microsoft.com/office/drawing/2014/main" val="262049540"/>
                    </a:ext>
                  </a:extLst>
                </a:gridCol>
              </a:tblGrid>
              <a:tr h="335960">
                <a:tc>
                  <a:txBody>
                    <a:bodyPr/>
                    <a:lstStyle/>
                    <a:p>
                      <a:pPr algn="ctr"/>
                      <a:r>
                        <a:rPr lang="en-US" sz="1700" dirty="0"/>
                        <a:t>Connector</a:t>
                      </a:r>
                    </a:p>
                  </a:txBody>
                  <a:tcPr marL="74658" marR="74658" marT="37329" marB="37329"/>
                </a:tc>
                <a:tc>
                  <a:txBody>
                    <a:bodyPr/>
                    <a:lstStyle/>
                    <a:p>
                      <a:pPr algn="ctr"/>
                      <a:r>
                        <a:rPr lang="en-US" sz="1700" dirty="0"/>
                        <a:t>Frequency</a:t>
                      </a:r>
                    </a:p>
                  </a:txBody>
                  <a:tcPr marL="74658" marR="74658" marT="37329" marB="37329"/>
                </a:tc>
                <a:tc>
                  <a:txBody>
                    <a:bodyPr/>
                    <a:lstStyle/>
                    <a:p>
                      <a:pPr algn="ctr"/>
                      <a:r>
                        <a:rPr lang="en-US" sz="1700" dirty="0"/>
                        <a:t>Impedance</a:t>
                      </a:r>
                    </a:p>
                  </a:txBody>
                  <a:tcPr marL="74658" marR="74658" marT="37329" marB="37329"/>
                </a:tc>
                <a:extLst>
                  <a:ext uri="{0D108BD9-81ED-4DB2-BD59-A6C34878D82A}">
                    <a16:rowId xmlns:a16="http://schemas.microsoft.com/office/drawing/2014/main" val="4219169972"/>
                  </a:ext>
                </a:extLst>
              </a:tr>
              <a:tr h="335960">
                <a:tc>
                  <a:txBody>
                    <a:bodyPr/>
                    <a:lstStyle/>
                    <a:p>
                      <a:r>
                        <a:rPr lang="en-US" sz="1700" dirty="0"/>
                        <a:t>SMA</a:t>
                      </a:r>
                    </a:p>
                  </a:txBody>
                  <a:tcPr marL="74658" marR="74658" marT="37329" marB="37329"/>
                </a:tc>
                <a:tc>
                  <a:txBody>
                    <a:bodyPr/>
                    <a:lstStyle/>
                    <a:p>
                      <a:pPr algn="ctr"/>
                      <a:r>
                        <a:rPr lang="en-US" sz="1700" dirty="0"/>
                        <a:t>&lt; 17 GHz</a:t>
                      </a:r>
                    </a:p>
                  </a:txBody>
                  <a:tcPr marL="74658" marR="74658" marT="37329" marB="37329"/>
                </a:tc>
                <a:tc>
                  <a:txBody>
                    <a:bodyPr/>
                    <a:lstStyle/>
                    <a:p>
                      <a:pPr algn="ctr"/>
                      <a:r>
                        <a:rPr lang="en-US" sz="1700" dirty="0"/>
                        <a:t>50</a:t>
                      </a:r>
                      <a:r>
                        <a:rPr lang="el-GR" sz="1700" dirty="0"/>
                        <a:t>Ω</a:t>
                      </a:r>
                      <a:endParaRPr lang="en-US" sz="1700" dirty="0"/>
                    </a:p>
                  </a:txBody>
                  <a:tcPr marL="74658" marR="74658" marT="37329" marB="37329"/>
                </a:tc>
                <a:extLst>
                  <a:ext uri="{0D108BD9-81ED-4DB2-BD59-A6C34878D82A}">
                    <a16:rowId xmlns:a16="http://schemas.microsoft.com/office/drawing/2014/main" val="2621378761"/>
                  </a:ext>
                </a:extLst>
              </a:tr>
              <a:tr h="335960">
                <a:tc>
                  <a:txBody>
                    <a:bodyPr/>
                    <a:lstStyle/>
                    <a:p>
                      <a:r>
                        <a:rPr lang="en-US" sz="1700" dirty="0"/>
                        <a:t>UF.L</a:t>
                      </a:r>
                    </a:p>
                  </a:txBody>
                  <a:tcPr marL="74658" marR="74658" marT="37329" marB="37329"/>
                </a:tc>
                <a:tc>
                  <a:txBody>
                    <a:bodyPr/>
                    <a:lstStyle/>
                    <a:p>
                      <a:pPr algn="ctr"/>
                      <a:r>
                        <a:rPr lang="en-US" sz="1700" dirty="0"/>
                        <a:t>&lt; 6 GHz</a:t>
                      </a:r>
                    </a:p>
                  </a:txBody>
                  <a:tcPr marL="74658" marR="74658" marT="37329" marB="37329"/>
                </a:tc>
                <a:tc>
                  <a: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r>
                        <a:rPr lang="en-US" sz="1700" dirty="0"/>
                        <a:t>50</a:t>
                      </a:r>
                      <a:r>
                        <a:rPr lang="el-GR" sz="1700" dirty="0"/>
                        <a:t>Ω</a:t>
                      </a:r>
                      <a:endParaRPr lang="en-US" sz="1700" dirty="0"/>
                    </a:p>
                  </a:txBody>
                  <a:tcPr marL="74658" marR="74658" marT="37329" marB="37329"/>
                </a:tc>
                <a:extLst>
                  <a:ext uri="{0D108BD9-81ED-4DB2-BD59-A6C34878D82A}">
                    <a16:rowId xmlns:a16="http://schemas.microsoft.com/office/drawing/2014/main" val="3229870717"/>
                  </a:ext>
                </a:extLst>
              </a:tr>
              <a:tr h="335960">
                <a:tc>
                  <a:txBody>
                    <a:bodyPr/>
                    <a:lstStyle/>
                    <a:p>
                      <a:r>
                        <a:rPr lang="en-US" sz="1700" dirty="0"/>
                        <a:t>BNC / F</a:t>
                      </a:r>
                    </a:p>
                  </a:txBody>
                  <a:tcPr marL="74658" marR="74658" marT="37329" marB="37329"/>
                </a:tc>
                <a:tc>
                  <a:txBody>
                    <a:bodyPr/>
                    <a:lstStyle/>
                    <a:p>
                      <a:pPr algn="ctr"/>
                      <a:r>
                        <a:rPr lang="en-US" sz="1700" dirty="0"/>
                        <a:t>&lt;</a:t>
                      </a:r>
                      <a:r>
                        <a:rPr lang="en-US" sz="1700" baseline="0" dirty="0"/>
                        <a:t> 3 GHz</a:t>
                      </a:r>
                      <a:endParaRPr lang="en-US" sz="1700" dirty="0"/>
                    </a:p>
                  </a:txBody>
                  <a:tcPr marL="74658" marR="74658" marT="37329" marB="37329"/>
                </a:tc>
                <a:tc>
                  <a: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r>
                        <a:rPr lang="en-US" sz="1700" dirty="0"/>
                        <a:t>50</a:t>
                      </a:r>
                      <a:r>
                        <a:rPr lang="el-GR" sz="1700" dirty="0"/>
                        <a:t>Ω</a:t>
                      </a:r>
                      <a:r>
                        <a:rPr lang="en-US" sz="1700" dirty="0"/>
                        <a:t>, 75</a:t>
                      </a:r>
                      <a:r>
                        <a:rPr lang="el-GR" sz="1700" dirty="0"/>
                        <a:t>Ω</a:t>
                      </a:r>
                      <a:endParaRPr lang="en-US" sz="1700" dirty="0"/>
                    </a:p>
                  </a:txBody>
                  <a:tcPr marL="74658" marR="74658" marT="37329" marB="37329"/>
                </a:tc>
                <a:extLst>
                  <a:ext uri="{0D108BD9-81ED-4DB2-BD59-A6C34878D82A}">
                    <a16:rowId xmlns:a16="http://schemas.microsoft.com/office/drawing/2014/main" val="761660110"/>
                  </a:ext>
                </a:extLst>
              </a:tr>
            </a:tbl>
          </a:graphicData>
        </a:graphic>
      </p:graphicFrame>
      <p:pic>
        <p:nvPicPr>
          <p:cNvPr id="10" name="Picture 9"/>
          <p:cNvPicPr>
            <a:picLocks noChangeAspect="1"/>
          </p:cNvPicPr>
          <p:nvPr/>
        </p:nvPicPr>
        <p:blipFill>
          <a:blip r:embed="rId6"/>
          <a:stretch>
            <a:fillRect/>
          </a:stretch>
        </p:blipFill>
        <p:spPr>
          <a:xfrm>
            <a:off x="9518479" y="1275618"/>
            <a:ext cx="2561928" cy="1276306"/>
          </a:xfrm>
          <a:prstGeom prst="rect">
            <a:avLst/>
          </a:prstGeom>
        </p:spPr>
      </p:pic>
      <p:pic>
        <p:nvPicPr>
          <p:cNvPr id="11" name="Picture 10"/>
          <p:cNvPicPr>
            <a:picLocks noChangeAspect="1"/>
          </p:cNvPicPr>
          <p:nvPr/>
        </p:nvPicPr>
        <p:blipFill>
          <a:blip r:embed="rId7"/>
          <a:stretch>
            <a:fillRect/>
          </a:stretch>
        </p:blipFill>
        <p:spPr>
          <a:xfrm>
            <a:off x="7736258" y="1374553"/>
            <a:ext cx="1765360" cy="879470"/>
          </a:xfrm>
          <a:prstGeom prst="rect">
            <a:avLst/>
          </a:prstGeom>
        </p:spPr>
      </p:pic>
      <p:pic>
        <p:nvPicPr>
          <p:cNvPr id="12" name="Picture 11"/>
          <p:cNvPicPr>
            <a:picLocks noChangeAspect="1"/>
          </p:cNvPicPr>
          <p:nvPr/>
        </p:nvPicPr>
        <p:blipFill>
          <a:blip r:embed="rId8"/>
          <a:stretch>
            <a:fillRect/>
          </a:stretch>
        </p:blipFill>
        <p:spPr>
          <a:xfrm>
            <a:off x="7736258" y="2647927"/>
            <a:ext cx="2283506" cy="1137601"/>
          </a:xfrm>
          <a:prstGeom prst="rect">
            <a:avLst/>
          </a:prstGeom>
        </p:spPr>
      </p:pic>
      <p:sp>
        <p:nvSpPr>
          <p:cNvPr id="13" name="TextBox 12"/>
          <p:cNvSpPr txBox="1"/>
          <p:nvPr/>
        </p:nvSpPr>
        <p:spPr>
          <a:xfrm>
            <a:off x="11043701" y="3216727"/>
            <a:ext cx="784870"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F</a:t>
            </a:r>
          </a:p>
        </p:txBody>
      </p:sp>
      <p:sp>
        <p:nvSpPr>
          <p:cNvPr id="14" name="TextBox 13"/>
          <p:cNvSpPr txBox="1"/>
          <p:nvPr/>
        </p:nvSpPr>
        <p:spPr>
          <a:xfrm>
            <a:off x="10412150" y="1323053"/>
            <a:ext cx="1668257"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SMA</a:t>
            </a:r>
          </a:p>
        </p:txBody>
      </p:sp>
      <p:sp>
        <p:nvSpPr>
          <p:cNvPr id="15" name="TextBox 14"/>
          <p:cNvSpPr txBox="1"/>
          <p:nvPr/>
        </p:nvSpPr>
        <p:spPr>
          <a:xfrm>
            <a:off x="8433101" y="1275618"/>
            <a:ext cx="1668257"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UF.L</a:t>
            </a:r>
          </a:p>
        </p:txBody>
      </p:sp>
      <p:sp>
        <p:nvSpPr>
          <p:cNvPr id="16" name="TextBox 15"/>
          <p:cNvSpPr txBox="1"/>
          <p:nvPr/>
        </p:nvSpPr>
        <p:spPr>
          <a:xfrm>
            <a:off x="8471647" y="2369065"/>
            <a:ext cx="1668257"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BNC</a:t>
            </a:r>
          </a:p>
        </p:txBody>
      </p:sp>
    </p:spTree>
    <p:extLst>
      <p:ext uri="{BB962C8B-B14F-4D97-AF65-F5344CB8AC3E}">
        <p14:creationId xmlns:p14="http://schemas.microsoft.com/office/powerpoint/2010/main" val="219811083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Encoding &amp; Error control</a:t>
            </a:r>
          </a:p>
        </p:txBody>
      </p:sp>
      <p:sp>
        <p:nvSpPr>
          <p:cNvPr id="4" name="Text Placeholder 3"/>
          <p:cNvSpPr>
            <a:spLocks noGrp="1"/>
          </p:cNvSpPr>
          <p:nvPr>
            <p:ph type="body" sz="quarter" idx="10"/>
          </p:nvPr>
        </p:nvSpPr>
        <p:spPr>
          <a:xfrm>
            <a:off x="324000" y="1532816"/>
            <a:ext cx="11545200" cy="4888766"/>
          </a:xfrm>
        </p:spPr>
        <p:txBody>
          <a:bodyPr/>
          <a:lstStyle/>
          <a:p>
            <a:pPr lvl="1"/>
            <a:r>
              <a:rPr lang="en-US" b="1" dirty="0"/>
              <a:t>Encoding</a:t>
            </a:r>
          </a:p>
          <a:p>
            <a:pPr lvl="1"/>
            <a:r>
              <a:rPr lang="en-US" dirty="0"/>
              <a:t>Text: Morse, ASCII, UTF8, CP1251 …</a:t>
            </a:r>
          </a:p>
          <a:p>
            <a:pPr lvl="1"/>
            <a:r>
              <a:rPr lang="en-US" dirty="0"/>
              <a:t>Images: BMP, GIF, JPEG, PNG …</a:t>
            </a:r>
          </a:p>
          <a:p>
            <a:pPr lvl="1"/>
            <a:r>
              <a:rPr lang="en-US" dirty="0"/>
              <a:t>Sound: </a:t>
            </a:r>
            <a:r>
              <a:rPr lang="en-US" dirty="0" err="1"/>
              <a:t>Flac</a:t>
            </a:r>
            <a:r>
              <a:rPr lang="en-US" dirty="0"/>
              <a:t>, </a:t>
            </a:r>
            <a:r>
              <a:rPr lang="en-US" dirty="0" err="1"/>
              <a:t>Vorbis</a:t>
            </a:r>
            <a:r>
              <a:rPr lang="en-US" dirty="0"/>
              <a:t>, MPEG, </a:t>
            </a:r>
            <a:r>
              <a:rPr lang="en-US" dirty="0" err="1"/>
              <a:t>Speex</a:t>
            </a:r>
            <a:r>
              <a:rPr lang="en-US" dirty="0"/>
              <a:t>, SILK, Opus …</a:t>
            </a:r>
          </a:p>
          <a:p>
            <a:pPr lvl="1"/>
            <a:r>
              <a:rPr lang="en-US" dirty="0"/>
              <a:t>Video: H264, Theora …</a:t>
            </a:r>
          </a:p>
          <a:p>
            <a:r>
              <a:rPr lang="en-US" dirty="0"/>
              <a:t>Error control</a:t>
            </a:r>
          </a:p>
          <a:p>
            <a:pPr lvl="1"/>
            <a:r>
              <a:rPr lang="en-US" dirty="0"/>
              <a:t>Detection: Parity bit, Checksum, CRC, Hash</a:t>
            </a:r>
          </a:p>
          <a:p>
            <a:pPr lvl="1"/>
            <a:r>
              <a:rPr lang="en-US" dirty="0"/>
              <a:t>Correction: </a:t>
            </a:r>
          </a:p>
          <a:p>
            <a:pPr lvl="2"/>
            <a:r>
              <a:rPr lang="en-US" dirty="0"/>
              <a:t>ACK/ARQ</a:t>
            </a:r>
          </a:p>
          <a:p>
            <a:pPr lvl="2"/>
            <a:r>
              <a:rPr lang="en-US" dirty="0"/>
              <a:t>FEC: Hamming, Reed-Solomon, Turbo code, LDPC</a:t>
            </a:r>
          </a:p>
          <a:p>
            <a:pPr lvl="1"/>
            <a:endParaRPr lang="en-US" dirty="0"/>
          </a:p>
        </p:txBody>
      </p:sp>
      <p:pic>
        <p:nvPicPr>
          <p:cNvPr id="3" name="Picture 2"/>
          <p:cNvPicPr>
            <a:picLocks noChangeAspect="1"/>
          </p:cNvPicPr>
          <p:nvPr/>
        </p:nvPicPr>
        <p:blipFill>
          <a:blip r:embed="rId3"/>
          <a:stretch>
            <a:fillRect/>
          </a:stretch>
        </p:blipFill>
        <p:spPr>
          <a:xfrm>
            <a:off x="7236823" y="1532816"/>
            <a:ext cx="3143211" cy="3426100"/>
          </a:xfrm>
          <a:prstGeom prst="rect">
            <a:avLst/>
          </a:prstGeom>
        </p:spPr>
      </p:pic>
    </p:spTree>
    <p:extLst>
      <p:ext uri="{BB962C8B-B14F-4D97-AF65-F5344CB8AC3E}">
        <p14:creationId xmlns:p14="http://schemas.microsoft.com/office/powerpoint/2010/main" val="30863809"/>
      </p:ext>
    </p:extLst>
  </p:cSld>
  <p:clrMapOvr>
    <a:masterClrMapping/>
  </p:clrMapOvr>
  <p:transition spd="med"/>
</p:sld>
</file>

<file path=ppt/theme/theme1.xml><?xml version="1.0" encoding="utf-8"?>
<a:theme xmlns:a="http://schemas.openxmlformats.org/drawingml/2006/main" name="SAP_2016_16x9_white">
  <a:themeElements>
    <a:clrScheme name="SAP_colors_white_template">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16x9" id="{71B3E0F2-BEA8-4DF3-842B-F381919893AD}" vid="{EEFEC8A6-0E86-49D1-946D-68005C8EE404}"/>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SAP_16x9</Template>
  <TotalTime>20962</TotalTime>
  <Words>1533</Words>
  <Application>Microsoft Office PowerPoint</Application>
  <PresentationFormat>Custom</PresentationFormat>
  <Paragraphs>448</Paragraphs>
  <Slides>33</Slides>
  <Notes>33</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 Unicode MS</vt:lpstr>
      <vt:lpstr>Arial</vt:lpstr>
      <vt:lpstr>Courier New</vt:lpstr>
      <vt:lpstr>Segoe Script</vt:lpstr>
      <vt:lpstr>Symbol</vt:lpstr>
      <vt:lpstr>Wingdings</vt:lpstr>
      <vt:lpstr>Wingdings</vt:lpstr>
      <vt:lpstr>SAP_2016_16x9_white</vt:lpstr>
      <vt:lpstr>Connectivity</vt:lpstr>
      <vt:lpstr>Agenda</vt:lpstr>
      <vt:lpstr>Intro to communications</vt:lpstr>
      <vt:lpstr>What is information?</vt:lpstr>
      <vt:lpstr>What is communication?</vt:lpstr>
      <vt:lpstr>Signal &amp; channel characteristics</vt:lpstr>
      <vt:lpstr>Common media types</vt:lpstr>
      <vt:lpstr>More about radio</vt:lpstr>
      <vt:lpstr>Encoding &amp; Error control</vt:lpstr>
      <vt:lpstr>Internet refresher …</vt:lpstr>
      <vt:lpstr>TCP/IP</vt:lpstr>
      <vt:lpstr>HTTP Request</vt:lpstr>
      <vt:lpstr>HTTP Response</vt:lpstr>
      <vt:lpstr>HTTP Proxies</vt:lpstr>
      <vt:lpstr>CoAP (RFC 7252)</vt:lpstr>
      <vt:lpstr>MQTT (ISO/IEC PRF 20922)</vt:lpstr>
      <vt:lpstr>Common network topologies</vt:lpstr>
      <vt:lpstr>IoT specific protocols Wireless</vt:lpstr>
      <vt:lpstr>WiFi HaLow (IEEE 802.11ah)</vt:lpstr>
      <vt:lpstr>Bluetooth 4 (BLE)</vt:lpstr>
      <vt:lpstr>LoRa</vt:lpstr>
      <vt:lpstr>Some other protocols</vt:lpstr>
      <vt:lpstr>IoT specific protocols Wired</vt:lpstr>
      <vt:lpstr>SPI (Serial peripheral interface)</vt:lpstr>
      <vt:lpstr>I2C</vt:lpstr>
      <vt:lpstr>OneWire et al</vt:lpstr>
      <vt:lpstr>Some other protocols</vt:lpstr>
      <vt:lpstr>Exercise</vt:lpstr>
      <vt:lpstr>Exercises</vt:lpstr>
      <vt:lpstr>Thank you</vt:lpstr>
      <vt:lpstr>PowerPoint Presentation</vt:lpstr>
      <vt:lpstr>PowerPoint Presentation</vt:lpstr>
      <vt:lpstr>The Grid</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Corporate PPT Template</dc:title>
  <dc:creator>SAP</dc:creator>
  <cp:keywords>2016/16:9/white</cp:keywords>
  <cp:lastModifiedBy>Genevski, Pavel</cp:lastModifiedBy>
  <cp:revision>1251</cp:revision>
  <dcterms:created xsi:type="dcterms:W3CDTF">2015-10-08T14:10:57Z</dcterms:created>
  <dcterms:modified xsi:type="dcterms:W3CDTF">2017-03-29T13:30:39Z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-837008494</vt:i4>
  </property>
  <property fmtid="{D5CDD505-2E9C-101B-9397-08002B2CF9AE}" pid="3" name="_NewReviewCycle">
    <vt:lpwstr/>
  </property>
  <property fmtid="{D5CDD505-2E9C-101B-9397-08002B2CF9AE}" pid="4" name="_EmailSubject">
    <vt:lpwstr>[Security Summit] Presentation Template</vt:lpwstr>
  </property>
  <property fmtid="{D5CDD505-2E9C-101B-9397-08002B2CF9AE}" pid="5" name="_AuthorEmail">
    <vt:lpwstr>v.dimitrova@sap.com</vt:lpwstr>
  </property>
  <property fmtid="{D5CDD505-2E9C-101B-9397-08002B2CF9AE}" pid="6" name="_AuthorEmailDisplayName">
    <vt:lpwstr>Dimitrova, Vesela</vt:lpwstr>
  </property>
  <property fmtid="{D5CDD505-2E9C-101B-9397-08002B2CF9AE}" pid="7" name="_PreviousAdHocReviewCycleID">
    <vt:i4>1890907929</vt:i4>
  </property>
</Properties>
</file>