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6"/>
  </p:notesMasterIdLst>
  <p:handoutMasterIdLst>
    <p:handoutMasterId r:id="rId27"/>
  </p:handoutMasterIdLst>
  <p:sldIdLst>
    <p:sldId id="392" r:id="rId2"/>
    <p:sldId id="391" r:id="rId3"/>
    <p:sldId id="394" r:id="rId4"/>
    <p:sldId id="409" r:id="rId5"/>
    <p:sldId id="404" r:id="rId6"/>
    <p:sldId id="410" r:id="rId7"/>
    <p:sldId id="411" r:id="rId8"/>
    <p:sldId id="418" r:id="rId9"/>
    <p:sldId id="420" r:id="rId10"/>
    <p:sldId id="421" r:id="rId11"/>
    <p:sldId id="422" r:id="rId12"/>
    <p:sldId id="423" r:id="rId13"/>
    <p:sldId id="419" r:id="rId14"/>
    <p:sldId id="412" r:id="rId15"/>
    <p:sldId id="413" r:id="rId16"/>
    <p:sldId id="414" r:id="rId17"/>
    <p:sldId id="415" r:id="rId18"/>
    <p:sldId id="416" r:id="rId19"/>
    <p:sldId id="424" r:id="rId20"/>
    <p:sldId id="405" r:id="rId21"/>
    <p:sldId id="365" r:id="rId22"/>
    <p:sldId id="265" r:id="rId23"/>
    <p:sldId id="339" r:id="rId24"/>
    <p:sldId id="346" r:id="rId25"/>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65" autoAdjust="0"/>
    <p:restoredTop sz="70759" autoAdjust="0"/>
  </p:normalViewPr>
  <p:slideViewPr>
    <p:cSldViewPr snapToGrid="0" showGuides="1">
      <p:cViewPr varScale="1">
        <p:scale>
          <a:sx n="87" d="100"/>
          <a:sy n="87" d="100"/>
        </p:scale>
        <p:origin x="1864" y="192"/>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114974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Case of </a:t>
            </a:r>
            <a:r>
              <a:rPr lang="en-US" dirty="0" err="1" smtClean="0"/>
              <a:t>nondistributed</a:t>
            </a:r>
            <a:r>
              <a:rPr lang="en-US" baseline="0" dirty="0" smtClean="0"/>
              <a:t> system?</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284285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644929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088776" rtl="0" eaLnBrk="1" fontAlgn="auto" latinLnBrk="0" hangingPunct="1">
              <a:lnSpc>
                <a:spcPct val="100000"/>
              </a:lnSpc>
              <a:spcBef>
                <a:spcPts val="0"/>
              </a:spcBef>
              <a:spcAft>
                <a:spcPts val="0"/>
              </a:spcAft>
              <a:buClr>
                <a:schemeClr val="accent1"/>
              </a:buClr>
              <a:buSzPct val="100000"/>
              <a:buFont typeface="Wingdings" pitchFamily="2" charset="2"/>
              <a:buNone/>
              <a:tabLst/>
              <a:defRPr/>
            </a:pPr>
            <a:r>
              <a:rPr lang="en-US" dirty="0" smtClean="0"/>
              <a:t>Case of distributed</a:t>
            </a:r>
            <a:r>
              <a:rPr lang="en-US" baseline="0" dirty="0" smtClean="0"/>
              <a:t> system</a:t>
            </a:r>
            <a:endParaRPr lang="en-US" dirty="0" smtClean="0"/>
          </a:p>
          <a:p>
            <a:pPr marL="0" lvl="1" indent="0">
              <a:buNone/>
            </a:pPr>
            <a:r>
              <a:rPr lang="bg-BG" b="0" dirty="0" smtClean="0"/>
              <a:t>-Ако се върнем</a:t>
            </a:r>
            <a:r>
              <a:rPr lang="bg-BG" b="0" baseline="0" dirty="0" smtClean="0"/>
              <a:t> на </a:t>
            </a:r>
            <a:r>
              <a:rPr lang="bg-BG" b="0" dirty="0" smtClean="0"/>
              <a:t>нашия</a:t>
            </a:r>
            <a:r>
              <a:rPr lang="bg-BG" b="0" baseline="0" dirty="0" smtClean="0"/>
              <a:t> пример с кошерите. </a:t>
            </a:r>
          </a:p>
          <a:p>
            <a:pPr marL="0" lvl="1" indent="0">
              <a:buNone/>
            </a:pPr>
            <a:r>
              <a:rPr lang="bg-BG" b="0" baseline="0" dirty="0" smtClean="0"/>
              <a:t>Ако приемем, че имаме пчелари с кошери от цяла Югоизточна Европа (България, Македония, Сърбия, Гърция). Те генерират голям масив данни, които чрез </a:t>
            </a:r>
            <a:r>
              <a:rPr lang="en-US" b="0" baseline="0" dirty="0" err="1" smtClean="0"/>
              <a:t>WiFi</a:t>
            </a:r>
            <a:r>
              <a:rPr lang="en-US" b="0" baseline="0" dirty="0" smtClean="0"/>
              <a:t> </a:t>
            </a:r>
            <a:r>
              <a:rPr lang="bg-BG" b="0" baseline="0" dirty="0" smtClean="0"/>
              <a:t>конекция се рутират от </a:t>
            </a:r>
            <a:r>
              <a:rPr lang="en-US" b="0" baseline="0" dirty="0" smtClean="0"/>
              <a:t>Edge </a:t>
            </a:r>
            <a:r>
              <a:rPr lang="bg-BG" b="0" baseline="0" dirty="0" smtClean="0"/>
              <a:t>устройство. То изпраща заявките през Интернет към </a:t>
            </a:r>
            <a:r>
              <a:rPr lang="en-US" b="0" baseline="0" dirty="0" smtClean="0"/>
              <a:t>load balancer</a:t>
            </a:r>
            <a:r>
              <a:rPr lang="bg-BG" b="0" baseline="0" dirty="0" smtClean="0"/>
              <a:t>, който поема натоварването и разпределя заявките към А</a:t>
            </a:r>
            <a:r>
              <a:rPr lang="en-US" b="0" baseline="0" dirty="0" err="1" smtClean="0"/>
              <a:t>pps</a:t>
            </a:r>
            <a:r>
              <a:rPr lang="en-US" b="0" baseline="0" dirty="0" smtClean="0"/>
              <a:t> node</a:t>
            </a:r>
            <a:r>
              <a:rPr lang="bg-BG" b="0" baseline="0" dirty="0" smtClean="0"/>
              <a:t>-овете</a:t>
            </a:r>
            <a:r>
              <a:rPr lang="en-US" b="0" baseline="0" dirty="0" smtClean="0"/>
              <a:t>. </a:t>
            </a:r>
            <a:r>
              <a:rPr lang="bg-BG" b="0" baseline="0" dirty="0" smtClean="0"/>
              <a:t>Те не съхраняват данните, а само ги обработват и след това ги трансферират</a:t>
            </a:r>
            <a:r>
              <a:rPr lang="en-US" b="0" baseline="0" dirty="0" smtClean="0"/>
              <a:t>, </a:t>
            </a:r>
            <a:r>
              <a:rPr lang="bg-BG" b="0" baseline="0" dirty="0" smtClean="0"/>
              <a:t>т.е. те са </a:t>
            </a:r>
            <a:r>
              <a:rPr lang="en-US" b="0" baseline="0" dirty="0" smtClean="0"/>
              <a:t>stateless.</a:t>
            </a:r>
            <a:r>
              <a:rPr lang="bg-BG" b="0" baseline="0" dirty="0" smtClean="0"/>
              <a:t> </a:t>
            </a:r>
          </a:p>
          <a:p>
            <a:pPr marL="0" lvl="1" indent="0">
              <a:buNone/>
            </a:pPr>
            <a:r>
              <a:rPr lang="bg-BG" b="0" baseline="0" dirty="0" smtClean="0"/>
              <a:t>Изпратените </a:t>
            </a:r>
            <a:r>
              <a:rPr lang="en-US" b="0" baseline="0" dirty="0" smtClean="0"/>
              <a:t>http </a:t>
            </a:r>
            <a:r>
              <a:rPr lang="bg-BG" b="0" baseline="0" dirty="0" smtClean="0"/>
              <a:t>завки се обработват от </a:t>
            </a:r>
            <a:r>
              <a:rPr lang="en-US" b="0" baseline="0" dirty="0" smtClean="0"/>
              <a:t>REST API</a:t>
            </a:r>
            <a:r>
              <a:rPr lang="bg-BG" b="0" baseline="0" dirty="0" smtClean="0"/>
              <a:t> и резултатът се записва в БД.</a:t>
            </a:r>
          </a:p>
          <a:p>
            <a:pPr marL="0" lvl="1" indent="0">
              <a:buNone/>
            </a:pPr>
            <a:r>
              <a:rPr lang="en-US" b="0" baseline="0" dirty="0" smtClean="0"/>
              <a:t>Kafka </a:t>
            </a:r>
            <a:r>
              <a:rPr lang="bg-BG" b="0" baseline="0" dirty="0" smtClean="0"/>
              <a:t>е разпределена система за съхранение/ събиране на данните, която служи като буфер. </a:t>
            </a:r>
          </a:p>
          <a:p>
            <a:pPr marL="0" lvl="1" indent="0">
              <a:buNone/>
            </a:pPr>
            <a:r>
              <a:rPr lang="bg-BG" b="0" baseline="0" dirty="0" smtClean="0"/>
              <a:t>За анализа на данните </a:t>
            </a:r>
            <a:r>
              <a:rPr lang="en-US" b="0" baseline="0" dirty="0" smtClean="0"/>
              <a:t>Kafka </a:t>
            </a:r>
            <a:r>
              <a:rPr lang="bg-BG" b="0" baseline="0" dirty="0" smtClean="0"/>
              <a:t>се свързва със </a:t>
            </a:r>
            <a:r>
              <a:rPr lang="en-US" b="0" baseline="0" dirty="0" smtClean="0"/>
              <a:t>Spark Steaming</a:t>
            </a:r>
            <a:r>
              <a:rPr lang="bg-BG" b="0" baseline="0" dirty="0" smtClean="0"/>
              <a:t> (модул на </a:t>
            </a:r>
            <a:r>
              <a:rPr lang="en-US" b="0" baseline="0" dirty="0" smtClean="0"/>
              <a:t>Spark) </a:t>
            </a:r>
            <a:r>
              <a:rPr lang="bg-BG" b="0" baseline="0" dirty="0" smtClean="0"/>
              <a:t>или с</a:t>
            </a:r>
            <a:r>
              <a:rPr lang="en-US" b="0" baseline="0" dirty="0" smtClean="0"/>
              <a:t> HDFS</a:t>
            </a:r>
            <a:r>
              <a:rPr lang="bg-BG" b="0" baseline="0" dirty="0" smtClean="0"/>
              <a:t> (</a:t>
            </a:r>
            <a:r>
              <a:rPr lang="en-US" b="0" baseline="0" dirty="0" smtClean="0"/>
              <a:t>Hadoop Distributed File System</a:t>
            </a:r>
            <a:r>
              <a:rPr lang="bg-BG" b="0" baseline="0" dirty="0" smtClean="0"/>
              <a:t>).</a:t>
            </a:r>
            <a:r>
              <a:rPr lang="en-US" b="0" baseline="0" dirty="0" smtClean="0"/>
              <a:t> </a:t>
            </a:r>
            <a:r>
              <a:rPr lang="bg-BG" b="0" baseline="0" dirty="0" smtClean="0"/>
              <a:t>За големи обеми от данни </a:t>
            </a:r>
            <a:r>
              <a:rPr lang="en-US" b="0" baseline="0" dirty="0" smtClean="0"/>
              <a:t>Spark </a:t>
            </a:r>
            <a:r>
              <a:rPr lang="bg-BG" b="0" baseline="0" dirty="0" smtClean="0"/>
              <a:t>позволява определени алгоритми да се изпълняват автоматично на няколко машини. Иначе, ръчно ще трябва да се изпълнят на всеки сървър и да се обединят в един общ резултат накрая.</a:t>
            </a:r>
          </a:p>
          <a:p>
            <a:pPr marL="0" lvl="1" indent="0">
              <a:buNone/>
            </a:pPr>
            <a:endParaRPr lang="bg-BG" b="0" dirty="0" smtClean="0"/>
          </a:p>
          <a:p>
            <a:pPr marL="0" lvl="1" indent="0">
              <a:buNone/>
            </a:pPr>
            <a:endParaRPr lang="bg-BG" baseline="0" dirty="0" smtClean="0"/>
          </a:p>
          <a:p>
            <a:pPr marL="0" lvl="1"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616940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None/>
            </a:pPr>
            <a:r>
              <a:rPr lang="en-US" dirty="0" smtClean="0"/>
              <a:t>Kafka is distributed system that has</a:t>
            </a:r>
            <a:r>
              <a:rPr lang="en-US" baseline="0" dirty="0" smtClean="0"/>
              <a:t> also the problems of non-distributed systems. It</a:t>
            </a:r>
            <a:r>
              <a:rPr lang="en-US" dirty="0" smtClean="0"/>
              <a:t> serves like buffer. </a:t>
            </a:r>
          </a:p>
          <a:p>
            <a:pPr marL="0" marR="0" lvl="1" indent="0" algn="l" defTabSz="1088776" rtl="0" eaLnBrk="1" fontAlgn="auto" latinLnBrk="0" hangingPunct="1">
              <a:lnSpc>
                <a:spcPct val="100000"/>
              </a:lnSpc>
              <a:spcBef>
                <a:spcPts val="0"/>
              </a:spcBef>
              <a:spcAft>
                <a:spcPts val="0"/>
              </a:spcAft>
              <a:buClr>
                <a:schemeClr val="accent1"/>
              </a:buClr>
              <a:buSzPct val="100000"/>
              <a:buFont typeface="Wingdings" pitchFamily="2" charset="2"/>
              <a:buNone/>
              <a:tabLst/>
              <a:defRPr/>
            </a:pPr>
            <a:r>
              <a:rPr lang="en-US" dirty="0" smtClean="0"/>
              <a:t>Kafka is like</a:t>
            </a:r>
            <a:r>
              <a:rPr lang="en-US" baseline="0" dirty="0" smtClean="0"/>
              <a:t> a messaging system.</a:t>
            </a:r>
          </a:p>
          <a:p>
            <a:pPr marL="0" lvl="1" indent="0">
              <a:buNone/>
            </a:pPr>
            <a:endParaRPr lang="en-US" baseline="0" dirty="0" smtClean="0"/>
          </a:p>
          <a:p>
            <a:pPr marL="0" lvl="1" indent="0">
              <a:buNone/>
            </a:pPr>
            <a:r>
              <a:rPr lang="bg-BG" baseline="0" dirty="0" smtClean="0"/>
              <a:t>Какво ще стане с данните, ако го няма </a:t>
            </a:r>
            <a:r>
              <a:rPr lang="en-US" baseline="0" dirty="0" smtClean="0"/>
              <a:t>server provider-a? </a:t>
            </a:r>
            <a:r>
              <a:rPr lang="bg-BG" baseline="0" dirty="0" smtClean="0"/>
              <a:t>Ще ги загубим ли? Проблеми кат</a:t>
            </a:r>
            <a:r>
              <a:rPr lang="en-US" baseline="0" dirty="0" smtClean="0"/>
              <a:t>o </a:t>
            </a:r>
            <a:r>
              <a:rPr lang="bg-BG" baseline="0" dirty="0" smtClean="0"/>
              <a:t>1) </a:t>
            </a:r>
            <a:r>
              <a:rPr lang="en-US" baseline="0" dirty="0" smtClean="0"/>
              <a:t>HA </a:t>
            </a:r>
            <a:r>
              <a:rPr lang="bg-BG" baseline="0" dirty="0" smtClean="0"/>
              <a:t>2) </a:t>
            </a:r>
            <a:r>
              <a:rPr lang="en-US" baseline="0" dirty="0" smtClean="0"/>
              <a:t>scalability </a:t>
            </a:r>
            <a:r>
              <a:rPr lang="bg-BG" baseline="0" dirty="0" smtClean="0"/>
              <a:t>3) за анализа на данните ще използваме </a:t>
            </a:r>
            <a:r>
              <a:rPr lang="en-US" baseline="0" dirty="0" smtClean="0"/>
              <a:t>Spark </a:t>
            </a:r>
            <a:r>
              <a:rPr lang="bg-BG" baseline="0" dirty="0" smtClean="0"/>
              <a:t>технологията, която обработва данните вертикално </a:t>
            </a:r>
            <a:r>
              <a:rPr lang="en-US" baseline="0" dirty="0" smtClean="0"/>
              <a:t>(</a:t>
            </a:r>
            <a:r>
              <a:rPr lang="bg-BG" baseline="0" dirty="0" smtClean="0"/>
              <a:t>влкючва </a:t>
            </a:r>
            <a:r>
              <a:rPr lang="en-US" baseline="0" dirty="0" smtClean="0"/>
              <a:t>Map/Reduce</a:t>
            </a:r>
            <a:r>
              <a:rPr lang="bg-BG" baseline="0" dirty="0" smtClean="0"/>
              <a:t> + още 60 операции).</a:t>
            </a:r>
            <a:r>
              <a:rPr lang="en-US" baseline="0" dirty="0" smtClean="0"/>
              <a:t> </a:t>
            </a:r>
            <a:endParaRPr lang="bg-BG" baseline="0" dirty="0" smtClean="0"/>
          </a:p>
          <a:p>
            <a:pPr marL="0" lvl="1" indent="0">
              <a:buNone/>
            </a:pPr>
            <a:r>
              <a:rPr lang="bg-BG" baseline="0" dirty="0" smtClean="0"/>
              <a:t>Как студентите си представат сървъра</a:t>
            </a:r>
            <a:r>
              <a:rPr lang="en-US" baseline="0" dirty="0" smtClean="0"/>
              <a:t>?</a:t>
            </a:r>
          </a:p>
          <a:p>
            <a:pPr marL="0" lvl="1"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422863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None/>
            </a:pPr>
            <a:r>
              <a:rPr lang="en-US" b="0" dirty="0" smtClean="0"/>
              <a:t>Apache Spark </a:t>
            </a:r>
            <a:r>
              <a:rPr lang="en-US" dirty="0" smtClean="0"/>
              <a:t>is a fast and general engine for large-scale data processing. </a:t>
            </a:r>
          </a:p>
          <a:p>
            <a:pPr marL="0" lvl="1" indent="0">
              <a:buNone/>
            </a:pPr>
            <a:r>
              <a:rPr lang="en-US" dirty="0" smtClean="0"/>
              <a:t>Spark</a:t>
            </a:r>
            <a:r>
              <a:rPr lang="en-US" baseline="0" dirty="0" smtClean="0"/>
              <a:t> </a:t>
            </a:r>
            <a:r>
              <a:rPr lang="bg-BG" baseline="0" dirty="0" smtClean="0"/>
              <a:t>позволява за големи обеми от данни да се изпълнят автоматично (паралелно?) определени </a:t>
            </a:r>
            <a:r>
              <a:rPr lang="bg-BG" baseline="0" dirty="0" err="1" smtClean="0"/>
              <a:t>алгорими</a:t>
            </a:r>
            <a:r>
              <a:rPr lang="bg-BG" baseline="0" dirty="0" smtClean="0"/>
              <a:t>. Иначе, ще е по-бавно, ако трябва да се изпълнят ръчно  на всеки сървър и да се обединят в един общ резултат. </a:t>
            </a:r>
            <a:endParaRPr lang="en-US" dirty="0" smtClean="0"/>
          </a:p>
          <a:p>
            <a:pPr marL="0" lvl="1" indent="0">
              <a:buNone/>
            </a:pPr>
            <a:r>
              <a:rPr lang="en-US" dirty="0" smtClean="0"/>
              <a:t>Kafka is distributed system that has</a:t>
            </a:r>
            <a:r>
              <a:rPr lang="en-US" baseline="0" dirty="0" smtClean="0"/>
              <a:t> also the problems of non-distributed systems. It is</a:t>
            </a:r>
            <a:r>
              <a:rPr lang="en-US" dirty="0" smtClean="0"/>
              <a:t> serves like buffer (a replication</a:t>
            </a:r>
            <a:r>
              <a:rPr lang="en-US" baseline="0" dirty="0" smtClean="0"/>
              <a:t> factor is defined).</a:t>
            </a:r>
          </a:p>
          <a:p>
            <a:pPr marL="0" lvl="1" indent="0">
              <a:buNone/>
            </a:pPr>
            <a:r>
              <a:rPr lang="en-US" baseline="0" dirty="0" smtClean="0"/>
              <a:t>Spark streaming – </a:t>
            </a:r>
            <a:r>
              <a:rPr lang="bg-BG" baseline="0" dirty="0" smtClean="0"/>
              <a:t>модул на </a:t>
            </a:r>
            <a:r>
              <a:rPr lang="en-US" baseline="0" dirty="0" smtClean="0"/>
              <a:t>Spark </a:t>
            </a:r>
            <a:r>
              <a:rPr lang="bg-BG" baseline="0" dirty="0" smtClean="0"/>
              <a:t>за анализ/ обработка на данни</a:t>
            </a:r>
            <a:endParaRPr lang="en-US" baseline="0" dirty="0" smtClean="0"/>
          </a:p>
          <a:p>
            <a:pPr marL="0" lvl="1" indent="0">
              <a:buNone/>
            </a:pPr>
            <a:r>
              <a:rPr lang="en-US" baseline="0" dirty="0" smtClean="0"/>
              <a:t>HDFS – Hadoop distributed file system</a:t>
            </a:r>
          </a:p>
          <a:p>
            <a:pPr marL="0" lvl="1" indent="0">
              <a:buNone/>
            </a:pPr>
            <a:r>
              <a:rPr lang="en-US" baseline="0" dirty="0" smtClean="0"/>
              <a:t>REST is like web service. </a:t>
            </a:r>
            <a:r>
              <a:rPr lang="bg-BG" baseline="0" dirty="0" smtClean="0"/>
              <a:t>Изпраща се заявка, обработва се и се записва в БД. (Нека студентите да напишат една </a:t>
            </a:r>
            <a:r>
              <a:rPr lang="en-US" baseline="0" dirty="0" smtClean="0"/>
              <a:t>http </a:t>
            </a:r>
            <a:r>
              <a:rPr lang="bg-BG" baseline="0" dirty="0" smtClean="0"/>
              <a:t>заявка)</a:t>
            </a:r>
          </a:p>
          <a:p>
            <a:pPr marL="0" lvl="1" indent="0">
              <a:buNone/>
            </a:pPr>
            <a:r>
              <a:rPr lang="en-US" baseline="0" dirty="0" smtClean="0"/>
              <a:t>EDGE</a:t>
            </a:r>
            <a:r>
              <a:rPr lang="bg-BG" baseline="0" dirty="0" smtClean="0"/>
              <a:t> – локално </a:t>
            </a:r>
            <a:r>
              <a:rPr lang="en-US" baseline="0" dirty="0" smtClean="0"/>
              <a:t>edge </a:t>
            </a:r>
            <a:r>
              <a:rPr lang="bg-BG" baseline="0" dirty="0" smtClean="0"/>
              <a:t>устройство, което обединява </a:t>
            </a:r>
            <a:r>
              <a:rPr lang="en-US" baseline="0" dirty="0" smtClean="0"/>
              <a:t>connectivity-</a:t>
            </a:r>
            <a:r>
              <a:rPr lang="bg-BG" baseline="0" dirty="0" smtClean="0"/>
              <a:t>то</a:t>
            </a:r>
            <a:r>
              <a:rPr lang="en-US" baseline="0" dirty="0" smtClean="0"/>
              <a:t> </a:t>
            </a:r>
            <a:r>
              <a:rPr lang="bg-BG" baseline="0" dirty="0" smtClean="0"/>
              <a:t>на всички кошери и чрез </a:t>
            </a:r>
            <a:r>
              <a:rPr lang="en-US" baseline="0" dirty="0" smtClean="0"/>
              <a:t>Internet </a:t>
            </a:r>
            <a:r>
              <a:rPr lang="bg-BG" baseline="0" dirty="0" smtClean="0"/>
              <a:t>ги изпраща в сървъра, т.е. То </a:t>
            </a:r>
            <a:r>
              <a:rPr lang="bg-BG" baseline="0" dirty="0" err="1" smtClean="0"/>
              <a:t>рутира</a:t>
            </a:r>
            <a:r>
              <a:rPr lang="bg-BG" baseline="0" dirty="0" smtClean="0"/>
              <a:t> </a:t>
            </a:r>
            <a:r>
              <a:rPr lang="bg-BG" baseline="0" dirty="0" err="1" smtClean="0"/>
              <a:t>конекциите</a:t>
            </a:r>
            <a:r>
              <a:rPr lang="bg-BG" baseline="0" dirty="0" smtClean="0"/>
              <a:t>/ заявките през </a:t>
            </a:r>
            <a:r>
              <a:rPr lang="bg-BG" baseline="0" dirty="0" err="1" smtClean="0"/>
              <a:t>Интерет</a:t>
            </a:r>
            <a:r>
              <a:rPr lang="bg-BG" baseline="0" dirty="0" smtClean="0"/>
              <a:t> до сървъра.</a:t>
            </a:r>
          </a:p>
          <a:p>
            <a:pPr marL="0" lvl="1" indent="0">
              <a:buNone/>
            </a:pPr>
            <a:r>
              <a:rPr lang="bg-BG" baseline="0" dirty="0" smtClean="0"/>
              <a:t>Какво ще стане с данните, ако го няма </a:t>
            </a:r>
            <a:r>
              <a:rPr lang="en-US" baseline="0" dirty="0" smtClean="0"/>
              <a:t>server provider-a? </a:t>
            </a:r>
            <a:r>
              <a:rPr lang="bg-BG" baseline="0" dirty="0" smtClean="0"/>
              <a:t>Ще ги загубим ли? Проблеми кат</a:t>
            </a:r>
            <a:r>
              <a:rPr lang="en-US" baseline="0" dirty="0" smtClean="0"/>
              <a:t>o </a:t>
            </a:r>
            <a:r>
              <a:rPr lang="bg-BG" baseline="0" dirty="0" smtClean="0"/>
              <a:t>1) </a:t>
            </a:r>
            <a:r>
              <a:rPr lang="en-US" baseline="0" dirty="0" smtClean="0"/>
              <a:t>HA </a:t>
            </a:r>
            <a:r>
              <a:rPr lang="bg-BG" baseline="0" dirty="0" smtClean="0"/>
              <a:t>2) </a:t>
            </a:r>
            <a:r>
              <a:rPr lang="en-US" baseline="0" dirty="0" smtClean="0"/>
              <a:t>scalability </a:t>
            </a:r>
            <a:r>
              <a:rPr lang="bg-BG" baseline="0" dirty="0" smtClean="0"/>
              <a:t>3) за анализа на данните ще използваме </a:t>
            </a:r>
            <a:r>
              <a:rPr lang="en-US" baseline="0" dirty="0" smtClean="0"/>
              <a:t>Spark </a:t>
            </a:r>
            <a:r>
              <a:rPr lang="bg-BG" baseline="0" dirty="0" smtClean="0"/>
              <a:t>технологията (</a:t>
            </a:r>
            <a:r>
              <a:rPr lang="en-US" baseline="0" dirty="0" smtClean="0"/>
              <a:t>Spark Streaming</a:t>
            </a:r>
            <a:r>
              <a:rPr lang="bg-BG" baseline="0" dirty="0" smtClean="0"/>
              <a:t>), която обработва данните вертикално </a:t>
            </a:r>
            <a:r>
              <a:rPr lang="en-US" baseline="0" dirty="0" smtClean="0"/>
              <a:t>(</a:t>
            </a:r>
            <a:r>
              <a:rPr lang="bg-BG" baseline="0" dirty="0" err="1" smtClean="0"/>
              <a:t>влкючва</a:t>
            </a:r>
            <a:r>
              <a:rPr lang="bg-BG" baseline="0" dirty="0" smtClean="0"/>
              <a:t> </a:t>
            </a:r>
            <a:r>
              <a:rPr lang="en-US" baseline="0" dirty="0" smtClean="0"/>
              <a:t>Map/Reduce</a:t>
            </a:r>
            <a:r>
              <a:rPr lang="bg-BG" baseline="0" dirty="0" smtClean="0"/>
              <a:t> + още 60 операции).</a:t>
            </a:r>
            <a:r>
              <a:rPr lang="en-US" baseline="0" dirty="0" smtClean="0"/>
              <a:t> </a:t>
            </a:r>
            <a:endParaRPr lang="bg-BG" baseline="0" dirty="0" smtClean="0"/>
          </a:p>
          <a:p>
            <a:pPr marL="0" lvl="1" indent="0">
              <a:buNone/>
            </a:pPr>
            <a:r>
              <a:rPr lang="bg-BG" baseline="0" dirty="0" smtClean="0"/>
              <a:t>Как студентите си представят сървъра/ сървърната част</a:t>
            </a:r>
            <a:r>
              <a:rPr lang="en-US" baseline="0" dirty="0" smtClean="0"/>
              <a:t>?</a:t>
            </a:r>
          </a:p>
          <a:p>
            <a:pPr marL="0" lvl="1" indent="0">
              <a:buNone/>
            </a:pPr>
            <a:r>
              <a:rPr lang="en-US" dirty="0" smtClean="0"/>
              <a:t>Load balancer-a p</a:t>
            </a:r>
            <a:r>
              <a:rPr lang="bg-BG" dirty="0" err="1" smtClean="0"/>
              <a:t>оема</a:t>
            </a:r>
            <a:r>
              <a:rPr lang="bg-BG" baseline="0" dirty="0" smtClean="0"/>
              <a:t> натоварването.</a:t>
            </a:r>
            <a:endParaRPr lang="bg-BG" dirty="0" smtClean="0"/>
          </a:p>
          <a:p>
            <a:pPr marL="0" lvl="1" indent="0">
              <a:buNone/>
            </a:pPr>
            <a:r>
              <a:rPr lang="en-US" dirty="0" smtClean="0"/>
              <a:t>App</a:t>
            </a:r>
            <a:r>
              <a:rPr lang="bg-BG" dirty="0" smtClean="0"/>
              <a:t>-</a:t>
            </a:r>
            <a:r>
              <a:rPr lang="bg-BG" dirty="0" err="1" smtClean="0"/>
              <a:t>итата</a:t>
            </a:r>
            <a:r>
              <a:rPr lang="en-US" dirty="0" smtClean="0"/>
              <a:t> </a:t>
            </a:r>
            <a:r>
              <a:rPr lang="bg-BG" dirty="0" smtClean="0"/>
              <a:t>обработват заявките и поемат натоварването</a:t>
            </a:r>
          </a:p>
          <a:p>
            <a:pPr marL="0" lvl="1" indent="0">
              <a:buNone/>
            </a:pPr>
            <a:r>
              <a:rPr lang="en-US" dirty="0" smtClean="0"/>
              <a:t>Apps</a:t>
            </a:r>
            <a:r>
              <a:rPr lang="en-US" baseline="0" dirty="0" smtClean="0"/>
              <a:t> node-</a:t>
            </a:r>
            <a:r>
              <a:rPr lang="bg-BG" baseline="0" dirty="0" err="1" smtClean="0"/>
              <a:t>овете</a:t>
            </a:r>
            <a:r>
              <a:rPr lang="bg-BG" baseline="0" dirty="0" smtClean="0"/>
              <a:t> са </a:t>
            </a:r>
            <a:r>
              <a:rPr lang="en-US" baseline="0" dirty="0" smtClean="0"/>
              <a:t>stateless, </a:t>
            </a:r>
            <a:r>
              <a:rPr lang="bg-BG" baseline="0" dirty="0" err="1" smtClean="0"/>
              <a:t>т.е</a:t>
            </a:r>
            <a:r>
              <a:rPr lang="bg-BG" baseline="0" dirty="0" smtClean="0"/>
              <a:t> не съхраняват данните, а само ги трансферират.</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157109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85563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981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endParaRPr lang="en-US" dirty="0"/>
          </a:p>
        </p:txBody>
      </p:sp>
    </p:spTree>
    <p:extLst>
      <p:ext uri="{BB962C8B-B14F-4D97-AF65-F5344CB8AC3E}">
        <p14:creationId xmlns:p14="http://schemas.microsoft.com/office/powerpoint/2010/main" val="2445376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19669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fontScale="55000" lnSpcReduction="20000"/>
          </a:bodyPr>
          <a:lstStyle/>
          <a:p>
            <a:pPr marL="0" indent="0">
              <a:lnSpc>
                <a:spcPct val="150000"/>
              </a:lnSpc>
              <a:spcBef>
                <a:spcPts val="120"/>
              </a:spcBef>
              <a:buSzPct val="100000"/>
              <a:buFont typeface="Wingdings" pitchFamily="2" charset="2"/>
              <a:buNone/>
            </a:pPr>
            <a:r>
              <a:rPr lang="en-US" sz="2801" b="0" dirty="0" smtClean="0"/>
              <a:t>Some facts regarding how big</a:t>
            </a:r>
            <a:r>
              <a:rPr lang="en-US" sz="2801" b="0" baseline="0" dirty="0" smtClean="0"/>
              <a:t> is data nowadays:</a:t>
            </a:r>
          </a:p>
          <a:p>
            <a:pPr marL="0" indent="0">
              <a:lnSpc>
                <a:spcPct val="150000"/>
              </a:lnSpc>
              <a:spcBef>
                <a:spcPts val="120"/>
              </a:spcBef>
              <a:buSzPct val="100000"/>
              <a:buFont typeface="Wingdings" pitchFamily="2" charset="2"/>
              <a:buNone/>
            </a:pPr>
            <a:r>
              <a:rPr lang="en-US" sz="2801" b="0" dirty="0" smtClean="0"/>
              <a:t>By</a:t>
            </a:r>
            <a:r>
              <a:rPr lang="en-US" sz="2801" dirty="0" smtClean="0"/>
              <a:t> 2020</a:t>
            </a:r>
            <a:r>
              <a:rPr lang="en-US" sz="2801" b="0" dirty="0" smtClean="0"/>
              <a:t>, </a:t>
            </a:r>
            <a:r>
              <a:rPr lang="en-US" sz="2801" dirty="0" smtClean="0"/>
              <a:t>business transactions </a:t>
            </a:r>
            <a:r>
              <a:rPr lang="en-US" sz="2801" b="0" dirty="0" smtClean="0"/>
              <a:t>on the internet will reach </a:t>
            </a:r>
            <a:r>
              <a:rPr lang="en-US" sz="2801" dirty="0" smtClean="0"/>
              <a:t>450 billion per day</a:t>
            </a:r>
            <a:r>
              <a:rPr lang="en-US" sz="2801" b="0" dirty="0" smtClean="0"/>
              <a:t>” – IDC</a:t>
            </a:r>
          </a:p>
          <a:p>
            <a:pPr marL="0" lvl="1" indent="0">
              <a:lnSpc>
                <a:spcPct val="150000"/>
              </a:lnSpc>
              <a:spcBef>
                <a:spcPts val="120"/>
              </a:spcBef>
              <a:buSzPct val="100000"/>
              <a:buFont typeface="Wingdings" pitchFamily="2" charset="2"/>
              <a:buNone/>
            </a:pPr>
            <a:r>
              <a:rPr lang="en-US" sz="2801" kern="0" dirty="0" smtClean="0">
                <a:ea typeface="Arial Unicode MS" pitchFamily="34" charset="-128"/>
                <a:cs typeface="Arial Unicode MS" pitchFamily="34" charset="-128"/>
              </a:rPr>
              <a:t>Enterprise data </a:t>
            </a:r>
            <a:r>
              <a:rPr lang="en-US" sz="2801" b="0" kern="0" dirty="0" smtClean="0">
                <a:ea typeface="Arial Unicode MS" pitchFamily="34" charset="-128"/>
                <a:cs typeface="Arial Unicode MS" pitchFamily="34" charset="-128"/>
              </a:rPr>
              <a:t>doubles every 18 months</a:t>
            </a:r>
            <a:r>
              <a:rPr lang="en-US" sz="2801" kern="0" dirty="0" smtClean="0">
                <a:ea typeface="Arial Unicode MS" pitchFamily="34" charset="-128"/>
                <a:cs typeface="Arial Unicode MS" pitchFamily="34" charset="-128"/>
              </a:rPr>
              <a:t> – IDC</a:t>
            </a:r>
          </a:p>
          <a:p>
            <a:pPr marL="0" indent="0">
              <a:lnSpc>
                <a:spcPct val="150000"/>
              </a:lnSpc>
              <a:spcBef>
                <a:spcPts val="120"/>
              </a:spcBef>
              <a:buSzPct val="100000"/>
              <a:buFont typeface="Wingdings" pitchFamily="2" charset="2"/>
              <a:buNone/>
            </a:pPr>
            <a:r>
              <a:rPr lang="en-US" sz="2801" b="0" kern="0" dirty="0" smtClean="0">
                <a:ea typeface="Arial Unicode MS" pitchFamily="34" charset="-128"/>
                <a:cs typeface="Arial Unicode MS" pitchFamily="34" charset="-128"/>
              </a:rPr>
              <a:t>Enterprise data </a:t>
            </a:r>
            <a:r>
              <a:rPr lang="en-US" sz="2801" kern="0" dirty="0" smtClean="0">
                <a:ea typeface="Arial Unicode MS" pitchFamily="34" charset="-128"/>
                <a:cs typeface="Arial Unicode MS" pitchFamily="34" charset="-128"/>
              </a:rPr>
              <a:t>will increase 650% over the next 5 years</a:t>
            </a:r>
            <a:r>
              <a:rPr lang="en-US" sz="2801" b="0" kern="0" dirty="0" smtClean="0">
                <a:ea typeface="Arial Unicode MS" pitchFamily="34" charset="-128"/>
                <a:cs typeface="Arial Unicode MS" pitchFamily="34" charset="-128"/>
              </a:rPr>
              <a:t> – Gartner</a:t>
            </a:r>
          </a:p>
          <a:p>
            <a:pPr marL="0" lvl="1" indent="0">
              <a:buNone/>
            </a:pPr>
            <a:endParaRPr lang="bg-BG" b="1" dirty="0" smtClean="0"/>
          </a:p>
          <a:p>
            <a:pPr marL="0" lvl="1" indent="0">
              <a:buNone/>
            </a:pPr>
            <a:r>
              <a:rPr lang="bg-BG" b="0" dirty="0" smtClean="0"/>
              <a:t>Искаме да съхраняваме всички данни, които представляват</a:t>
            </a:r>
            <a:r>
              <a:rPr lang="bg-BG" b="0" baseline="0" dirty="0" smtClean="0"/>
              <a:t> големи масиви от данни.</a:t>
            </a:r>
            <a:endParaRPr lang="en-US" b="0" dirty="0" smtClean="0"/>
          </a:p>
          <a:p>
            <a:pPr marL="0" lvl="1" indent="0">
              <a:buNone/>
            </a:pPr>
            <a:r>
              <a:rPr lang="bg-BG" dirty="0" smtClean="0"/>
              <a:t>Боли</a:t>
            </a:r>
            <a:r>
              <a:rPr lang="bg-BG" baseline="0" dirty="0" smtClean="0"/>
              <a:t> когато загубим данните си!</a:t>
            </a:r>
          </a:p>
          <a:p>
            <a:pPr marL="0" lvl="1" indent="0">
              <a:buNone/>
            </a:pPr>
            <a:r>
              <a:rPr lang="bg-BG" baseline="0" dirty="0" smtClean="0"/>
              <a:t>Но данните изискват големи пространства и когато един харддрайв не е повече достатъчен и когато връзката от </a:t>
            </a:r>
            <a:r>
              <a:rPr lang="en-US" dirty="0" smtClean="0"/>
              <a:t>100Mbit/s </a:t>
            </a:r>
            <a:r>
              <a:rPr lang="bg-BG" dirty="0" smtClean="0"/>
              <a:t>е изчерпана </a:t>
            </a:r>
            <a:r>
              <a:rPr lang="bg-BG" baseline="0" dirty="0" smtClean="0"/>
              <a:t>какво да правим?</a:t>
            </a:r>
          </a:p>
          <a:p>
            <a:pPr marL="0" lvl="1" indent="0">
              <a:buNone/>
            </a:pPr>
            <a:r>
              <a:rPr lang="bg-BG" baseline="0" dirty="0" smtClean="0"/>
              <a:t>Данните могат да са безполезни, ако не са анализирани добре и навреме, а и ако не са достатъчни.</a:t>
            </a:r>
          </a:p>
          <a:p>
            <a:pPr marL="0" lvl="1" indent="0">
              <a:buNone/>
            </a:pPr>
            <a:r>
              <a:rPr lang="bg-BG" baseline="0" dirty="0" smtClean="0"/>
              <a:t>Сами по себе си данните са безполезни, но те имат стойност, когато извлечем информация от тях.</a:t>
            </a:r>
          </a:p>
          <a:p>
            <a:pPr marL="0" lvl="1" indent="0">
              <a:buNone/>
            </a:pPr>
            <a:endParaRPr lang="en-US" baseline="0" dirty="0" smtClean="0"/>
          </a:p>
          <a:p>
            <a:pPr marL="0" lvl="1" indent="0">
              <a:buNone/>
            </a:pPr>
            <a:endParaRPr lang="en-US" b="1" dirty="0" smtClean="0"/>
          </a:p>
          <a:p>
            <a:pPr marL="0" lvl="1" indent="0">
              <a:buNone/>
            </a:pPr>
            <a:r>
              <a:rPr lang="en-US" b="1" dirty="0" smtClean="0"/>
              <a:t>Data availability</a:t>
            </a:r>
            <a:r>
              <a:rPr lang="en-US" dirty="0" smtClean="0"/>
              <a:t> is a term used to describe products and services that ensure that </a:t>
            </a:r>
            <a:r>
              <a:rPr lang="en-US" b="1" dirty="0" smtClean="0"/>
              <a:t>data</a:t>
            </a:r>
            <a:r>
              <a:rPr lang="en-US" dirty="0" smtClean="0"/>
              <a:t> continues to be available at a required level of performance in situations ranging from normal through "disastrous.“</a:t>
            </a:r>
          </a:p>
          <a:p>
            <a:pPr marL="0" lvl="1" indent="0">
              <a:buNone/>
            </a:pPr>
            <a:r>
              <a:rPr lang="en-US" dirty="0" smtClean="0"/>
              <a:t>Anytime a server loses power, for example, it has to reboot, recover data and repair corrupted data. The time it takes to recover, known as the mean time to recover (MTR), could be minutes, hours or days</a:t>
            </a:r>
          </a:p>
          <a:p>
            <a:pPr marL="0" lvl="1" indent="0">
              <a:buNone/>
            </a:pPr>
            <a:endParaRPr lang="en-US" b="1" dirty="0" smtClean="0"/>
          </a:p>
          <a:p>
            <a:pPr marL="0" lvl="1" indent="0">
              <a:buNone/>
            </a:pPr>
            <a:r>
              <a:rPr lang="en-US" b="1" dirty="0" smtClean="0"/>
              <a:t>High availability</a:t>
            </a:r>
            <a:r>
              <a:rPr lang="en-US" dirty="0" smtClean="0"/>
              <a:t> is a characteristic of a system, which aims to ensure an agreed level of operational performance, usually uptime, for a higher than normal period. ... This </a:t>
            </a:r>
            <a:r>
              <a:rPr lang="en-US" b="1" dirty="0" smtClean="0"/>
              <a:t>means</a:t>
            </a:r>
            <a:r>
              <a:rPr lang="en-US" dirty="0" smtClean="0"/>
              <a:t> adding redundancy to the system so that failure of a component does not </a:t>
            </a:r>
            <a:r>
              <a:rPr lang="en-US" b="1" dirty="0" smtClean="0"/>
              <a:t>mean</a:t>
            </a:r>
            <a:r>
              <a:rPr lang="en-US" dirty="0" smtClean="0"/>
              <a:t> failure of the entire system. </a:t>
            </a:r>
            <a:endParaRPr lang="bg-BG" dirty="0" smtClean="0"/>
          </a:p>
          <a:p>
            <a:pPr marL="0" marR="0" lvl="1" indent="0" algn="l" defTabSz="1088776" rtl="0" eaLnBrk="1" fontAlgn="auto" latinLnBrk="0" hangingPunct="1">
              <a:lnSpc>
                <a:spcPct val="100000"/>
              </a:lnSpc>
              <a:spcBef>
                <a:spcPts val="0"/>
              </a:spcBef>
              <a:spcAft>
                <a:spcPts val="0"/>
              </a:spcAft>
              <a:buClr>
                <a:schemeClr val="accent1"/>
              </a:buClr>
              <a:buSzPct val="100000"/>
              <a:buFont typeface="Wingdings" pitchFamily="2" charset="2"/>
              <a:buNone/>
              <a:tabLst/>
              <a:defRPr/>
            </a:pPr>
            <a:endParaRPr lang="en-US" dirty="0" smtClean="0"/>
          </a:p>
          <a:p>
            <a:r>
              <a:rPr lang="en-US" sz="1400" b="1" kern="1200" dirty="0" err="1" smtClean="0">
                <a:solidFill>
                  <a:schemeClr val="tx1"/>
                </a:solidFill>
                <a:effectLst/>
                <a:latin typeface="+mn-lt"/>
                <a:ea typeface="+mn-ea"/>
                <a:cs typeface="+mn-cs"/>
              </a:rPr>
              <a:t>Скалируемост</a:t>
            </a:r>
            <a:r>
              <a:rPr lang="bg-BG" sz="1400" b="1" kern="1200" dirty="0" smtClean="0">
                <a:solidFill>
                  <a:schemeClr val="tx1"/>
                </a:solidFill>
                <a:effectLst/>
                <a:latin typeface="+mn-lt"/>
                <a:ea typeface="+mn-ea"/>
                <a:cs typeface="+mn-cs"/>
              </a:rPr>
              <a:t> - </a:t>
            </a:r>
            <a:r>
              <a:rPr lang="en-US" sz="1400" kern="1200" dirty="0" err="1" smtClean="0">
                <a:solidFill>
                  <a:schemeClr val="tx1"/>
                </a:solidFill>
                <a:effectLst/>
                <a:latin typeface="+mn-lt"/>
                <a:ea typeface="+mn-ea"/>
                <a:cs typeface="+mn-cs"/>
              </a:rPr>
              <a:t>Има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два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основни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аспекта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скалируемостта</a:t>
            </a:r>
            <a:r>
              <a:rPr lang="en-US" sz="1400" kern="1200" dirty="0" smtClean="0">
                <a:solidFill>
                  <a:schemeClr val="tx1"/>
                </a:solidFill>
                <a:effectLst/>
                <a:latin typeface="+mn-lt"/>
                <a:ea typeface="+mn-ea"/>
                <a:cs typeface="+mn-cs"/>
              </a:rPr>
              <a:t> – </a:t>
            </a:r>
            <a:r>
              <a:rPr lang="en-US" sz="1400" kern="1200" dirty="0" err="1" smtClean="0">
                <a:solidFill>
                  <a:schemeClr val="tx1"/>
                </a:solidFill>
                <a:effectLst/>
                <a:latin typeface="+mn-lt"/>
                <a:ea typeface="+mn-ea"/>
                <a:cs typeface="+mn-cs"/>
              </a:rPr>
              <a:t>възможност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за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справяне</a:t>
            </a:r>
            <a:r>
              <a:rPr lang="en-US" sz="1400" kern="1200" dirty="0" smtClean="0">
                <a:solidFill>
                  <a:schemeClr val="tx1"/>
                </a:solidFill>
                <a:effectLst/>
                <a:latin typeface="+mn-lt"/>
                <a:ea typeface="+mn-ea"/>
                <a:cs typeface="+mn-cs"/>
              </a:rPr>
              <a:t> с </a:t>
            </a:r>
            <a:r>
              <a:rPr lang="en-US" sz="1400" kern="1200" dirty="0" err="1" smtClean="0">
                <a:solidFill>
                  <a:schemeClr val="tx1"/>
                </a:solidFill>
                <a:effectLst/>
                <a:latin typeface="+mn-lt"/>
                <a:ea typeface="+mn-ea"/>
                <a:cs typeface="+mn-cs"/>
              </a:rPr>
              <a:t>нарастващ</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обем</a:t>
            </a:r>
            <a:endParaRPr lang="en-US" sz="1200" kern="1200" dirty="0" smtClean="0">
              <a:solidFill>
                <a:schemeClr val="tx1"/>
              </a:solidFill>
              <a:effectLst/>
              <a:latin typeface="+mn-lt"/>
              <a:ea typeface="+mn-ea"/>
              <a:cs typeface="+mn-cs"/>
            </a:endParaRPr>
          </a:p>
          <a:p>
            <a:r>
              <a:rPr lang="en-US" sz="1400" kern="1200" dirty="0" err="1" smtClean="0">
                <a:solidFill>
                  <a:schemeClr val="tx1"/>
                </a:solidFill>
                <a:effectLst/>
                <a:latin typeface="+mn-lt"/>
                <a:ea typeface="+mn-ea"/>
                <a:cs typeface="+mn-cs"/>
              </a:rPr>
              <a:t>данни</a:t>
            </a:r>
            <a:r>
              <a:rPr lang="en-US" sz="1400" kern="1200" dirty="0" smtClean="0">
                <a:solidFill>
                  <a:schemeClr val="tx1"/>
                </a:solidFill>
                <a:effectLst/>
                <a:latin typeface="+mn-lt"/>
                <a:ea typeface="+mn-ea"/>
                <a:cs typeface="+mn-cs"/>
              </a:rPr>
              <a:t> и с </a:t>
            </a:r>
            <a:r>
              <a:rPr lang="en-US" sz="1400" kern="1200" dirty="0" err="1" smtClean="0">
                <a:solidFill>
                  <a:schemeClr val="tx1"/>
                </a:solidFill>
                <a:effectLst/>
                <a:latin typeface="+mn-lt"/>
                <a:ea typeface="+mn-ea"/>
                <a:cs typeface="+mn-cs"/>
              </a:rPr>
              <a:t>нараснало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натоварване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Най-прозрачното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решение</a:t>
            </a:r>
            <a:r>
              <a:rPr lang="en-US" sz="1400" kern="1200" dirty="0" smtClean="0">
                <a:solidFill>
                  <a:schemeClr val="tx1"/>
                </a:solidFill>
                <a:effectLst/>
                <a:latin typeface="+mn-lt"/>
                <a:ea typeface="+mn-ea"/>
                <a:cs typeface="+mn-cs"/>
              </a:rPr>
              <a:t> е </a:t>
            </a:r>
            <a:r>
              <a:rPr lang="en-US" sz="1400" kern="1200" dirty="0" err="1" smtClean="0">
                <a:solidFill>
                  <a:schemeClr val="tx1"/>
                </a:solidFill>
                <a:effectLst/>
                <a:latin typeface="+mn-lt"/>
                <a:ea typeface="+mn-ea"/>
                <a:cs typeface="+mn-cs"/>
              </a:rPr>
              <a:t>добавянето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хардуер</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към</a:t>
            </a:r>
            <a:endParaRPr lang="en-US" sz="1200" kern="1200" dirty="0" smtClean="0">
              <a:solidFill>
                <a:schemeClr val="tx1"/>
              </a:solidFill>
              <a:effectLst/>
              <a:latin typeface="+mn-lt"/>
              <a:ea typeface="+mn-ea"/>
              <a:cs typeface="+mn-cs"/>
            </a:endParaRPr>
          </a:p>
          <a:p>
            <a:r>
              <a:rPr lang="en-US" sz="1400" kern="1200" dirty="0" err="1" smtClean="0">
                <a:solidFill>
                  <a:schemeClr val="tx1"/>
                </a:solidFill>
                <a:effectLst/>
                <a:latin typeface="+mn-lt"/>
                <a:ea typeface="+mn-ea"/>
                <a:cs typeface="+mn-cs"/>
              </a:rPr>
              <a:t>съществуващите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машини</a:t>
            </a:r>
            <a:r>
              <a:rPr lang="en-US" sz="1400" kern="1200" dirty="0" smtClean="0">
                <a:solidFill>
                  <a:schemeClr val="tx1"/>
                </a:solidFill>
                <a:effectLst/>
                <a:latin typeface="+mn-lt"/>
                <a:ea typeface="+mn-ea"/>
                <a:cs typeface="+mn-cs"/>
              </a:rPr>
              <a:t> и </a:t>
            </a:r>
            <a:r>
              <a:rPr lang="en-US" sz="1400" kern="1200" dirty="0" err="1" smtClean="0">
                <a:solidFill>
                  <a:schemeClr val="tx1"/>
                </a:solidFill>
                <a:effectLst/>
                <a:latin typeface="+mn-lt"/>
                <a:ea typeface="+mn-ea"/>
                <a:cs typeface="+mn-cs"/>
              </a:rPr>
              <a:t>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нови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машини</a:t>
            </a:r>
            <a:r>
              <a:rPr lang="en-US" sz="1400" kern="1200" dirty="0" smtClean="0">
                <a:solidFill>
                  <a:schemeClr val="tx1"/>
                </a:solidFill>
                <a:effectLst/>
                <a:latin typeface="+mn-lt"/>
                <a:ea typeface="+mn-ea"/>
                <a:cs typeface="+mn-cs"/>
              </a:rPr>
              <a:t> в </a:t>
            </a:r>
            <a:r>
              <a:rPr lang="en-US" sz="1400" kern="1200" dirty="0" err="1" smtClean="0">
                <a:solidFill>
                  <a:schemeClr val="tx1"/>
                </a:solidFill>
                <a:effectLst/>
                <a:latin typeface="+mn-lt"/>
                <a:ea typeface="+mn-ea"/>
                <a:cs typeface="+mn-cs"/>
              </a:rPr>
              <a:t>клъстери</a:t>
            </a:r>
            <a:r>
              <a:rPr lang="en-US" sz="14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4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400" kern="1200" dirty="0" err="1" smtClean="0">
                <a:solidFill>
                  <a:schemeClr val="tx1"/>
                </a:solidFill>
                <a:effectLst/>
                <a:latin typeface="+mn-lt"/>
                <a:ea typeface="+mn-ea"/>
                <a:cs typeface="+mn-cs"/>
              </a:rPr>
              <a:t>Всички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по-известни</a:t>
            </a:r>
            <a:r>
              <a:rPr lang="en-US" sz="1400" kern="1200" dirty="0" smtClean="0">
                <a:solidFill>
                  <a:schemeClr val="tx1"/>
                </a:solidFill>
                <a:effectLst/>
                <a:latin typeface="+mn-lt"/>
                <a:ea typeface="+mn-ea"/>
                <a:cs typeface="+mn-cs"/>
              </a:rPr>
              <a:t> RDBMS </a:t>
            </a:r>
            <a:r>
              <a:rPr lang="en-US" sz="1400" kern="1200" dirty="0" err="1" smtClean="0">
                <a:solidFill>
                  <a:schemeClr val="tx1"/>
                </a:solidFill>
                <a:effectLst/>
                <a:latin typeface="+mn-lt"/>
                <a:ea typeface="+mn-ea"/>
                <a:cs typeface="+mn-cs"/>
              </a:rPr>
              <a:t>поддържат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репликация</a:t>
            </a:r>
            <a:r>
              <a:rPr lang="en-US" sz="1400" kern="1200" dirty="0" smtClean="0">
                <a:solidFill>
                  <a:schemeClr val="tx1"/>
                </a:solidFill>
                <a:effectLst/>
                <a:latin typeface="+mn-lt"/>
                <a:ea typeface="+mn-ea"/>
                <a:cs typeface="+mn-cs"/>
              </a:rPr>
              <a:t> и </a:t>
            </a:r>
            <a:r>
              <a:rPr lang="en-US" sz="1400" kern="1200" dirty="0" err="1" smtClean="0">
                <a:solidFill>
                  <a:schemeClr val="tx1"/>
                </a:solidFill>
                <a:effectLst/>
                <a:latin typeface="+mn-lt"/>
                <a:ea typeface="+mn-ea"/>
                <a:cs typeface="+mn-cs"/>
              </a:rPr>
              <a:t>клъстеризация</a:t>
            </a:r>
            <a:r>
              <a:rPr lang="en-US" sz="1400" kern="1200" dirty="0" smtClean="0">
                <a:solidFill>
                  <a:schemeClr val="tx1"/>
                </a:solidFill>
                <a:effectLst/>
                <a:latin typeface="+mn-lt"/>
                <a:ea typeface="+mn-ea"/>
                <a:cs typeface="+mn-cs"/>
              </a:rPr>
              <a:t>. MySQL Cluster </a:t>
            </a:r>
            <a:r>
              <a:rPr lang="en-US" sz="1400" kern="1200" dirty="0" err="1" smtClean="0">
                <a:solidFill>
                  <a:schemeClr val="tx1"/>
                </a:solidFill>
                <a:effectLst/>
                <a:latin typeface="+mn-lt"/>
                <a:ea typeface="+mn-ea"/>
                <a:cs typeface="+mn-cs"/>
              </a:rPr>
              <a:t>дори</a:t>
            </a:r>
            <a:endParaRPr lang="en-US" sz="1200" kern="1200" dirty="0" smtClean="0">
              <a:solidFill>
                <a:schemeClr val="tx1"/>
              </a:solidFill>
              <a:effectLst/>
              <a:latin typeface="+mn-lt"/>
              <a:ea typeface="+mn-ea"/>
              <a:cs typeface="+mn-cs"/>
            </a:endParaRPr>
          </a:p>
          <a:p>
            <a:r>
              <a:rPr lang="en-US" sz="1400" kern="1200" dirty="0" err="1" smtClean="0">
                <a:solidFill>
                  <a:schemeClr val="tx1"/>
                </a:solidFill>
                <a:effectLst/>
                <a:latin typeface="+mn-lt"/>
                <a:ea typeface="+mn-ea"/>
                <a:cs typeface="+mn-cs"/>
              </a:rPr>
              <a:t>предлага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близка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линейната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скалируемост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Въпреки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това</a:t>
            </a:r>
            <a:r>
              <a:rPr lang="en-US" sz="1400" kern="1200" dirty="0" smtClean="0">
                <a:solidFill>
                  <a:schemeClr val="tx1"/>
                </a:solidFill>
                <a:effectLst/>
                <a:latin typeface="+mn-lt"/>
                <a:ea typeface="+mn-ea"/>
                <a:cs typeface="+mn-cs"/>
              </a:rPr>
              <a:t> и MySQL, и SQL Server 2008, и</a:t>
            </a:r>
            <a:endParaRPr lang="en-US" sz="1200" kern="1200" dirty="0" smtClean="0">
              <a:solidFill>
                <a:schemeClr val="tx1"/>
              </a:solidFill>
              <a:effectLst/>
              <a:latin typeface="+mn-lt"/>
              <a:ea typeface="+mn-ea"/>
              <a:cs typeface="+mn-cs"/>
            </a:endParaRPr>
          </a:p>
          <a:p>
            <a:r>
              <a:rPr lang="en-US" sz="1400" kern="1200" dirty="0" smtClean="0">
                <a:solidFill>
                  <a:schemeClr val="tx1"/>
                </a:solidFill>
                <a:effectLst/>
                <a:latin typeface="+mn-lt"/>
                <a:ea typeface="+mn-ea"/>
                <a:cs typeface="+mn-cs"/>
              </a:rPr>
              <a:t>Oracle RAC </a:t>
            </a:r>
            <a:r>
              <a:rPr lang="en-US" sz="1400" kern="1200" dirty="0" err="1" smtClean="0">
                <a:solidFill>
                  <a:schemeClr val="tx1"/>
                </a:solidFill>
                <a:effectLst/>
                <a:latin typeface="+mn-lt"/>
                <a:ea typeface="+mn-ea"/>
                <a:cs typeface="+mn-cs"/>
              </a:rPr>
              <a:t>имат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ограничения</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за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броя</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отделни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сървъри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които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могат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участват</a:t>
            </a:r>
            <a:r>
              <a:rPr lang="en-US" sz="1400" kern="1200" dirty="0" smtClean="0">
                <a:solidFill>
                  <a:schemeClr val="tx1"/>
                </a:solidFill>
                <a:effectLst/>
                <a:latin typeface="+mn-lt"/>
                <a:ea typeface="+mn-ea"/>
                <a:cs typeface="+mn-cs"/>
              </a:rPr>
              <a:t> в </a:t>
            </a:r>
            <a:r>
              <a:rPr lang="en-US" sz="1400" kern="1200" dirty="0" err="1" smtClean="0">
                <a:solidFill>
                  <a:schemeClr val="tx1"/>
                </a:solidFill>
                <a:effectLst/>
                <a:latin typeface="+mn-lt"/>
                <a:ea typeface="+mn-ea"/>
                <a:cs typeface="+mn-cs"/>
              </a:rPr>
              <a:t>клъстера</a:t>
            </a:r>
            <a:r>
              <a:rPr lang="en-US" sz="1400" kern="1200" dirty="0" smtClean="0">
                <a:solidFill>
                  <a:schemeClr val="tx1"/>
                </a:solidFill>
                <a:effectLst/>
                <a:latin typeface="+mn-lt"/>
                <a:ea typeface="+mn-ea"/>
                <a:cs typeface="+mn-cs"/>
              </a:rPr>
              <a:t> и</a:t>
            </a:r>
            <a:endParaRPr lang="en-US" sz="1200" kern="1200" dirty="0" smtClean="0">
              <a:solidFill>
                <a:schemeClr val="tx1"/>
              </a:solidFill>
              <a:effectLst/>
              <a:latin typeface="+mn-lt"/>
              <a:ea typeface="+mn-ea"/>
              <a:cs typeface="+mn-cs"/>
            </a:endParaRPr>
          </a:p>
          <a:p>
            <a:r>
              <a:rPr lang="en-US" sz="1400" kern="1200" dirty="0" err="1" smtClean="0">
                <a:solidFill>
                  <a:schemeClr val="tx1"/>
                </a:solidFill>
                <a:effectLst/>
                <a:latin typeface="+mn-lt"/>
                <a:ea typeface="+mn-ea"/>
                <a:cs typeface="+mn-cs"/>
              </a:rPr>
              <a:t>високи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системни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изисквания</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за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отделните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нодове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възли</a:t>
            </a:r>
            <a:r>
              <a:rPr lang="en-US" sz="1400" kern="1200" dirty="0" smtClean="0">
                <a:solidFill>
                  <a:schemeClr val="tx1"/>
                </a:solidFill>
                <a:effectLst/>
                <a:latin typeface="+mn-lt"/>
                <a:ea typeface="+mn-ea"/>
                <a:cs typeface="+mn-cs"/>
              </a:rPr>
              <a:t>, nodes).</a:t>
            </a:r>
            <a:endParaRPr lang="en-US" sz="1200" kern="1200" dirty="0" smtClean="0">
              <a:solidFill>
                <a:schemeClr val="tx1"/>
              </a:solidFill>
              <a:effectLst/>
              <a:latin typeface="+mn-lt"/>
              <a:ea typeface="+mn-ea"/>
              <a:cs typeface="+mn-cs"/>
            </a:endParaRPr>
          </a:p>
          <a:p>
            <a:r>
              <a:rPr lang="en-US" sz="14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400" kern="1200" dirty="0" err="1" smtClean="0">
                <a:solidFill>
                  <a:schemeClr val="tx1"/>
                </a:solidFill>
                <a:effectLst/>
                <a:latin typeface="+mn-lt"/>
                <a:ea typeface="+mn-ea"/>
                <a:cs typeface="+mn-cs"/>
              </a:rPr>
              <a:t>Първият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основен</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проблем</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поставен</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за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решаване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пред</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разработчиците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на</a:t>
            </a:r>
            <a:r>
              <a:rPr lang="en-US" sz="1400" kern="1200" dirty="0" smtClean="0">
                <a:solidFill>
                  <a:schemeClr val="tx1"/>
                </a:solidFill>
                <a:effectLst/>
                <a:latin typeface="+mn-lt"/>
                <a:ea typeface="+mn-ea"/>
                <a:cs typeface="+mn-cs"/>
              </a:rPr>
              <a:t> NoSQL </a:t>
            </a:r>
            <a:r>
              <a:rPr lang="en-US" sz="1400" kern="1200" dirty="0" err="1" smtClean="0">
                <a:solidFill>
                  <a:schemeClr val="tx1"/>
                </a:solidFill>
                <a:effectLst/>
                <a:latin typeface="+mn-lt"/>
                <a:ea typeface="+mn-ea"/>
                <a:cs typeface="+mn-cs"/>
              </a:rPr>
              <a:t>бази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данни</a:t>
            </a:r>
            <a:r>
              <a:rPr lang="en-US" sz="1400" kern="1200" dirty="0" smtClean="0">
                <a:solidFill>
                  <a:schemeClr val="tx1"/>
                </a:solidFill>
                <a:effectLst/>
                <a:latin typeface="+mn-lt"/>
                <a:ea typeface="+mn-ea"/>
                <a:cs typeface="+mn-cs"/>
              </a:rPr>
              <a:t> е</a:t>
            </a:r>
            <a:endParaRPr lang="en-US" sz="1200" kern="1200" dirty="0" smtClean="0">
              <a:solidFill>
                <a:schemeClr val="tx1"/>
              </a:solidFill>
              <a:effectLst/>
              <a:latin typeface="+mn-lt"/>
              <a:ea typeface="+mn-ea"/>
              <a:cs typeface="+mn-cs"/>
            </a:endParaRPr>
          </a:p>
          <a:p>
            <a:r>
              <a:rPr lang="en-US" sz="1400" kern="1200" dirty="0" err="1" smtClean="0">
                <a:solidFill>
                  <a:schemeClr val="tx1"/>
                </a:solidFill>
                <a:effectLst/>
                <a:latin typeface="+mn-lt"/>
                <a:ea typeface="+mn-ea"/>
                <a:cs typeface="+mn-cs"/>
              </a:rPr>
              <a:t>постигането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масивна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скалируемост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при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ниска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цена</a:t>
            </a:r>
            <a:r>
              <a:rPr lang="en-US" sz="1400" kern="1200" dirty="0" smtClean="0">
                <a:solidFill>
                  <a:schemeClr val="tx1"/>
                </a:solidFill>
                <a:effectLst/>
                <a:latin typeface="+mn-lt"/>
                <a:ea typeface="+mn-ea"/>
                <a:cs typeface="+mn-cs"/>
              </a:rPr>
              <a:t> и </a:t>
            </a:r>
            <a:r>
              <a:rPr lang="en-US" sz="1400" kern="1200" dirty="0" err="1" smtClean="0">
                <a:solidFill>
                  <a:schemeClr val="tx1"/>
                </a:solidFill>
                <a:effectLst/>
                <a:latin typeface="+mn-lt"/>
                <a:ea typeface="+mn-ea"/>
                <a:cs typeface="+mn-cs"/>
              </a:rPr>
              <a:t>при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употреба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евтина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техника</a:t>
            </a:r>
            <a:r>
              <a:rPr lang="en-US" sz="14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400" kern="1200" dirty="0" err="1" smtClean="0">
                <a:solidFill>
                  <a:schemeClr val="tx1"/>
                </a:solidFill>
                <a:effectLst/>
                <a:latin typeface="+mn-lt"/>
                <a:ea typeface="+mn-ea"/>
                <a:cs typeface="+mn-cs"/>
              </a:rPr>
              <a:t>При</a:t>
            </a:r>
            <a:r>
              <a:rPr lang="en-US" sz="1400" kern="1200" dirty="0" smtClean="0">
                <a:solidFill>
                  <a:schemeClr val="tx1"/>
                </a:solidFill>
                <a:effectLst/>
                <a:latin typeface="+mn-lt"/>
                <a:ea typeface="+mn-ea"/>
                <a:cs typeface="+mn-cs"/>
              </a:rPr>
              <a:t> RDBMS </a:t>
            </a:r>
            <a:r>
              <a:rPr lang="en-US" sz="1400" kern="1200" dirty="0" err="1" smtClean="0">
                <a:solidFill>
                  <a:schemeClr val="tx1"/>
                </a:solidFill>
                <a:effectLst/>
                <a:latin typeface="+mn-lt"/>
                <a:ea typeface="+mn-ea"/>
                <a:cs typeface="+mn-cs"/>
              </a:rPr>
              <a:t>има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няколко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метода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за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работа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които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дават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възможност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за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разрастване</a:t>
            </a:r>
            <a:r>
              <a:rPr lang="en-US" sz="1400" kern="1200" dirty="0" smtClean="0">
                <a:solidFill>
                  <a:schemeClr val="tx1"/>
                </a:solidFill>
                <a:effectLst/>
                <a:latin typeface="+mn-lt"/>
                <a:ea typeface="+mn-ea"/>
                <a:cs typeface="+mn-cs"/>
              </a:rPr>
              <a:t>, с </a:t>
            </a:r>
            <a:r>
              <a:rPr lang="en-US" sz="1400" kern="1200" dirty="0" err="1" smtClean="0">
                <a:solidFill>
                  <a:schemeClr val="tx1"/>
                </a:solidFill>
                <a:effectLst/>
                <a:latin typeface="+mn-lt"/>
                <a:ea typeface="+mn-ea"/>
                <a:cs typeface="+mn-cs"/>
              </a:rPr>
              <a:t>цената</a:t>
            </a:r>
            <a:endParaRPr lang="en-US" sz="1200" kern="1200" dirty="0" smtClean="0">
              <a:solidFill>
                <a:schemeClr val="tx1"/>
              </a:solidFill>
              <a:effectLst/>
              <a:latin typeface="+mn-lt"/>
              <a:ea typeface="+mn-ea"/>
              <a:cs typeface="+mn-cs"/>
            </a:endParaRPr>
          </a:p>
          <a:p>
            <a:r>
              <a:rPr lang="en-US" sz="1400" kern="1200" dirty="0" err="1" smtClean="0">
                <a:solidFill>
                  <a:schemeClr val="tx1"/>
                </a:solidFill>
                <a:effectLst/>
                <a:latin typeface="+mn-lt"/>
                <a:ea typeface="+mn-ea"/>
                <a:cs typeface="+mn-cs"/>
              </a:rPr>
              <a:t>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измяна</a:t>
            </a:r>
            <a:r>
              <a:rPr lang="en-US" sz="1400" kern="1200" dirty="0" smtClean="0">
                <a:solidFill>
                  <a:schemeClr val="tx1"/>
                </a:solidFill>
                <a:effectLst/>
                <a:latin typeface="+mn-lt"/>
                <a:ea typeface="+mn-ea"/>
                <a:cs typeface="+mn-cs"/>
              </a:rPr>
              <a:t> в </a:t>
            </a:r>
            <a:r>
              <a:rPr lang="en-US" sz="1400" kern="1200" dirty="0" err="1" smtClean="0">
                <a:solidFill>
                  <a:schemeClr val="tx1"/>
                </a:solidFill>
                <a:effectLst/>
                <a:latin typeface="+mn-lt"/>
                <a:ea typeface="+mn-ea"/>
                <a:cs typeface="+mn-cs"/>
              </a:rPr>
              <a:t>логиката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приложенията</a:t>
            </a:r>
            <a:r>
              <a:rPr lang="en-US" sz="14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marL="0" lvl="1" indent="0">
              <a:buNone/>
            </a:pPr>
            <a:endParaRPr lang="en-US" dirty="0" smtClean="0"/>
          </a:p>
        </p:txBody>
      </p:sp>
    </p:spTree>
    <p:extLst>
      <p:ext uri="{BB962C8B-B14F-4D97-AF65-F5344CB8AC3E}">
        <p14:creationId xmlns:p14="http://schemas.microsoft.com/office/powerpoint/2010/main" val="3657450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44109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bg-BG" dirty="0" smtClean="0"/>
              <a:t>Данните</a:t>
            </a:r>
            <a:r>
              <a:rPr lang="bg-BG" baseline="0" dirty="0" smtClean="0"/>
              <a:t> се предават през Интернет до </a:t>
            </a:r>
            <a:r>
              <a:rPr lang="en-US" sz="1400" kern="1200" dirty="0" smtClean="0">
                <a:solidFill>
                  <a:schemeClr val="tx1"/>
                </a:solidFill>
                <a:effectLst/>
                <a:latin typeface="+mn-lt"/>
                <a:ea typeface="+mn-ea"/>
                <a:cs typeface="+mn-cs"/>
              </a:rPr>
              <a:t>App</a:t>
            </a:r>
            <a:r>
              <a:rPr lang="bg-BG" sz="1400" kern="1200" dirty="0" smtClean="0">
                <a:solidFill>
                  <a:schemeClr val="tx1"/>
                </a:solidFill>
                <a:effectLst/>
                <a:latin typeface="+mn-lt"/>
                <a:ea typeface="+mn-ea"/>
                <a:cs typeface="+mn-cs"/>
              </a:rPr>
              <a:t>-ита,</a:t>
            </a:r>
            <a:r>
              <a:rPr lang="bg-BG" sz="1400" kern="1200" baseline="0" dirty="0" smtClean="0">
                <a:solidFill>
                  <a:schemeClr val="tx1"/>
                </a:solidFill>
                <a:effectLst/>
                <a:latin typeface="+mn-lt"/>
                <a:ea typeface="+mn-ea"/>
                <a:cs typeface="+mn-cs"/>
              </a:rPr>
              <a:t> които</a:t>
            </a:r>
            <a:r>
              <a:rPr lang="bg-BG" sz="1400" kern="1200" dirty="0" smtClean="0">
                <a:solidFill>
                  <a:schemeClr val="tx1"/>
                </a:solidFill>
                <a:effectLst/>
                <a:latin typeface="+mn-lt"/>
                <a:ea typeface="+mn-ea"/>
                <a:cs typeface="+mn-cs"/>
              </a:rPr>
              <a:t> обработват заявките и поемат натоварването. След обработката, данните се записват в базата данни.</a:t>
            </a:r>
            <a:endParaRPr lang="en-US" sz="14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906879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Case of </a:t>
            </a:r>
            <a:r>
              <a:rPr lang="en-US" dirty="0" err="1" smtClean="0"/>
              <a:t>nondistributed</a:t>
            </a:r>
            <a:r>
              <a:rPr lang="en-US" baseline="0" dirty="0" smtClean="0"/>
              <a:t> system?</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8387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fontScale="70000" lnSpcReduction="20000"/>
          </a:bodyPr>
          <a:lstStyle/>
          <a:p>
            <a:r>
              <a:rPr lang="en-US" sz="1400" kern="1200" dirty="0" err="1" smtClean="0">
                <a:solidFill>
                  <a:schemeClr val="tx1"/>
                </a:solidFill>
                <a:effectLst/>
                <a:latin typeface="+mn-lt"/>
                <a:ea typeface="+mn-ea"/>
                <a:cs typeface="+mn-cs"/>
              </a:rPr>
              <a:t>Теоремата</a:t>
            </a:r>
            <a:r>
              <a:rPr lang="en-US" sz="1400" kern="1200" dirty="0" smtClean="0">
                <a:solidFill>
                  <a:schemeClr val="tx1"/>
                </a:solidFill>
                <a:effectLst/>
                <a:latin typeface="+mn-lt"/>
                <a:ea typeface="+mn-ea"/>
                <a:cs typeface="+mn-cs"/>
              </a:rPr>
              <a:t> CAP </a:t>
            </a:r>
            <a:r>
              <a:rPr lang="en-US" sz="1400" kern="1200" dirty="0" err="1" smtClean="0">
                <a:solidFill>
                  <a:schemeClr val="tx1"/>
                </a:solidFill>
                <a:effectLst/>
                <a:latin typeface="+mn-lt"/>
                <a:ea typeface="+mn-ea"/>
                <a:cs typeface="+mn-cs"/>
              </a:rPr>
              <a:t>твърди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че</a:t>
            </a:r>
            <a:r>
              <a:rPr lang="en-US" sz="1400" kern="1200" dirty="0" smtClean="0">
                <a:solidFill>
                  <a:schemeClr val="tx1"/>
                </a:solidFill>
                <a:effectLst/>
                <a:latin typeface="+mn-lt"/>
                <a:ea typeface="+mn-ea"/>
                <a:cs typeface="+mn-cs"/>
              </a:rPr>
              <a:t> в </a:t>
            </a:r>
            <a:r>
              <a:rPr lang="en-US" sz="1400" kern="1200" dirty="0" err="1" smtClean="0">
                <a:solidFill>
                  <a:schemeClr val="tx1"/>
                </a:solidFill>
                <a:effectLst/>
                <a:latin typeface="+mn-lt"/>
                <a:ea typeface="+mn-ea"/>
                <a:cs typeface="+mn-cs"/>
              </a:rPr>
              <a:t>една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разпределена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система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трябва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се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избере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между</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две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от</a:t>
            </a:r>
            <a:endParaRPr lang="en-US" sz="1400" kern="1200" dirty="0" smtClean="0">
              <a:solidFill>
                <a:schemeClr val="tx1"/>
              </a:solidFill>
              <a:effectLst/>
              <a:latin typeface="+mn-lt"/>
              <a:ea typeface="+mn-ea"/>
              <a:cs typeface="+mn-cs"/>
            </a:endParaRPr>
          </a:p>
          <a:p>
            <a:r>
              <a:rPr lang="en-US" sz="1400" kern="1200" dirty="0" err="1" smtClean="0">
                <a:solidFill>
                  <a:schemeClr val="tx1"/>
                </a:solidFill>
                <a:effectLst/>
                <a:latin typeface="+mn-lt"/>
                <a:ea typeface="+mn-ea"/>
                <a:cs typeface="+mn-cs"/>
              </a:rPr>
              <a:t>Консистентност</a:t>
            </a:r>
            <a:r>
              <a:rPr lang="en-US" sz="1400" kern="1200" dirty="0" smtClean="0">
                <a:solidFill>
                  <a:schemeClr val="tx1"/>
                </a:solidFill>
                <a:effectLst/>
                <a:latin typeface="+mn-lt"/>
                <a:ea typeface="+mn-ea"/>
                <a:cs typeface="+mn-cs"/>
              </a:rPr>
              <a:t> (Consistency (C)), </a:t>
            </a:r>
            <a:r>
              <a:rPr lang="en-US" sz="1400" kern="1200" dirty="0" err="1" smtClean="0">
                <a:solidFill>
                  <a:schemeClr val="tx1"/>
                </a:solidFill>
                <a:effectLst/>
                <a:latin typeface="+mn-lt"/>
                <a:ea typeface="+mn-ea"/>
                <a:cs typeface="+mn-cs"/>
              </a:rPr>
              <a:t>Наличност</a:t>
            </a:r>
            <a:r>
              <a:rPr lang="en-US" sz="1400" kern="1200" dirty="0" smtClean="0">
                <a:solidFill>
                  <a:schemeClr val="tx1"/>
                </a:solidFill>
                <a:effectLst/>
                <a:latin typeface="+mn-lt"/>
                <a:ea typeface="+mn-ea"/>
                <a:cs typeface="+mn-cs"/>
              </a:rPr>
              <a:t> (Availability (A)) и </a:t>
            </a:r>
            <a:r>
              <a:rPr lang="en-US" sz="1400" kern="1200" dirty="0" err="1" smtClean="0">
                <a:solidFill>
                  <a:schemeClr val="tx1"/>
                </a:solidFill>
                <a:effectLst/>
                <a:latin typeface="+mn-lt"/>
                <a:ea typeface="+mn-ea"/>
                <a:cs typeface="+mn-cs"/>
              </a:rPr>
              <a:t>възможност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за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разделяне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части</a:t>
            </a:r>
            <a:r>
              <a:rPr lang="en-US" sz="1400" kern="1200" dirty="0" smtClean="0">
                <a:solidFill>
                  <a:schemeClr val="tx1"/>
                </a:solidFill>
                <a:effectLst/>
                <a:latin typeface="+mn-lt"/>
                <a:ea typeface="+mn-ea"/>
                <a:cs typeface="+mn-cs"/>
              </a:rPr>
              <a:t> (Partition tolerance (A)). </a:t>
            </a:r>
            <a:r>
              <a:rPr lang="en-US" sz="1400" kern="1200" dirty="0" err="1" smtClean="0">
                <a:solidFill>
                  <a:schemeClr val="tx1"/>
                </a:solidFill>
                <a:effectLst/>
                <a:latin typeface="+mn-lt"/>
                <a:ea typeface="+mn-ea"/>
                <a:cs typeface="+mn-cs"/>
              </a:rPr>
              <a:t>Т.е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едновременното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осигуряване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трите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не</a:t>
            </a:r>
            <a:r>
              <a:rPr lang="en-US" sz="1400" kern="1200" dirty="0" smtClean="0">
                <a:solidFill>
                  <a:schemeClr val="tx1"/>
                </a:solidFill>
                <a:effectLst/>
                <a:latin typeface="+mn-lt"/>
                <a:ea typeface="+mn-ea"/>
                <a:cs typeface="+mn-cs"/>
              </a:rPr>
              <a:t> е </a:t>
            </a:r>
            <a:r>
              <a:rPr lang="en-US" sz="1400" kern="1200" dirty="0" err="1" smtClean="0">
                <a:solidFill>
                  <a:schemeClr val="tx1"/>
                </a:solidFill>
                <a:effectLst/>
                <a:latin typeface="+mn-lt"/>
                <a:ea typeface="+mn-ea"/>
                <a:cs typeface="+mn-cs"/>
              </a:rPr>
              <a:t>възможно</a:t>
            </a:r>
            <a:r>
              <a:rPr lang="en-US" sz="1400" kern="1200" dirty="0" smtClean="0">
                <a:solidFill>
                  <a:schemeClr val="tx1"/>
                </a:solidFill>
                <a:effectLst/>
                <a:latin typeface="+mn-lt"/>
                <a:ea typeface="+mn-ea"/>
                <a:cs typeface="+mn-cs"/>
              </a:rPr>
              <a:t>.</a:t>
            </a:r>
          </a:p>
          <a:p>
            <a:r>
              <a:rPr lang="en-US" sz="1400" kern="1200" dirty="0" smtClean="0">
                <a:solidFill>
                  <a:schemeClr val="tx1"/>
                </a:solidFill>
                <a:effectLst/>
                <a:latin typeface="+mn-lt"/>
                <a:ea typeface="+mn-ea"/>
                <a:cs typeface="+mn-cs"/>
              </a:rPr>
              <a:t> </a:t>
            </a:r>
          </a:p>
          <a:p>
            <a:r>
              <a:rPr lang="en-US" sz="1400" i="1" kern="1200" dirty="0" err="1" smtClean="0">
                <a:solidFill>
                  <a:schemeClr val="tx1"/>
                </a:solidFill>
                <a:effectLst/>
                <a:latin typeface="+mn-lt"/>
                <a:ea typeface="+mn-ea"/>
                <a:cs typeface="+mn-cs"/>
              </a:rPr>
              <a:t>Консистентност</a:t>
            </a:r>
            <a:r>
              <a:rPr lang="en-US" sz="1400" i="1" kern="1200" dirty="0" smtClean="0">
                <a:solidFill>
                  <a:schemeClr val="tx1"/>
                </a:solidFill>
                <a:effectLst/>
                <a:latin typeface="+mn-lt"/>
                <a:ea typeface="+mn-ea"/>
                <a:cs typeface="+mn-cs"/>
              </a:rPr>
              <a:t>:</a:t>
            </a:r>
            <a:endParaRPr lang="en-US" sz="1400" kern="1200" dirty="0" smtClean="0">
              <a:solidFill>
                <a:schemeClr val="tx1"/>
              </a:solidFill>
              <a:effectLst/>
              <a:latin typeface="+mn-lt"/>
              <a:ea typeface="+mn-ea"/>
              <a:cs typeface="+mn-cs"/>
            </a:endParaRPr>
          </a:p>
          <a:p>
            <a:r>
              <a:rPr lang="en-US" sz="1400" kern="1200" dirty="0" err="1" smtClean="0">
                <a:solidFill>
                  <a:schemeClr val="tx1"/>
                </a:solidFill>
                <a:effectLst/>
                <a:latin typeface="+mn-lt"/>
                <a:ea typeface="+mn-ea"/>
                <a:cs typeface="+mn-cs"/>
              </a:rPr>
              <a:t>Всички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клиенти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базата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данни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виждат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една</a:t>
            </a:r>
            <a:r>
              <a:rPr lang="en-US" sz="1400" kern="1200" dirty="0" smtClean="0">
                <a:solidFill>
                  <a:schemeClr val="tx1"/>
                </a:solidFill>
                <a:effectLst/>
                <a:latin typeface="+mn-lt"/>
                <a:ea typeface="+mn-ea"/>
                <a:cs typeface="+mn-cs"/>
              </a:rPr>
              <a:t> и </a:t>
            </a:r>
            <a:r>
              <a:rPr lang="en-US" sz="1400" kern="1200" dirty="0" err="1" smtClean="0">
                <a:solidFill>
                  <a:schemeClr val="tx1"/>
                </a:solidFill>
                <a:effectLst/>
                <a:latin typeface="+mn-lt"/>
                <a:ea typeface="+mn-ea"/>
                <a:cs typeface="+mn-cs"/>
              </a:rPr>
              <a:t>съща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информация</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даже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при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конкурентно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обновяване</a:t>
            </a:r>
            <a:r>
              <a:rPr lang="en-US" sz="1400" kern="1200" dirty="0" smtClean="0">
                <a:solidFill>
                  <a:schemeClr val="tx1"/>
                </a:solidFill>
                <a:effectLst/>
                <a:latin typeface="+mn-lt"/>
                <a:ea typeface="+mn-ea"/>
                <a:cs typeface="+mn-cs"/>
              </a:rPr>
              <a:t>.</a:t>
            </a:r>
          </a:p>
          <a:p>
            <a:r>
              <a:rPr lang="en-US" sz="1400" i="1"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r>
              <a:rPr lang="en-US" sz="1400" i="1" kern="1200" dirty="0" err="1" smtClean="0">
                <a:solidFill>
                  <a:schemeClr val="tx1"/>
                </a:solidFill>
                <a:effectLst/>
                <a:latin typeface="+mn-lt"/>
                <a:ea typeface="+mn-ea"/>
                <a:cs typeface="+mn-cs"/>
              </a:rPr>
              <a:t>Наличност</a:t>
            </a:r>
            <a:r>
              <a:rPr lang="en-US" sz="1400" i="1" kern="1200" dirty="0" smtClean="0">
                <a:solidFill>
                  <a:schemeClr val="tx1"/>
                </a:solidFill>
                <a:effectLst/>
                <a:latin typeface="+mn-lt"/>
                <a:ea typeface="+mn-ea"/>
                <a:cs typeface="+mn-cs"/>
              </a:rPr>
              <a:t>:</a:t>
            </a:r>
            <a:endParaRPr lang="en-US" sz="1400" kern="1200" dirty="0" smtClean="0">
              <a:solidFill>
                <a:schemeClr val="tx1"/>
              </a:solidFill>
              <a:effectLst/>
              <a:latin typeface="+mn-lt"/>
              <a:ea typeface="+mn-ea"/>
              <a:cs typeface="+mn-cs"/>
            </a:endParaRPr>
          </a:p>
          <a:p>
            <a:r>
              <a:rPr lang="en-US" sz="1400" kern="1200" dirty="0" err="1" smtClean="0">
                <a:solidFill>
                  <a:schemeClr val="tx1"/>
                </a:solidFill>
                <a:effectLst/>
                <a:latin typeface="+mn-lt"/>
                <a:ea typeface="+mn-ea"/>
                <a:cs typeface="+mn-cs"/>
              </a:rPr>
              <a:t>Всички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клиенти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базата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данни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могат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достъпват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някоя</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версия</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информацията</a:t>
            </a:r>
            <a:r>
              <a:rPr lang="en-US" sz="1400" kern="1200" dirty="0" smtClean="0">
                <a:solidFill>
                  <a:schemeClr val="tx1"/>
                </a:solidFill>
                <a:effectLst/>
                <a:latin typeface="+mn-lt"/>
                <a:ea typeface="+mn-ea"/>
                <a:cs typeface="+mn-cs"/>
              </a:rPr>
              <a:t>.</a:t>
            </a:r>
          </a:p>
          <a:p>
            <a:r>
              <a:rPr lang="en-US" sz="1400" i="1"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r>
              <a:rPr lang="en-US" sz="1400" i="1" kern="1200" dirty="0" err="1" smtClean="0">
                <a:solidFill>
                  <a:schemeClr val="tx1"/>
                </a:solidFill>
                <a:effectLst/>
                <a:latin typeface="+mn-lt"/>
                <a:ea typeface="+mn-ea"/>
                <a:cs typeface="+mn-cs"/>
              </a:rPr>
              <a:t>Възможност</a:t>
            </a:r>
            <a:r>
              <a:rPr lang="en-US" sz="1400" i="1" kern="1200" dirty="0" smtClean="0">
                <a:solidFill>
                  <a:schemeClr val="tx1"/>
                </a:solidFill>
                <a:effectLst/>
                <a:latin typeface="+mn-lt"/>
                <a:ea typeface="+mn-ea"/>
                <a:cs typeface="+mn-cs"/>
              </a:rPr>
              <a:t> </a:t>
            </a:r>
            <a:r>
              <a:rPr lang="en-US" sz="1400" i="1" kern="1200" dirty="0" err="1" smtClean="0">
                <a:solidFill>
                  <a:schemeClr val="tx1"/>
                </a:solidFill>
                <a:effectLst/>
                <a:latin typeface="+mn-lt"/>
                <a:ea typeface="+mn-ea"/>
                <a:cs typeface="+mn-cs"/>
              </a:rPr>
              <a:t>за</a:t>
            </a:r>
            <a:r>
              <a:rPr lang="en-US" sz="1400" i="1" kern="1200" dirty="0" smtClean="0">
                <a:solidFill>
                  <a:schemeClr val="tx1"/>
                </a:solidFill>
                <a:effectLst/>
                <a:latin typeface="+mn-lt"/>
                <a:ea typeface="+mn-ea"/>
                <a:cs typeface="+mn-cs"/>
              </a:rPr>
              <a:t> </a:t>
            </a:r>
            <a:r>
              <a:rPr lang="en-US" sz="1400" i="1" kern="1200" dirty="0" err="1" smtClean="0">
                <a:solidFill>
                  <a:schemeClr val="tx1"/>
                </a:solidFill>
                <a:effectLst/>
                <a:latin typeface="+mn-lt"/>
                <a:ea typeface="+mn-ea"/>
                <a:cs typeface="+mn-cs"/>
              </a:rPr>
              <a:t>разделяне</a:t>
            </a:r>
            <a:r>
              <a:rPr lang="en-US" sz="1400" i="1" kern="1200" dirty="0" smtClean="0">
                <a:solidFill>
                  <a:schemeClr val="tx1"/>
                </a:solidFill>
                <a:effectLst/>
                <a:latin typeface="+mn-lt"/>
                <a:ea typeface="+mn-ea"/>
                <a:cs typeface="+mn-cs"/>
              </a:rPr>
              <a:t>:</a:t>
            </a:r>
            <a:endParaRPr lang="en-US" sz="1400" kern="1200" dirty="0" smtClean="0">
              <a:solidFill>
                <a:schemeClr val="tx1"/>
              </a:solidFill>
              <a:effectLst/>
              <a:latin typeface="+mn-lt"/>
              <a:ea typeface="+mn-ea"/>
              <a:cs typeface="+mn-cs"/>
            </a:endParaRPr>
          </a:p>
          <a:p>
            <a:r>
              <a:rPr lang="en-US" sz="1400" kern="1200" dirty="0" err="1" smtClean="0">
                <a:solidFill>
                  <a:schemeClr val="tx1"/>
                </a:solidFill>
                <a:effectLst/>
                <a:latin typeface="+mn-lt"/>
                <a:ea typeface="+mn-ea"/>
                <a:cs typeface="+mn-cs"/>
              </a:rPr>
              <a:t>Базата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данни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може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се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разделя</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върху</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множество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сървъри</a:t>
            </a:r>
            <a:r>
              <a:rPr lang="en-US" sz="1400" kern="1200" dirty="0" smtClean="0">
                <a:solidFill>
                  <a:schemeClr val="tx1"/>
                </a:solidFill>
                <a:effectLst/>
                <a:latin typeface="+mn-lt"/>
                <a:ea typeface="+mn-ea"/>
                <a:cs typeface="+mn-cs"/>
              </a:rPr>
              <a:t>.</a:t>
            </a:r>
          </a:p>
          <a:p>
            <a:r>
              <a:rPr lang="en-US" sz="1400" kern="1200" dirty="0" smtClean="0">
                <a:solidFill>
                  <a:schemeClr val="tx1"/>
                </a:solidFill>
                <a:effectLst/>
                <a:latin typeface="+mn-lt"/>
                <a:ea typeface="+mn-ea"/>
                <a:cs typeface="+mn-cs"/>
              </a:rPr>
              <a:t> </a:t>
            </a:r>
          </a:p>
          <a:p>
            <a:r>
              <a:rPr lang="en-US" sz="1400" kern="1200" dirty="0" err="1" smtClean="0">
                <a:solidFill>
                  <a:schemeClr val="tx1"/>
                </a:solidFill>
                <a:effectLst/>
                <a:latin typeface="+mn-lt"/>
                <a:ea typeface="+mn-ea"/>
                <a:cs typeface="+mn-cs"/>
              </a:rPr>
              <a:t>Изберете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две</a:t>
            </a:r>
            <a:r>
              <a:rPr lang="en-US" sz="1400" kern="1200" dirty="0" smtClean="0">
                <a:solidFill>
                  <a:schemeClr val="tx1"/>
                </a:solidFill>
                <a:effectLst/>
                <a:latin typeface="+mn-lt"/>
                <a:ea typeface="+mn-ea"/>
                <a:cs typeface="+mn-cs"/>
              </a:rPr>
              <a:t>.</a:t>
            </a:r>
          </a:p>
          <a:p>
            <a:r>
              <a:rPr lang="en-US" sz="1400" kern="1200" dirty="0" smtClean="0">
                <a:solidFill>
                  <a:schemeClr val="tx1"/>
                </a:solidFill>
                <a:effectLst/>
                <a:latin typeface="+mn-lt"/>
                <a:ea typeface="+mn-ea"/>
                <a:cs typeface="+mn-cs"/>
              </a:rPr>
              <a:t> </a:t>
            </a:r>
          </a:p>
          <a:p>
            <a:r>
              <a:rPr lang="en-US" sz="1400" kern="1200" dirty="0" err="1" smtClean="0">
                <a:solidFill>
                  <a:schemeClr val="tx1"/>
                </a:solidFill>
                <a:effectLst/>
                <a:latin typeface="+mn-lt"/>
                <a:ea typeface="+mn-ea"/>
                <a:cs typeface="+mn-cs"/>
              </a:rPr>
              <a:t>Решението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повечето</a:t>
            </a:r>
            <a:r>
              <a:rPr lang="en-US" sz="1400" kern="1200" dirty="0" smtClean="0">
                <a:solidFill>
                  <a:schemeClr val="tx1"/>
                </a:solidFill>
                <a:effectLst/>
                <a:latin typeface="+mn-lt"/>
                <a:ea typeface="+mn-ea"/>
                <a:cs typeface="+mn-cs"/>
              </a:rPr>
              <a:t> NoSQL </a:t>
            </a:r>
            <a:r>
              <a:rPr lang="en-US" sz="1400" kern="1200" dirty="0" err="1" smtClean="0">
                <a:solidFill>
                  <a:schemeClr val="tx1"/>
                </a:solidFill>
                <a:effectLst/>
                <a:latin typeface="+mn-lt"/>
                <a:ea typeface="+mn-ea"/>
                <a:cs typeface="+mn-cs"/>
              </a:rPr>
              <a:t>бази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данни</a:t>
            </a:r>
            <a:r>
              <a:rPr lang="en-US" sz="1400" kern="1200" dirty="0" smtClean="0">
                <a:solidFill>
                  <a:schemeClr val="tx1"/>
                </a:solidFill>
                <a:effectLst/>
                <a:latin typeface="+mn-lt"/>
                <a:ea typeface="+mn-ea"/>
                <a:cs typeface="+mn-cs"/>
              </a:rPr>
              <a:t> е </a:t>
            </a:r>
            <a:r>
              <a:rPr lang="en-US" sz="1400" kern="1200" dirty="0" err="1" smtClean="0">
                <a:solidFill>
                  <a:schemeClr val="tx1"/>
                </a:solidFill>
                <a:effectLst/>
                <a:latin typeface="+mn-lt"/>
                <a:ea typeface="+mn-ea"/>
                <a:cs typeface="+mn-cs"/>
              </a:rPr>
              <a:t>да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изберат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наличност</a:t>
            </a:r>
            <a:r>
              <a:rPr lang="en-US" sz="1400" kern="1200" dirty="0" smtClean="0">
                <a:solidFill>
                  <a:schemeClr val="tx1"/>
                </a:solidFill>
                <a:effectLst/>
                <a:latin typeface="+mn-lt"/>
                <a:ea typeface="+mn-ea"/>
                <a:cs typeface="+mn-cs"/>
              </a:rPr>
              <a:t> и </a:t>
            </a:r>
            <a:r>
              <a:rPr lang="en-US" sz="1400" kern="1200" dirty="0" err="1" smtClean="0">
                <a:solidFill>
                  <a:schemeClr val="tx1"/>
                </a:solidFill>
                <a:effectLst/>
                <a:latin typeface="+mn-lt"/>
                <a:ea typeface="+mn-ea"/>
                <a:cs typeface="+mn-cs"/>
              </a:rPr>
              <a:t>възможност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за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разделяне</a:t>
            </a:r>
            <a:r>
              <a:rPr lang="en-US" sz="1400" kern="1200" dirty="0" smtClean="0">
                <a:solidFill>
                  <a:schemeClr val="tx1"/>
                </a:solidFill>
                <a:effectLst/>
                <a:latin typeface="+mn-lt"/>
                <a:ea typeface="+mn-ea"/>
                <a:cs typeface="+mn-cs"/>
              </a:rPr>
              <a:t>,</a:t>
            </a:r>
          </a:p>
          <a:p>
            <a:r>
              <a:rPr lang="en-US" sz="1400" kern="1200" dirty="0" err="1" smtClean="0">
                <a:solidFill>
                  <a:schemeClr val="tx1"/>
                </a:solidFill>
                <a:effectLst/>
                <a:latin typeface="+mn-lt"/>
                <a:ea typeface="+mn-ea"/>
                <a:cs typeface="+mn-cs"/>
              </a:rPr>
              <a:t>за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сметка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консистентността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като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се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търси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максимално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бърза</a:t>
            </a:r>
            <a:r>
              <a:rPr lang="en-US" sz="1400" kern="1200" dirty="0" smtClean="0">
                <a:solidFill>
                  <a:schemeClr val="tx1"/>
                </a:solidFill>
                <a:effectLst/>
                <a:latin typeface="+mn-lt"/>
                <a:ea typeface="+mn-ea"/>
                <a:cs typeface="+mn-cs"/>
              </a:rPr>
              <a:t> и </a:t>
            </a:r>
            <a:r>
              <a:rPr lang="en-US" sz="1400" kern="1200" dirty="0" err="1" smtClean="0">
                <a:solidFill>
                  <a:schemeClr val="tx1"/>
                </a:solidFill>
                <a:effectLst/>
                <a:latin typeface="+mn-lt"/>
                <a:ea typeface="+mn-ea"/>
                <a:cs typeface="+mn-cs"/>
              </a:rPr>
              <a:t>надеждна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синхронизация</a:t>
            </a:r>
            <a:endParaRPr lang="en-US" sz="1400" kern="1200" dirty="0" smtClean="0">
              <a:solidFill>
                <a:schemeClr val="tx1"/>
              </a:solidFill>
              <a:effectLst/>
              <a:latin typeface="+mn-lt"/>
              <a:ea typeface="+mn-ea"/>
              <a:cs typeface="+mn-cs"/>
            </a:endParaRPr>
          </a:p>
          <a:p>
            <a:r>
              <a:rPr lang="en-US" sz="1400" kern="1200" dirty="0" err="1" smtClean="0">
                <a:solidFill>
                  <a:schemeClr val="tx1"/>
                </a:solidFill>
                <a:effectLst/>
                <a:latin typeface="+mn-lt"/>
                <a:ea typeface="+mn-ea"/>
                <a:cs typeface="+mn-cs"/>
              </a:rPr>
              <a:t>между</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отделните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сървъри</a:t>
            </a:r>
            <a:r>
              <a:rPr lang="en-US" sz="1400" kern="1200" dirty="0" smtClean="0">
                <a:solidFill>
                  <a:schemeClr val="tx1"/>
                </a:solidFill>
                <a:effectLst/>
                <a:latin typeface="+mn-lt"/>
                <a:ea typeface="+mn-ea"/>
                <a:cs typeface="+mn-cs"/>
              </a:rPr>
              <a:t>.</a:t>
            </a:r>
          </a:p>
          <a:p>
            <a:r>
              <a:rPr lang="en-US" sz="1400" kern="1200" dirty="0" err="1" smtClean="0">
                <a:solidFill>
                  <a:schemeClr val="tx1"/>
                </a:solidFill>
                <a:effectLst/>
                <a:latin typeface="+mn-lt"/>
                <a:ea typeface="+mn-ea"/>
                <a:cs typeface="+mn-cs"/>
              </a:rPr>
              <a:t>Ако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трябва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се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търси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гарантирана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консистентност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при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разпределена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база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данни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това</a:t>
            </a:r>
            <a:endParaRPr lang="en-US" sz="1400" kern="1200" dirty="0" smtClean="0">
              <a:solidFill>
                <a:schemeClr val="tx1"/>
              </a:solidFill>
              <a:effectLst/>
              <a:latin typeface="+mn-lt"/>
              <a:ea typeface="+mn-ea"/>
              <a:cs typeface="+mn-cs"/>
            </a:endParaRPr>
          </a:p>
          <a:p>
            <a:r>
              <a:rPr lang="en-US" sz="1400" kern="1200" dirty="0" err="1" smtClean="0">
                <a:solidFill>
                  <a:schemeClr val="tx1"/>
                </a:solidFill>
                <a:effectLst/>
                <a:latin typeface="+mn-lt"/>
                <a:ea typeface="+mn-ea"/>
                <a:cs typeface="+mn-cs"/>
              </a:rPr>
              <a:t>означава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се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изчака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кворум</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между</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отделните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сървъри</a:t>
            </a:r>
            <a:r>
              <a:rPr lang="en-US" sz="1400" kern="1200" dirty="0" smtClean="0">
                <a:solidFill>
                  <a:schemeClr val="tx1"/>
                </a:solidFill>
                <a:effectLst/>
                <a:latin typeface="+mn-lt"/>
                <a:ea typeface="+mn-ea"/>
                <a:cs typeface="+mn-cs"/>
              </a:rPr>
              <a:t> и </a:t>
            </a:r>
            <a:r>
              <a:rPr lang="en-US" sz="1400" kern="1200" dirty="0" err="1" smtClean="0">
                <a:solidFill>
                  <a:schemeClr val="tx1"/>
                </a:solidFill>
                <a:effectLst/>
                <a:latin typeface="+mn-lt"/>
                <a:ea typeface="+mn-ea"/>
                <a:cs typeface="+mn-cs"/>
              </a:rPr>
              <a:t>това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ще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бъде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задължителен</a:t>
            </a:r>
            <a:endParaRPr lang="en-US" sz="1400" kern="1200" dirty="0" smtClean="0">
              <a:solidFill>
                <a:schemeClr val="tx1"/>
              </a:solidFill>
              <a:effectLst/>
              <a:latin typeface="+mn-lt"/>
              <a:ea typeface="+mn-ea"/>
              <a:cs typeface="+mn-cs"/>
            </a:endParaRPr>
          </a:p>
          <a:p>
            <a:r>
              <a:rPr lang="en-US" sz="1400" kern="1200" dirty="0" smtClean="0">
                <a:solidFill>
                  <a:schemeClr val="tx1"/>
                </a:solidFill>
                <a:effectLst/>
                <a:latin typeface="+mn-lt"/>
                <a:ea typeface="+mn-ea"/>
                <a:cs typeface="+mn-cs"/>
              </a:rPr>
              <a:t>bottleneck (</a:t>
            </a:r>
            <a:r>
              <a:rPr lang="en-US" sz="1400" kern="1200" dirty="0" err="1" smtClean="0">
                <a:solidFill>
                  <a:schemeClr val="tx1"/>
                </a:solidFill>
                <a:effectLst/>
                <a:latin typeface="+mn-lt"/>
                <a:ea typeface="+mn-ea"/>
                <a:cs typeface="+mn-cs"/>
              </a:rPr>
              <a:t>ботълнек</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тясно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място</a:t>
            </a:r>
            <a:r>
              <a:rPr lang="en-US" sz="1400" kern="1200" dirty="0" smtClean="0">
                <a:solidFill>
                  <a:schemeClr val="tx1"/>
                </a:solidFill>
                <a:effectLst/>
                <a:latin typeface="+mn-lt"/>
                <a:ea typeface="+mn-ea"/>
                <a:cs typeface="+mn-cs"/>
              </a:rPr>
              <a:t>) в </a:t>
            </a:r>
            <a:r>
              <a:rPr lang="en-US" sz="1400" kern="1200" dirty="0" err="1" smtClean="0">
                <a:solidFill>
                  <a:schemeClr val="tx1"/>
                </a:solidFill>
                <a:effectLst/>
                <a:latin typeface="+mn-lt"/>
                <a:ea typeface="+mn-ea"/>
                <a:cs typeface="+mn-cs"/>
              </a:rPr>
              <a:t>системата</a:t>
            </a:r>
            <a:r>
              <a:rPr lang="en-US" sz="1400" kern="1200" dirty="0" smtClean="0">
                <a:solidFill>
                  <a:schemeClr val="tx1"/>
                </a:solidFill>
                <a:effectLst/>
                <a:latin typeface="+mn-lt"/>
                <a:ea typeface="+mn-ea"/>
                <a:cs typeface="+mn-cs"/>
              </a:rPr>
              <a:t>.</a:t>
            </a:r>
          </a:p>
          <a:p>
            <a:r>
              <a:rPr lang="en-US" sz="1400" kern="1200" dirty="0" smtClean="0">
                <a:solidFill>
                  <a:schemeClr val="tx1"/>
                </a:solidFill>
                <a:effectLst/>
                <a:latin typeface="+mn-lt"/>
                <a:ea typeface="+mn-ea"/>
                <a:cs typeface="+mn-cs"/>
              </a:rPr>
              <a:t> </a:t>
            </a:r>
          </a:p>
          <a:p>
            <a:r>
              <a:rPr lang="en-US" sz="1400" kern="1200" dirty="0" err="1" smtClean="0">
                <a:solidFill>
                  <a:schemeClr val="tx1"/>
                </a:solidFill>
                <a:effectLst/>
                <a:latin typeface="+mn-lt"/>
                <a:ea typeface="+mn-ea"/>
                <a:cs typeface="+mn-cs"/>
              </a:rPr>
              <a:t>Осигуряването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консистентност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при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единствен</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сървър</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обикновено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не</a:t>
            </a:r>
            <a:r>
              <a:rPr lang="en-US" sz="1400" kern="1200" dirty="0" smtClean="0">
                <a:solidFill>
                  <a:schemeClr val="tx1"/>
                </a:solidFill>
                <a:effectLst/>
                <a:latin typeface="+mn-lt"/>
                <a:ea typeface="+mn-ea"/>
                <a:cs typeface="+mn-cs"/>
              </a:rPr>
              <a:t> е </a:t>
            </a:r>
            <a:r>
              <a:rPr lang="en-US" sz="1400" kern="1200" dirty="0" err="1" smtClean="0">
                <a:solidFill>
                  <a:schemeClr val="tx1"/>
                </a:solidFill>
                <a:effectLst/>
                <a:latin typeface="+mn-lt"/>
                <a:ea typeface="+mn-ea"/>
                <a:cs typeface="+mn-cs"/>
              </a:rPr>
              <a:t>проблем</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при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всички</a:t>
            </a:r>
            <a:endParaRPr lang="en-US" sz="1400" kern="1200" dirty="0" smtClean="0">
              <a:solidFill>
                <a:schemeClr val="tx1"/>
              </a:solidFill>
              <a:effectLst/>
              <a:latin typeface="+mn-lt"/>
              <a:ea typeface="+mn-ea"/>
              <a:cs typeface="+mn-cs"/>
            </a:endParaRPr>
          </a:p>
          <a:p>
            <a:r>
              <a:rPr lang="en-US" sz="1400" kern="1200" dirty="0" err="1" smtClean="0">
                <a:solidFill>
                  <a:schemeClr val="tx1"/>
                </a:solidFill>
                <a:effectLst/>
                <a:latin typeface="+mn-lt"/>
                <a:ea typeface="+mn-ea"/>
                <a:cs typeface="+mn-cs"/>
              </a:rPr>
              <a:t>бази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данни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за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това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въпросите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касаещи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теоремата</a:t>
            </a:r>
            <a:r>
              <a:rPr lang="en-US" sz="1400" kern="1200" dirty="0" smtClean="0">
                <a:solidFill>
                  <a:schemeClr val="tx1"/>
                </a:solidFill>
                <a:effectLst/>
                <a:latin typeface="+mn-lt"/>
                <a:ea typeface="+mn-ea"/>
                <a:cs typeface="+mn-cs"/>
              </a:rPr>
              <a:t> CAP </a:t>
            </a:r>
            <a:r>
              <a:rPr lang="en-US" sz="1400" kern="1200" dirty="0" err="1" smtClean="0">
                <a:solidFill>
                  <a:schemeClr val="tx1"/>
                </a:solidFill>
                <a:effectLst/>
                <a:latin typeface="+mn-lt"/>
                <a:ea typeface="+mn-ea"/>
                <a:cs typeface="+mn-cs"/>
              </a:rPr>
              <a:t>се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отнасят</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предимно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опериращите</a:t>
            </a:r>
            <a:endParaRPr lang="en-US" sz="1400" kern="1200" dirty="0" smtClean="0">
              <a:solidFill>
                <a:schemeClr val="tx1"/>
              </a:solidFill>
              <a:effectLst/>
              <a:latin typeface="+mn-lt"/>
              <a:ea typeface="+mn-ea"/>
              <a:cs typeface="+mn-cs"/>
            </a:endParaRPr>
          </a:p>
          <a:p>
            <a:r>
              <a:rPr lang="en-US" sz="1400" kern="1200" dirty="0" err="1" smtClean="0">
                <a:solidFill>
                  <a:schemeClr val="tx1"/>
                </a:solidFill>
                <a:effectLst/>
                <a:latin typeface="+mn-lt"/>
                <a:ea typeface="+mn-ea"/>
                <a:cs typeface="+mn-cs"/>
              </a:rPr>
              <a:t>върху</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множество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сървъри</a:t>
            </a:r>
            <a:r>
              <a:rPr lang="en-US" sz="1400" kern="1200" dirty="0" smtClean="0">
                <a:solidFill>
                  <a:schemeClr val="tx1"/>
                </a:solidFill>
                <a:effectLst/>
                <a:latin typeface="+mn-lt"/>
                <a:ea typeface="+mn-ea"/>
                <a:cs typeface="+mn-cs"/>
              </a:rPr>
              <a:t> NoSQL </a:t>
            </a:r>
            <a:r>
              <a:rPr lang="en-US" sz="1400" kern="1200" dirty="0" err="1" smtClean="0">
                <a:solidFill>
                  <a:schemeClr val="tx1"/>
                </a:solidFill>
                <a:effectLst/>
                <a:latin typeface="+mn-lt"/>
                <a:ea typeface="+mn-ea"/>
                <a:cs typeface="+mn-cs"/>
              </a:rPr>
              <a:t>бази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данни</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освен</a:t>
            </a:r>
            <a:r>
              <a:rPr lang="en-US" sz="1400" kern="1200" dirty="0" smtClean="0">
                <a:solidFill>
                  <a:schemeClr val="tx1"/>
                </a:solidFill>
                <a:effectLst/>
                <a:latin typeface="+mn-lt"/>
                <a:ea typeface="+mn-ea"/>
                <a:cs typeface="+mn-cs"/>
              </a:rPr>
              <a:t> в </a:t>
            </a:r>
            <a:r>
              <a:rPr lang="en-US" sz="1400" kern="1200" dirty="0" err="1" smtClean="0">
                <a:solidFill>
                  <a:schemeClr val="tx1"/>
                </a:solidFill>
                <a:effectLst/>
                <a:latin typeface="+mn-lt"/>
                <a:ea typeface="+mn-ea"/>
                <a:cs typeface="+mn-cs"/>
              </a:rPr>
              <a:t>частта</a:t>
            </a:r>
            <a:r>
              <a:rPr lang="en-US" sz="1400" kern="1200" dirty="0" smtClean="0">
                <a:solidFill>
                  <a:schemeClr val="tx1"/>
                </a:solidFill>
                <a:effectLst/>
                <a:latin typeface="+mn-lt"/>
                <a:ea typeface="+mn-ea"/>
                <a:cs typeface="+mn-cs"/>
              </a:rPr>
              <a:t> с </a:t>
            </a:r>
            <a:r>
              <a:rPr lang="en-US" sz="1400" kern="1200" dirty="0" err="1" smtClean="0">
                <a:solidFill>
                  <a:schemeClr val="tx1"/>
                </a:solidFill>
                <a:effectLst/>
                <a:latin typeface="+mn-lt"/>
                <a:ea typeface="+mn-ea"/>
                <a:cs typeface="+mn-cs"/>
              </a:rPr>
              <a:t>обобщаване</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на</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информацията</a:t>
            </a:r>
            <a:r>
              <a:rPr lang="en-US" sz="1400" kern="1200" dirty="0" smtClean="0">
                <a:solidFill>
                  <a:schemeClr val="tx1"/>
                </a:solidFill>
                <a:effectLst/>
                <a:latin typeface="+mn-lt"/>
                <a:ea typeface="+mn-ea"/>
                <a:cs typeface="+mn-cs"/>
              </a:rPr>
              <a:t>.</a:t>
            </a:r>
          </a:p>
          <a:p>
            <a:r>
              <a:rPr lang="en-US" sz="1400" kern="1200" dirty="0" smtClean="0">
                <a:solidFill>
                  <a:schemeClr val="tx1"/>
                </a:solidFill>
                <a:effectLst/>
                <a:latin typeface="+mn-lt"/>
                <a:ea typeface="+mn-ea"/>
                <a:cs typeface="+mn-cs"/>
              </a:rPr>
              <a:t>Amazon Dynamo </a:t>
            </a:r>
            <a:r>
              <a:rPr lang="en-US" sz="1400" kern="1200" dirty="0" err="1" smtClean="0">
                <a:solidFill>
                  <a:schemeClr val="tx1"/>
                </a:solidFill>
                <a:effectLst/>
                <a:latin typeface="+mn-lt"/>
                <a:ea typeface="+mn-ea"/>
                <a:cs typeface="+mn-cs"/>
              </a:rPr>
              <a:t>имплементира</a:t>
            </a:r>
            <a:r>
              <a:rPr lang="en-US" sz="1400" kern="1200" dirty="0" smtClean="0">
                <a:solidFill>
                  <a:schemeClr val="tx1"/>
                </a:solidFill>
                <a:effectLst/>
                <a:latin typeface="+mn-lt"/>
                <a:ea typeface="+mn-ea"/>
                <a:cs typeface="+mn-cs"/>
              </a:rPr>
              <a:t> Consistent hashing (</a:t>
            </a:r>
            <a:r>
              <a:rPr lang="en-US" sz="1400" kern="1200" dirty="0" err="1" smtClean="0">
                <a:solidFill>
                  <a:schemeClr val="tx1"/>
                </a:solidFill>
                <a:effectLst/>
                <a:latin typeface="+mn-lt"/>
                <a:ea typeface="+mn-ea"/>
                <a:cs typeface="+mn-cs"/>
              </a:rPr>
              <a:t>осигурено</a:t>
            </a:r>
            <a:r>
              <a:rPr lang="en-US" sz="1400" kern="1200" dirty="0" smtClean="0">
                <a:solidFill>
                  <a:schemeClr val="tx1"/>
                </a:solidFill>
                <a:effectLst/>
                <a:latin typeface="+mn-lt"/>
                <a:ea typeface="+mn-ea"/>
                <a:cs typeface="+mn-cs"/>
              </a:rPr>
              <a:t> </a:t>
            </a:r>
            <a:r>
              <a:rPr lang="en-US" sz="1400" kern="1200" dirty="0" err="1" smtClean="0">
                <a:solidFill>
                  <a:schemeClr val="tx1"/>
                </a:solidFill>
                <a:effectLst/>
                <a:latin typeface="+mn-lt"/>
                <a:ea typeface="+mn-ea"/>
                <a:cs typeface="+mn-cs"/>
              </a:rPr>
              <a:t>от</a:t>
            </a:r>
            <a:r>
              <a:rPr lang="en-US" sz="1400" kern="1200" dirty="0" smtClean="0">
                <a:solidFill>
                  <a:schemeClr val="tx1"/>
                </a:solidFill>
                <a:effectLst/>
                <a:latin typeface="+mn-lt"/>
                <a:ea typeface="+mn-ea"/>
                <a:cs typeface="+mn-cs"/>
              </a:rPr>
              <a:t> Java).</a:t>
            </a:r>
            <a:endParaRPr lang="en-US" sz="14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47667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895829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12.sap.com/corporate-en/legal/copyright/index.epx"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de/legal/copyright/index.epx"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397" y="1122623"/>
            <a:ext cx="9146381" cy="2388153"/>
          </a:xfrm>
        </p:spPr>
        <p:txBody>
          <a:bodyPr anchor="b"/>
          <a:lstStyle>
            <a:lvl1pPr algn="ctr">
              <a:defRPr sz="6001"/>
            </a:lvl1pPr>
          </a:lstStyle>
          <a:p>
            <a:r>
              <a:rPr lang="en-US" smtClean="0"/>
              <a:t>Click to edit Master title style</a:t>
            </a:r>
            <a:endParaRPr lang="en-US"/>
          </a:p>
        </p:txBody>
      </p:sp>
      <p:sp>
        <p:nvSpPr>
          <p:cNvPr id="3" name="Subtitle 2"/>
          <p:cNvSpPr>
            <a:spLocks noGrp="1"/>
          </p:cNvSpPr>
          <p:nvPr>
            <p:ph type="subTitle" idx="1"/>
          </p:nvPr>
        </p:nvSpPr>
        <p:spPr>
          <a:xfrm>
            <a:off x="1524397" y="3602872"/>
            <a:ext cx="9146381" cy="1656145"/>
          </a:xfrm>
        </p:spPr>
        <p:txBody>
          <a:bodyPr/>
          <a:lstStyle>
            <a:lvl1pPr marL="0" indent="0" algn="ctr">
              <a:buNone/>
              <a:defRPr sz="2400"/>
            </a:lvl1pPr>
            <a:lvl2pPr marL="457291" indent="0" algn="ctr">
              <a:buNone/>
              <a:defRPr sz="2000"/>
            </a:lvl2pPr>
            <a:lvl3pPr marL="914583" indent="0" algn="ctr">
              <a:buNone/>
              <a:defRPr sz="1800"/>
            </a:lvl3pPr>
            <a:lvl4pPr marL="1371874" indent="0" algn="ctr">
              <a:buNone/>
              <a:defRPr sz="1600"/>
            </a:lvl4pPr>
            <a:lvl5pPr marL="1829166" indent="0" algn="ctr">
              <a:buNone/>
              <a:defRPr sz="1600"/>
            </a:lvl5pPr>
            <a:lvl6pPr marL="2286457" indent="0" algn="ctr">
              <a:buNone/>
              <a:defRPr sz="1600"/>
            </a:lvl6pPr>
            <a:lvl7pPr marL="2743749" indent="0" algn="ctr">
              <a:buNone/>
              <a:defRPr sz="1600"/>
            </a:lvl7pPr>
            <a:lvl8pPr marL="3201040" indent="0" algn="ctr">
              <a:buNone/>
              <a:defRPr sz="1600"/>
            </a:lvl8pPr>
            <a:lvl9pPr marL="3658332"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418" y="6357822"/>
            <a:ext cx="2743914" cy="365210"/>
          </a:xfrm>
          <a:prstGeom prst="rect">
            <a:avLst/>
          </a:prstGeom>
        </p:spPr>
        <p:txBody>
          <a:bodyPr/>
          <a:lstStyle/>
          <a:p>
            <a:fld id="{1DBF9ACF-B762-4E44-B1C0-E741F45CDB74}" type="datetimeFigureOut">
              <a:rPr lang="en-US" smtClean="0"/>
              <a:t>4/26/17</a:t>
            </a:fld>
            <a:endParaRPr lang="en-US"/>
          </a:p>
        </p:txBody>
      </p:sp>
      <p:sp>
        <p:nvSpPr>
          <p:cNvPr id="5" name="Footer Placeholder 4"/>
          <p:cNvSpPr>
            <a:spLocks noGrp="1"/>
          </p:cNvSpPr>
          <p:nvPr>
            <p:ph type="ftr" sz="quarter" idx="11"/>
          </p:nvPr>
        </p:nvSpPr>
        <p:spPr>
          <a:xfrm>
            <a:off x="4039652" y="6357822"/>
            <a:ext cx="4115872" cy="365210"/>
          </a:xfrm>
          <a:prstGeom prst="rect">
            <a:avLst/>
          </a:prstGeom>
        </p:spPr>
        <p:txBody>
          <a:bodyPr/>
          <a:lstStyle/>
          <a:p>
            <a:endParaRPr lang="en-US"/>
          </a:p>
        </p:txBody>
      </p:sp>
      <p:sp>
        <p:nvSpPr>
          <p:cNvPr id="6" name="Slide Number Placeholder 5"/>
          <p:cNvSpPr>
            <a:spLocks noGrp="1"/>
          </p:cNvSpPr>
          <p:nvPr>
            <p:ph type="sldNum" sz="quarter" idx="12"/>
          </p:nvPr>
        </p:nvSpPr>
        <p:spPr>
          <a:xfrm>
            <a:off x="8612843" y="6357822"/>
            <a:ext cx="2743914" cy="365210"/>
          </a:xfrm>
          <a:prstGeom prst="rect">
            <a:avLst/>
          </a:prstGeom>
        </p:spPr>
        <p:txBody>
          <a:bodyPr/>
          <a:lstStyle/>
          <a:p>
            <a:fld id="{D72F4C20-5ABB-5C44-BE0B-C52A3F0FF0DF}" type="slidenum">
              <a:rPr lang="en-US" smtClean="0"/>
              <a:t>‹#›</a:t>
            </a:fld>
            <a:endParaRPr lang="en-US"/>
          </a:p>
        </p:txBody>
      </p:sp>
    </p:spTree>
    <p:extLst>
      <p:ext uri="{BB962C8B-B14F-4D97-AF65-F5344CB8AC3E}">
        <p14:creationId xmlns:p14="http://schemas.microsoft.com/office/powerpoint/2010/main" val="15557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69600" y="6623893"/>
            <a:ext cx="314189"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Public</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hyperlink" Target="https://en.wikipedia.org/wiki/Eric_Brewer_(scientis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158"/>
            <a:ext cx="12195175" cy="685727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67999" y="324075"/>
            <a:ext cx="11035988" cy="923330"/>
          </a:xfrm>
        </p:spPr>
        <p:txBody>
          <a:bodyPr/>
          <a:lstStyle/>
          <a:p>
            <a:r>
              <a:rPr lang="en-US" dirty="0"/>
              <a:t>Data </a:t>
            </a:r>
            <a:r>
              <a:rPr lang="en-US" dirty="0" smtClean="0"/>
              <a:t>management </a:t>
            </a:r>
            <a:r>
              <a:rPr lang="en-US" dirty="0"/>
              <a:t>&amp; Analytics</a:t>
            </a:r>
          </a:p>
        </p:txBody>
      </p:sp>
      <p:sp>
        <p:nvSpPr>
          <p:cNvPr id="3" name="Subtitle 2"/>
          <p:cNvSpPr>
            <a:spLocks noGrp="1"/>
          </p:cNvSpPr>
          <p:nvPr>
            <p:ph type="subTitle" idx="1"/>
          </p:nvPr>
        </p:nvSpPr>
        <p:spPr>
          <a:xfrm>
            <a:off x="467999" y="1263521"/>
            <a:ext cx="10620000" cy="830997"/>
          </a:xfrm>
        </p:spPr>
        <p:txBody>
          <a:bodyPr/>
          <a:lstStyle/>
          <a:p>
            <a:r>
              <a:rPr lang="en-US" dirty="0" err="1"/>
              <a:t>Galia</a:t>
            </a:r>
            <a:r>
              <a:rPr lang="en-US" dirty="0"/>
              <a:t> </a:t>
            </a:r>
            <a:r>
              <a:rPr lang="en-US" dirty="0" err="1"/>
              <a:t>Novakova</a:t>
            </a:r>
            <a:r>
              <a:rPr lang="en-US" dirty="0"/>
              <a:t> – Asst. prof. @ FMI – Sofia </a:t>
            </a:r>
            <a:r>
              <a:rPr lang="en-US" dirty="0" smtClean="0"/>
              <a:t>University</a:t>
            </a:r>
          </a:p>
          <a:p>
            <a:r>
              <a:rPr lang="en-US" dirty="0" smtClean="0"/>
              <a:t>Martin </a:t>
            </a:r>
            <a:r>
              <a:rPr lang="en-US" dirty="0"/>
              <a:t>Vladev, Cloud &amp; Data enthusiast @ SAP Labs </a:t>
            </a:r>
            <a:r>
              <a:rPr lang="en-US" dirty="0" smtClean="0"/>
              <a:t>Bulgaria</a:t>
            </a:r>
            <a:r>
              <a:rPr lang="en-US" dirty="0"/>
              <a:t/>
            </a:r>
            <a:br>
              <a:rPr lang="en-US" dirty="0"/>
            </a:br>
            <a:r>
              <a:rPr lang="en-US" dirty="0"/>
              <a:t>April, 2017</a:t>
            </a:r>
          </a:p>
        </p:txBody>
      </p:sp>
    </p:spTree>
    <p:extLst>
      <p:ext uri="{BB962C8B-B14F-4D97-AF65-F5344CB8AC3E}">
        <p14:creationId xmlns:p14="http://schemas.microsoft.com/office/powerpoint/2010/main" val="134252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1" dirty="0"/>
              <a:t>Apache Cassandra</a:t>
            </a:r>
          </a:p>
        </p:txBody>
      </p:sp>
      <p:sp>
        <p:nvSpPr>
          <p:cNvPr id="5" name="Text Placeholder 4"/>
          <p:cNvSpPr>
            <a:spLocks noGrp="1"/>
          </p:cNvSpPr>
          <p:nvPr>
            <p:ph type="body" sz="quarter" idx="10"/>
          </p:nvPr>
        </p:nvSpPr>
        <p:spPr>
          <a:xfrm>
            <a:off x="324001" y="1547512"/>
            <a:ext cx="5856406" cy="4802488"/>
          </a:xfrm>
        </p:spPr>
        <p:txBody>
          <a:bodyPr/>
          <a:lstStyle/>
          <a:p>
            <a:pPr lvl="1"/>
            <a:r>
              <a:rPr lang="en-US" sz="2400" b="1" dirty="0" smtClean="0"/>
              <a:t>Background</a:t>
            </a:r>
          </a:p>
          <a:p>
            <a:pPr lvl="2"/>
            <a:r>
              <a:rPr lang="en-US" sz="2000" b="1" dirty="0" smtClean="0">
                <a:solidFill>
                  <a:srgbClr val="0070C0"/>
                </a:solidFill>
              </a:rPr>
              <a:t>Open source </a:t>
            </a:r>
            <a:r>
              <a:rPr lang="en-US" sz="2000" dirty="0" smtClean="0"/>
              <a:t>since 2009 </a:t>
            </a:r>
          </a:p>
          <a:p>
            <a:pPr lvl="1"/>
            <a:r>
              <a:rPr lang="en-US" sz="2400" b="1" dirty="0" smtClean="0"/>
              <a:t>Principles</a:t>
            </a:r>
          </a:p>
          <a:p>
            <a:pPr lvl="2"/>
            <a:r>
              <a:rPr lang="en-US" sz="2000" b="1" dirty="0">
                <a:solidFill>
                  <a:srgbClr val="0070C0"/>
                </a:solidFill>
              </a:rPr>
              <a:t>Fault tolerant</a:t>
            </a:r>
            <a:r>
              <a:rPr lang="en-US" sz="2000" dirty="0"/>
              <a:t>, </a:t>
            </a:r>
            <a:r>
              <a:rPr lang="en-US" sz="2000" b="1" dirty="0">
                <a:solidFill>
                  <a:srgbClr val="0070C0"/>
                </a:solidFill>
              </a:rPr>
              <a:t>high availability</a:t>
            </a:r>
            <a:r>
              <a:rPr lang="en-US" sz="2000" dirty="0"/>
              <a:t>, </a:t>
            </a:r>
            <a:r>
              <a:rPr lang="en-US" sz="2000" b="1" dirty="0">
                <a:solidFill>
                  <a:srgbClr val="0070C0"/>
                </a:solidFill>
              </a:rPr>
              <a:t>multi-data center</a:t>
            </a:r>
            <a:r>
              <a:rPr lang="en-US" sz="2000" dirty="0"/>
              <a:t>, key-value database with </a:t>
            </a:r>
            <a:r>
              <a:rPr lang="en-US" sz="2000" b="1" dirty="0">
                <a:solidFill>
                  <a:srgbClr val="0070C0"/>
                </a:solidFill>
              </a:rPr>
              <a:t>integrated caching </a:t>
            </a:r>
            <a:r>
              <a:rPr lang="en-US" sz="2000" dirty="0"/>
              <a:t>and </a:t>
            </a:r>
            <a:r>
              <a:rPr lang="en-US" sz="2000" b="1" dirty="0">
                <a:solidFill>
                  <a:srgbClr val="0070C0"/>
                </a:solidFill>
              </a:rPr>
              <a:t>tunable consistency</a:t>
            </a:r>
            <a:endParaRPr lang="en-US" sz="2000" dirty="0"/>
          </a:p>
          <a:p>
            <a:pPr lvl="2"/>
            <a:r>
              <a:rPr lang="en-US" sz="2000" dirty="0" smtClean="0"/>
              <a:t>Structured data, </a:t>
            </a:r>
            <a:r>
              <a:rPr lang="en-US" sz="2000" b="1" dirty="0" smtClean="0"/>
              <a:t>schema-optional</a:t>
            </a:r>
          </a:p>
          <a:p>
            <a:pPr lvl="2"/>
            <a:r>
              <a:rPr lang="en-US" sz="2000" dirty="0" err="1" smtClean="0"/>
              <a:t>Keyspaces</a:t>
            </a:r>
            <a:r>
              <a:rPr lang="en-US" sz="2000" dirty="0" smtClean="0"/>
              <a:t> are unit of replication/storage</a:t>
            </a:r>
          </a:p>
          <a:p>
            <a:pPr lvl="2"/>
            <a:r>
              <a:rPr lang="en-US" sz="2000" b="1" dirty="0" smtClean="0"/>
              <a:t>No </a:t>
            </a:r>
            <a:r>
              <a:rPr lang="en-US" sz="2000" b="1" dirty="0"/>
              <a:t>r</a:t>
            </a:r>
            <a:r>
              <a:rPr lang="en-US" sz="2000" b="1" dirty="0" smtClean="0"/>
              <a:t>eferential integrity</a:t>
            </a:r>
          </a:p>
          <a:p>
            <a:pPr lvl="2"/>
            <a:r>
              <a:rPr lang="en-US" sz="2000" b="1" dirty="0" smtClean="0"/>
              <a:t>No joins supported</a:t>
            </a:r>
          </a:p>
          <a:p>
            <a:pPr lvl="2"/>
            <a:r>
              <a:rPr lang="en-US" sz="2000" b="1" dirty="0"/>
              <a:t>N</a:t>
            </a:r>
            <a:r>
              <a:rPr lang="en-US" sz="2000" b="1" dirty="0" smtClean="0"/>
              <a:t>o masters or slaves</a:t>
            </a:r>
          </a:p>
          <a:p>
            <a:pPr lvl="2"/>
            <a:r>
              <a:rPr lang="en-US" sz="2000" dirty="0" smtClean="0"/>
              <a:t>Replication/recovery </a:t>
            </a:r>
            <a:r>
              <a:rPr lang="en-US" sz="2000" b="1" dirty="0" smtClean="0"/>
              <a:t>across data centers</a:t>
            </a:r>
          </a:p>
          <a:p>
            <a:pPr lvl="2"/>
            <a:r>
              <a:rPr lang="en-US" sz="2000" b="1" dirty="0" smtClean="0"/>
              <a:t>Caches data in memory</a:t>
            </a:r>
            <a:r>
              <a:rPr lang="en-US" sz="2000" dirty="0" smtClean="0"/>
              <a:t> for performance</a:t>
            </a:r>
          </a:p>
        </p:txBody>
      </p:sp>
      <p:sp>
        <p:nvSpPr>
          <p:cNvPr id="6" name="Text Placeholder 5"/>
          <p:cNvSpPr>
            <a:spLocks noGrp="1"/>
          </p:cNvSpPr>
          <p:nvPr>
            <p:ph type="body" sz="quarter" idx="11"/>
          </p:nvPr>
        </p:nvSpPr>
        <p:spPr>
          <a:xfrm>
            <a:off x="6368879" y="5312074"/>
            <a:ext cx="4166164" cy="845107"/>
          </a:xfrm>
        </p:spPr>
        <p:txBody>
          <a:bodyPr/>
          <a:lstStyle/>
          <a:p>
            <a:pPr lvl="2"/>
            <a:r>
              <a:rPr lang="en-US" b="1" dirty="0" smtClean="0"/>
              <a:t>Commit log </a:t>
            </a:r>
            <a:r>
              <a:rPr lang="en-US" dirty="0" smtClean="0"/>
              <a:t>for recovery</a:t>
            </a:r>
          </a:p>
          <a:p>
            <a:pPr lvl="2"/>
            <a:r>
              <a:rPr lang="en-US" dirty="0" smtClean="0"/>
              <a:t>Max column size 2GB</a:t>
            </a:r>
          </a:p>
          <a:p>
            <a:pPr lvl="2"/>
            <a:r>
              <a:rPr lang="en-US" dirty="0" smtClean="0"/>
              <a:t>Max 2bn columns per row</a:t>
            </a:r>
            <a:endParaRPr lang="en-US" dirty="0"/>
          </a:p>
        </p:txBody>
      </p:sp>
      <p:sp>
        <p:nvSpPr>
          <p:cNvPr id="8" name="Rectangle 7"/>
          <p:cNvSpPr/>
          <p:nvPr/>
        </p:nvSpPr>
        <p:spPr bwMode="gray">
          <a:xfrm>
            <a:off x="7922957" y="734016"/>
            <a:ext cx="940431" cy="223677"/>
          </a:xfrm>
          <a:prstGeom prst="rect">
            <a:avLst/>
          </a:prstGeom>
          <a:solidFill>
            <a:srgbClr val="00B050"/>
          </a:solidFill>
          <a:ln w="6350" algn="ctr">
            <a:solidFill>
              <a:schemeClr val="accent3">
                <a:lumMod val="60000"/>
                <a:lumOff val="40000"/>
              </a:schemeClr>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US" sz="800" kern="0" dirty="0">
                <a:ea typeface="Arial Unicode MS" pitchFamily="34" charset="-128"/>
                <a:cs typeface="Arial Unicode MS" pitchFamily="34" charset="-128"/>
              </a:rPr>
              <a:t>Data Storage</a:t>
            </a:r>
          </a:p>
        </p:txBody>
      </p:sp>
      <p:sp>
        <p:nvSpPr>
          <p:cNvPr id="9" name="Rectangle 8"/>
          <p:cNvSpPr/>
          <p:nvPr/>
        </p:nvSpPr>
        <p:spPr bwMode="gray">
          <a:xfrm>
            <a:off x="7922957" y="510339"/>
            <a:ext cx="940431" cy="223677"/>
          </a:xfrm>
          <a:prstGeom prst="rect">
            <a:avLst/>
          </a:prstGeom>
          <a:solidFill>
            <a:schemeClr val="accent3">
              <a:lumMod val="20000"/>
              <a:lumOff val="80000"/>
            </a:schemeClr>
          </a:solidFill>
          <a:ln w="6350" algn="ctr">
            <a:solidFill>
              <a:schemeClr val="accent3">
                <a:lumMod val="60000"/>
                <a:lumOff val="40000"/>
              </a:schemeClr>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US" sz="800" kern="0" dirty="0">
                <a:ea typeface="Arial Unicode MS" pitchFamily="34" charset="-128"/>
                <a:cs typeface="Arial Unicode MS" pitchFamily="34" charset="-128"/>
              </a:rPr>
              <a:t>Data </a:t>
            </a:r>
            <a:r>
              <a:rPr lang="en-US" sz="800" kern="0" dirty="0" err="1">
                <a:ea typeface="Arial Unicode MS" pitchFamily="34" charset="-128"/>
                <a:cs typeface="Arial Unicode MS" pitchFamily="34" charset="-128"/>
              </a:rPr>
              <a:t>Analyis</a:t>
            </a:r>
            <a:endParaRPr lang="en-US" sz="800" kern="0" dirty="0">
              <a:ea typeface="Arial Unicode MS" pitchFamily="34" charset="-128"/>
              <a:cs typeface="Arial Unicode MS" pitchFamily="34" charset="-128"/>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0215" y="217880"/>
            <a:ext cx="1348505" cy="876529"/>
          </a:xfrm>
          <a:prstGeom prst="rect">
            <a:avLst/>
          </a:prstGeom>
        </p:spPr>
      </p:pic>
      <p:pic>
        <p:nvPicPr>
          <p:cNvPr id="3074" name="Picture 2" descr="http://www.datastax.com/docs/_images/write_acc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9676" y="1931653"/>
            <a:ext cx="4955367" cy="3333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89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1" dirty="0"/>
              <a:t>Cassandra vs. RDBMS</a:t>
            </a:r>
          </a:p>
        </p:txBody>
      </p:sp>
      <p:graphicFrame>
        <p:nvGraphicFramePr>
          <p:cNvPr id="5" name="Table 4"/>
          <p:cNvGraphicFramePr>
            <a:graphicFrameLocks noGrp="1"/>
          </p:cNvGraphicFramePr>
          <p:nvPr>
            <p:extLst/>
          </p:nvPr>
        </p:nvGraphicFramePr>
        <p:xfrm>
          <a:off x="1756817" y="1534959"/>
          <a:ext cx="8675626" cy="4583808"/>
        </p:xfrm>
        <a:graphic>
          <a:graphicData uri="http://schemas.openxmlformats.org/drawingml/2006/table">
            <a:tbl>
              <a:tblPr firstRow="1">
                <a:tableStyleId>{2D5ABB26-0587-4C30-8999-92F81FD0307C}</a:tableStyleId>
              </a:tblPr>
              <a:tblGrid>
                <a:gridCol w="4203806"/>
                <a:gridCol w="4471820"/>
              </a:tblGrid>
              <a:tr h="410002">
                <a:tc>
                  <a:txBody>
                    <a:bodyPr/>
                    <a:lstStyle/>
                    <a:p>
                      <a:r>
                        <a:rPr lang="en-US" sz="1800" b="1" dirty="0" smtClean="0">
                          <a:solidFill>
                            <a:schemeClr val="bg1"/>
                          </a:solidFill>
                        </a:rPr>
                        <a:t>Use an RDBMS</a:t>
                      </a:r>
                      <a:r>
                        <a:rPr lang="en-US" sz="1800" b="1" baseline="0" dirty="0" smtClean="0">
                          <a:solidFill>
                            <a:schemeClr val="bg1"/>
                          </a:solidFill>
                        </a:rPr>
                        <a:t> for</a:t>
                      </a:r>
                      <a:endParaRPr lang="en-US" sz="1800" b="1" dirty="0">
                        <a:solidFill>
                          <a:schemeClr val="bg1"/>
                        </a:solidFill>
                      </a:endParaRPr>
                    </a:p>
                  </a:txBody>
                  <a:tcPr marL="34289" marR="34289" marT="34289" marB="34289">
                    <a:lnL w="19050" cap="flat" cmpd="sng" algn="ctr">
                      <a:solidFill>
                        <a:schemeClr val="accent5">
                          <a:lumMod val="75000"/>
                        </a:schemeClr>
                      </a:solidFill>
                      <a:prstDash val="solid"/>
                      <a:round/>
                      <a:headEnd type="none" w="med" len="med"/>
                      <a:tailEnd type="none" w="med" len="med"/>
                    </a:lnL>
                    <a:lnT w="19050" cap="flat" cmpd="sng" algn="ctr">
                      <a:solidFill>
                        <a:schemeClr val="accent5">
                          <a:lumMod val="75000"/>
                        </a:schemeClr>
                      </a:solidFill>
                      <a:prstDash val="solid"/>
                      <a:round/>
                      <a:headEnd type="none" w="med" len="med"/>
                      <a:tailEnd type="none" w="med" len="med"/>
                    </a:lnT>
                    <a:lnB w="19050" cap="flat" cmpd="sng" algn="ctr">
                      <a:solidFill>
                        <a:schemeClr val="accent5">
                          <a:lumMod val="75000"/>
                        </a:schemeClr>
                      </a:solidFill>
                      <a:prstDash val="solid"/>
                      <a:round/>
                      <a:headEnd type="none" w="med" len="med"/>
                      <a:tailEnd type="none" w="med" len="med"/>
                    </a:lnB>
                    <a:solidFill>
                      <a:schemeClr val="accent5">
                        <a:lumMod val="75000"/>
                      </a:schemeClr>
                    </a:solidFill>
                  </a:tcPr>
                </a:tc>
                <a:tc>
                  <a:txBody>
                    <a:bodyPr/>
                    <a:lstStyle/>
                    <a:p>
                      <a:r>
                        <a:rPr lang="en-US" sz="1800" b="1" dirty="0" smtClean="0">
                          <a:solidFill>
                            <a:schemeClr val="bg1"/>
                          </a:solidFill>
                        </a:rPr>
                        <a:t>Use Cassandra for</a:t>
                      </a:r>
                      <a:endParaRPr lang="en-US" sz="1800" b="1" dirty="0">
                        <a:solidFill>
                          <a:schemeClr val="bg1"/>
                        </a:solidFill>
                      </a:endParaRPr>
                    </a:p>
                  </a:txBody>
                  <a:tcPr marL="34289" marR="34289" marT="34289" marB="34289">
                    <a:lnR w="19050" cap="flat" cmpd="sng" algn="ctr">
                      <a:solidFill>
                        <a:schemeClr val="accent5">
                          <a:lumMod val="75000"/>
                        </a:schemeClr>
                      </a:solidFill>
                      <a:prstDash val="solid"/>
                      <a:round/>
                      <a:headEnd type="none" w="med" len="med"/>
                      <a:tailEnd type="none" w="med" len="med"/>
                    </a:lnR>
                    <a:lnT w="19050" cap="flat" cmpd="sng" algn="ctr">
                      <a:solidFill>
                        <a:schemeClr val="accent5">
                          <a:lumMod val="75000"/>
                        </a:schemeClr>
                      </a:solidFill>
                      <a:prstDash val="solid"/>
                      <a:round/>
                      <a:headEnd type="none" w="med" len="med"/>
                      <a:tailEnd type="none" w="med" len="med"/>
                    </a:lnT>
                    <a:lnB w="19050" cap="flat" cmpd="sng" algn="ctr">
                      <a:solidFill>
                        <a:schemeClr val="accent5">
                          <a:lumMod val="75000"/>
                        </a:schemeClr>
                      </a:solidFill>
                      <a:prstDash val="solid"/>
                      <a:round/>
                      <a:headEnd type="none" w="med" len="med"/>
                      <a:tailEnd type="none" w="med" len="med"/>
                    </a:lnB>
                    <a:solidFill>
                      <a:schemeClr val="accent5">
                        <a:lumMod val="75000"/>
                      </a:schemeClr>
                    </a:solidFill>
                  </a:tcPr>
                </a:tc>
              </a:tr>
              <a:tr h="410002">
                <a:tc>
                  <a:txBody>
                    <a:bodyPr/>
                    <a:lstStyle/>
                    <a:p>
                      <a:r>
                        <a:rPr lang="en-US" sz="1800" b="1" dirty="0" smtClean="0">
                          <a:solidFill>
                            <a:schemeClr val="accent1"/>
                          </a:solidFill>
                        </a:rPr>
                        <a:t>Moderate</a:t>
                      </a:r>
                      <a:r>
                        <a:rPr lang="en-US" sz="1800" dirty="0" smtClean="0">
                          <a:solidFill>
                            <a:schemeClr val="accent1"/>
                          </a:solidFill>
                        </a:rPr>
                        <a:t> </a:t>
                      </a:r>
                      <a:r>
                        <a:rPr lang="en-US" sz="1800" b="1" dirty="0" smtClean="0"/>
                        <a:t>velocity</a:t>
                      </a:r>
                      <a:r>
                        <a:rPr lang="en-US" sz="1800" dirty="0" smtClean="0"/>
                        <a:t> data</a:t>
                      </a:r>
                      <a:endParaRPr lang="en-US" sz="1800" dirty="0"/>
                    </a:p>
                  </a:txBody>
                  <a:tcPr marL="34289" marR="34289" marT="34289" marB="34289">
                    <a:lnL w="19050" cap="flat" cmpd="sng" algn="ctr">
                      <a:solidFill>
                        <a:schemeClr val="accent5">
                          <a:lumMod val="75000"/>
                        </a:schemeClr>
                      </a:solidFill>
                      <a:prstDash val="solid"/>
                      <a:round/>
                      <a:headEnd type="none" w="med" len="med"/>
                      <a:tailEnd type="none" w="med" len="med"/>
                    </a:lnL>
                    <a:lnR w="3175" cap="flat" cmpd="sng" algn="ctr">
                      <a:solidFill>
                        <a:schemeClr val="accent5">
                          <a:lumMod val="75000"/>
                        </a:schemeClr>
                      </a:solidFill>
                      <a:prstDash val="solid"/>
                      <a:round/>
                      <a:headEnd type="none" w="med" len="med"/>
                      <a:tailEnd type="none" w="med" len="med"/>
                    </a:lnR>
                    <a:lnT w="19050" cap="flat" cmpd="sng" algn="ctr">
                      <a:solidFill>
                        <a:schemeClr val="accent5">
                          <a:lumMod val="75000"/>
                        </a:schemeClr>
                      </a:solidFill>
                      <a:prstDash val="solid"/>
                      <a:round/>
                      <a:headEnd type="none" w="med" len="med"/>
                      <a:tailEnd type="none" w="med" len="med"/>
                    </a:lnT>
                  </a:tcPr>
                </a:tc>
                <a:tc>
                  <a:txBody>
                    <a:bodyPr/>
                    <a:lstStyle/>
                    <a:p>
                      <a:r>
                        <a:rPr lang="en-US" sz="1800" b="1" dirty="0" smtClean="0">
                          <a:solidFill>
                            <a:schemeClr val="accent1"/>
                          </a:solidFill>
                        </a:rPr>
                        <a:t>High</a:t>
                      </a:r>
                      <a:r>
                        <a:rPr lang="en-US" sz="1800" b="1" dirty="0" smtClean="0">
                          <a:solidFill>
                            <a:schemeClr val="tx1"/>
                          </a:solidFill>
                        </a:rPr>
                        <a:t> velocity </a:t>
                      </a:r>
                      <a:r>
                        <a:rPr lang="en-US" sz="1800" b="0" dirty="0" smtClean="0">
                          <a:solidFill>
                            <a:schemeClr val="tx1"/>
                          </a:solidFill>
                        </a:rPr>
                        <a:t>data</a:t>
                      </a:r>
                    </a:p>
                  </a:txBody>
                  <a:tcPr marL="34289" marR="34289" marT="34289" marB="34289">
                    <a:lnL w="3175" cap="flat" cmpd="sng" algn="ctr">
                      <a:solidFill>
                        <a:schemeClr val="accent5">
                          <a:lumMod val="75000"/>
                        </a:schemeClr>
                      </a:solidFill>
                      <a:prstDash val="solid"/>
                      <a:round/>
                      <a:headEnd type="none" w="med" len="med"/>
                      <a:tailEnd type="none" w="med" len="med"/>
                    </a:lnL>
                    <a:lnR w="19050" cap="flat" cmpd="sng" algn="ctr">
                      <a:solidFill>
                        <a:schemeClr val="accent5">
                          <a:lumMod val="75000"/>
                        </a:schemeClr>
                      </a:solidFill>
                      <a:prstDash val="solid"/>
                      <a:round/>
                      <a:headEnd type="none" w="med" len="med"/>
                      <a:tailEnd type="none" w="med" len="med"/>
                    </a:lnR>
                    <a:lnT w="19050" cap="flat" cmpd="sng" algn="ctr">
                      <a:solidFill>
                        <a:schemeClr val="accent5">
                          <a:lumMod val="75000"/>
                        </a:schemeClr>
                      </a:solidFill>
                      <a:prstDash val="solid"/>
                      <a:round/>
                      <a:headEnd type="none" w="med" len="med"/>
                      <a:tailEnd type="none" w="med" len="med"/>
                    </a:lnT>
                  </a:tcPr>
                </a:tc>
              </a:tr>
              <a:tr h="4100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accent1"/>
                          </a:solidFill>
                        </a:rPr>
                        <a:t>Moderate</a:t>
                      </a:r>
                      <a:r>
                        <a:rPr lang="en-US" sz="1800" dirty="0" smtClean="0"/>
                        <a:t> </a:t>
                      </a:r>
                      <a:r>
                        <a:rPr lang="en-US" sz="1800" b="1" dirty="0" smtClean="0"/>
                        <a:t>data volumes</a:t>
                      </a:r>
                      <a:r>
                        <a:rPr lang="en-US" sz="1800" dirty="0" smtClean="0"/>
                        <a:t>; </a:t>
                      </a:r>
                      <a:r>
                        <a:rPr lang="en-US" sz="1800" b="1" dirty="0" smtClean="0">
                          <a:solidFill>
                            <a:schemeClr val="accent1"/>
                          </a:solidFill>
                        </a:rPr>
                        <a:t>purge often</a:t>
                      </a:r>
                    </a:p>
                  </a:txBody>
                  <a:tcPr marL="34289" marR="34289" marT="34289" marB="34289">
                    <a:lnL w="19050" cap="flat" cmpd="sng" algn="ctr">
                      <a:solidFill>
                        <a:schemeClr val="accent5">
                          <a:lumMod val="75000"/>
                        </a:schemeClr>
                      </a:solidFill>
                      <a:prstDash val="solid"/>
                      <a:round/>
                      <a:headEnd type="none" w="med" len="med"/>
                      <a:tailEnd type="none" w="med" len="med"/>
                    </a:lnL>
                    <a:lnR w="3175" cap="flat" cmpd="sng" algn="ctr">
                      <a:solidFill>
                        <a:schemeClr val="accent5">
                          <a:lumMod val="75000"/>
                        </a:schemeClr>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accent1"/>
                          </a:solidFill>
                        </a:rPr>
                        <a:t>High</a:t>
                      </a:r>
                      <a:r>
                        <a:rPr lang="en-US" sz="1800" b="1" dirty="0" smtClean="0"/>
                        <a:t> data volumes</a:t>
                      </a:r>
                      <a:r>
                        <a:rPr lang="en-US" sz="1800" dirty="0" smtClean="0"/>
                        <a:t>; </a:t>
                      </a:r>
                      <a:r>
                        <a:rPr lang="en-US" sz="1800" b="1" dirty="0" smtClean="0">
                          <a:solidFill>
                            <a:schemeClr val="accent1"/>
                          </a:solidFill>
                        </a:rPr>
                        <a:t>retain forever</a:t>
                      </a:r>
                    </a:p>
                  </a:txBody>
                  <a:tcPr marL="34289" marR="34289" marT="34289" marB="34289">
                    <a:lnL w="3175" cap="flat" cmpd="sng" algn="ctr">
                      <a:solidFill>
                        <a:schemeClr val="accent5">
                          <a:lumMod val="75000"/>
                        </a:schemeClr>
                      </a:solidFill>
                      <a:prstDash val="solid"/>
                      <a:round/>
                      <a:headEnd type="none" w="med" len="med"/>
                      <a:tailEnd type="none" w="med" len="med"/>
                    </a:lnL>
                    <a:lnR w="19050" cap="flat" cmpd="sng" algn="ctr">
                      <a:solidFill>
                        <a:schemeClr val="accent5">
                          <a:lumMod val="75000"/>
                        </a:schemeClr>
                      </a:solidFill>
                      <a:prstDash val="solid"/>
                      <a:round/>
                      <a:headEnd type="none" w="med" len="med"/>
                      <a:tailEnd type="none" w="med" len="med"/>
                    </a:lnR>
                  </a:tcPr>
                </a:tc>
              </a:tr>
              <a:tr h="410002">
                <a:tc>
                  <a:txBody>
                    <a:bodyPr/>
                    <a:lstStyle/>
                    <a:p>
                      <a:r>
                        <a:rPr lang="en-US" sz="1800" dirty="0" smtClean="0"/>
                        <a:t>Rigid, </a:t>
                      </a:r>
                      <a:r>
                        <a:rPr lang="en-US" sz="1800" b="1" dirty="0" smtClean="0">
                          <a:solidFill>
                            <a:schemeClr val="accent1"/>
                          </a:solidFill>
                        </a:rPr>
                        <a:t>static</a:t>
                      </a:r>
                      <a:r>
                        <a:rPr lang="en-US" sz="1800" b="1" dirty="0" smtClean="0"/>
                        <a:t> structured</a:t>
                      </a:r>
                      <a:r>
                        <a:rPr lang="en-US" sz="1800" dirty="0" smtClean="0"/>
                        <a:t> data</a:t>
                      </a:r>
                      <a:endParaRPr lang="en-US" sz="1800" dirty="0"/>
                    </a:p>
                  </a:txBody>
                  <a:tcPr marL="34289" marR="34289" marT="34289" marB="34289">
                    <a:lnL w="19050" cap="flat" cmpd="sng" algn="ctr">
                      <a:solidFill>
                        <a:schemeClr val="accent5">
                          <a:lumMod val="75000"/>
                        </a:schemeClr>
                      </a:solidFill>
                      <a:prstDash val="solid"/>
                      <a:round/>
                      <a:headEnd type="none" w="med" len="med"/>
                      <a:tailEnd type="none" w="med" len="med"/>
                    </a:lnL>
                    <a:lnR w="3175" cap="flat" cmpd="sng" algn="ctr">
                      <a:solidFill>
                        <a:schemeClr val="accent5">
                          <a:lumMod val="75000"/>
                        </a:schemeClr>
                      </a:solidFill>
                      <a:prstDash val="solid"/>
                      <a:round/>
                      <a:headEnd type="none" w="med" len="med"/>
                      <a:tailEnd type="none" w="med" len="med"/>
                    </a:lnR>
                  </a:tcPr>
                </a:tc>
                <a:tc>
                  <a:txBody>
                    <a:bodyPr/>
                    <a:lstStyle/>
                    <a:p>
                      <a:r>
                        <a:rPr lang="en-US" sz="1800" b="1" dirty="0" smtClean="0">
                          <a:solidFill>
                            <a:schemeClr val="accent1"/>
                          </a:solidFill>
                        </a:rPr>
                        <a:t>Flexible</a:t>
                      </a:r>
                      <a:r>
                        <a:rPr lang="en-US" sz="1800" dirty="0" smtClean="0"/>
                        <a:t>, </a:t>
                      </a:r>
                      <a:r>
                        <a:rPr lang="en-US" sz="1800" b="1" dirty="0" smtClean="0"/>
                        <a:t>fluid</a:t>
                      </a:r>
                      <a:r>
                        <a:rPr lang="en-US" sz="1800" dirty="0" smtClean="0"/>
                        <a:t>, multi-type data</a:t>
                      </a:r>
                      <a:endParaRPr lang="en-US" sz="1800" dirty="0"/>
                    </a:p>
                  </a:txBody>
                  <a:tcPr marL="34289" marR="34289" marT="34289" marB="34289">
                    <a:lnL w="3175" cap="flat" cmpd="sng" algn="ctr">
                      <a:solidFill>
                        <a:schemeClr val="accent5">
                          <a:lumMod val="75000"/>
                        </a:schemeClr>
                      </a:solidFill>
                      <a:prstDash val="solid"/>
                      <a:round/>
                      <a:headEnd type="none" w="med" len="med"/>
                      <a:tailEnd type="none" w="med" len="med"/>
                    </a:lnL>
                    <a:lnR w="19050" cap="flat" cmpd="sng" algn="ctr">
                      <a:solidFill>
                        <a:schemeClr val="accent5">
                          <a:lumMod val="75000"/>
                        </a:schemeClr>
                      </a:solidFill>
                      <a:prstDash val="solid"/>
                      <a:round/>
                      <a:headEnd type="none" w="med" len="med"/>
                      <a:tailEnd type="none" w="med" len="med"/>
                    </a:lnR>
                  </a:tcPr>
                </a:tc>
              </a:tr>
              <a:tr h="410002">
                <a:tc>
                  <a:txBody>
                    <a:bodyPr/>
                    <a:lstStyle/>
                    <a:p>
                      <a:r>
                        <a:rPr lang="en-US" sz="1800" dirty="0" smtClean="0"/>
                        <a:t>Protecting </a:t>
                      </a:r>
                      <a:r>
                        <a:rPr lang="en-US" sz="1800" b="1" dirty="0" smtClean="0"/>
                        <a:t>uptime via </a:t>
                      </a:r>
                      <a:r>
                        <a:rPr lang="en-US" sz="1800" b="1" dirty="0" smtClean="0">
                          <a:solidFill>
                            <a:schemeClr val="accent1"/>
                          </a:solidFill>
                        </a:rPr>
                        <a:t>failover</a:t>
                      </a:r>
                      <a:endParaRPr lang="en-US" sz="1800" b="1" dirty="0">
                        <a:solidFill>
                          <a:schemeClr val="accent1"/>
                        </a:solidFill>
                      </a:endParaRPr>
                    </a:p>
                  </a:txBody>
                  <a:tcPr marL="34289" marR="34289" marT="34289" marB="34289">
                    <a:lnL w="19050" cap="flat" cmpd="sng" algn="ctr">
                      <a:solidFill>
                        <a:schemeClr val="accent5">
                          <a:lumMod val="75000"/>
                        </a:schemeClr>
                      </a:solidFill>
                      <a:prstDash val="solid"/>
                      <a:round/>
                      <a:headEnd type="none" w="med" len="med"/>
                      <a:tailEnd type="none" w="med" len="med"/>
                    </a:lnL>
                    <a:lnR w="3175" cap="flat" cmpd="sng" algn="ctr">
                      <a:solidFill>
                        <a:schemeClr val="accent5">
                          <a:lumMod val="75000"/>
                        </a:schemeClr>
                      </a:solidFill>
                      <a:prstDash val="solid"/>
                      <a:round/>
                      <a:headEnd type="none" w="med" len="med"/>
                      <a:tailEnd type="none" w="med" len="med"/>
                    </a:lnR>
                  </a:tcPr>
                </a:tc>
                <a:tc>
                  <a:txBody>
                    <a:bodyPr/>
                    <a:lstStyle/>
                    <a:p>
                      <a:r>
                        <a:rPr lang="en-US" sz="1800" dirty="0" smtClean="0"/>
                        <a:t>Protecting </a:t>
                      </a:r>
                      <a:r>
                        <a:rPr lang="en-US" sz="1800" b="1" dirty="0" smtClean="0"/>
                        <a:t>uptime via </a:t>
                      </a:r>
                      <a:r>
                        <a:rPr lang="en-US" sz="1800" b="1" dirty="0" smtClean="0">
                          <a:solidFill>
                            <a:schemeClr val="accent1"/>
                          </a:solidFill>
                        </a:rPr>
                        <a:t>architecture</a:t>
                      </a:r>
                      <a:endParaRPr lang="en-US" sz="1800" b="1" dirty="0">
                        <a:solidFill>
                          <a:schemeClr val="accent1"/>
                        </a:solidFill>
                      </a:endParaRPr>
                    </a:p>
                  </a:txBody>
                  <a:tcPr marL="34289" marR="34289" marT="34289" marB="34289">
                    <a:lnL w="3175" cap="flat" cmpd="sng" algn="ctr">
                      <a:solidFill>
                        <a:schemeClr val="accent5">
                          <a:lumMod val="75000"/>
                        </a:schemeClr>
                      </a:solidFill>
                      <a:prstDash val="solid"/>
                      <a:round/>
                      <a:headEnd type="none" w="med" len="med"/>
                      <a:tailEnd type="none" w="med" len="med"/>
                    </a:lnL>
                    <a:lnR w="19050" cap="flat" cmpd="sng" algn="ctr">
                      <a:solidFill>
                        <a:schemeClr val="accent5">
                          <a:lumMod val="75000"/>
                        </a:schemeClr>
                      </a:solidFill>
                      <a:prstDash val="solid"/>
                      <a:round/>
                      <a:headEnd type="none" w="med" len="med"/>
                      <a:tailEnd type="none" w="med" len="med"/>
                    </a:lnR>
                  </a:tcPr>
                </a:tc>
              </a:tr>
              <a:tr h="410002">
                <a:tc>
                  <a:txBody>
                    <a:bodyPr/>
                    <a:lstStyle/>
                    <a:p>
                      <a:r>
                        <a:rPr lang="en-US" sz="1800" b="1" dirty="0" smtClean="0">
                          <a:solidFill>
                            <a:schemeClr val="tx1"/>
                          </a:solidFill>
                        </a:rPr>
                        <a:t>ACID</a:t>
                      </a:r>
                      <a:r>
                        <a:rPr lang="en-US" sz="1800" dirty="0" smtClean="0">
                          <a:solidFill>
                            <a:schemeClr val="tx1"/>
                          </a:solidFill>
                        </a:rPr>
                        <a:t> transactions with rollback</a:t>
                      </a:r>
                      <a:endParaRPr lang="en-US" sz="1800" dirty="0">
                        <a:solidFill>
                          <a:schemeClr val="tx1"/>
                        </a:solidFill>
                      </a:endParaRPr>
                    </a:p>
                  </a:txBody>
                  <a:tcPr marL="34289" marR="34289" marT="34289" marB="34289">
                    <a:lnL w="19050" cap="flat" cmpd="sng" algn="ctr">
                      <a:solidFill>
                        <a:schemeClr val="accent5">
                          <a:lumMod val="75000"/>
                        </a:schemeClr>
                      </a:solidFill>
                      <a:prstDash val="solid"/>
                      <a:round/>
                      <a:headEnd type="none" w="med" len="med"/>
                      <a:tailEnd type="none" w="med" len="med"/>
                    </a:lnL>
                    <a:lnR w="3175" cap="flat" cmpd="sng" algn="ctr">
                      <a:solidFill>
                        <a:schemeClr val="accent5">
                          <a:lumMod val="75000"/>
                        </a:schemeClr>
                      </a:solidFill>
                      <a:prstDash val="solid"/>
                      <a:round/>
                      <a:headEnd type="none" w="med" len="med"/>
                      <a:tailEnd type="none" w="med" len="med"/>
                    </a:lnR>
                  </a:tcPr>
                </a:tc>
                <a:tc>
                  <a:txBody>
                    <a:bodyPr/>
                    <a:lstStyle/>
                    <a:p>
                      <a:r>
                        <a:rPr lang="en-US" sz="1800" b="1" dirty="0" smtClean="0">
                          <a:solidFill>
                            <a:schemeClr val="accent1"/>
                          </a:solidFill>
                        </a:rPr>
                        <a:t>AID</a:t>
                      </a:r>
                      <a:r>
                        <a:rPr lang="en-US" sz="1800" dirty="0" smtClean="0">
                          <a:solidFill>
                            <a:schemeClr val="accent1"/>
                          </a:solidFill>
                        </a:rPr>
                        <a:t> </a:t>
                      </a:r>
                      <a:r>
                        <a:rPr lang="en-US" sz="1800" dirty="0" smtClean="0">
                          <a:solidFill>
                            <a:schemeClr val="tx1"/>
                          </a:solidFill>
                        </a:rPr>
                        <a:t>transactions w/ </a:t>
                      </a:r>
                      <a:r>
                        <a:rPr lang="en-US" sz="1800" b="1" dirty="0" smtClean="0">
                          <a:solidFill>
                            <a:schemeClr val="accent1"/>
                          </a:solidFill>
                        </a:rPr>
                        <a:t>eventual consistency</a:t>
                      </a:r>
                      <a:endParaRPr lang="en-US" sz="1800" b="1" dirty="0">
                        <a:solidFill>
                          <a:schemeClr val="accent1"/>
                        </a:solidFill>
                      </a:endParaRPr>
                    </a:p>
                  </a:txBody>
                  <a:tcPr marL="34289" marR="34289" marT="34289" marB="34289">
                    <a:lnL w="3175" cap="flat" cmpd="sng" algn="ctr">
                      <a:solidFill>
                        <a:schemeClr val="accent5">
                          <a:lumMod val="75000"/>
                        </a:schemeClr>
                      </a:solidFill>
                      <a:prstDash val="solid"/>
                      <a:round/>
                      <a:headEnd type="none" w="med" len="med"/>
                      <a:tailEnd type="none" w="med" len="med"/>
                    </a:lnL>
                    <a:lnR w="19050" cap="flat" cmpd="sng" algn="ctr">
                      <a:solidFill>
                        <a:schemeClr val="accent5">
                          <a:lumMod val="75000"/>
                        </a:schemeClr>
                      </a:solidFill>
                      <a:prstDash val="solid"/>
                      <a:round/>
                      <a:headEnd type="none" w="med" len="med"/>
                      <a:tailEnd type="none" w="med" len="med"/>
                    </a:lnR>
                  </a:tcPr>
                </a:tc>
              </a:tr>
              <a:tr h="483788">
                <a:tc>
                  <a:txBody>
                    <a:bodyPr/>
                    <a:lstStyle/>
                    <a:p>
                      <a:r>
                        <a:rPr lang="en-US" sz="1800" dirty="0" smtClean="0"/>
                        <a:t>Deployed in </a:t>
                      </a:r>
                      <a:r>
                        <a:rPr lang="en-US" sz="1800" b="1" dirty="0" smtClean="0"/>
                        <a:t>one location</a:t>
                      </a:r>
                      <a:r>
                        <a:rPr lang="en-US" sz="1800" b="1" baseline="0" dirty="0" smtClean="0"/>
                        <a:t> </a:t>
                      </a:r>
                      <a:r>
                        <a:rPr lang="en-US" sz="1800" baseline="0" dirty="0" smtClean="0"/>
                        <a:t>(</a:t>
                      </a:r>
                      <a:r>
                        <a:rPr lang="en-US" sz="1800" dirty="0" smtClean="0"/>
                        <a:t>one server)</a:t>
                      </a:r>
                      <a:endParaRPr lang="en-US" sz="1800" dirty="0"/>
                    </a:p>
                  </a:txBody>
                  <a:tcPr marL="34289" marR="34289" marT="34289" marB="34289">
                    <a:lnL w="19050" cap="flat" cmpd="sng" algn="ctr">
                      <a:solidFill>
                        <a:schemeClr val="accent5">
                          <a:lumMod val="75000"/>
                        </a:schemeClr>
                      </a:solidFill>
                      <a:prstDash val="solid"/>
                      <a:round/>
                      <a:headEnd type="none" w="med" len="med"/>
                      <a:tailEnd type="none" w="med" len="med"/>
                    </a:lnL>
                    <a:lnR w="3175" cap="flat" cmpd="sng" algn="ctr">
                      <a:solidFill>
                        <a:schemeClr val="accent5">
                          <a:lumMod val="75000"/>
                        </a:schemeClr>
                      </a:solidFill>
                      <a:prstDash val="solid"/>
                      <a:round/>
                      <a:headEnd type="none" w="med" len="med"/>
                      <a:tailEnd type="none" w="med" len="med"/>
                    </a:lnR>
                  </a:tcPr>
                </a:tc>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en-US" sz="1800" dirty="0" smtClean="0"/>
                        <a:t>Deployed</a:t>
                      </a:r>
                      <a:r>
                        <a:rPr lang="en-US" sz="1800" baseline="0" dirty="0" smtClean="0"/>
                        <a:t> </a:t>
                      </a:r>
                      <a:r>
                        <a:rPr lang="en-US" sz="1800" b="1" baseline="0" dirty="0" smtClean="0"/>
                        <a:t>geo-distributed</a:t>
                      </a:r>
                      <a:r>
                        <a:rPr lang="en-US" sz="1800" b="0" baseline="0" dirty="0" smtClean="0"/>
                        <a:t> (many servers)</a:t>
                      </a:r>
                      <a:endParaRPr lang="en-US" sz="1800" b="1" dirty="0"/>
                    </a:p>
                  </a:txBody>
                  <a:tcPr marL="34289" marR="34289" marT="34289" marB="34289">
                    <a:lnL w="3175" cap="flat" cmpd="sng" algn="ctr">
                      <a:solidFill>
                        <a:schemeClr val="accent5">
                          <a:lumMod val="75000"/>
                        </a:schemeClr>
                      </a:solidFill>
                      <a:prstDash val="solid"/>
                      <a:round/>
                      <a:headEnd type="none" w="med" len="med"/>
                      <a:tailEnd type="none" w="med" len="med"/>
                    </a:lnL>
                    <a:lnR w="19050" cap="flat" cmpd="sng" algn="ctr">
                      <a:solidFill>
                        <a:schemeClr val="accent5">
                          <a:lumMod val="75000"/>
                        </a:schemeClr>
                      </a:solidFill>
                      <a:prstDash val="solid"/>
                      <a:round/>
                      <a:headEnd type="none" w="med" len="med"/>
                      <a:tailEnd type="none" w="med" len="med"/>
                    </a:lnR>
                  </a:tcPr>
                </a:tc>
              </a:tr>
              <a:tr h="410002">
                <a:tc>
                  <a:txBody>
                    <a:bodyPr/>
                    <a:lstStyle/>
                    <a:p>
                      <a:r>
                        <a:rPr lang="en-US" sz="1800" dirty="0" smtClean="0"/>
                        <a:t>Primarily </a:t>
                      </a:r>
                      <a:r>
                        <a:rPr lang="en-US" sz="1800" b="1" dirty="0" smtClean="0"/>
                        <a:t>writing data in one location</a:t>
                      </a:r>
                      <a:endParaRPr lang="en-US" sz="1800" b="1" dirty="0"/>
                    </a:p>
                  </a:txBody>
                  <a:tcPr marL="34289" marR="34289" marT="34289" marB="34289">
                    <a:lnL w="19050" cap="flat" cmpd="sng" algn="ctr">
                      <a:solidFill>
                        <a:schemeClr val="accent5">
                          <a:lumMod val="75000"/>
                        </a:schemeClr>
                      </a:solidFill>
                      <a:prstDash val="solid"/>
                      <a:round/>
                      <a:headEnd type="none" w="med" len="med"/>
                      <a:tailEnd type="none" w="med" len="med"/>
                    </a:lnL>
                    <a:lnR w="3175" cap="flat" cmpd="sng" algn="ctr">
                      <a:solidFill>
                        <a:schemeClr val="accent5">
                          <a:lumMod val="75000"/>
                        </a:schemeClr>
                      </a:solidFill>
                      <a:prstDash val="solid"/>
                      <a:round/>
                      <a:headEnd type="none" w="med" len="med"/>
                      <a:tailEnd type="none" w="med" len="med"/>
                    </a:lnR>
                  </a:tcPr>
                </a:tc>
                <a:tc>
                  <a:txBody>
                    <a:bodyPr/>
                    <a:lstStyle/>
                    <a:p>
                      <a:r>
                        <a:rPr lang="en-US" sz="1800" b="1" dirty="0" smtClean="0"/>
                        <a:t>Writing data everywhere/anywhere</a:t>
                      </a:r>
                      <a:endParaRPr lang="en-US" sz="1800" b="1" dirty="0"/>
                    </a:p>
                  </a:txBody>
                  <a:tcPr marL="34289" marR="34289" marT="34289" marB="34289">
                    <a:lnL w="3175" cap="flat" cmpd="sng" algn="ctr">
                      <a:solidFill>
                        <a:schemeClr val="accent5">
                          <a:lumMod val="75000"/>
                        </a:schemeClr>
                      </a:solidFill>
                      <a:prstDash val="solid"/>
                      <a:round/>
                      <a:headEnd type="none" w="med" len="med"/>
                      <a:tailEnd type="none" w="med" len="med"/>
                    </a:lnL>
                    <a:lnR w="19050" cap="flat" cmpd="sng" algn="ctr">
                      <a:solidFill>
                        <a:schemeClr val="accent5">
                          <a:lumMod val="75000"/>
                        </a:schemeClr>
                      </a:solidFill>
                      <a:prstDash val="solid"/>
                      <a:round/>
                      <a:headEnd type="none" w="med" len="med"/>
                      <a:tailEnd type="none" w="med" len="med"/>
                    </a:lnR>
                  </a:tcPr>
                </a:tc>
              </a:tr>
              <a:tr h="410002">
                <a:tc>
                  <a:txBody>
                    <a:bodyPr/>
                    <a:lstStyle/>
                    <a:p>
                      <a:r>
                        <a:rPr lang="en-US" sz="1800" dirty="0" smtClean="0"/>
                        <a:t>Primary concerned with </a:t>
                      </a:r>
                      <a:r>
                        <a:rPr lang="en-US" sz="1800" b="1" dirty="0" smtClean="0"/>
                        <a:t>scaling reads</a:t>
                      </a:r>
                      <a:endParaRPr lang="en-US" sz="1800" b="1" dirty="0"/>
                    </a:p>
                  </a:txBody>
                  <a:tcPr marL="34289" marR="34289" marT="34289" marB="34289">
                    <a:lnL w="19050" cap="flat" cmpd="sng" algn="ctr">
                      <a:solidFill>
                        <a:schemeClr val="accent5">
                          <a:lumMod val="75000"/>
                        </a:schemeClr>
                      </a:solidFill>
                      <a:prstDash val="solid"/>
                      <a:round/>
                      <a:headEnd type="none" w="med" len="med"/>
                      <a:tailEnd type="none" w="med" len="med"/>
                    </a:lnL>
                    <a:lnR w="3175" cap="flat" cmpd="sng" algn="ctr">
                      <a:solidFill>
                        <a:schemeClr val="accent5">
                          <a:lumMod val="75000"/>
                        </a:schemeClr>
                      </a:solidFill>
                      <a:prstDash val="solid"/>
                      <a:round/>
                      <a:headEnd type="none" w="med" len="med"/>
                      <a:tailEnd type="none" w="med" len="med"/>
                    </a:lnR>
                  </a:tcPr>
                </a:tc>
                <a:tc>
                  <a:txBody>
                    <a:bodyPr/>
                    <a:lstStyle/>
                    <a:p>
                      <a:r>
                        <a:rPr lang="en-US" sz="1800" b="1" dirty="0" smtClean="0"/>
                        <a:t>Scaling writes and reads</a:t>
                      </a:r>
                      <a:endParaRPr lang="en-US" sz="1800" b="1" dirty="0"/>
                    </a:p>
                  </a:txBody>
                  <a:tcPr marL="34289" marR="34289" marT="34289" marB="34289">
                    <a:lnL w="3175" cap="flat" cmpd="sng" algn="ctr">
                      <a:solidFill>
                        <a:schemeClr val="accent5">
                          <a:lumMod val="75000"/>
                        </a:schemeClr>
                      </a:solidFill>
                      <a:prstDash val="solid"/>
                      <a:round/>
                      <a:headEnd type="none" w="med" len="med"/>
                      <a:tailEnd type="none" w="med" len="med"/>
                    </a:lnL>
                    <a:lnR w="19050" cap="flat" cmpd="sng" algn="ctr">
                      <a:solidFill>
                        <a:schemeClr val="accent5">
                          <a:lumMod val="75000"/>
                        </a:schemeClr>
                      </a:solidFill>
                      <a:prstDash val="solid"/>
                      <a:round/>
                      <a:headEnd type="none" w="med" len="med"/>
                      <a:tailEnd type="none" w="med" len="med"/>
                    </a:lnR>
                  </a:tcPr>
                </a:tc>
              </a:tr>
              <a:tr h="410002">
                <a:tc>
                  <a:txBody>
                    <a:bodyPr/>
                    <a:lstStyle/>
                    <a:p>
                      <a:r>
                        <a:rPr lang="en-US" sz="1800" b="1" dirty="0" smtClean="0"/>
                        <a:t>Scaling </a:t>
                      </a:r>
                      <a:r>
                        <a:rPr lang="en-US" sz="1800" b="1" dirty="0" smtClean="0">
                          <a:solidFill>
                            <a:schemeClr val="accent1"/>
                          </a:solidFill>
                        </a:rPr>
                        <a:t>up</a:t>
                      </a:r>
                      <a:endParaRPr lang="en-US" sz="1800" dirty="0">
                        <a:solidFill>
                          <a:schemeClr val="accent1"/>
                        </a:solidFill>
                      </a:endParaRPr>
                    </a:p>
                  </a:txBody>
                  <a:tcPr marL="34289" marR="34289" marT="34289" marB="34289">
                    <a:lnL w="19050" cap="flat" cmpd="sng" algn="ctr">
                      <a:solidFill>
                        <a:schemeClr val="accent5">
                          <a:lumMod val="75000"/>
                        </a:schemeClr>
                      </a:solidFill>
                      <a:prstDash val="solid"/>
                      <a:round/>
                      <a:headEnd type="none" w="med" len="med"/>
                      <a:tailEnd type="none" w="med" len="med"/>
                    </a:lnL>
                    <a:lnR w="3175" cap="flat" cmpd="sng" algn="ctr">
                      <a:solidFill>
                        <a:schemeClr val="accent5">
                          <a:lumMod val="75000"/>
                        </a:schemeClr>
                      </a:solidFill>
                      <a:prstDash val="solid"/>
                      <a:round/>
                      <a:headEnd type="none" w="med" len="med"/>
                      <a:tailEnd type="none" w="med" len="med"/>
                    </a:lnR>
                  </a:tcPr>
                </a:tc>
                <a:tc>
                  <a:txBody>
                    <a:bodyPr/>
                    <a:lstStyle/>
                    <a:p>
                      <a:r>
                        <a:rPr lang="en-US" sz="1800" b="1" dirty="0" smtClean="0"/>
                        <a:t>Scaling </a:t>
                      </a:r>
                      <a:r>
                        <a:rPr lang="en-US" sz="1800" b="1" dirty="0" smtClean="0">
                          <a:solidFill>
                            <a:schemeClr val="accent1"/>
                          </a:solidFill>
                        </a:rPr>
                        <a:t>out</a:t>
                      </a:r>
                      <a:endParaRPr lang="en-US" sz="1800" dirty="0"/>
                    </a:p>
                  </a:txBody>
                  <a:tcPr marL="34289" marR="34289" marT="34289" marB="34289">
                    <a:lnL w="3175" cap="flat" cmpd="sng" algn="ctr">
                      <a:solidFill>
                        <a:schemeClr val="accent5">
                          <a:lumMod val="75000"/>
                        </a:schemeClr>
                      </a:solidFill>
                      <a:prstDash val="solid"/>
                      <a:round/>
                      <a:headEnd type="none" w="med" len="med"/>
                      <a:tailEnd type="none" w="med" len="med"/>
                    </a:lnL>
                    <a:lnR w="19050" cap="flat" cmpd="sng" algn="ctr">
                      <a:solidFill>
                        <a:schemeClr val="accent5">
                          <a:lumMod val="75000"/>
                        </a:schemeClr>
                      </a:solidFill>
                      <a:prstDash val="solid"/>
                      <a:round/>
                      <a:headEnd type="none" w="med" len="med"/>
                      <a:tailEnd type="none" w="med" len="med"/>
                    </a:lnR>
                  </a:tcPr>
                </a:tc>
              </a:tr>
              <a:tr h="410002">
                <a:tc>
                  <a:txBody>
                    <a:bodyPr/>
                    <a:lstStyle/>
                    <a:p>
                      <a:r>
                        <a:rPr lang="en-US" sz="1800" b="1" dirty="0" smtClean="0"/>
                        <a:t>Downtime is </a:t>
                      </a:r>
                      <a:r>
                        <a:rPr lang="en-US" sz="1800" b="1" dirty="0" smtClean="0">
                          <a:solidFill>
                            <a:schemeClr val="accent1"/>
                          </a:solidFill>
                        </a:rPr>
                        <a:t>somewhat</a:t>
                      </a:r>
                      <a:r>
                        <a:rPr lang="en-US" sz="1800" b="1" dirty="0" smtClean="0"/>
                        <a:t> </a:t>
                      </a:r>
                      <a:r>
                        <a:rPr lang="en-US" sz="1800" b="1" dirty="0" smtClean="0">
                          <a:solidFill>
                            <a:schemeClr val="accent1"/>
                          </a:solidFill>
                        </a:rPr>
                        <a:t>tolerated</a:t>
                      </a:r>
                      <a:endParaRPr lang="en-US" sz="1800" b="1" dirty="0">
                        <a:solidFill>
                          <a:schemeClr val="accent1"/>
                        </a:solidFill>
                      </a:endParaRPr>
                    </a:p>
                  </a:txBody>
                  <a:tcPr marL="34289" marR="34289" marT="34289" marB="34289">
                    <a:lnL w="19050" cap="flat" cmpd="sng" algn="ctr">
                      <a:solidFill>
                        <a:schemeClr val="accent5">
                          <a:lumMod val="75000"/>
                        </a:schemeClr>
                      </a:solidFill>
                      <a:prstDash val="solid"/>
                      <a:round/>
                      <a:headEnd type="none" w="med" len="med"/>
                      <a:tailEnd type="none" w="med" len="med"/>
                    </a:lnL>
                    <a:lnR w="3175" cap="flat" cmpd="sng" algn="ctr">
                      <a:solidFill>
                        <a:schemeClr val="accent5">
                          <a:lumMod val="75000"/>
                        </a:schemeClr>
                      </a:solidFill>
                      <a:prstDash val="solid"/>
                      <a:round/>
                      <a:headEnd type="none" w="med" len="med"/>
                      <a:tailEnd type="none" w="med" len="med"/>
                    </a:lnR>
                    <a:lnB w="19050" cap="flat" cmpd="sng" algn="ctr">
                      <a:solidFill>
                        <a:schemeClr val="accent5">
                          <a:lumMod val="75000"/>
                        </a:schemeClr>
                      </a:solidFill>
                      <a:prstDash val="solid"/>
                      <a:round/>
                      <a:headEnd type="none" w="med" len="med"/>
                      <a:tailEnd type="none" w="med" len="med"/>
                    </a:lnB>
                  </a:tcPr>
                </a:tc>
                <a:tc>
                  <a:txBody>
                    <a:bodyPr/>
                    <a:lstStyle/>
                    <a:p>
                      <a:r>
                        <a:rPr lang="en-US" sz="1800" b="1" dirty="0" smtClean="0"/>
                        <a:t>Downtime is</a:t>
                      </a:r>
                      <a:r>
                        <a:rPr lang="en-US" sz="1800" b="1" dirty="0" smtClean="0">
                          <a:solidFill>
                            <a:schemeClr val="accent1"/>
                          </a:solidFill>
                        </a:rPr>
                        <a:t> not tolerated</a:t>
                      </a:r>
                      <a:endParaRPr lang="en-US" sz="1800" b="1" dirty="0">
                        <a:solidFill>
                          <a:schemeClr val="accent1"/>
                        </a:solidFill>
                      </a:endParaRPr>
                    </a:p>
                  </a:txBody>
                  <a:tcPr marL="34289" marR="34289" marT="34289" marB="34289">
                    <a:lnL w="3175" cap="flat" cmpd="sng" algn="ctr">
                      <a:solidFill>
                        <a:schemeClr val="accent5">
                          <a:lumMod val="75000"/>
                        </a:schemeClr>
                      </a:solidFill>
                      <a:prstDash val="solid"/>
                      <a:round/>
                      <a:headEnd type="none" w="med" len="med"/>
                      <a:tailEnd type="none" w="med" len="med"/>
                    </a:lnL>
                    <a:lnR w="19050" cap="flat" cmpd="sng" algn="ctr">
                      <a:solidFill>
                        <a:schemeClr val="accent5">
                          <a:lumMod val="75000"/>
                        </a:schemeClr>
                      </a:solidFill>
                      <a:prstDash val="solid"/>
                      <a:round/>
                      <a:headEnd type="none" w="med" len="med"/>
                      <a:tailEnd type="none" w="med" len="med"/>
                    </a:lnR>
                    <a:lnB w="19050" cap="flat" cmpd="sng" algn="ctr">
                      <a:solidFill>
                        <a:schemeClr val="accent5">
                          <a:lumMod val="7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2943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743200" y="566809"/>
            <a:ext cx="6187275" cy="3752578"/>
            <a:chOff x="4879122" y="566809"/>
            <a:chExt cx="6187275" cy="3752578"/>
          </a:xfrm>
        </p:grpSpPr>
        <p:sp>
          <p:nvSpPr>
            <p:cNvPr id="4" name="Rectangle 3"/>
            <p:cNvSpPr/>
            <p:nvPr/>
          </p:nvSpPr>
          <p:spPr>
            <a:xfrm>
              <a:off x="7063397" y="1933234"/>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5" name="Magnetic Disk 4"/>
            <p:cNvSpPr/>
            <p:nvPr/>
          </p:nvSpPr>
          <p:spPr>
            <a:xfrm>
              <a:off x="7335302" y="3113762"/>
              <a:ext cx="1274913" cy="1205625"/>
            </a:xfrm>
            <a:prstGeom prst="flowChartMagneticDisk">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DB</a:t>
              </a:r>
            </a:p>
          </p:txBody>
        </p:sp>
        <p:sp>
          <p:nvSpPr>
            <p:cNvPr id="12" name="Cloud 11"/>
            <p:cNvSpPr/>
            <p:nvPr/>
          </p:nvSpPr>
          <p:spPr>
            <a:xfrm>
              <a:off x="7092792" y="566809"/>
              <a:ext cx="1759934" cy="914612"/>
            </a:xfrm>
            <a:prstGeom prst="clou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Internet</a:t>
              </a:r>
            </a:p>
          </p:txBody>
        </p:sp>
        <p:cxnSp>
          <p:nvCxnSpPr>
            <p:cNvPr id="16" name="Straight Arrow Connector 15"/>
            <p:cNvCxnSpPr>
              <a:stCxn id="4" idx="2"/>
              <a:endCxn id="5" idx="1"/>
            </p:cNvCxnSpPr>
            <p:nvPr/>
          </p:nvCxnSpPr>
          <p:spPr>
            <a:xfrm flipH="1">
              <a:off x="7972758" y="2661949"/>
              <a:ext cx="2" cy="45181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879122" y="1933234"/>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11" name="Magnetic Disk 10"/>
            <p:cNvSpPr/>
            <p:nvPr/>
          </p:nvSpPr>
          <p:spPr>
            <a:xfrm>
              <a:off x="4951034" y="3113762"/>
              <a:ext cx="1274913" cy="1205625"/>
            </a:xfrm>
            <a:prstGeom prst="flowChartMagneticDisk">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DB</a:t>
              </a:r>
            </a:p>
          </p:txBody>
        </p:sp>
        <p:cxnSp>
          <p:nvCxnSpPr>
            <p:cNvPr id="13" name="Straight Arrow Connector 12"/>
            <p:cNvCxnSpPr/>
            <p:nvPr/>
          </p:nvCxnSpPr>
          <p:spPr>
            <a:xfrm flipH="1">
              <a:off x="5622927" y="2673341"/>
              <a:ext cx="2" cy="45181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247671" y="1933234"/>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18" name="Magnetic Disk 17"/>
            <p:cNvSpPr/>
            <p:nvPr/>
          </p:nvSpPr>
          <p:spPr>
            <a:xfrm>
              <a:off x="9534480" y="3113762"/>
              <a:ext cx="1274913" cy="1205625"/>
            </a:xfrm>
            <a:prstGeom prst="flowChartMagneticDisk">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DB</a:t>
              </a:r>
            </a:p>
          </p:txBody>
        </p:sp>
        <p:cxnSp>
          <p:nvCxnSpPr>
            <p:cNvPr id="19" name="Straight Arrow Connector 18"/>
            <p:cNvCxnSpPr/>
            <p:nvPr/>
          </p:nvCxnSpPr>
          <p:spPr>
            <a:xfrm flipH="1">
              <a:off x="10157032" y="2673341"/>
              <a:ext cx="2" cy="45181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5" idx="2"/>
              <a:endCxn id="11" idx="4"/>
            </p:cNvCxnSpPr>
            <p:nvPr/>
          </p:nvCxnSpPr>
          <p:spPr>
            <a:xfrm flipH="1">
              <a:off x="6225947" y="3716575"/>
              <a:ext cx="110935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8" idx="2"/>
              <a:endCxn id="5" idx="4"/>
            </p:cNvCxnSpPr>
            <p:nvPr/>
          </p:nvCxnSpPr>
          <p:spPr>
            <a:xfrm flipH="1">
              <a:off x="8610215" y="3716575"/>
              <a:ext cx="92426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8896922" y="2297591"/>
              <a:ext cx="38276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6680630" y="2297591"/>
              <a:ext cx="38276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9" idx="0"/>
            </p:cNvCxnSpPr>
            <p:nvPr/>
          </p:nvCxnSpPr>
          <p:spPr>
            <a:xfrm>
              <a:off x="7972760" y="1480447"/>
              <a:ext cx="1" cy="4527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5788485" y="1480447"/>
              <a:ext cx="2184274" cy="4527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972759" y="1480447"/>
              <a:ext cx="2184275" cy="4527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p:nvSpPr>
        <p:spPr bwMode="gray">
          <a:xfrm>
            <a:off x="324000" y="324075"/>
            <a:ext cx="11545200" cy="756175"/>
          </a:xfrm>
          <a:prstGeom prst="rect">
            <a:avLst/>
          </a:prstGeom>
        </p:spPr>
        <p:txBody>
          <a:bodyPr vert="horz" lIns="0" tIns="0" rIns="0" bIns="0" rtlCol="0" anchor="ctr" anchorCtr="0">
            <a:noAutofit/>
          </a:bodyPr>
          <a:lstStyle>
            <a:lvl1pPr algn="l" defTabSz="1088776" rtl="0" eaLnBrk="1" latinLnBrk="0" hangingPunct="1">
              <a:spcBef>
                <a:spcPct val="0"/>
              </a:spcBef>
              <a:buNone/>
              <a:defRPr sz="6000" b="1" kern="1200">
                <a:solidFill>
                  <a:schemeClr val="tx1"/>
                </a:solidFill>
                <a:latin typeface="+mj-lt"/>
                <a:ea typeface="+mj-ea"/>
                <a:cs typeface="+mj-cs"/>
              </a:defRPr>
            </a:lvl1pPr>
          </a:lstStyle>
          <a:p>
            <a:r>
              <a:rPr lang="en-US" sz="2800" dirty="0" smtClean="0">
                <a:solidFill>
                  <a:schemeClr val="accent2"/>
                </a:solidFill>
              </a:rPr>
              <a:t>Data Ingestion</a:t>
            </a:r>
            <a:endParaRPr lang="en-US" sz="2800" dirty="0">
              <a:solidFill>
                <a:schemeClr val="accent2"/>
              </a:solidFill>
            </a:endParaRPr>
          </a:p>
        </p:txBody>
      </p:sp>
    </p:spTree>
    <p:extLst>
      <p:ext uri="{BB962C8B-B14F-4D97-AF65-F5344CB8AC3E}">
        <p14:creationId xmlns:p14="http://schemas.microsoft.com/office/powerpoint/2010/main" val="1865309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Curved Connector 101"/>
          <p:cNvCxnSpPr>
            <a:stCxn id="10" idx="1"/>
            <a:endCxn id="25" idx="1"/>
          </p:cNvCxnSpPr>
          <p:nvPr/>
        </p:nvCxnSpPr>
        <p:spPr>
          <a:xfrm rot="10800000" flipH="1" flipV="1">
            <a:off x="855998" y="2198451"/>
            <a:ext cx="2579221" cy="3275515"/>
          </a:xfrm>
          <a:prstGeom prst="curvedConnector3">
            <a:avLst>
              <a:gd name="adj1" fmla="val -886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Curved Connector 103"/>
          <p:cNvCxnSpPr>
            <a:stCxn id="24" idx="3"/>
          </p:cNvCxnSpPr>
          <p:nvPr/>
        </p:nvCxnSpPr>
        <p:spPr>
          <a:xfrm flipV="1">
            <a:off x="9021782" y="3844497"/>
            <a:ext cx="883854" cy="868108"/>
          </a:xfrm>
          <a:prstGeom prst="curvedConnector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Curved Connector 86"/>
          <p:cNvCxnSpPr/>
          <p:nvPr/>
        </p:nvCxnSpPr>
        <p:spPr>
          <a:xfrm>
            <a:off x="4908661" y="1888964"/>
            <a:ext cx="3127489" cy="2459283"/>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15" idx="2"/>
          </p:cNvCxnSpPr>
          <p:nvPr/>
        </p:nvCxnSpPr>
        <p:spPr>
          <a:xfrm rot="16200000" flipH="1">
            <a:off x="8109985" y="2759618"/>
            <a:ext cx="2109252" cy="1692850"/>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7" idx="3"/>
            <a:endCxn id="28" idx="3"/>
          </p:cNvCxnSpPr>
          <p:nvPr/>
        </p:nvCxnSpPr>
        <p:spPr>
          <a:xfrm flipH="1">
            <a:off x="10970058" y="2187059"/>
            <a:ext cx="458984" cy="2837967"/>
          </a:xfrm>
          <a:prstGeom prst="curvedConnector3">
            <a:avLst>
              <a:gd name="adj1" fmla="val -4981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10" idx="0"/>
            <a:endCxn id="24" idx="1"/>
          </p:cNvCxnSpPr>
          <p:nvPr/>
        </p:nvCxnSpPr>
        <p:spPr>
          <a:xfrm rot="16200000" flipH="1">
            <a:off x="3444939" y="154516"/>
            <a:ext cx="2878511" cy="6237666"/>
          </a:xfrm>
          <a:prstGeom prst="curvedConnector4">
            <a:avLst>
              <a:gd name="adj1" fmla="val -17571"/>
              <a:gd name="adj2" fmla="val 4240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urved Connector 82"/>
          <p:cNvCxnSpPr/>
          <p:nvPr/>
        </p:nvCxnSpPr>
        <p:spPr>
          <a:xfrm>
            <a:off x="4894592" y="2464913"/>
            <a:ext cx="3423593" cy="1883335"/>
          </a:xfrm>
          <a:prstGeom prst="curvedConnector3">
            <a:avLst>
              <a:gd name="adj1" fmla="val 10666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224549" y="1822702"/>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5" name="Magnetic Disk 4"/>
          <p:cNvSpPr/>
          <p:nvPr/>
        </p:nvSpPr>
        <p:spPr>
          <a:xfrm>
            <a:off x="5496454" y="3003230"/>
            <a:ext cx="1274913" cy="1205625"/>
          </a:xfrm>
          <a:prstGeom prst="flowChartMagneticDisk">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DB</a:t>
            </a:r>
          </a:p>
        </p:txBody>
      </p:sp>
      <p:sp>
        <p:nvSpPr>
          <p:cNvPr id="12" name="Cloud 11"/>
          <p:cNvSpPr/>
          <p:nvPr/>
        </p:nvSpPr>
        <p:spPr>
          <a:xfrm>
            <a:off x="5253944" y="456277"/>
            <a:ext cx="1759934" cy="914612"/>
          </a:xfrm>
          <a:prstGeom prst="clou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Internet</a:t>
            </a:r>
          </a:p>
        </p:txBody>
      </p:sp>
      <p:cxnSp>
        <p:nvCxnSpPr>
          <p:cNvPr id="16" name="Straight Arrow Connector 15"/>
          <p:cNvCxnSpPr>
            <a:stCxn id="4" idx="2"/>
            <a:endCxn id="5" idx="1"/>
          </p:cNvCxnSpPr>
          <p:nvPr/>
        </p:nvCxnSpPr>
        <p:spPr>
          <a:xfrm flipH="1">
            <a:off x="6133910" y="2551417"/>
            <a:ext cx="2" cy="45181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0274" y="1822702"/>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10" name="Rectangle 9"/>
          <p:cNvSpPr/>
          <p:nvPr/>
        </p:nvSpPr>
        <p:spPr>
          <a:xfrm>
            <a:off x="855998" y="1834094"/>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11" name="Magnetic Disk 10"/>
          <p:cNvSpPr/>
          <p:nvPr/>
        </p:nvSpPr>
        <p:spPr>
          <a:xfrm>
            <a:off x="1110685" y="3003230"/>
            <a:ext cx="1274913" cy="1205625"/>
          </a:xfrm>
          <a:prstGeom prst="flowChartMagneticDisk">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DB</a:t>
            </a:r>
          </a:p>
        </p:txBody>
      </p:sp>
      <p:cxnSp>
        <p:nvCxnSpPr>
          <p:cNvPr id="13" name="Straight Arrow Connector 12"/>
          <p:cNvCxnSpPr/>
          <p:nvPr/>
        </p:nvCxnSpPr>
        <p:spPr>
          <a:xfrm flipH="1">
            <a:off x="1748141" y="2551417"/>
            <a:ext cx="2" cy="45181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408823" y="1822702"/>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17" name="Rectangle 16"/>
          <p:cNvSpPr/>
          <p:nvPr/>
        </p:nvSpPr>
        <p:spPr>
          <a:xfrm>
            <a:off x="9610316" y="1822702"/>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18" name="Magnetic Disk 17"/>
          <p:cNvSpPr/>
          <p:nvPr/>
        </p:nvSpPr>
        <p:spPr>
          <a:xfrm>
            <a:off x="9882224" y="3003230"/>
            <a:ext cx="1274913" cy="1205625"/>
          </a:xfrm>
          <a:prstGeom prst="flowChartMagneticDisk">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DB</a:t>
            </a:r>
          </a:p>
        </p:txBody>
      </p:sp>
      <p:cxnSp>
        <p:nvCxnSpPr>
          <p:cNvPr id="19" name="Straight Arrow Connector 18"/>
          <p:cNvCxnSpPr/>
          <p:nvPr/>
        </p:nvCxnSpPr>
        <p:spPr>
          <a:xfrm flipH="1">
            <a:off x="10519678" y="2551417"/>
            <a:ext cx="2" cy="45181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Magnetic Disk 20"/>
          <p:cNvSpPr/>
          <p:nvPr/>
        </p:nvSpPr>
        <p:spPr>
          <a:xfrm>
            <a:off x="1221547" y="5109609"/>
            <a:ext cx="1274913" cy="1205625"/>
          </a:xfrm>
          <a:prstGeom prst="flowChartMagneticDisk">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Data</a:t>
            </a:r>
          </a:p>
          <a:p>
            <a:pPr algn="ctr"/>
            <a:r>
              <a:rPr lang="en-US" sz="1600" dirty="0"/>
              <a:t>Warehouse</a:t>
            </a:r>
          </a:p>
        </p:txBody>
      </p:sp>
      <p:sp>
        <p:nvSpPr>
          <p:cNvPr id="23" name="Rectangle 22"/>
          <p:cNvSpPr/>
          <p:nvPr/>
        </p:nvSpPr>
        <p:spPr>
          <a:xfrm>
            <a:off x="6596465" y="4778867"/>
            <a:ext cx="923219"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Search</a:t>
            </a:r>
            <a:endParaRPr lang="en-US" dirty="0"/>
          </a:p>
        </p:txBody>
      </p:sp>
      <p:sp>
        <p:nvSpPr>
          <p:cNvPr id="24" name="Rectangle 23"/>
          <p:cNvSpPr/>
          <p:nvPr/>
        </p:nvSpPr>
        <p:spPr>
          <a:xfrm>
            <a:off x="8003027" y="4348247"/>
            <a:ext cx="1018755"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Security</a:t>
            </a:r>
          </a:p>
        </p:txBody>
      </p:sp>
      <p:sp>
        <p:nvSpPr>
          <p:cNvPr id="25" name="Rectangle 24"/>
          <p:cNvSpPr/>
          <p:nvPr/>
        </p:nvSpPr>
        <p:spPr>
          <a:xfrm>
            <a:off x="3435219" y="5109609"/>
            <a:ext cx="1423782"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Monitoring</a:t>
            </a:r>
          </a:p>
        </p:txBody>
      </p:sp>
      <p:sp>
        <p:nvSpPr>
          <p:cNvPr id="27" name="Rectangle 26"/>
          <p:cNvSpPr/>
          <p:nvPr/>
        </p:nvSpPr>
        <p:spPr>
          <a:xfrm>
            <a:off x="2815188" y="3844498"/>
            <a:ext cx="1087834"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Cache</a:t>
            </a:r>
          </a:p>
        </p:txBody>
      </p:sp>
      <p:sp>
        <p:nvSpPr>
          <p:cNvPr id="28" name="Rectangle 27"/>
          <p:cNvSpPr/>
          <p:nvPr/>
        </p:nvSpPr>
        <p:spPr>
          <a:xfrm>
            <a:off x="9882224" y="4660669"/>
            <a:ext cx="1087834"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t>Cache</a:t>
            </a:r>
            <a:endParaRPr lang="en-US" dirty="0"/>
          </a:p>
        </p:txBody>
      </p:sp>
      <p:cxnSp>
        <p:nvCxnSpPr>
          <p:cNvPr id="32" name="Straight Arrow Connector 31"/>
          <p:cNvCxnSpPr>
            <a:stCxn id="5" idx="2"/>
            <a:endCxn id="11" idx="4"/>
          </p:cNvCxnSpPr>
          <p:nvPr/>
        </p:nvCxnSpPr>
        <p:spPr>
          <a:xfrm flipH="1">
            <a:off x="2385598" y="3606043"/>
            <a:ext cx="311085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762757" y="3525923"/>
            <a:ext cx="311085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7" idx="1"/>
            <a:endCxn id="15" idx="3"/>
          </p:cNvCxnSpPr>
          <p:nvPr/>
        </p:nvCxnSpPr>
        <p:spPr>
          <a:xfrm flipH="1">
            <a:off x="9227549" y="2187059"/>
            <a:ext cx="38276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7058074" y="2187059"/>
            <a:ext cx="38276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841782" y="2187059"/>
            <a:ext cx="38276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2657506" y="2187059"/>
            <a:ext cx="38276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endCxn id="27" idx="0"/>
          </p:cNvCxnSpPr>
          <p:nvPr/>
        </p:nvCxnSpPr>
        <p:spPr>
          <a:xfrm rot="16200000" flipH="1">
            <a:off x="2175132" y="2660524"/>
            <a:ext cx="1281690" cy="1086258"/>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7" idx="2"/>
          </p:cNvCxnSpPr>
          <p:nvPr/>
        </p:nvCxnSpPr>
        <p:spPr>
          <a:xfrm rot="5400000">
            <a:off x="3183207" y="3078066"/>
            <a:ext cx="1293080" cy="239782"/>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urved Connector 47"/>
          <p:cNvCxnSpPr/>
          <p:nvPr/>
        </p:nvCxnSpPr>
        <p:spPr>
          <a:xfrm rot="10800000" flipV="1">
            <a:off x="3911634" y="2576514"/>
            <a:ext cx="1502197" cy="1440565"/>
          </a:xfrm>
          <a:prstGeom prst="curvedConnector3">
            <a:avLst>
              <a:gd name="adj1" fmla="val 479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8" idx="3"/>
            <a:endCxn id="28" idx="0"/>
          </p:cNvCxnSpPr>
          <p:nvPr/>
        </p:nvCxnSpPr>
        <p:spPr>
          <a:xfrm flipH="1">
            <a:off x="10426141" y="4208856"/>
            <a:ext cx="93540" cy="45181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3" idx="1"/>
            <a:endCxn id="27" idx="3"/>
          </p:cNvCxnSpPr>
          <p:nvPr/>
        </p:nvCxnSpPr>
        <p:spPr>
          <a:xfrm flipH="1" flipV="1">
            <a:off x="3903023" y="4208856"/>
            <a:ext cx="2693442" cy="93436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3" idx="0"/>
            <a:endCxn id="5" idx="3"/>
          </p:cNvCxnSpPr>
          <p:nvPr/>
        </p:nvCxnSpPr>
        <p:spPr>
          <a:xfrm flipH="1" flipV="1">
            <a:off x="6133910" y="4208855"/>
            <a:ext cx="924164" cy="57001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1" idx="3"/>
            <a:endCxn id="21" idx="1"/>
          </p:cNvCxnSpPr>
          <p:nvPr/>
        </p:nvCxnSpPr>
        <p:spPr>
          <a:xfrm>
            <a:off x="1748141" y="4208856"/>
            <a:ext cx="110862" cy="90075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Curved Connector 105"/>
          <p:cNvCxnSpPr>
            <a:stCxn id="25" idx="3"/>
          </p:cNvCxnSpPr>
          <p:nvPr/>
        </p:nvCxnSpPr>
        <p:spPr>
          <a:xfrm flipV="1">
            <a:off x="4859001" y="4175938"/>
            <a:ext cx="982958" cy="1298028"/>
          </a:xfrm>
          <a:prstGeom prst="curvedConnector2">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Curved Connector 107"/>
          <p:cNvCxnSpPr/>
          <p:nvPr/>
        </p:nvCxnSpPr>
        <p:spPr>
          <a:xfrm flipV="1">
            <a:off x="4873070" y="5071706"/>
            <a:ext cx="3768621" cy="766619"/>
          </a:xfrm>
          <a:prstGeom prst="curvedConnector3">
            <a:avLst>
              <a:gd name="adj1" fmla="val 106996"/>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Curved Connector 111"/>
          <p:cNvCxnSpPr>
            <a:stCxn id="25" idx="2"/>
            <a:endCxn id="21" idx="3"/>
          </p:cNvCxnSpPr>
          <p:nvPr/>
        </p:nvCxnSpPr>
        <p:spPr>
          <a:xfrm rot="5400000">
            <a:off x="2764602" y="4932726"/>
            <a:ext cx="476910" cy="2288107"/>
          </a:xfrm>
          <a:prstGeom prst="curvedConnector3">
            <a:avLst>
              <a:gd name="adj1" fmla="val 14794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9" idx="0"/>
          </p:cNvCxnSpPr>
          <p:nvPr/>
        </p:nvCxnSpPr>
        <p:spPr>
          <a:xfrm>
            <a:off x="6133912" y="1369915"/>
            <a:ext cx="1" cy="4527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1765361" y="1369915"/>
            <a:ext cx="4368550" cy="4641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3949637" y="1369915"/>
            <a:ext cx="2184274" cy="4527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133911" y="1369915"/>
            <a:ext cx="4385768" cy="4527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133911" y="1369915"/>
            <a:ext cx="2184275" cy="4527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itle 1"/>
          <p:cNvSpPr txBox="1">
            <a:spLocks/>
          </p:cNvSpPr>
          <p:nvPr/>
        </p:nvSpPr>
        <p:spPr bwMode="gray">
          <a:xfrm>
            <a:off x="324000" y="324075"/>
            <a:ext cx="11545200" cy="756175"/>
          </a:xfrm>
          <a:prstGeom prst="rect">
            <a:avLst/>
          </a:prstGeom>
        </p:spPr>
        <p:txBody>
          <a:bodyPr vert="horz" lIns="0" tIns="0" rIns="0" bIns="0" rtlCol="0" anchor="ctr" anchorCtr="0">
            <a:noAutofit/>
          </a:bodyPr>
          <a:lstStyle>
            <a:lvl1pPr algn="l" defTabSz="1088776" rtl="0" eaLnBrk="1" latinLnBrk="0" hangingPunct="1">
              <a:spcBef>
                <a:spcPct val="0"/>
              </a:spcBef>
              <a:buNone/>
              <a:defRPr sz="6000" b="1" kern="1200">
                <a:solidFill>
                  <a:schemeClr val="tx1"/>
                </a:solidFill>
                <a:latin typeface="+mj-lt"/>
                <a:ea typeface="+mj-ea"/>
                <a:cs typeface="+mj-cs"/>
              </a:defRPr>
            </a:lvl1pPr>
          </a:lstStyle>
          <a:p>
            <a:r>
              <a:rPr lang="en-US" sz="2800" dirty="0" smtClean="0">
                <a:solidFill>
                  <a:schemeClr val="accent2"/>
                </a:solidFill>
              </a:rPr>
              <a:t>Data Ingestion</a:t>
            </a:r>
            <a:endParaRPr lang="en-US" sz="2800" dirty="0">
              <a:solidFill>
                <a:schemeClr val="accent2"/>
              </a:solidFill>
            </a:endParaRPr>
          </a:p>
        </p:txBody>
      </p:sp>
    </p:spTree>
    <p:extLst>
      <p:ext uri="{BB962C8B-B14F-4D97-AF65-F5344CB8AC3E}">
        <p14:creationId xmlns:p14="http://schemas.microsoft.com/office/powerpoint/2010/main" val="2094044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4549" y="1822702"/>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5" name="Magnetic Disk 4"/>
          <p:cNvSpPr/>
          <p:nvPr/>
        </p:nvSpPr>
        <p:spPr>
          <a:xfrm>
            <a:off x="1871211" y="5159233"/>
            <a:ext cx="1274913" cy="1205625"/>
          </a:xfrm>
          <a:prstGeom prst="flowChartMagneticDisk">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DB</a:t>
            </a:r>
          </a:p>
        </p:txBody>
      </p:sp>
      <p:sp>
        <p:nvSpPr>
          <p:cNvPr id="12" name="Cloud 11"/>
          <p:cNvSpPr/>
          <p:nvPr/>
        </p:nvSpPr>
        <p:spPr>
          <a:xfrm>
            <a:off x="5253944" y="456277"/>
            <a:ext cx="1759934" cy="914612"/>
          </a:xfrm>
          <a:prstGeom prst="clou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Internet</a:t>
            </a:r>
          </a:p>
        </p:txBody>
      </p:sp>
      <p:cxnSp>
        <p:nvCxnSpPr>
          <p:cNvPr id="14" name="Straight Arrow Connector 13"/>
          <p:cNvCxnSpPr>
            <a:stCxn id="12" idx="1"/>
            <a:endCxn id="4" idx="0"/>
          </p:cNvCxnSpPr>
          <p:nvPr/>
        </p:nvCxnSpPr>
        <p:spPr>
          <a:xfrm>
            <a:off x="6133912" y="1369915"/>
            <a:ext cx="1" cy="4527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46" idx="0"/>
          </p:cNvCxnSpPr>
          <p:nvPr/>
        </p:nvCxnSpPr>
        <p:spPr>
          <a:xfrm flipH="1">
            <a:off x="6133312" y="2551417"/>
            <a:ext cx="601" cy="40181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0274" y="1822702"/>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10" name="Rectangle 9"/>
          <p:cNvSpPr/>
          <p:nvPr/>
        </p:nvSpPr>
        <p:spPr>
          <a:xfrm>
            <a:off x="855998" y="1834094"/>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11" name="Magnetic Disk 10"/>
          <p:cNvSpPr/>
          <p:nvPr/>
        </p:nvSpPr>
        <p:spPr>
          <a:xfrm>
            <a:off x="307204" y="5153180"/>
            <a:ext cx="1274913" cy="1205625"/>
          </a:xfrm>
          <a:prstGeom prst="flowChartMagneticDisk">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DB</a:t>
            </a:r>
          </a:p>
        </p:txBody>
      </p:sp>
      <p:cxnSp>
        <p:nvCxnSpPr>
          <p:cNvPr id="13" name="Straight Arrow Connector 12"/>
          <p:cNvCxnSpPr/>
          <p:nvPr/>
        </p:nvCxnSpPr>
        <p:spPr>
          <a:xfrm flipH="1">
            <a:off x="1748141" y="2551417"/>
            <a:ext cx="2" cy="41321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408823" y="1822702"/>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17" name="Rectangle 16"/>
          <p:cNvSpPr/>
          <p:nvPr/>
        </p:nvSpPr>
        <p:spPr>
          <a:xfrm>
            <a:off x="9610316" y="1822702"/>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18" name="Magnetic Disk 17"/>
          <p:cNvSpPr/>
          <p:nvPr/>
        </p:nvSpPr>
        <p:spPr>
          <a:xfrm>
            <a:off x="3435218" y="5176993"/>
            <a:ext cx="1274913" cy="1205625"/>
          </a:xfrm>
          <a:prstGeom prst="flowChartMagneticDisk">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DB</a:t>
            </a:r>
          </a:p>
        </p:txBody>
      </p:sp>
      <p:cxnSp>
        <p:nvCxnSpPr>
          <p:cNvPr id="19" name="Straight Arrow Connector 18"/>
          <p:cNvCxnSpPr/>
          <p:nvPr/>
        </p:nvCxnSpPr>
        <p:spPr>
          <a:xfrm flipH="1">
            <a:off x="10519678" y="2551417"/>
            <a:ext cx="2" cy="45181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Magnetic Disk 20"/>
          <p:cNvSpPr/>
          <p:nvPr/>
        </p:nvSpPr>
        <p:spPr>
          <a:xfrm>
            <a:off x="5090276" y="5143379"/>
            <a:ext cx="1274913" cy="1205625"/>
          </a:xfrm>
          <a:prstGeom prst="flowChartMagneticDisk">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Data</a:t>
            </a:r>
          </a:p>
          <a:p>
            <a:pPr algn="ctr"/>
            <a:r>
              <a:rPr lang="en-US" sz="1600" dirty="0"/>
              <a:t>Warehouse</a:t>
            </a:r>
          </a:p>
        </p:txBody>
      </p:sp>
      <p:sp>
        <p:nvSpPr>
          <p:cNvPr id="23" name="Rectangle 22"/>
          <p:cNvSpPr/>
          <p:nvPr/>
        </p:nvSpPr>
        <p:spPr>
          <a:xfrm>
            <a:off x="6563232" y="5076962"/>
            <a:ext cx="923219"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Search</a:t>
            </a:r>
          </a:p>
        </p:txBody>
      </p:sp>
      <p:sp>
        <p:nvSpPr>
          <p:cNvPr id="24" name="Rectangle 23"/>
          <p:cNvSpPr/>
          <p:nvPr/>
        </p:nvSpPr>
        <p:spPr>
          <a:xfrm>
            <a:off x="10885125" y="5883644"/>
            <a:ext cx="1018755"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Security</a:t>
            </a:r>
          </a:p>
        </p:txBody>
      </p:sp>
      <p:sp>
        <p:nvSpPr>
          <p:cNvPr id="25" name="Rectangle 24"/>
          <p:cNvSpPr/>
          <p:nvPr/>
        </p:nvSpPr>
        <p:spPr>
          <a:xfrm>
            <a:off x="8218290" y="5207889"/>
            <a:ext cx="1423782"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Monitoring</a:t>
            </a:r>
          </a:p>
        </p:txBody>
      </p:sp>
      <p:sp>
        <p:nvSpPr>
          <p:cNvPr id="27" name="Rectangle 26"/>
          <p:cNvSpPr/>
          <p:nvPr/>
        </p:nvSpPr>
        <p:spPr>
          <a:xfrm>
            <a:off x="10885125" y="4877674"/>
            <a:ext cx="1087834"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Cache</a:t>
            </a:r>
          </a:p>
        </p:txBody>
      </p:sp>
      <p:sp>
        <p:nvSpPr>
          <p:cNvPr id="28" name="Rectangle 27"/>
          <p:cNvSpPr/>
          <p:nvPr/>
        </p:nvSpPr>
        <p:spPr>
          <a:xfrm>
            <a:off x="10885125" y="3853173"/>
            <a:ext cx="1087834"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Cache</a:t>
            </a:r>
          </a:p>
        </p:txBody>
      </p:sp>
      <p:cxnSp>
        <p:nvCxnSpPr>
          <p:cNvPr id="36" name="Straight Arrow Connector 35"/>
          <p:cNvCxnSpPr>
            <a:endCxn id="15" idx="2"/>
          </p:cNvCxnSpPr>
          <p:nvPr/>
        </p:nvCxnSpPr>
        <p:spPr>
          <a:xfrm flipV="1">
            <a:off x="8318185" y="2551417"/>
            <a:ext cx="1" cy="45181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2"/>
          </p:cNvCxnSpPr>
          <p:nvPr/>
        </p:nvCxnSpPr>
        <p:spPr>
          <a:xfrm flipH="1">
            <a:off x="3949634" y="2551417"/>
            <a:ext cx="3" cy="45181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582118" y="2953236"/>
            <a:ext cx="9102387"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Message Bus</a:t>
            </a:r>
          </a:p>
        </p:txBody>
      </p:sp>
      <p:cxnSp>
        <p:nvCxnSpPr>
          <p:cNvPr id="58" name="Straight Arrow Connector 57"/>
          <p:cNvCxnSpPr>
            <a:endCxn id="11" idx="1"/>
          </p:cNvCxnSpPr>
          <p:nvPr/>
        </p:nvCxnSpPr>
        <p:spPr>
          <a:xfrm flipH="1">
            <a:off x="944661" y="3681952"/>
            <a:ext cx="926550" cy="147122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5" idx="1"/>
          </p:cNvCxnSpPr>
          <p:nvPr/>
        </p:nvCxnSpPr>
        <p:spPr>
          <a:xfrm>
            <a:off x="2314422" y="3681951"/>
            <a:ext cx="194246" cy="147728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8" idx="1"/>
          </p:cNvCxnSpPr>
          <p:nvPr/>
        </p:nvCxnSpPr>
        <p:spPr>
          <a:xfrm>
            <a:off x="3877963" y="3706279"/>
            <a:ext cx="194711" cy="147071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2"/>
            <a:endCxn id="21" idx="1"/>
          </p:cNvCxnSpPr>
          <p:nvPr/>
        </p:nvCxnSpPr>
        <p:spPr>
          <a:xfrm flipH="1">
            <a:off x="5727733" y="3681950"/>
            <a:ext cx="405579" cy="146142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23" idx="0"/>
          </p:cNvCxnSpPr>
          <p:nvPr/>
        </p:nvCxnSpPr>
        <p:spPr>
          <a:xfrm flipH="1">
            <a:off x="7024842" y="3665347"/>
            <a:ext cx="18433" cy="141161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25" idx="0"/>
          </p:cNvCxnSpPr>
          <p:nvPr/>
        </p:nvCxnSpPr>
        <p:spPr>
          <a:xfrm>
            <a:off x="8854675" y="3681950"/>
            <a:ext cx="75506" cy="152593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8" idx="1"/>
          </p:cNvCxnSpPr>
          <p:nvPr/>
        </p:nvCxnSpPr>
        <p:spPr>
          <a:xfrm flipH="1" flipV="1">
            <a:off x="9863762" y="3681950"/>
            <a:ext cx="1021363" cy="53558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7" idx="1"/>
          </p:cNvCxnSpPr>
          <p:nvPr/>
        </p:nvCxnSpPr>
        <p:spPr>
          <a:xfrm flipH="1" flipV="1">
            <a:off x="9584254" y="3706278"/>
            <a:ext cx="1300871" cy="153575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4" idx="1"/>
          </p:cNvCxnSpPr>
          <p:nvPr/>
        </p:nvCxnSpPr>
        <p:spPr>
          <a:xfrm flipH="1" flipV="1">
            <a:off x="9226305" y="3706279"/>
            <a:ext cx="1658820" cy="254172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1"/>
            <a:endCxn id="10" idx="0"/>
          </p:cNvCxnSpPr>
          <p:nvPr/>
        </p:nvCxnSpPr>
        <p:spPr>
          <a:xfrm flipH="1">
            <a:off x="1765361" y="1369915"/>
            <a:ext cx="4368550" cy="4641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1"/>
            <a:endCxn id="7" idx="0"/>
          </p:cNvCxnSpPr>
          <p:nvPr/>
        </p:nvCxnSpPr>
        <p:spPr>
          <a:xfrm flipH="1">
            <a:off x="3949637" y="1369915"/>
            <a:ext cx="2184274" cy="4527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1"/>
            <a:endCxn id="17" idx="0"/>
          </p:cNvCxnSpPr>
          <p:nvPr/>
        </p:nvCxnSpPr>
        <p:spPr>
          <a:xfrm>
            <a:off x="6133911" y="1369915"/>
            <a:ext cx="4385768" cy="4527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1"/>
            <a:endCxn id="15" idx="0"/>
          </p:cNvCxnSpPr>
          <p:nvPr/>
        </p:nvCxnSpPr>
        <p:spPr>
          <a:xfrm>
            <a:off x="6133911" y="1369915"/>
            <a:ext cx="2184275" cy="4527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856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p:cNvGrpSpPr/>
          <p:nvPr/>
        </p:nvGrpSpPr>
        <p:grpSpPr>
          <a:xfrm>
            <a:off x="514034" y="1282250"/>
            <a:ext cx="10703586" cy="4295088"/>
            <a:chOff x="621315" y="1782477"/>
            <a:chExt cx="10701109" cy="4294094"/>
          </a:xfrm>
        </p:grpSpPr>
        <p:sp>
          <p:nvSpPr>
            <p:cNvPr id="4" name="Rectangle 3"/>
            <p:cNvSpPr/>
            <p:nvPr/>
          </p:nvSpPr>
          <p:spPr>
            <a:xfrm>
              <a:off x="2861273" y="1782477"/>
              <a:ext cx="181830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Front End</a:t>
              </a:r>
            </a:p>
          </p:txBody>
        </p:sp>
        <p:sp>
          <p:nvSpPr>
            <p:cNvPr id="5" name="Rectangle 4"/>
            <p:cNvSpPr/>
            <p:nvPr/>
          </p:nvSpPr>
          <p:spPr>
            <a:xfrm>
              <a:off x="5075555" y="1782477"/>
              <a:ext cx="181830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Service X</a:t>
              </a:r>
            </a:p>
          </p:txBody>
        </p:sp>
        <p:sp>
          <p:nvSpPr>
            <p:cNvPr id="6" name="Rectangle 5"/>
            <p:cNvSpPr/>
            <p:nvPr/>
          </p:nvSpPr>
          <p:spPr>
            <a:xfrm>
              <a:off x="7289837" y="1782477"/>
              <a:ext cx="181830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Front End</a:t>
              </a:r>
            </a:p>
          </p:txBody>
        </p:sp>
        <p:sp>
          <p:nvSpPr>
            <p:cNvPr id="7" name="Rectangle 6"/>
            <p:cNvSpPr/>
            <p:nvPr/>
          </p:nvSpPr>
          <p:spPr>
            <a:xfrm>
              <a:off x="9504119" y="1782477"/>
              <a:ext cx="181830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Service Y</a:t>
              </a:r>
            </a:p>
          </p:txBody>
        </p:sp>
        <p:sp>
          <p:nvSpPr>
            <p:cNvPr id="9" name="TextBox 8"/>
            <p:cNvSpPr txBox="1"/>
            <p:nvPr/>
          </p:nvSpPr>
          <p:spPr>
            <a:xfrm>
              <a:off x="621315" y="1854362"/>
              <a:ext cx="2052165" cy="584904"/>
            </a:xfrm>
            <a:prstGeom prst="rect">
              <a:avLst/>
            </a:prstGeom>
            <a:noFill/>
          </p:spPr>
          <p:txBody>
            <a:bodyPr wrap="none" rtlCol="0">
              <a:spAutoFit/>
            </a:bodyPr>
            <a:lstStyle/>
            <a:p>
              <a:r>
                <a:rPr lang="en-US" sz="3201" dirty="0"/>
                <a:t>Producers</a:t>
              </a:r>
            </a:p>
          </p:txBody>
        </p:sp>
        <p:sp>
          <p:nvSpPr>
            <p:cNvPr id="10" name="Rectangle 9"/>
            <p:cNvSpPr/>
            <p:nvPr/>
          </p:nvSpPr>
          <p:spPr>
            <a:xfrm>
              <a:off x="6237248" y="3565251"/>
              <a:ext cx="181830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Kafka</a:t>
              </a:r>
            </a:p>
          </p:txBody>
        </p:sp>
        <p:sp>
          <p:nvSpPr>
            <p:cNvPr id="11" name="Rectangle 10"/>
            <p:cNvSpPr/>
            <p:nvPr/>
          </p:nvSpPr>
          <p:spPr>
            <a:xfrm>
              <a:off x="2861273" y="5348025"/>
              <a:ext cx="181830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Processing</a:t>
              </a:r>
            </a:p>
          </p:txBody>
        </p:sp>
        <p:sp>
          <p:nvSpPr>
            <p:cNvPr id="12" name="Rectangle 11"/>
            <p:cNvSpPr/>
            <p:nvPr/>
          </p:nvSpPr>
          <p:spPr>
            <a:xfrm>
              <a:off x="5075555" y="5348025"/>
              <a:ext cx="181830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Warehouse</a:t>
              </a:r>
            </a:p>
          </p:txBody>
        </p:sp>
        <p:sp>
          <p:nvSpPr>
            <p:cNvPr id="13" name="Rectangle 12"/>
            <p:cNvSpPr/>
            <p:nvPr/>
          </p:nvSpPr>
          <p:spPr>
            <a:xfrm>
              <a:off x="7289837" y="5348025"/>
              <a:ext cx="181830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Security Systems</a:t>
              </a:r>
            </a:p>
          </p:txBody>
        </p:sp>
        <p:sp>
          <p:nvSpPr>
            <p:cNvPr id="14" name="Rectangle 13"/>
            <p:cNvSpPr/>
            <p:nvPr/>
          </p:nvSpPr>
          <p:spPr>
            <a:xfrm>
              <a:off x="9504119" y="5348025"/>
              <a:ext cx="181830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etc.</a:t>
              </a:r>
            </a:p>
          </p:txBody>
        </p:sp>
        <p:sp>
          <p:nvSpPr>
            <p:cNvPr id="15" name="TextBox 14"/>
            <p:cNvSpPr txBox="1"/>
            <p:nvPr/>
          </p:nvSpPr>
          <p:spPr>
            <a:xfrm>
              <a:off x="621315" y="5439788"/>
              <a:ext cx="2279791" cy="584904"/>
            </a:xfrm>
            <a:prstGeom prst="rect">
              <a:avLst/>
            </a:prstGeom>
            <a:noFill/>
          </p:spPr>
          <p:txBody>
            <a:bodyPr wrap="none" rtlCol="0">
              <a:spAutoFit/>
            </a:bodyPr>
            <a:lstStyle/>
            <a:p>
              <a:r>
                <a:rPr lang="en-US" sz="3201" dirty="0"/>
                <a:t>Consumers</a:t>
              </a:r>
            </a:p>
          </p:txBody>
        </p:sp>
        <p:cxnSp>
          <p:nvCxnSpPr>
            <p:cNvPr id="17" name="Curved Connector 16"/>
            <p:cNvCxnSpPr>
              <a:stCxn id="4" idx="2"/>
              <a:endCxn id="10" idx="0"/>
            </p:cNvCxnSpPr>
            <p:nvPr/>
          </p:nvCxnSpPr>
          <p:spPr>
            <a:xfrm rot="16200000" flipH="1">
              <a:off x="4931299" y="1350149"/>
              <a:ext cx="1054228" cy="3375975"/>
            </a:xfrm>
            <a:prstGeom prst="curvedConnector3">
              <a:avLst>
                <a:gd name="adj1" fmla="val 50000"/>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5" idx="2"/>
              <a:endCxn id="10" idx="0"/>
            </p:cNvCxnSpPr>
            <p:nvPr/>
          </p:nvCxnSpPr>
          <p:spPr>
            <a:xfrm rot="16200000" flipH="1">
              <a:off x="6038440" y="2457290"/>
              <a:ext cx="1054228" cy="1161693"/>
            </a:xfrm>
            <a:prstGeom prst="curvedConnector3">
              <a:avLst>
                <a:gd name="adj1" fmla="val 50000"/>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6" idx="2"/>
              <a:endCxn id="10" idx="0"/>
            </p:cNvCxnSpPr>
            <p:nvPr/>
          </p:nvCxnSpPr>
          <p:spPr>
            <a:xfrm rot="5400000">
              <a:off x="7145582" y="2511843"/>
              <a:ext cx="1054228" cy="1052589"/>
            </a:xfrm>
            <a:prstGeom prst="curvedConnector3">
              <a:avLst>
                <a:gd name="adj1" fmla="val 50000"/>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7" idx="2"/>
              <a:endCxn id="10" idx="0"/>
            </p:cNvCxnSpPr>
            <p:nvPr/>
          </p:nvCxnSpPr>
          <p:spPr>
            <a:xfrm rot="5400000">
              <a:off x="8252723" y="1404702"/>
              <a:ext cx="1054228" cy="3266871"/>
            </a:xfrm>
            <a:prstGeom prst="curvedConnector3">
              <a:avLst>
                <a:gd name="adj1" fmla="val 50000"/>
              </a:avLst>
            </a:prstGeom>
            <a:ln w="381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10" idx="2"/>
              <a:endCxn id="11" idx="0"/>
            </p:cNvCxnSpPr>
            <p:nvPr/>
          </p:nvCxnSpPr>
          <p:spPr>
            <a:xfrm rot="5400000">
              <a:off x="4931300" y="3132924"/>
              <a:ext cx="1054228" cy="3375975"/>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0" idx="2"/>
              <a:endCxn id="12" idx="0"/>
            </p:cNvCxnSpPr>
            <p:nvPr/>
          </p:nvCxnSpPr>
          <p:spPr>
            <a:xfrm rot="5400000">
              <a:off x="6038441" y="4240065"/>
              <a:ext cx="1054228" cy="1161693"/>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10" idx="2"/>
              <a:endCxn id="13" idx="0"/>
            </p:cNvCxnSpPr>
            <p:nvPr/>
          </p:nvCxnSpPr>
          <p:spPr>
            <a:xfrm rot="16200000" flipH="1">
              <a:off x="7145581" y="4294616"/>
              <a:ext cx="1054228" cy="1052589"/>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10" idx="2"/>
              <a:endCxn id="14" idx="0"/>
            </p:cNvCxnSpPr>
            <p:nvPr/>
          </p:nvCxnSpPr>
          <p:spPr>
            <a:xfrm rot="16200000" flipH="1">
              <a:off x="8252722" y="3187475"/>
              <a:ext cx="1054228" cy="3266871"/>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514034" y="3191246"/>
            <a:ext cx="1869856" cy="585039"/>
          </a:xfrm>
          <a:prstGeom prst="rect">
            <a:avLst/>
          </a:prstGeom>
          <a:noFill/>
        </p:spPr>
        <p:txBody>
          <a:bodyPr wrap="none" rtlCol="0">
            <a:spAutoFit/>
          </a:bodyPr>
          <a:lstStyle/>
          <a:p>
            <a:r>
              <a:rPr lang="en-US" sz="3201" dirty="0"/>
              <a:t>Broker(s)</a:t>
            </a:r>
          </a:p>
        </p:txBody>
      </p:sp>
      <p:sp>
        <p:nvSpPr>
          <p:cNvPr id="24" name="Title 1"/>
          <p:cNvSpPr txBox="1">
            <a:spLocks/>
          </p:cNvSpPr>
          <p:nvPr/>
        </p:nvSpPr>
        <p:spPr>
          <a:xfrm>
            <a:off x="324000" y="324075"/>
            <a:ext cx="11545200" cy="756175"/>
          </a:xfrm>
          <a:prstGeom prst="rect">
            <a:avLst/>
          </a:prstGeom>
        </p:spPr>
        <p:txBody>
          <a:bodyPr/>
          <a:lstStyle>
            <a:lvl1pPr algn="l" defTabSz="1088776" rtl="0" eaLnBrk="1" latinLnBrk="0" hangingPunct="1">
              <a:spcBef>
                <a:spcPct val="0"/>
              </a:spcBef>
              <a:buNone/>
              <a:defRPr sz="2800" b="1" kern="1200">
                <a:solidFill>
                  <a:schemeClr val="accent2"/>
                </a:solidFill>
                <a:latin typeface="+mj-lt"/>
                <a:ea typeface="+mj-ea"/>
                <a:cs typeface="+mj-cs"/>
              </a:defRPr>
            </a:lvl1pPr>
          </a:lstStyle>
          <a:p>
            <a:r>
              <a:rPr lang="en-US" dirty="0" smtClean="0"/>
              <a:t>Decoupling </a:t>
            </a:r>
            <a:r>
              <a:rPr lang="en-US" dirty="0"/>
              <a:t>of data pipelines with Kafka</a:t>
            </a:r>
          </a:p>
        </p:txBody>
      </p:sp>
    </p:spTree>
    <p:extLst>
      <p:ext uri="{BB962C8B-B14F-4D97-AF65-F5344CB8AC3E}">
        <p14:creationId xmlns:p14="http://schemas.microsoft.com/office/powerpoint/2010/main" val="1259930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798578" y="1569185"/>
            <a:ext cx="3537054" cy="728715"/>
            <a:chOff x="2878436" y="1981199"/>
            <a:chExt cx="3536235" cy="728546"/>
          </a:xfrm>
        </p:grpSpPr>
        <p:sp>
          <p:nvSpPr>
            <p:cNvPr id="25" name="Rectangle 24"/>
            <p:cNvSpPr/>
            <p:nvPr/>
          </p:nvSpPr>
          <p:spPr>
            <a:xfrm>
              <a:off x="2878436" y="1981199"/>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46" name="Rectangle 45"/>
            <p:cNvSpPr/>
            <p:nvPr/>
          </p:nvSpPr>
          <p:spPr>
            <a:xfrm>
              <a:off x="3271351" y="1981199"/>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8" name="Rectangle 47"/>
            <p:cNvSpPr/>
            <p:nvPr/>
          </p:nvSpPr>
          <p:spPr>
            <a:xfrm>
              <a:off x="3664266" y="1981199"/>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50" name="Rectangle 49"/>
            <p:cNvSpPr/>
            <p:nvPr/>
          </p:nvSpPr>
          <p:spPr>
            <a:xfrm>
              <a:off x="4057181" y="1981199"/>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1" name="Rectangle 50"/>
            <p:cNvSpPr/>
            <p:nvPr/>
          </p:nvSpPr>
          <p:spPr>
            <a:xfrm>
              <a:off x="4450096" y="1981199"/>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52" name="Rectangle 51"/>
            <p:cNvSpPr/>
            <p:nvPr/>
          </p:nvSpPr>
          <p:spPr>
            <a:xfrm>
              <a:off x="4843011" y="1981199"/>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53" name="Rectangle 52"/>
            <p:cNvSpPr/>
            <p:nvPr/>
          </p:nvSpPr>
          <p:spPr>
            <a:xfrm>
              <a:off x="5235926" y="1981199"/>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54" name="Rectangle 53"/>
            <p:cNvSpPr/>
            <p:nvPr/>
          </p:nvSpPr>
          <p:spPr>
            <a:xfrm>
              <a:off x="5628841" y="1981199"/>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55" name="Rectangle 54"/>
            <p:cNvSpPr/>
            <p:nvPr/>
          </p:nvSpPr>
          <p:spPr>
            <a:xfrm>
              <a:off x="6021756" y="1981199"/>
              <a:ext cx="392915" cy="728546"/>
            </a:xfrm>
            <a:prstGeom prst="rect">
              <a:avLst/>
            </a:prstGeom>
            <a:ln w="38100">
              <a:solidFill>
                <a:schemeClr val="dk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grpSp>
      <p:grpSp>
        <p:nvGrpSpPr>
          <p:cNvPr id="19" name="Group 18"/>
          <p:cNvGrpSpPr/>
          <p:nvPr/>
        </p:nvGrpSpPr>
        <p:grpSpPr>
          <a:xfrm>
            <a:off x="2798577" y="2770734"/>
            <a:ext cx="1965029" cy="728715"/>
            <a:chOff x="2878436" y="3182470"/>
            <a:chExt cx="1964574" cy="728546"/>
          </a:xfrm>
        </p:grpSpPr>
        <p:sp>
          <p:nvSpPr>
            <p:cNvPr id="56" name="Rectangle 55"/>
            <p:cNvSpPr/>
            <p:nvPr/>
          </p:nvSpPr>
          <p:spPr>
            <a:xfrm>
              <a:off x="2878436" y="3182470"/>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57" name="Rectangle 56"/>
            <p:cNvSpPr/>
            <p:nvPr/>
          </p:nvSpPr>
          <p:spPr>
            <a:xfrm>
              <a:off x="3271351" y="3182470"/>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58" name="Rectangle 57"/>
            <p:cNvSpPr/>
            <p:nvPr/>
          </p:nvSpPr>
          <p:spPr>
            <a:xfrm>
              <a:off x="3664266" y="3182470"/>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59" name="Rectangle 58"/>
            <p:cNvSpPr/>
            <p:nvPr/>
          </p:nvSpPr>
          <p:spPr>
            <a:xfrm>
              <a:off x="4057181" y="3182470"/>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64" name="Rectangle 63"/>
            <p:cNvSpPr/>
            <p:nvPr/>
          </p:nvSpPr>
          <p:spPr>
            <a:xfrm>
              <a:off x="4450095" y="3182470"/>
              <a:ext cx="392915" cy="728546"/>
            </a:xfrm>
            <a:prstGeom prst="rect">
              <a:avLst/>
            </a:prstGeom>
            <a:ln w="38100">
              <a:solidFill>
                <a:schemeClr val="dk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grpSp>
      <p:grpSp>
        <p:nvGrpSpPr>
          <p:cNvPr id="21" name="Group 20"/>
          <p:cNvGrpSpPr/>
          <p:nvPr/>
        </p:nvGrpSpPr>
        <p:grpSpPr>
          <a:xfrm>
            <a:off x="2798577" y="3972283"/>
            <a:ext cx="3144048" cy="728715"/>
            <a:chOff x="2878436" y="4383741"/>
            <a:chExt cx="3143320" cy="728546"/>
          </a:xfrm>
        </p:grpSpPr>
        <p:sp>
          <p:nvSpPr>
            <p:cNvPr id="65" name="Rectangle 64"/>
            <p:cNvSpPr/>
            <p:nvPr/>
          </p:nvSpPr>
          <p:spPr>
            <a:xfrm>
              <a:off x="2878436" y="4383741"/>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66" name="Rectangle 65"/>
            <p:cNvSpPr/>
            <p:nvPr/>
          </p:nvSpPr>
          <p:spPr>
            <a:xfrm>
              <a:off x="3271351" y="4383741"/>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7" name="Rectangle 66"/>
            <p:cNvSpPr/>
            <p:nvPr/>
          </p:nvSpPr>
          <p:spPr>
            <a:xfrm>
              <a:off x="3664266" y="4383741"/>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8" name="Rectangle 67"/>
            <p:cNvSpPr/>
            <p:nvPr/>
          </p:nvSpPr>
          <p:spPr>
            <a:xfrm>
              <a:off x="4057181" y="4383741"/>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70" name="Rectangle 69"/>
            <p:cNvSpPr/>
            <p:nvPr/>
          </p:nvSpPr>
          <p:spPr>
            <a:xfrm>
              <a:off x="4450096" y="4383741"/>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73" name="Rectangle 72"/>
            <p:cNvSpPr/>
            <p:nvPr/>
          </p:nvSpPr>
          <p:spPr>
            <a:xfrm>
              <a:off x="5628841" y="4383741"/>
              <a:ext cx="392915" cy="728546"/>
            </a:xfrm>
            <a:prstGeom prst="rect">
              <a:avLst/>
            </a:prstGeom>
            <a:ln w="38100">
              <a:solidFill>
                <a:schemeClr val="dk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74" name="Rectangle 73"/>
            <p:cNvSpPr/>
            <p:nvPr/>
          </p:nvSpPr>
          <p:spPr>
            <a:xfrm>
              <a:off x="4843012" y="4383741"/>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75" name="Rectangle 74"/>
            <p:cNvSpPr/>
            <p:nvPr/>
          </p:nvSpPr>
          <p:spPr>
            <a:xfrm>
              <a:off x="5235927" y="4383741"/>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grpSp>
      <p:cxnSp>
        <p:nvCxnSpPr>
          <p:cNvPr id="3" name="Straight Arrow Connector 2"/>
          <p:cNvCxnSpPr/>
          <p:nvPr/>
        </p:nvCxnSpPr>
        <p:spPr>
          <a:xfrm>
            <a:off x="2798578" y="5424903"/>
            <a:ext cx="522763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35071" y="5563898"/>
            <a:ext cx="959139" cy="585039"/>
          </a:xfrm>
          <a:prstGeom prst="rect">
            <a:avLst/>
          </a:prstGeom>
          <a:noFill/>
        </p:spPr>
        <p:txBody>
          <a:bodyPr wrap="none" rtlCol="0">
            <a:spAutoFit/>
          </a:bodyPr>
          <a:lstStyle/>
          <a:p>
            <a:r>
              <a:rPr lang="en-US" sz="3201" dirty="0"/>
              <a:t>time</a:t>
            </a:r>
          </a:p>
        </p:txBody>
      </p:sp>
      <p:sp>
        <p:nvSpPr>
          <p:cNvPr id="76" name="TextBox 75"/>
          <p:cNvSpPr txBox="1"/>
          <p:nvPr/>
        </p:nvSpPr>
        <p:spPr>
          <a:xfrm>
            <a:off x="550853" y="1641087"/>
            <a:ext cx="2030193" cy="585039"/>
          </a:xfrm>
          <a:prstGeom prst="rect">
            <a:avLst/>
          </a:prstGeom>
          <a:noFill/>
        </p:spPr>
        <p:txBody>
          <a:bodyPr wrap="none" rtlCol="0">
            <a:spAutoFit/>
          </a:bodyPr>
          <a:lstStyle/>
          <a:p>
            <a:r>
              <a:rPr lang="en-US" sz="3201"/>
              <a:t>Partition 0</a:t>
            </a:r>
            <a:endParaRPr lang="en-US" sz="3201" dirty="0"/>
          </a:p>
        </p:txBody>
      </p:sp>
      <p:sp>
        <p:nvSpPr>
          <p:cNvPr id="77" name="TextBox 76"/>
          <p:cNvSpPr txBox="1"/>
          <p:nvPr/>
        </p:nvSpPr>
        <p:spPr>
          <a:xfrm>
            <a:off x="550852" y="2838463"/>
            <a:ext cx="2030193" cy="585039"/>
          </a:xfrm>
          <a:prstGeom prst="rect">
            <a:avLst/>
          </a:prstGeom>
          <a:noFill/>
        </p:spPr>
        <p:txBody>
          <a:bodyPr wrap="none" rtlCol="0">
            <a:spAutoFit/>
          </a:bodyPr>
          <a:lstStyle/>
          <a:p>
            <a:r>
              <a:rPr lang="en-US" sz="3201" dirty="0"/>
              <a:t>Partition 1</a:t>
            </a:r>
          </a:p>
        </p:txBody>
      </p:sp>
      <p:sp>
        <p:nvSpPr>
          <p:cNvPr id="78" name="TextBox 77"/>
          <p:cNvSpPr txBox="1"/>
          <p:nvPr/>
        </p:nvSpPr>
        <p:spPr>
          <a:xfrm>
            <a:off x="550851" y="4044185"/>
            <a:ext cx="2030193" cy="585039"/>
          </a:xfrm>
          <a:prstGeom prst="rect">
            <a:avLst/>
          </a:prstGeom>
          <a:noFill/>
        </p:spPr>
        <p:txBody>
          <a:bodyPr wrap="none" rtlCol="0">
            <a:spAutoFit/>
          </a:bodyPr>
          <a:lstStyle/>
          <a:p>
            <a:r>
              <a:rPr lang="en-US" sz="3201" dirty="0"/>
              <a:t>Partition 2</a:t>
            </a:r>
          </a:p>
        </p:txBody>
      </p:sp>
      <p:sp>
        <p:nvSpPr>
          <p:cNvPr id="80" name="TextBox 79"/>
          <p:cNvSpPr txBox="1"/>
          <p:nvPr/>
        </p:nvSpPr>
        <p:spPr>
          <a:xfrm>
            <a:off x="8118814" y="2838463"/>
            <a:ext cx="1255763" cy="585039"/>
          </a:xfrm>
          <a:prstGeom prst="rect">
            <a:avLst/>
          </a:prstGeom>
          <a:noFill/>
        </p:spPr>
        <p:txBody>
          <a:bodyPr wrap="none" rtlCol="0">
            <a:spAutoFit/>
          </a:bodyPr>
          <a:lstStyle/>
          <a:p>
            <a:r>
              <a:rPr lang="en-US" sz="3201"/>
              <a:t>writes</a:t>
            </a:r>
            <a:endParaRPr lang="en-US" sz="3201" dirty="0"/>
          </a:p>
        </p:txBody>
      </p:sp>
      <p:cxnSp>
        <p:nvCxnSpPr>
          <p:cNvPr id="88" name="Straight Arrow Connector 87"/>
          <p:cNvCxnSpPr>
            <a:stCxn id="80" idx="1"/>
            <a:endCxn id="55" idx="3"/>
          </p:cNvCxnSpPr>
          <p:nvPr/>
        </p:nvCxnSpPr>
        <p:spPr>
          <a:xfrm flipH="1" flipV="1">
            <a:off x="6335631" y="1933543"/>
            <a:ext cx="1783183" cy="11974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80" idx="1"/>
            <a:endCxn id="64" idx="3"/>
          </p:cNvCxnSpPr>
          <p:nvPr/>
        </p:nvCxnSpPr>
        <p:spPr>
          <a:xfrm flipH="1">
            <a:off x="4763607" y="3130983"/>
            <a:ext cx="3355207" cy="41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80" idx="1"/>
            <a:endCxn id="73" idx="3"/>
          </p:cNvCxnSpPr>
          <p:nvPr/>
        </p:nvCxnSpPr>
        <p:spPr>
          <a:xfrm flipH="1">
            <a:off x="5942625" y="3130983"/>
            <a:ext cx="2176189" cy="12056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itle 1"/>
          <p:cNvSpPr txBox="1">
            <a:spLocks/>
          </p:cNvSpPr>
          <p:nvPr/>
        </p:nvSpPr>
        <p:spPr>
          <a:xfrm>
            <a:off x="324000" y="324075"/>
            <a:ext cx="11545200" cy="756175"/>
          </a:xfrm>
          <a:prstGeom prst="rect">
            <a:avLst/>
          </a:prstGeom>
        </p:spPr>
        <p:txBody>
          <a:bodyPr/>
          <a:lstStyle>
            <a:lvl1pPr algn="l" defTabSz="1088776" rtl="0" eaLnBrk="1" latinLnBrk="0" hangingPunct="1">
              <a:spcBef>
                <a:spcPct val="0"/>
              </a:spcBef>
              <a:buNone/>
              <a:defRPr sz="2800" b="1" kern="1200">
                <a:solidFill>
                  <a:schemeClr val="accent2"/>
                </a:solidFill>
                <a:latin typeface="+mj-lt"/>
                <a:ea typeface="+mj-ea"/>
                <a:cs typeface="+mj-cs"/>
              </a:defRPr>
            </a:lvl1pPr>
          </a:lstStyle>
          <a:p>
            <a:r>
              <a:rPr lang="en-US"/>
              <a:t>Topics and Partitions</a:t>
            </a:r>
            <a:endParaRPr lang="en-US" dirty="0"/>
          </a:p>
        </p:txBody>
      </p:sp>
    </p:spTree>
    <p:extLst>
      <p:ext uri="{BB962C8B-B14F-4D97-AF65-F5344CB8AC3E}">
        <p14:creationId xmlns:p14="http://schemas.microsoft.com/office/powerpoint/2010/main" val="1467826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224704" y="3497043"/>
            <a:ext cx="3144048" cy="728715"/>
            <a:chOff x="2224013" y="3496234"/>
            <a:chExt cx="3143320" cy="728546"/>
          </a:xfrm>
        </p:grpSpPr>
        <p:sp>
          <p:nvSpPr>
            <p:cNvPr id="25" name="Rectangle 24"/>
            <p:cNvSpPr/>
            <p:nvPr/>
          </p:nvSpPr>
          <p:spPr>
            <a:xfrm>
              <a:off x="2224013" y="3496234"/>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46" name="Rectangle 45"/>
            <p:cNvSpPr/>
            <p:nvPr/>
          </p:nvSpPr>
          <p:spPr>
            <a:xfrm>
              <a:off x="2616928" y="3496234"/>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8" name="Rectangle 47"/>
            <p:cNvSpPr/>
            <p:nvPr/>
          </p:nvSpPr>
          <p:spPr>
            <a:xfrm>
              <a:off x="3009843" y="3496234"/>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50" name="Rectangle 49"/>
            <p:cNvSpPr/>
            <p:nvPr/>
          </p:nvSpPr>
          <p:spPr>
            <a:xfrm>
              <a:off x="3402758" y="3496234"/>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1" name="Rectangle 50"/>
            <p:cNvSpPr/>
            <p:nvPr/>
          </p:nvSpPr>
          <p:spPr>
            <a:xfrm>
              <a:off x="3795673" y="3496234"/>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52" name="Rectangle 51"/>
            <p:cNvSpPr/>
            <p:nvPr/>
          </p:nvSpPr>
          <p:spPr>
            <a:xfrm>
              <a:off x="4188588" y="3496234"/>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53" name="Rectangle 52"/>
            <p:cNvSpPr/>
            <p:nvPr/>
          </p:nvSpPr>
          <p:spPr>
            <a:xfrm>
              <a:off x="4581503" y="3496234"/>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54" name="Rectangle 53"/>
            <p:cNvSpPr/>
            <p:nvPr/>
          </p:nvSpPr>
          <p:spPr>
            <a:xfrm>
              <a:off x="4974418" y="3496234"/>
              <a:ext cx="39291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grpSp>
      <p:sp>
        <p:nvSpPr>
          <p:cNvPr id="41" name="Rectangle 40"/>
          <p:cNvSpPr/>
          <p:nvPr/>
        </p:nvSpPr>
        <p:spPr>
          <a:xfrm>
            <a:off x="1388493" y="1446619"/>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Consumer</a:t>
            </a:r>
          </a:p>
        </p:txBody>
      </p:sp>
      <p:sp>
        <p:nvSpPr>
          <p:cNvPr id="47" name="TextBox 46"/>
          <p:cNvSpPr txBox="1"/>
          <p:nvPr/>
        </p:nvSpPr>
        <p:spPr>
          <a:xfrm>
            <a:off x="1906389" y="2568227"/>
            <a:ext cx="739476" cy="400203"/>
          </a:xfrm>
          <a:prstGeom prst="rect">
            <a:avLst/>
          </a:prstGeom>
          <a:noFill/>
        </p:spPr>
        <p:txBody>
          <a:bodyPr wrap="none" rtlCol="0">
            <a:spAutoFit/>
          </a:bodyPr>
          <a:lstStyle/>
          <a:p>
            <a:r>
              <a:rPr lang="en-US" sz="2000" dirty="0"/>
              <a:t>fetch</a:t>
            </a:r>
          </a:p>
        </p:txBody>
      </p:sp>
      <p:cxnSp>
        <p:nvCxnSpPr>
          <p:cNvPr id="49" name="Straight Arrow Connector 48"/>
          <p:cNvCxnSpPr>
            <a:stCxn id="41" idx="2"/>
            <a:endCxn id="48" idx="0"/>
          </p:cNvCxnSpPr>
          <p:nvPr/>
        </p:nvCxnSpPr>
        <p:spPr>
          <a:xfrm>
            <a:off x="2297856" y="2175334"/>
            <a:ext cx="909363" cy="13217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189734" y="1446619"/>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Consumer</a:t>
            </a:r>
          </a:p>
        </p:txBody>
      </p:sp>
      <p:sp>
        <p:nvSpPr>
          <p:cNvPr id="61" name="TextBox 60"/>
          <p:cNvSpPr txBox="1"/>
          <p:nvPr/>
        </p:nvSpPr>
        <p:spPr>
          <a:xfrm>
            <a:off x="4707630" y="2568228"/>
            <a:ext cx="903978" cy="400110"/>
          </a:xfrm>
          <a:prstGeom prst="rect">
            <a:avLst/>
          </a:prstGeom>
          <a:noFill/>
        </p:spPr>
        <p:txBody>
          <a:bodyPr wrap="square" rtlCol="0">
            <a:spAutoFit/>
          </a:bodyPr>
          <a:lstStyle/>
          <a:p>
            <a:r>
              <a:rPr lang="en-US" sz="2000" dirty="0"/>
              <a:t>fetch</a:t>
            </a:r>
          </a:p>
        </p:txBody>
      </p:sp>
      <p:cxnSp>
        <p:nvCxnSpPr>
          <p:cNvPr id="62" name="Straight Arrow Connector 61"/>
          <p:cNvCxnSpPr>
            <a:endCxn id="51" idx="0"/>
          </p:cNvCxnSpPr>
          <p:nvPr/>
        </p:nvCxnSpPr>
        <p:spPr>
          <a:xfrm flipH="1">
            <a:off x="3993231" y="2175334"/>
            <a:ext cx="1105866" cy="13217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2617710" y="5320269"/>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Consumer</a:t>
            </a:r>
          </a:p>
        </p:txBody>
      </p:sp>
      <p:sp>
        <p:nvSpPr>
          <p:cNvPr id="69" name="TextBox 68"/>
          <p:cNvSpPr txBox="1"/>
          <p:nvPr/>
        </p:nvSpPr>
        <p:spPr>
          <a:xfrm>
            <a:off x="4144730" y="4618652"/>
            <a:ext cx="757864" cy="400110"/>
          </a:xfrm>
          <a:prstGeom prst="rect">
            <a:avLst/>
          </a:prstGeom>
          <a:noFill/>
        </p:spPr>
        <p:txBody>
          <a:bodyPr wrap="square" rtlCol="0">
            <a:spAutoFit/>
          </a:bodyPr>
          <a:lstStyle/>
          <a:p>
            <a:r>
              <a:rPr lang="en-US" sz="2000" dirty="0"/>
              <a:t>fetch</a:t>
            </a:r>
          </a:p>
        </p:txBody>
      </p:sp>
      <p:cxnSp>
        <p:nvCxnSpPr>
          <p:cNvPr id="72" name="Straight Arrow Connector 71"/>
          <p:cNvCxnSpPr>
            <a:stCxn id="63" idx="0"/>
            <a:endCxn id="53" idx="2"/>
          </p:cNvCxnSpPr>
          <p:nvPr/>
        </p:nvCxnSpPr>
        <p:spPr>
          <a:xfrm flipV="1">
            <a:off x="3527073" y="4225758"/>
            <a:ext cx="1252170" cy="10945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7746746" y="1446620"/>
            <a:ext cx="1951207" cy="2780508"/>
            <a:chOff x="7744776" y="1446284"/>
            <a:chExt cx="1950755" cy="2779865"/>
          </a:xfrm>
        </p:grpSpPr>
        <p:sp>
          <p:nvSpPr>
            <p:cNvPr id="55" name="Rectangle 54"/>
            <p:cNvSpPr/>
            <p:nvPr/>
          </p:nvSpPr>
          <p:spPr>
            <a:xfrm>
              <a:off x="8457470" y="3497603"/>
              <a:ext cx="392915" cy="728546"/>
            </a:xfrm>
            <a:prstGeom prst="rect">
              <a:avLst/>
            </a:prstGeom>
            <a:ln w="38100">
              <a:solidFill>
                <a:schemeClr val="dk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7" name="Rectangle 36"/>
            <p:cNvSpPr/>
            <p:nvPr/>
          </p:nvSpPr>
          <p:spPr>
            <a:xfrm>
              <a:off x="7744776" y="1446284"/>
              <a:ext cx="1818305" cy="72854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Producers</a:t>
              </a:r>
            </a:p>
          </p:txBody>
        </p:sp>
        <p:sp>
          <p:nvSpPr>
            <p:cNvPr id="79" name="TextBox 78"/>
            <p:cNvSpPr txBox="1"/>
            <p:nvPr/>
          </p:nvSpPr>
          <p:spPr>
            <a:xfrm>
              <a:off x="8850385" y="2636161"/>
              <a:ext cx="845146" cy="400017"/>
            </a:xfrm>
            <a:prstGeom prst="rect">
              <a:avLst/>
            </a:prstGeom>
            <a:noFill/>
          </p:spPr>
          <p:txBody>
            <a:bodyPr wrap="square" rtlCol="0">
              <a:spAutoFit/>
            </a:bodyPr>
            <a:lstStyle/>
            <a:p>
              <a:r>
                <a:rPr lang="en-US" sz="2000" dirty="0"/>
                <a:t>send</a:t>
              </a:r>
            </a:p>
          </p:txBody>
        </p:sp>
        <p:cxnSp>
          <p:nvCxnSpPr>
            <p:cNvPr id="81" name="Straight Arrow Connector 80"/>
            <p:cNvCxnSpPr>
              <a:stCxn id="37" idx="2"/>
              <a:endCxn id="55" idx="0"/>
            </p:cNvCxnSpPr>
            <p:nvPr/>
          </p:nvCxnSpPr>
          <p:spPr>
            <a:xfrm flipH="1">
              <a:off x="8653928" y="2174830"/>
              <a:ext cx="1" cy="13227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2" name="Straight Arrow Connector 81"/>
          <p:cNvCxnSpPr>
            <a:stCxn id="55" idx="1"/>
            <a:endCxn id="54" idx="3"/>
          </p:cNvCxnSpPr>
          <p:nvPr/>
        </p:nvCxnSpPr>
        <p:spPr>
          <a:xfrm flipH="1" flipV="1">
            <a:off x="5368752" y="3861402"/>
            <a:ext cx="3090852" cy="13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494575" y="3450521"/>
            <a:ext cx="735813" cy="400203"/>
          </a:xfrm>
          <a:prstGeom prst="rect">
            <a:avLst/>
          </a:prstGeom>
          <a:noFill/>
        </p:spPr>
        <p:txBody>
          <a:bodyPr wrap="square" rtlCol="0">
            <a:spAutoFit/>
          </a:bodyPr>
          <a:lstStyle/>
          <a:p>
            <a:r>
              <a:rPr lang="en-US" sz="2000"/>
              <a:t>write</a:t>
            </a:r>
            <a:endParaRPr lang="en-US" sz="2000" dirty="0"/>
          </a:p>
        </p:txBody>
      </p:sp>
      <p:sp>
        <p:nvSpPr>
          <p:cNvPr id="29" name="Title 1"/>
          <p:cNvSpPr txBox="1">
            <a:spLocks/>
          </p:cNvSpPr>
          <p:nvPr/>
        </p:nvSpPr>
        <p:spPr>
          <a:xfrm>
            <a:off x="324000" y="324075"/>
            <a:ext cx="11545200" cy="756175"/>
          </a:xfrm>
          <a:prstGeom prst="rect">
            <a:avLst/>
          </a:prstGeom>
        </p:spPr>
        <p:txBody>
          <a:bodyPr/>
          <a:lstStyle>
            <a:lvl1pPr algn="l" defTabSz="1088776" rtl="0" eaLnBrk="1" latinLnBrk="0" hangingPunct="1">
              <a:spcBef>
                <a:spcPct val="0"/>
              </a:spcBef>
              <a:buNone/>
              <a:defRPr sz="2800" b="1" kern="1200">
                <a:solidFill>
                  <a:schemeClr val="accent2"/>
                </a:solidFill>
                <a:latin typeface="+mj-lt"/>
                <a:ea typeface="+mj-ea"/>
                <a:cs typeface="+mj-cs"/>
              </a:defRPr>
            </a:lvl1pPr>
          </a:lstStyle>
          <a:p>
            <a:r>
              <a:rPr lang="en-US" dirty="0"/>
              <a:t>Producers, Consumers and </a:t>
            </a:r>
            <a:r>
              <a:rPr lang="en-US"/>
              <a:t>Commit </a:t>
            </a:r>
            <a:r>
              <a:rPr lang="en-US" smtClean="0"/>
              <a:t>log in </a:t>
            </a:r>
            <a:r>
              <a:rPr lang="en-US" dirty="0" smtClean="0"/>
              <a:t>Kafka</a:t>
            </a:r>
            <a:endParaRPr lang="en-US" dirty="0"/>
          </a:p>
        </p:txBody>
      </p:sp>
    </p:spTree>
    <p:extLst>
      <p:ext uri="{BB962C8B-B14F-4D97-AF65-F5344CB8AC3E}">
        <p14:creationId xmlns:p14="http://schemas.microsoft.com/office/powerpoint/2010/main" val="1614088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551364" y="1519087"/>
            <a:ext cx="9092446" cy="4346416"/>
            <a:chOff x="1436734" y="1986620"/>
            <a:chExt cx="10673750" cy="5106201"/>
          </a:xfrm>
        </p:grpSpPr>
        <p:sp>
          <p:nvSpPr>
            <p:cNvPr id="20" name="Rectangle 19"/>
            <p:cNvSpPr/>
            <p:nvPr/>
          </p:nvSpPr>
          <p:spPr>
            <a:xfrm>
              <a:off x="1436734" y="1986620"/>
              <a:ext cx="2133254" cy="213055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Spark SQL +</a:t>
              </a:r>
            </a:p>
            <a:p>
              <a:pPr algn="ctr"/>
              <a:r>
                <a:rPr lang="en-US" sz="2000" dirty="0" err="1"/>
                <a:t>DataFrames</a:t>
              </a:r>
              <a:endParaRPr lang="en-US" sz="2000" dirty="0"/>
            </a:p>
          </p:txBody>
        </p:sp>
        <p:sp>
          <p:nvSpPr>
            <p:cNvPr id="21" name="Rectangle 20"/>
            <p:cNvSpPr/>
            <p:nvPr/>
          </p:nvSpPr>
          <p:spPr>
            <a:xfrm>
              <a:off x="4061958" y="1986620"/>
              <a:ext cx="2133254" cy="213055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Streaming</a:t>
              </a:r>
            </a:p>
          </p:txBody>
        </p:sp>
        <p:sp>
          <p:nvSpPr>
            <p:cNvPr id="22" name="Rectangle 21"/>
            <p:cNvSpPr/>
            <p:nvPr/>
          </p:nvSpPr>
          <p:spPr>
            <a:xfrm>
              <a:off x="6881330" y="1986620"/>
              <a:ext cx="2133254" cy="213055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MLib</a:t>
              </a:r>
              <a:endParaRPr lang="en-US" sz="2400" dirty="0"/>
            </a:p>
            <a:p>
              <a:pPr algn="ctr"/>
              <a:r>
                <a:rPr lang="en-US" sz="2400" dirty="0"/>
                <a:t>Machine Learning</a:t>
              </a:r>
            </a:p>
          </p:txBody>
        </p:sp>
        <p:sp>
          <p:nvSpPr>
            <p:cNvPr id="23" name="Rectangle 22"/>
            <p:cNvSpPr/>
            <p:nvPr/>
          </p:nvSpPr>
          <p:spPr>
            <a:xfrm>
              <a:off x="9921852" y="1986620"/>
              <a:ext cx="2133254" cy="213055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GraphX</a:t>
              </a:r>
              <a:endParaRPr lang="en-US" sz="2400" dirty="0"/>
            </a:p>
            <a:p>
              <a:pPr algn="ctr"/>
              <a:r>
                <a:rPr lang="en-US" sz="2400" dirty="0"/>
                <a:t>Graph</a:t>
              </a:r>
            </a:p>
            <a:p>
              <a:pPr algn="ctr"/>
              <a:r>
                <a:rPr lang="en-US" sz="2400" dirty="0"/>
                <a:t>Computation</a:t>
              </a:r>
            </a:p>
          </p:txBody>
        </p:sp>
        <p:sp>
          <p:nvSpPr>
            <p:cNvPr id="24" name="Rectangle 23"/>
            <p:cNvSpPr/>
            <p:nvPr/>
          </p:nvSpPr>
          <p:spPr>
            <a:xfrm>
              <a:off x="1436734" y="4962269"/>
              <a:ext cx="10673750" cy="2130552"/>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pPr algn="ctr"/>
              <a:r>
                <a:rPr lang="en-US" sz="2400" dirty="0"/>
                <a:t>Spark Core API</a:t>
              </a:r>
            </a:p>
          </p:txBody>
        </p:sp>
        <p:sp>
          <p:nvSpPr>
            <p:cNvPr id="25" name="Rectangle 24"/>
            <p:cNvSpPr/>
            <p:nvPr/>
          </p:nvSpPr>
          <p:spPr>
            <a:xfrm>
              <a:off x="1806940" y="5900408"/>
              <a:ext cx="1692164" cy="81472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Scala</a:t>
              </a:r>
            </a:p>
          </p:txBody>
        </p:sp>
        <p:sp>
          <p:nvSpPr>
            <p:cNvPr id="26" name="Rectangle 25"/>
            <p:cNvSpPr/>
            <p:nvPr/>
          </p:nvSpPr>
          <p:spPr>
            <a:xfrm>
              <a:off x="3890804" y="5900408"/>
              <a:ext cx="1692164" cy="81472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Java</a:t>
              </a:r>
            </a:p>
          </p:txBody>
        </p:sp>
        <p:sp>
          <p:nvSpPr>
            <p:cNvPr id="27" name="Rectangle 26"/>
            <p:cNvSpPr/>
            <p:nvPr/>
          </p:nvSpPr>
          <p:spPr>
            <a:xfrm>
              <a:off x="5974668" y="5900408"/>
              <a:ext cx="1692164" cy="81472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Python</a:t>
              </a:r>
            </a:p>
          </p:txBody>
        </p:sp>
        <p:sp>
          <p:nvSpPr>
            <p:cNvPr id="28" name="Rectangle 27"/>
            <p:cNvSpPr/>
            <p:nvPr/>
          </p:nvSpPr>
          <p:spPr>
            <a:xfrm>
              <a:off x="8058532" y="5900408"/>
              <a:ext cx="1692164" cy="81472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SQL</a:t>
              </a:r>
            </a:p>
          </p:txBody>
        </p:sp>
        <p:sp>
          <p:nvSpPr>
            <p:cNvPr id="29" name="Rectangle 28"/>
            <p:cNvSpPr/>
            <p:nvPr/>
          </p:nvSpPr>
          <p:spPr>
            <a:xfrm>
              <a:off x="10142397" y="5900408"/>
              <a:ext cx="1692164" cy="81472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a:t>R</a:t>
              </a:r>
              <a:endParaRPr lang="en-US" sz="2400" dirty="0"/>
            </a:p>
          </p:txBody>
        </p:sp>
      </p:grpSp>
      <p:sp>
        <p:nvSpPr>
          <p:cNvPr id="13" name="Title 1"/>
          <p:cNvSpPr txBox="1">
            <a:spLocks/>
          </p:cNvSpPr>
          <p:nvPr/>
        </p:nvSpPr>
        <p:spPr bwMode="gray">
          <a:xfrm>
            <a:off x="324000" y="324075"/>
            <a:ext cx="11545200" cy="756175"/>
          </a:xfrm>
          <a:prstGeom prst="rect">
            <a:avLst/>
          </a:prstGeom>
        </p:spPr>
        <p:txBody>
          <a:bodyPr vert="horz" lIns="0" tIns="0" rIns="0" bIns="0" rtlCol="0" anchor="ctr" anchorCtr="0">
            <a:noAutofit/>
          </a:bodyPr>
          <a:lstStyle>
            <a:lvl1pPr algn="l" defTabSz="1088776" rtl="0" eaLnBrk="1" latinLnBrk="0" hangingPunct="1">
              <a:spcBef>
                <a:spcPct val="0"/>
              </a:spcBef>
              <a:buNone/>
              <a:defRPr sz="6000" b="1" kern="1200">
                <a:solidFill>
                  <a:schemeClr val="tx1"/>
                </a:solidFill>
                <a:latin typeface="+mj-lt"/>
                <a:ea typeface="+mj-ea"/>
                <a:cs typeface="+mj-cs"/>
              </a:defRPr>
            </a:lvl1pPr>
          </a:lstStyle>
          <a:p>
            <a:r>
              <a:rPr lang="en-US" sz="2800" smtClean="0">
                <a:solidFill>
                  <a:schemeClr val="accent2"/>
                </a:solidFill>
              </a:rPr>
              <a:t>Apache Spark</a:t>
            </a:r>
            <a:endParaRPr lang="en-US" sz="2800" dirty="0">
              <a:solidFill>
                <a:schemeClr val="accent2"/>
              </a:solidFill>
            </a:endParaRPr>
          </a:p>
        </p:txBody>
      </p:sp>
    </p:spTree>
    <p:extLst>
      <p:ext uri="{BB962C8B-B14F-4D97-AF65-F5344CB8AC3E}">
        <p14:creationId xmlns:p14="http://schemas.microsoft.com/office/powerpoint/2010/main" val="975234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smtClean="0"/>
              <a:t>retention (Brainstorming)</a:t>
            </a:r>
            <a:endParaRPr lang="en-US" dirty="0"/>
          </a:p>
        </p:txBody>
      </p:sp>
      <p:sp>
        <p:nvSpPr>
          <p:cNvPr id="3" name="Text Placeholder 2"/>
          <p:cNvSpPr>
            <a:spLocks noGrp="1"/>
          </p:cNvSpPr>
          <p:nvPr>
            <p:ph type="body" sz="quarter" idx="10"/>
          </p:nvPr>
        </p:nvSpPr>
        <p:spPr/>
        <p:txBody>
          <a:bodyPr/>
          <a:lstStyle/>
          <a:p>
            <a:r>
              <a:rPr lang="en-US" sz="4000" smtClean="0"/>
              <a:t>How do we deal with </a:t>
            </a:r>
            <a:r>
              <a:rPr lang="en-US" sz="4000" dirty="0" smtClean="0"/>
              <a:t>old data?</a:t>
            </a:r>
            <a:endParaRPr lang="en-US" sz="4000" dirty="0"/>
          </a:p>
        </p:txBody>
      </p:sp>
    </p:spTree>
    <p:extLst>
      <p:ext uri="{BB962C8B-B14F-4D97-AF65-F5344CB8AC3E}">
        <p14:creationId xmlns:p14="http://schemas.microsoft.com/office/powerpoint/2010/main" val="1356060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4" name="Text Placeholder 3"/>
          <p:cNvSpPr>
            <a:spLocks noGrp="1"/>
          </p:cNvSpPr>
          <p:nvPr>
            <p:ph type="body" sz="quarter" idx="10"/>
          </p:nvPr>
        </p:nvSpPr>
        <p:spPr>
          <a:xfrm>
            <a:off x="324000" y="1532816"/>
            <a:ext cx="11545200" cy="4888766"/>
          </a:xfrm>
        </p:spPr>
        <p:txBody>
          <a:bodyPr/>
          <a:lstStyle/>
          <a:p>
            <a:r>
              <a:rPr lang="en-US" dirty="0"/>
              <a:t>Introduction</a:t>
            </a:r>
          </a:p>
          <a:p>
            <a:pPr lvl="1"/>
            <a:r>
              <a:rPr lang="en-US" dirty="0"/>
              <a:t>What is the problem with data?</a:t>
            </a:r>
          </a:p>
          <a:p>
            <a:r>
              <a:rPr lang="en-US" dirty="0"/>
              <a:t>Data pipeline</a:t>
            </a:r>
          </a:p>
          <a:p>
            <a:pPr lvl="1"/>
            <a:r>
              <a:rPr lang="en-US" dirty="0"/>
              <a:t>Scalability &amp; HA </a:t>
            </a:r>
            <a:endParaRPr lang="en-US" dirty="0" smtClean="0"/>
          </a:p>
          <a:p>
            <a:pPr lvl="1"/>
            <a:r>
              <a:rPr lang="en-US" dirty="0" smtClean="0"/>
              <a:t>Storage</a:t>
            </a:r>
            <a:endParaRPr lang="en-US" dirty="0"/>
          </a:p>
          <a:p>
            <a:pPr lvl="1"/>
            <a:r>
              <a:rPr lang="en-US" dirty="0"/>
              <a:t>Data ingestion </a:t>
            </a:r>
            <a:endParaRPr lang="en-US" dirty="0" smtClean="0"/>
          </a:p>
          <a:p>
            <a:pPr lvl="1"/>
            <a:r>
              <a:rPr lang="en-US" dirty="0" smtClean="0"/>
              <a:t>Processing </a:t>
            </a:r>
            <a:r>
              <a:rPr lang="en-US" dirty="0"/>
              <a:t>(</a:t>
            </a:r>
            <a:r>
              <a:rPr lang="en-US" dirty="0" err="1"/>
              <a:t>Spark:Streaming</a:t>
            </a:r>
            <a:r>
              <a:rPr lang="en-US" dirty="0"/>
              <a:t>, SQL, </a:t>
            </a:r>
            <a:r>
              <a:rPr lang="en-US" dirty="0" err="1"/>
              <a:t>MLib</a:t>
            </a:r>
            <a:r>
              <a:rPr lang="en-US" dirty="0"/>
              <a:t>, </a:t>
            </a:r>
            <a:r>
              <a:rPr lang="en-US" dirty="0" err="1"/>
              <a:t>ML:TensorFlow</a:t>
            </a:r>
            <a:r>
              <a:rPr lang="en-US" dirty="0"/>
              <a:t>/</a:t>
            </a:r>
            <a:r>
              <a:rPr lang="en-US" dirty="0" err="1"/>
              <a:t>Keras</a:t>
            </a:r>
            <a:r>
              <a:rPr lang="en-US" dirty="0"/>
              <a:t>/Caffe2/DL4J/</a:t>
            </a:r>
            <a:r>
              <a:rPr lang="en-US" dirty="0" err="1"/>
              <a:t>Theano</a:t>
            </a:r>
            <a:r>
              <a:rPr lang="en-US" dirty="0"/>
              <a:t>)</a:t>
            </a:r>
          </a:p>
          <a:p>
            <a:pPr lvl="1"/>
            <a:r>
              <a:rPr lang="en-US" dirty="0"/>
              <a:t>Data retention (aggregation, deletion policies…)</a:t>
            </a:r>
          </a:p>
          <a:p>
            <a:pPr lvl="1"/>
            <a:endParaRPr lang="en-US" dirty="0"/>
          </a:p>
          <a:p>
            <a:r>
              <a:rPr lang="en-US" dirty="0"/>
              <a:t>Exercise</a:t>
            </a:r>
          </a:p>
          <a:p>
            <a:pPr lvl="1"/>
            <a:r>
              <a:rPr lang="en-US" dirty="0"/>
              <a:t>Data ingestion API &amp; Kafka producer</a:t>
            </a:r>
          </a:p>
          <a:p>
            <a:pPr lvl="1"/>
            <a:r>
              <a:rPr lang="en-US" dirty="0"/>
              <a:t>Analytics with Spark streaming &amp; Zeppelin</a:t>
            </a:r>
          </a:p>
        </p:txBody>
      </p:sp>
    </p:spTree>
    <p:extLst>
      <p:ext uri="{BB962C8B-B14F-4D97-AF65-F5344CB8AC3E}">
        <p14:creationId xmlns:p14="http://schemas.microsoft.com/office/powerpoint/2010/main" val="285034078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Exercise</a:t>
            </a:r>
          </a:p>
        </p:txBody>
      </p:sp>
    </p:spTree>
    <p:extLst>
      <p:ext uri="{BB962C8B-B14F-4D97-AF65-F5344CB8AC3E}">
        <p14:creationId xmlns:p14="http://schemas.microsoft.com/office/powerpoint/2010/main" val="45964023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31967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a:t>The Grid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Introduction</a:t>
            </a:r>
          </a:p>
        </p:txBody>
      </p:sp>
    </p:spTree>
    <p:extLst>
      <p:ext uri="{BB962C8B-B14F-4D97-AF65-F5344CB8AC3E}">
        <p14:creationId xmlns:p14="http://schemas.microsoft.com/office/powerpoint/2010/main" val="309057429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problem with data?</a:t>
            </a:r>
          </a:p>
        </p:txBody>
      </p:sp>
      <p:sp>
        <p:nvSpPr>
          <p:cNvPr id="4" name="Text Placeholder 3"/>
          <p:cNvSpPr>
            <a:spLocks noGrp="1"/>
          </p:cNvSpPr>
          <p:nvPr>
            <p:ph type="body" sz="quarter" idx="10"/>
          </p:nvPr>
        </p:nvSpPr>
        <p:spPr>
          <a:xfrm>
            <a:off x="324000" y="1532816"/>
            <a:ext cx="6622840" cy="4392043"/>
          </a:xfrm>
        </p:spPr>
        <p:txBody>
          <a:bodyPr/>
          <a:lstStyle/>
          <a:p>
            <a:r>
              <a:rPr lang="en-US" dirty="0"/>
              <a:t>Data may be valuable</a:t>
            </a:r>
          </a:p>
          <a:p>
            <a:pPr lvl="1"/>
            <a:r>
              <a:rPr lang="en-US" dirty="0"/>
              <a:t>We want to keep all </a:t>
            </a:r>
            <a:r>
              <a:rPr lang="en-US" dirty="0" smtClean="0"/>
              <a:t>data (Big Data)</a:t>
            </a:r>
            <a:endParaRPr lang="en-US" dirty="0"/>
          </a:p>
          <a:p>
            <a:pPr lvl="1"/>
            <a:r>
              <a:rPr lang="en-US" dirty="0"/>
              <a:t>It hurts when we lose </a:t>
            </a:r>
            <a:r>
              <a:rPr lang="en-US" dirty="0" smtClean="0"/>
              <a:t>it (High Availability)</a:t>
            </a:r>
            <a:endParaRPr lang="en-US" dirty="0"/>
          </a:p>
          <a:p>
            <a:r>
              <a:rPr lang="en-US" dirty="0"/>
              <a:t>Data takes space &amp; </a:t>
            </a:r>
            <a:r>
              <a:rPr lang="en-US" dirty="0" smtClean="0"/>
              <a:t>bandwidth (Scalability)</a:t>
            </a:r>
            <a:endParaRPr lang="en-US" dirty="0"/>
          </a:p>
          <a:p>
            <a:pPr lvl="1"/>
            <a:r>
              <a:rPr lang="en-US" dirty="0"/>
              <a:t>A day comes when a hard drive is not enough</a:t>
            </a:r>
          </a:p>
          <a:p>
            <a:pPr lvl="1"/>
            <a:r>
              <a:rPr lang="en-US" dirty="0"/>
              <a:t>What to do when your 100Mbit/s connection  is saturated</a:t>
            </a:r>
          </a:p>
          <a:p>
            <a:r>
              <a:rPr lang="en-US" dirty="0"/>
              <a:t>Data may be useless if …</a:t>
            </a:r>
          </a:p>
          <a:p>
            <a:pPr lvl="1"/>
            <a:r>
              <a:rPr lang="en-US" dirty="0"/>
              <a:t>Not properly analyzed</a:t>
            </a:r>
          </a:p>
          <a:p>
            <a:pPr lvl="1"/>
            <a:r>
              <a:rPr lang="en-US" dirty="0"/>
              <a:t>Not analyzed on time</a:t>
            </a:r>
          </a:p>
          <a:p>
            <a:pPr lvl="1"/>
            <a:r>
              <a:rPr lang="en-US" dirty="0"/>
              <a:t>Not enough data</a:t>
            </a:r>
          </a:p>
        </p:txBody>
      </p:sp>
      <p:sp>
        <p:nvSpPr>
          <p:cNvPr id="11" name="TextBox 10"/>
          <p:cNvSpPr txBox="1"/>
          <p:nvPr/>
        </p:nvSpPr>
        <p:spPr>
          <a:xfrm>
            <a:off x="9568223" y="6356194"/>
            <a:ext cx="2999043"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Images from </a:t>
            </a:r>
            <a:r>
              <a:rPr lang="pt-BR" sz="1000" kern="0" dirty="0">
                <a:ea typeface="Arial Unicode MS" pitchFamily="34" charset="-128"/>
                <a:cs typeface="Arial Unicode MS" pitchFamily="34" charset="-128"/>
              </a:rPr>
              <a:t>https://openclipart.org</a:t>
            </a:r>
            <a:endParaRPr lang="en-US" sz="1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63431282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Data pipeline</a:t>
            </a:r>
            <a:endParaRPr lang="en-US" dirty="0"/>
          </a:p>
        </p:txBody>
      </p:sp>
    </p:spTree>
    <p:extLst>
      <p:ext uri="{BB962C8B-B14F-4D97-AF65-F5344CB8AC3E}">
        <p14:creationId xmlns:p14="http://schemas.microsoft.com/office/powerpoint/2010/main" val="179245155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64364" y="1822702"/>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5" name="Magnetic Disk 4"/>
          <p:cNvSpPr/>
          <p:nvPr/>
        </p:nvSpPr>
        <p:spPr>
          <a:xfrm>
            <a:off x="7536269" y="3003230"/>
            <a:ext cx="1274913" cy="1205625"/>
          </a:xfrm>
          <a:prstGeom prst="flowChartMagneticDisk">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DB</a:t>
            </a:r>
          </a:p>
        </p:txBody>
      </p:sp>
      <p:sp>
        <p:nvSpPr>
          <p:cNvPr id="12" name="Cloud 11"/>
          <p:cNvSpPr/>
          <p:nvPr/>
        </p:nvSpPr>
        <p:spPr>
          <a:xfrm>
            <a:off x="7293759" y="456277"/>
            <a:ext cx="1759934" cy="914612"/>
          </a:xfrm>
          <a:prstGeom prst="clou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Internet</a:t>
            </a:r>
          </a:p>
        </p:txBody>
      </p:sp>
      <p:cxnSp>
        <p:nvCxnSpPr>
          <p:cNvPr id="14" name="Straight Arrow Connector 13"/>
          <p:cNvCxnSpPr>
            <a:stCxn id="12" idx="1"/>
            <a:endCxn id="4" idx="0"/>
          </p:cNvCxnSpPr>
          <p:nvPr/>
        </p:nvCxnSpPr>
        <p:spPr>
          <a:xfrm>
            <a:off x="8173727" y="1369915"/>
            <a:ext cx="1" cy="4527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5" idx="1"/>
          </p:cNvCxnSpPr>
          <p:nvPr/>
        </p:nvCxnSpPr>
        <p:spPr>
          <a:xfrm flipH="1">
            <a:off x="8173725" y="2551417"/>
            <a:ext cx="2" cy="45181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bwMode="gray">
          <a:xfrm>
            <a:off x="324000" y="324075"/>
            <a:ext cx="11545200" cy="756175"/>
          </a:xfrm>
          <a:prstGeom prst="rect">
            <a:avLst/>
          </a:prstGeom>
        </p:spPr>
        <p:txBody>
          <a:bodyPr vert="horz" lIns="0" tIns="0" rIns="0" bIns="0" rtlCol="0" anchor="ctr" anchorCtr="0">
            <a:noAutofit/>
          </a:bodyPr>
          <a:lstStyle>
            <a:lvl1pPr algn="l" defTabSz="1088776" rtl="0" eaLnBrk="1" latinLnBrk="0" hangingPunct="1">
              <a:spcBef>
                <a:spcPct val="0"/>
              </a:spcBef>
              <a:buNone/>
              <a:defRPr sz="6000" b="1" kern="1200">
                <a:solidFill>
                  <a:schemeClr val="tx1"/>
                </a:solidFill>
                <a:latin typeface="+mj-lt"/>
                <a:ea typeface="+mj-ea"/>
                <a:cs typeface="+mj-cs"/>
              </a:defRPr>
            </a:lvl1pPr>
          </a:lstStyle>
          <a:p>
            <a:r>
              <a:rPr lang="en-US" sz="2800" smtClean="0">
                <a:solidFill>
                  <a:schemeClr val="accent2"/>
                </a:solidFill>
              </a:rPr>
              <a:t>Scalability </a:t>
            </a:r>
            <a:endParaRPr lang="en-US" sz="2800" dirty="0">
              <a:solidFill>
                <a:schemeClr val="accent2"/>
              </a:solidFill>
            </a:endParaRPr>
          </a:p>
        </p:txBody>
      </p:sp>
      <p:sp>
        <p:nvSpPr>
          <p:cNvPr id="17" name="Text Placeholder 3"/>
          <p:cNvSpPr txBox="1">
            <a:spLocks/>
          </p:cNvSpPr>
          <p:nvPr/>
        </p:nvSpPr>
        <p:spPr>
          <a:xfrm>
            <a:off x="324000" y="1532816"/>
            <a:ext cx="6622840" cy="4392043"/>
          </a:xfrm>
          <a:prstGeom prst="rect">
            <a:avLst/>
          </a:prstGeom>
        </p:spPr>
        <p:txBody>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t>Single Instances</a:t>
            </a:r>
          </a:p>
          <a:p>
            <a:pPr lvl="1"/>
            <a:r>
              <a:rPr lang="en-US" dirty="0" smtClean="0"/>
              <a:t>Any node can fail at any time</a:t>
            </a:r>
          </a:p>
          <a:p>
            <a:pPr lvl="1"/>
            <a:r>
              <a:rPr lang="en-US" dirty="0" smtClean="0"/>
              <a:t>Impossible to do updates / maintenance</a:t>
            </a:r>
          </a:p>
          <a:p>
            <a:pPr lvl="1"/>
            <a:r>
              <a:rPr lang="en-US" dirty="0" smtClean="0"/>
              <a:t>without downtime</a:t>
            </a:r>
          </a:p>
          <a:p>
            <a:r>
              <a:rPr lang="en-US" dirty="0" smtClean="0"/>
              <a:t>Performance problems under load</a:t>
            </a:r>
          </a:p>
        </p:txBody>
      </p:sp>
    </p:spTree>
    <p:extLst>
      <p:ext uri="{BB962C8B-B14F-4D97-AF65-F5344CB8AC3E}">
        <p14:creationId xmlns:p14="http://schemas.microsoft.com/office/powerpoint/2010/main" val="1715701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63397" y="1933234"/>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5" name="Magnetic Disk 4"/>
          <p:cNvSpPr/>
          <p:nvPr/>
        </p:nvSpPr>
        <p:spPr>
          <a:xfrm>
            <a:off x="7335302" y="3113762"/>
            <a:ext cx="1274913" cy="1205625"/>
          </a:xfrm>
          <a:prstGeom prst="flowChartMagneticDisk">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DB</a:t>
            </a:r>
          </a:p>
        </p:txBody>
      </p:sp>
      <p:sp>
        <p:nvSpPr>
          <p:cNvPr id="12" name="Cloud 11"/>
          <p:cNvSpPr/>
          <p:nvPr/>
        </p:nvSpPr>
        <p:spPr>
          <a:xfrm>
            <a:off x="7092792" y="566809"/>
            <a:ext cx="1759934" cy="914612"/>
          </a:xfrm>
          <a:prstGeom prst="clou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Internet</a:t>
            </a:r>
          </a:p>
        </p:txBody>
      </p:sp>
      <p:cxnSp>
        <p:nvCxnSpPr>
          <p:cNvPr id="16" name="Straight Arrow Connector 15"/>
          <p:cNvCxnSpPr>
            <a:stCxn id="4" idx="2"/>
            <a:endCxn id="5" idx="1"/>
          </p:cNvCxnSpPr>
          <p:nvPr/>
        </p:nvCxnSpPr>
        <p:spPr>
          <a:xfrm flipH="1">
            <a:off x="7972758" y="2661949"/>
            <a:ext cx="2" cy="45181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879122" y="1933234"/>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11" name="Magnetic Disk 10"/>
          <p:cNvSpPr/>
          <p:nvPr/>
        </p:nvSpPr>
        <p:spPr>
          <a:xfrm>
            <a:off x="4951034" y="3113762"/>
            <a:ext cx="1274913" cy="1205625"/>
          </a:xfrm>
          <a:prstGeom prst="flowChartMagneticDisk">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DB</a:t>
            </a:r>
          </a:p>
        </p:txBody>
      </p:sp>
      <p:cxnSp>
        <p:nvCxnSpPr>
          <p:cNvPr id="13" name="Straight Arrow Connector 12"/>
          <p:cNvCxnSpPr/>
          <p:nvPr/>
        </p:nvCxnSpPr>
        <p:spPr>
          <a:xfrm flipH="1">
            <a:off x="5622927" y="2673341"/>
            <a:ext cx="2" cy="45181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247671" y="1933234"/>
            <a:ext cx="1818726" cy="7287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18" name="Magnetic Disk 17"/>
          <p:cNvSpPr/>
          <p:nvPr/>
        </p:nvSpPr>
        <p:spPr>
          <a:xfrm>
            <a:off x="9534480" y="3113762"/>
            <a:ext cx="1274913" cy="1205625"/>
          </a:xfrm>
          <a:prstGeom prst="flowChartMagneticDisk">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DB</a:t>
            </a:r>
          </a:p>
        </p:txBody>
      </p:sp>
      <p:cxnSp>
        <p:nvCxnSpPr>
          <p:cNvPr id="19" name="Straight Arrow Connector 18"/>
          <p:cNvCxnSpPr/>
          <p:nvPr/>
        </p:nvCxnSpPr>
        <p:spPr>
          <a:xfrm flipH="1">
            <a:off x="10157032" y="2673341"/>
            <a:ext cx="2" cy="45181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5" idx="2"/>
            <a:endCxn id="11" idx="4"/>
          </p:cNvCxnSpPr>
          <p:nvPr/>
        </p:nvCxnSpPr>
        <p:spPr>
          <a:xfrm flipH="1">
            <a:off x="6225947" y="3716575"/>
            <a:ext cx="110935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8" idx="2"/>
            <a:endCxn id="5" idx="4"/>
          </p:cNvCxnSpPr>
          <p:nvPr/>
        </p:nvCxnSpPr>
        <p:spPr>
          <a:xfrm flipH="1">
            <a:off x="8610215" y="3716575"/>
            <a:ext cx="92426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8896922" y="2297591"/>
            <a:ext cx="38276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6680630" y="2297591"/>
            <a:ext cx="38276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9" idx="0"/>
          </p:cNvCxnSpPr>
          <p:nvPr/>
        </p:nvCxnSpPr>
        <p:spPr>
          <a:xfrm>
            <a:off x="7972760" y="1480447"/>
            <a:ext cx="1" cy="4527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5788485" y="1480447"/>
            <a:ext cx="2184274" cy="4527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972759" y="1480447"/>
            <a:ext cx="2184275" cy="4527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itle 1"/>
          <p:cNvSpPr txBox="1">
            <a:spLocks/>
          </p:cNvSpPr>
          <p:nvPr/>
        </p:nvSpPr>
        <p:spPr bwMode="gray">
          <a:xfrm>
            <a:off x="324000" y="324075"/>
            <a:ext cx="11545200" cy="756175"/>
          </a:xfrm>
          <a:prstGeom prst="rect">
            <a:avLst/>
          </a:prstGeom>
        </p:spPr>
        <p:txBody>
          <a:bodyPr vert="horz" lIns="0" tIns="0" rIns="0" bIns="0" rtlCol="0" anchor="ctr" anchorCtr="0">
            <a:noAutofit/>
          </a:bodyPr>
          <a:lstStyle>
            <a:lvl1pPr algn="l" defTabSz="1088776" rtl="0" eaLnBrk="1" latinLnBrk="0" hangingPunct="1">
              <a:spcBef>
                <a:spcPct val="0"/>
              </a:spcBef>
              <a:buNone/>
              <a:defRPr sz="6000" b="1" kern="1200">
                <a:solidFill>
                  <a:schemeClr val="tx1"/>
                </a:solidFill>
                <a:latin typeface="+mj-lt"/>
                <a:ea typeface="+mj-ea"/>
                <a:cs typeface="+mj-cs"/>
              </a:defRPr>
            </a:lvl1pPr>
          </a:lstStyle>
          <a:p>
            <a:r>
              <a:rPr lang="en-US" sz="2800" smtClean="0">
                <a:solidFill>
                  <a:schemeClr val="accent2"/>
                </a:solidFill>
              </a:rPr>
              <a:t>Scalability </a:t>
            </a:r>
            <a:endParaRPr lang="en-US" sz="2800" dirty="0">
              <a:solidFill>
                <a:schemeClr val="accent2"/>
              </a:solidFill>
            </a:endParaRPr>
          </a:p>
        </p:txBody>
      </p:sp>
      <p:sp>
        <p:nvSpPr>
          <p:cNvPr id="54" name="Text Placeholder 3"/>
          <p:cNvSpPr txBox="1">
            <a:spLocks/>
          </p:cNvSpPr>
          <p:nvPr/>
        </p:nvSpPr>
        <p:spPr>
          <a:xfrm>
            <a:off x="324000" y="1532816"/>
            <a:ext cx="6622840" cy="4392043"/>
          </a:xfrm>
          <a:prstGeom prst="rect">
            <a:avLst/>
          </a:prstGeom>
        </p:spPr>
        <p:txBody>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t>High Availability</a:t>
            </a:r>
          </a:p>
          <a:p>
            <a:pPr lvl="1"/>
            <a:r>
              <a:rPr lang="en-US" dirty="0" smtClean="0"/>
              <a:t>If any node fails your application is </a:t>
            </a:r>
          </a:p>
          <a:p>
            <a:pPr lvl="1"/>
            <a:r>
              <a:rPr lang="en-US" dirty="0" smtClean="0"/>
              <a:t>still available</a:t>
            </a:r>
          </a:p>
          <a:p>
            <a:pPr lvl="1"/>
            <a:r>
              <a:rPr lang="en-US" dirty="0" smtClean="0"/>
              <a:t>Rolling updates / maintenance</a:t>
            </a:r>
          </a:p>
          <a:p>
            <a:pPr lvl="1"/>
            <a:r>
              <a:rPr lang="en-US" dirty="0" smtClean="0"/>
              <a:t>without no downtime</a:t>
            </a:r>
          </a:p>
          <a:p>
            <a:r>
              <a:rPr lang="en-US" dirty="0" smtClean="0"/>
              <a:t>Can scale horizontally</a:t>
            </a:r>
          </a:p>
        </p:txBody>
      </p:sp>
    </p:spTree>
    <p:extLst>
      <p:ext uri="{BB962C8B-B14F-4D97-AF65-F5344CB8AC3E}">
        <p14:creationId xmlns:p14="http://schemas.microsoft.com/office/powerpoint/2010/main" val="153105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11" name="TextBox 10"/>
          <p:cNvSpPr txBox="1"/>
          <p:nvPr/>
        </p:nvSpPr>
        <p:spPr>
          <a:xfrm>
            <a:off x="9568223" y="6356194"/>
            <a:ext cx="2999043"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Images from </a:t>
            </a:r>
            <a:r>
              <a:rPr lang="pt-BR" sz="1000" kern="0" dirty="0">
                <a:ea typeface="Arial Unicode MS" pitchFamily="34" charset="-128"/>
                <a:cs typeface="Arial Unicode MS" pitchFamily="34" charset="-128"/>
              </a:rPr>
              <a:t>https://openclipart.org</a:t>
            </a:r>
            <a:endParaRPr lang="en-US" sz="1000" kern="0" dirty="0" err="1">
              <a:ea typeface="Arial Unicode MS" pitchFamily="34" charset="-128"/>
              <a:cs typeface="Arial Unicode MS" pitchFamily="34" charset="-128"/>
            </a:endParaRPr>
          </a:p>
        </p:txBody>
      </p:sp>
      <p:grpSp>
        <p:nvGrpSpPr>
          <p:cNvPr id="6" name="Group 5"/>
          <p:cNvGrpSpPr/>
          <p:nvPr/>
        </p:nvGrpSpPr>
        <p:grpSpPr>
          <a:xfrm>
            <a:off x="324000" y="1494791"/>
            <a:ext cx="5135389" cy="4861403"/>
            <a:chOff x="1998138" y="1292409"/>
            <a:chExt cx="5135389" cy="4861403"/>
          </a:xfrm>
        </p:grpSpPr>
        <p:sp>
          <p:nvSpPr>
            <p:cNvPr id="7" name="Oval 6"/>
            <p:cNvSpPr/>
            <p:nvPr/>
          </p:nvSpPr>
          <p:spPr bwMode="gray">
            <a:xfrm flipV="1">
              <a:off x="4390327" y="1292409"/>
              <a:ext cx="2743200" cy="2743200"/>
            </a:xfrm>
            <a:prstGeom prst="ellipse">
              <a:avLst/>
            </a:prstGeom>
            <a:solidFill>
              <a:schemeClr val="tx2">
                <a:alpha val="67000"/>
              </a:schemeClr>
            </a:solidFill>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Oval 7"/>
            <p:cNvSpPr/>
            <p:nvPr/>
          </p:nvSpPr>
          <p:spPr bwMode="gray">
            <a:xfrm flipV="1">
              <a:off x="1998138" y="1292409"/>
              <a:ext cx="2743200" cy="2743200"/>
            </a:xfrm>
            <a:prstGeom prst="ellipse">
              <a:avLst/>
            </a:prstGeom>
            <a:solidFill>
              <a:schemeClr val="accent4">
                <a:lumMod val="60000"/>
                <a:lumOff val="40000"/>
                <a:alpha val="67000"/>
              </a:schemeClr>
            </a:solidFill>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 name="Oval 8"/>
            <p:cNvSpPr/>
            <p:nvPr/>
          </p:nvSpPr>
          <p:spPr bwMode="gray">
            <a:xfrm flipV="1">
              <a:off x="3160226" y="3410612"/>
              <a:ext cx="2743200" cy="2743200"/>
            </a:xfrm>
            <a:prstGeom prst="ellipse">
              <a:avLst/>
            </a:prstGeom>
            <a:solidFill>
              <a:schemeClr val="accent1">
                <a:alpha val="67000"/>
              </a:schemeClr>
            </a:solidFill>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a:xfrm rot="10800000" flipV="1">
              <a:off x="4835022" y="2327108"/>
              <a:ext cx="2233939" cy="492443"/>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3200" kern="0" dirty="0" smtClean="0">
                  <a:ea typeface="Arial Unicode MS" pitchFamily="34" charset="-128"/>
                  <a:cs typeface="Arial Unicode MS" pitchFamily="34" charset="-128"/>
                </a:rPr>
                <a:t>Availability</a:t>
              </a:r>
            </a:p>
          </p:txBody>
        </p:sp>
        <p:sp>
          <p:nvSpPr>
            <p:cNvPr id="12" name="TextBox 11"/>
            <p:cNvSpPr txBox="1"/>
            <p:nvPr/>
          </p:nvSpPr>
          <p:spPr>
            <a:xfrm rot="10800000" flipV="1">
              <a:off x="1998138" y="2327108"/>
              <a:ext cx="2513155" cy="492443"/>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3200" kern="0" dirty="0" smtClean="0">
                  <a:ea typeface="Arial Unicode MS" pitchFamily="34" charset="-128"/>
                  <a:cs typeface="Arial Unicode MS" pitchFamily="34" charset="-128"/>
                </a:rPr>
                <a:t>Consistency</a:t>
              </a:r>
            </a:p>
          </p:txBody>
        </p:sp>
        <p:sp>
          <p:nvSpPr>
            <p:cNvPr id="13" name="TextBox 12"/>
            <p:cNvSpPr txBox="1"/>
            <p:nvPr/>
          </p:nvSpPr>
          <p:spPr>
            <a:xfrm rot="10800000" flipV="1">
              <a:off x="3453844" y="4299494"/>
              <a:ext cx="2233939" cy="106182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3200" kern="0" dirty="0" smtClean="0">
                  <a:ea typeface="Arial Unicode MS" pitchFamily="34" charset="-128"/>
                  <a:cs typeface="Arial Unicode MS" pitchFamily="34" charset="-128"/>
                </a:rPr>
                <a:t>Partition</a:t>
              </a:r>
            </a:p>
            <a:p>
              <a:pPr algn="ctr" fontAlgn="base">
                <a:spcBef>
                  <a:spcPts val="600"/>
                </a:spcBef>
                <a:spcAft>
                  <a:spcPct val="0"/>
                </a:spcAft>
                <a:buClr>
                  <a:srgbClr val="F0AB00"/>
                </a:buClr>
                <a:buSzPct val="80000"/>
              </a:pPr>
              <a:r>
                <a:rPr lang="en-US" sz="3200" kern="0" dirty="0" smtClean="0">
                  <a:ea typeface="Arial Unicode MS" pitchFamily="34" charset="-128"/>
                  <a:cs typeface="Arial Unicode MS" pitchFamily="34" charset="-128"/>
                </a:rPr>
                <a:t>Tolerance</a:t>
              </a:r>
            </a:p>
          </p:txBody>
        </p:sp>
      </p:grpSp>
      <p:sp>
        <p:nvSpPr>
          <p:cNvPr id="5" name="Rectangle 4"/>
          <p:cNvSpPr/>
          <p:nvPr/>
        </p:nvSpPr>
        <p:spPr>
          <a:xfrm>
            <a:off x="5773200" y="1675410"/>
            <a:ext cx="6096000" cy="2031325"/>
          </a:xfrm>
          <a:prstGeom prst="rect">
            <a:avLst/>
          </a:prstGeom>
        </p:spPr>
        <p:txBody>
          <a:bodyPr>
            <a:spAutoFit/>
          </a:bodyPr>
          <a:lstStyle/>
          <a:p>
            <a:pPr marL="342900" indent="-342900">
              <a:buFont typeface="Arial" panose="020B0604020202020204" pitchFamily="34" charset="0"/>
              <a:buChar char="•"/>
            </a:pPr>
            <a:r>
              <a:rPr lang="en-US" dirty="0"/>
              <a:t>CAP means (</a:t>
            </a:r>
            <a:r>
              <a:rPr lang="en-US" b="1" dirty="0"/>
              <a:t>Consistency, Availability, Partition tolerance</a:t>
            </a:r>
            <a:r>
              <a:rPr lang="en-US" dirty="0"/>
              <a:t>). </a:t>
            </a:r>
            <a:endParaRPr lang="en-US" dirty="0" smtClean="0"/>
          </a:p>
          <a:p>
            <a:endParaRPr lang="en-US" dirty="0" smtClean="0"/>
          </a:p>
          <a:p>
            <a:pPr marL="342900" indent="-342900">
              <a:buFont typeface="Arial" panose="020B0604020202020204" pitchFamily="34" charset="0"/>
              <a:buChar char="•"/>
            </a:pPr>
            <a:r>
              <a:rPr lang="en-US" dirty="0" smtClean="0"/>
              <a:t>In </a:t>
            </a:r>
            <a:r>
              <a:rPr lang="en-US" dirty="0"/>
              <a:t>early 2000 </a:t>
            </a:r>
            <a:r>
              <a:rPr lang="en-US" dirty="0">
                <a:hlinkClick r:id="rId3"/>
              </a:rPr>
              <a:t>Eric Brewer</a:t>
            </a:r>
            <a:r>
              <a:rPr lang="en-US" dirty="0"/>
              <a:t> postulated that only “two of three” is possible for any distributed database system.</a:t>
            </a:r>
          </a:p>
        </p:txBody>
      </p:sp>
    </p:spTree>
    <p:extLst>
      <p:ext uri="{BB962C8B-B14F-4D97-AF65-F5344CB8AC3E}">
        <p14:creationId xmlns:p14="http://schemas.microsoft.com/office/powerpoint/2010/main" val="343616489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gray">
          <a:xfrm>
            <a:off x="3904554" y="1970066"/>
            <a:ext cx="5304558" cy="3687733"/>
          </a:xfrm>
          <a:prstGeom prst="rect">
            <a:avLst/>
          </a:prstGeom>
          <a:noFill/>
          <a:ln w="28575" algn="ctr">
            <a:solidFill>
              <a:schemeClr val="accent1"/>
            </a:solidFill>
            <a:miter lim="800000"/>
            <a:headEnd/>
            <a:tailEnd/>
          </a:ln>
        </p:spPr>
        <p:txBody>
          <a:bodyPr rot="0" spcFirstLastPara="0" vertOverflow="overflow" horzOverflow="overflow" vert="horz" wrap="square" lIns="90021" tIns="72017" rIns="90021" bIns="72017"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en-US" sz="1200" kern="0" dirty="0" err="1">
                <a:solidFill>
                  <a:schemeClr val="accent1">
                    <a:lumMod val="75000"/>
                  </a:schemeClr>
                </a:solidFill>
                <a:ea typeface="Arial Unicode MS" pitchFamily="34" charset="-128"/>
                <a:cs typeface="Arial Unicode MS" pitchFamily="34" charset="-128"/>
              </a:rPr>
              <a:t>Keyspace</a:t>
            </a:r>
            <a:endParaRPr lang="en-US" sz="1200" kern="0" dirty="0">
              <a:solidFill>
                <a:schemeClr val="accent1">
                  <a:lumMod val="75000"/>
                </a:schemeClr>
              </a:solidFill>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2801" dirty="0"/>
              <a:t>Key-Value Stores (NoSQL databases)</a:t>
            </a:r>
          </a:p>
        </p:txBody>
      </p:sp>
      <p:sp>
        <p:nvSpPr>
          <p:cNvPr id="6" name="TextBox 5"/>
          <p:cNvSpPr txBox="1"/>
          <p:nvPr/>
        </p:nvSpPr>
        <p:spPr>
          <a:xfrm>
            <a:off x="4872679" y="2915085"/>
            <a:ext cx="1429095" cy="266609"/>
          </a:xfrm>
          <a:prstGeom prst="rect">
            <a:avLst/>
          </a:prstGeom>
          <a:noFill/>
        </p:spPr>
        <p:txBody>
          <a:bodyPr wrap="square" lIns="0" tIns="0" rIns="0" bIns="0" rtlCol="0" anchor="ctr">
            <a:noAutofit/>
          </a:bodyPr>
          <a:lstStyle/>
          <a:p>
            <a:pPr marL="38108"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“name.first”:“</a:t>
            </a:r>
            <a:r>
              <a:rPr lang="en-US" sz="1200" kern="0" dirty="0" err="1">
                <a:ea typeface="Arial Unicode MS" pitchFamily="34" charset="-128"/>
                <a:cs typeface="Arial Unicode MS" pitchFamily="34" charset="-128"/>
              </a:rPr>
              <a:t>Inigo</a:t>
            </a:r>
            <a:r>
              <a:rPr lang="en-US" sz="1200" kern="0" dirty="0">
                <a:ea typeface="Arial Unicode MS" pitchFamily="34" charset="-128"/>
                <a:cs typeface="Arial Unicode MS" pitchFamily="34" charset="-128"/>
              </a:rPr>
              <a:t>”</a:t>
            </a:r>
          </a:p>
        </p:txBody>
      </p:sp>
      <p:sp>
        <p:nvSpPr>
          <p:cNvPr id="7" name="TextBox 6"/>
          <p:cNvSpPr txBox="1"/>
          <p:nvPr/>
        </p:nvSpPr>
        <p:spPr>
          <a:xfrm>
            <a:off x="4100065" y="2917373"/>
            <a:ext cx="768277" cy="266609"/>
          </a:xfrm>
          <a:prstGeom prst="rect">
            <a:avLst/>
          </a:prstGeom>
          <a:noFill/>
        </p:spPr>
        <p:txBody>
          <a:bodyPr wrap="square" lIns="0" tIns="0" rIns="0" bIns="0" rtlCol="0" anchor="ctr">
            <a:noAutofit/>
          </a:bodyPr>
          <a:lstStyle/>
          <a:p>
            <a:pPr marL="38108"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I202583</a:t>
            </a:r>
          </a:p>
        </p:txBody>
      </p:sp>
      <p:sp>
        <p:nvSpPr>
          <p:cNvPr id="12" name="TextBox 11"/>
          <p:cNvSpPr txBox="1"/>
          <p:nvPr/>
        </p:nvSpPr>
        <p:spPr>
          <a:xfrm>
            <a:off x="6297415" y="2915084"/>
            <a:ext cx="1459750" cy="266609"/>
          </a:xfrm>
          <a:prstGeom prst="rect">
            <a:avLst/>
          </a:prstGeom>
          <a:noFill/>
        </p:spPr>
        <p:txBody>
          <a:bodyPr wrap="square" lIns="0" tIns="0" rIns="0" bIns="0" rtlCol="0" anchor="ctr">
            <a:noAutofit/>
          </a:bodyPr>
          <a:lstStyle/>
          <a:p>
            <a:pPr marL="38108"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t>
            </a:r>
            <a:r>
              <a:rPr lang="en-US" sz="1200" kern="0" dirty="0" err="1">
                <a:ea typeface="Arial Unicode MS" pitchFamily="34" charset="-128"/>
                <a:cs typeface="Arial Unicode MS" pitchFamily="34" charset="-128"/>
              </a:rPr>
              <a:t>name.last”:“Jones</a:t>
            </a:r>
            <a:r>
              <a:rPr lang="en-US" sz="1200" kern="0" dirty="0">
                <a:ea typeface="Arial Unicode MS" pitchFamily="34" charset="-128"/>
                <a:cs typeface="Arial Unicode MS" pitchFamily="34" charset="-128"/>
              </a:rPr>
              <a:t>”</a:t>
            </a:r>
          </a:p>
        </p:txBody>
      </p:sp>
      <p:sp>
        <p:nvSpPr>
          <p:cNvPr id="13" name="TextBox 12"/>
          <p:cNvSpPr txBox="1"/>
          <p:nvPr/>
        </p:nvSpPr>
        <p:spPr>
          <a:xfrm>
            <a:off x="7757166" y="2915082"/>
            <a:ext cx="1451947" cy="266609"/>
          </a:xfrm>
          <a:prstGeom prst="rect">
            <a:avLst/>
          </a:prstGeom>
          <a:noFill/>
        </p:spPr>
        <p:txBody>
          <a:bodyPr wrap="square" lIns="0" tIns="0" rIns="0" bIns="0" rtlCol="0" anchor="ctr">
            <a:noAutofit/>
          </a:bodyPr>
          <a:lstStyle/>
          <a:p>
            <a:pPr marL="38108"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“carpool”: “yes”</a:t>
            </a:r>
          </a:p>
        </p:txBody>
      </p:sp>
      <p:sp>
        <p:nvSpPr>
          <p:cNvPr id="14" name="TextBox 13"/>
          <p:cNvSpPr txBox="1"/>
          <p:nvPr/>
        </p:nvSpPr>
        <p:spPr>
          <a:xfrm>
            <a:off x="4868344" y="3181062"/>
            <a:ext cx="1429095" cy="266609"/>
          </a:xfrm>
          <a:prstGeom prst="rect">
            <a:avLst/>
          </a:prstGeom>
          <a:noFill/>
        </p:spPr>
        <p:txBody>
          <a:bodyPr wrap="square" lIns="0" tIns="0" rIns="0" bIns="0" rtlCol="0" anchor="ctr">
            <a:noAutofit/>
          </a:bodyPr>
          <a:lstStyle/>
          <a:p>
            <a:pPr marL="38108"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t>
            </a:r>
            <a:r>
              <a:rPr lang="en-US" sz="1200" kern="0" dirty="0" err="1">
                <a:ea typeface="Arial Unicode MS" pitchFamily="34" charset="-128"/>
                <a:cs typeface="Arial Unicode MS" pitchFamily="34" charset="-128"/>
              </a:rPr>
              <a:t>name.first”:“Anne</a:t>
            </a:r>
            <a:r>
              <a:rPr lang="en-US" sz="1200" kern="0" dirty="0">
                <a:ea typeface="Arial Unicode MS" pitchFamily="34" charset="-128"/>
                <a:cs typeface="Arial Unicode MS" pitchFamily="34" charset="-128"/>
              </a:rPr>
              <a:t>”</a:t>
            </a:r>
          </a:p>
        </p:txBody>
      </p:sp>
      <p:sp>
        <p:nvSpPr>
          <p:cNvPr id="15" name="TextBox 14"/>
          <p:cNvSpPr txBox="1"/>
          <p:nvPr/>
        </p:nvSpPr>
        <p:spPr>
          <a:xfrm>
            <a:off x="4095730" y="3183349"/>
            <a:ext cx="768277" cy="266609"/>
          </a:xfrm>
          <a:prstGeom prst="rect">
            <a:avLst/>
          </a:prstGeom>
          <a:noFill/>
        </p:spPr>
        <p:txBody>
          <a:bodyPr wrap="square" lIns="0" tIns="0" rIns="0" bIns="0" rtlCol="0" anchor="ctr">
            <a:noAutofit/>
          </a:bodyPr>
          <a:lstStyle/>
          <a:p>
            <a:pPr marL="38108"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I203487</a:t>
            </a:r>
          </a:p>
        </p:txBody>
      </p:sp>
      <p:sp>
        <p:nvSpPr>
          <p:cNvPr id="16" name="TextBox 15"/>
          <p:cNvSpPr txBox="1"/>
          <p:nvPr/>
        </p:nvSpPr>
        <p:spPr>
          <a:xfrm>
            <a:off x="6293080" y="3181061"/>
            <a:ext cx="1459750" cy="266609"/>
          </a:xfrm>
          <a:prstGeom prst="rect">
            <a:avLst/>
          </a:prstGeom>
          <a:noFill/>
        </p:spPr>
        <p:txBody>
          <a:bodyPr wrap="square" lIns="0" tIns="0" rIns="0" bIns="0" rtlCol="0" anchor="ctr">
            <a:noAutofit/>
          </a:bodyPr>
          <a:lstStyle/>
          <a:p>
            <a:pPr marL="38108"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t>
            </a:r>
            <a:r>
              <a:rPr lang="en-US" sz="1200" kern="0" dirty="0" err="1">
                <a:ea typeface="Arial Unicode MS" pitchFamily="34" charset="-128"/>
                <a:cs typeface="Arial Unicode MS" pitchFamily="34" charset="-128"/>
              </a:rPr>
              <a:t>name.last”:“Boleyn</a:t>
            </a:r>
            <a:r>
              <a:rPr lang="en-US" sz="1200" kern="0" dirty="0">
                <a:ea typeface="Arial Unicode MS" pitchFamily="34" charset="-128"/>
                <a:cs typeface="Arial Unicode MS" pitchFamily="34" charset="-128"/>
              </a:rPr>
              <a:t>”</a:t>
            </a:r>
          </a:p>
        </p:txBody>
      </p:sp>
      <p:sp>
        <p:nvSpPr>
          <p:cNvPr id="17" name="TextBox 16"/>
          <p:cNvSpPr txBox="1"/>
          <p:nvPr/>
        </p:nvSpPr>
        <p:spPr>
          <a:xfrm>
            <a:off x="7752831" y="3181059"/>
            <a:ext cx="1158721" cy="266609"/>
          </a:xfrm>
          <a:prstGeom prst="rect">
            <a:avLst/>
          </a:prstGeom>
          <a:noFill/>
        </p:spPr>
        <p:txBody>
          <a:bodyPr wrap="square" lIns="0" tIns="0" rIns="0" bIns="0" rtlCol="0" anchor="ctr">
            <a:noAutofit/>
          </a:bodyPr>
          <a:lstStyle/>
          <a:p>
            <a:pPr marL="38108" fontAlgn="base">
              <a:spcBef>
                <a:spcPct val="50000"/>
              </a:spcBef>
              <a:spcAft>
                <a:spcPct val="0"/>
              </a:spcAft>
              <a:buClr>
                <a:srgbClr val="F0AB00"/>
              </a:buClr>
              <a:buSzPct val="80000"/>
            </a:pPr>
            <a:endParaRPr lang="en-US" sz="1200" kern="0" dirty="0">
              <a:ea typeface="Arial Unicode MS" pitchFamily="34" charset="-128"/>
              <a:cs typeface="Arial Unicode MS" pitchFamily="34" charset="-128"/>
            </a:endParaRPr>
          </a:p>
        </p:txBody>
      </p:sp>
      <p:sp>
        <p:nvSpPr>
          <p:cNvPr id="18" name="TextBox 17"/>
          <p:cNvSpPr txBox="1"/>
          <p:nvPr/>
        </p:nvSpPr>
        <p:spPr>
          <a:xfrm>
            <a:off x="4868343" y="3454337"/>
            <a:ext cx="1429095" cy="266609"/>
          </a:xfrm>
          <a:prstGeom prst="rect">
            <a:avLst/>
          </a:prstGeom>
          <a:noFill/>
        </p:spPr>
        <p:txBody>
          <a:bodyPr wrap="square" lIns="0" tIns="0" rIns="0" bIns="0" rtlCol="0" anchor="ctr">
            <a:noAutofit/>
          </a:bodyPr>
          <a:lstStyle/>
          <a:p>
            <a:pPr marL="38108"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t>
            </a:r>
            <a:r>
              <a:rPr lang="en-US" sz="1200" kern="0" dirty="0" err="1">
                <a:ea typeface="Arial Unicode MS" pitchFamily="34" charset="-128"/>
                <a:cs typeface="Arial Unicode MS" pitchFamily="34" charset="-128"/>
              </a:rPr>
              <a:t>name.first”:“John</a:t>
            </a:r>
            <a:r>
              <a:rPr lang="en-US" sz="1200" kern="0" dirty="0">
                <a:ea typeface="Arial Unicode MS" pitchFamily="34" charset="-128"/>
                <a:cs typeface="Arial Unicode MS" pitchFamily="34" charset="-128"/>
              </a:rPr>
              <a:t>”</a:t>
            </a:r>
          </a:p>
        </p:txBody>
      </p:sp>
      <p:sp>
        <p:nvSpPr>
          <p:cNvPr id="19" name="TextBox 18"/>
          <p:cNvSpPr txBox="1"/>
          <p:nvPr/>
        </p:nvSpPr>
        <p:spPr>
          <a:xfrm>
            <a:off x="4095729" y="3456625"/>
            <a:ext cx="768277" cy="266609"/>
          </a:xfrm>
          <a:prstGeom prst="rect">
            <a:avLst/>
          </a:prstGeom>
          <a:noFill/>
        </p:spPr>
        <p:txBody>
          <a:bodyPr wrap="square" lIns="0" tIns="0" rIns="0" bIns="0" rtlCol="0" anchor="ctr">
            <a:noAutofit/>
          </a:bodyPr>
          <a:lstStyle/>
          <a:p>
            <a:pPr marL="38108"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I203781</a:t>
            </a:r>
          </a:p>
        </p:txBody>
      </p:sp>
      <p:sp>
        <p:nvSpPr>
          <p:cNvPr id="20" name="TextBox 19"/>
          <p:cNvSpPr txBox="1"/>
          <p:nvPr/>
        </p:nvSpPr>
        <p:spPr>
          <a:xfrm>
            <a:off x="6293079" y="3454336"/>
            <a:ext cx="1459750" cy="266609"/>
          </a:xfrm>
          <a:prstGeom prst="rect">
            <a:avLst/>
          </a:prstGeom>
          <a:noFill/>
        </p:spPr>
        <p:txBody>
          <a:bodyPr wrap="square" lIns="0" tIns="0" rIns="0" bIns="0" rtlCol="0" anchor="ctr">
            <a:noAutofit/>
          </a:bodyPr>
          <a:lstStyle/>
          <a:p>
            <a:pPr marL="38108"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t>
            </a:r>
            <a:r>
              <a:rPr lang="en-US" sz="1200" kern="0" dirty="0" err="1">
                <a:ea typeface="Arial Unicode MS" pitchFamily="34" charset="-128"/>
                <a:cs typeface="Arial Unicode MS" pitchFamily="34" charset="-128"/>
              </a:rPr>
              <a:t>name.last”:“Keynes</a:t>
            </a:r>
            <a:r>
              <a:rPr lang="en-US" sz="1200" kern="0" dirty="0">
                <a:ea typeface="Arial Unicode MS" pitchFamily="34" charset="-128"/>
                <a:cs typeface="Arial Unicode MS" pitchFamily="34" charset="-128"/>
              </a:rPr>
              <a:t>”</a:t>
            </a:r>
          </a:p>
        </p:txBody>
      </p:sp>
      <p:sp>
        <p:nvSpPr>
          <p:cNvPr id="21" name="TextBox 20"/>
          <p:cNvSpPr txBox="1"/>
          <p:nvPr/>
        </p:nvSpPr>
        <p:spPr>
          <a:xfrm>
            <a:off x="7752830" y="3454334"/>
            <a:ext cx="1158721" cy="266609"/>
          </a:xfrm>
          <a:prstGeom prst="rect">
            <a:avLst/>
          </a:prstGeom>
          <a:noFill/>
        </p:spPr>
        <p:txBody>
          <a:bodyPr wrap="square" lIns="0" tIns="0" rIns="0" bIns="0" rtlCol="0" anchor="ctr">
            <a:noAutofit/>
          </a:bodyPr>
          <a:lstStyle/>
          <a:p>
            <a:pPr marL="38108"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“carpool”: “yes”</a:t>
            </a:r>
          </a:p>
        </p:txBody>
      </p:sp>
      <p:sp>
        <p:nvSpPr>
          <p:cNvPr id="22" name="TextBox 21"/>
          <p:cNvSpPr txBox="1"/>
          <p:nvPr/>
        </p:nvSpPr>
        <p:spPr>
          <a:xfrm>
            <a:off x="4868342" y="3723233"/>
            <a:ext cx="1429095" cy="266609"/>
          </a:xfrm>
          <a:prstGeom prst="rect">
            <a:avLst/>
          </a:prstGeom>
          <a:noFill/>
        </p:spPr>
        <p:txBody>
          <a:bodyPr wrap="square" lIns="0" tIns="0" rIns="0" bIns="0" rtlCol="0" anchor="ctr">
            <a:noAutofit/>
          </a:bodyPr>
          <a:lstStyle/>
          <a:p>
            <a:pPr marL="38108"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t>
            </a:r>
            <a:r>
              <a:rPr lang="en-US" sz="1200" kern="0" dirty="0" err="1">
                <a:ea typeface="Arial Unicode MS" pitchFamily="34" charset="-128"/>
                <a:cs typeface="Arial Unicode MS" pitchFamily="34" charset="-128"/>
              </a:rPr>
              <a:t>name.first”:“James</a:t>
            </a:r>
            <a:r>
              <a:rPr lang="en-US" sz="1200" kern="0" dirty="0">
                <a:ea typeface="Arial Unicode MS" pitchFamily="34" charset="-128"/>
                <a:cs typeface="Arial Unicode MS" pitchFamily="34" charset="-128"/>
              </a:rPr>
              <a:t>”</a:t>
            </a:r>
          </a:p>
        </p:txBody>
      </p:sp>
      <p:sp>
        <p:nvSpPr>
          <p:cNvPr id="23" name="TextBox 22"/>
          <p:cNvSpPr txBox="1"/>
          <p:nvPr/>
        </p:nvSpPr>
        <p:spPr>
          <a:xfrm>
            <a:off x="4095728" y="3725521"/>
            <a:ext cx="768277" cy="266609"/>
          </a:xfrm>
          <a:prstGeom prst="rect">
            <a:avLst/>
          </a:prstGeom>
          <a:noFill/>
        </p:spPr>
        <p:txBody>
          <a:bodyPr wrap="square" lIns="0" tIns="0" rIns="0" bIns="0" rtlCol="0" anchor="ctr">
            <a:noAutofit/>
          </a:bodyPr>
          <a:lstStyle/>
          <a:p>
            <a:pPr marL="38108"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I204639</a:t>
            </a:r>
          </a:p>
        </p:txBody>
      </p:sp>
      <p:sp>
        <p:nvSpPr>
          <p:cNvPr id="24" name="TextBox 23"/>
          <p:cNvSpPr txBox="1"/>
          <p:nvPr/>
        </p:nvSpPr>
        <p:spPr>
          <a:xfrm>
            <a:off x="6293078" y="3723232"/>
            <a:ext cx="1459750" cy="266609"/>
          </a:xfrm>
          <a:prstGeom prst="rect">
            <a:avLst/>
          </a:prstGeom>
          <a:noFill/>
        </p:spPr>
        <p:txBody>
          <a:bodyPr wrap="square" lIns="0" tIns="0" rIns="0" bIns="0" rtlCol="0" anchor="ctr">
            <a:noAutofit/>
          </a:bodyPr>
          <a:lstStyle/>
          <a:p>
            <a:pPr marL="38108"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t>
            </a:r>
            <a:r>
              <a:rPr lang="en-US" sz="1200" kern="0" dirty="0" err="1">
                <a:ea typeface="Arial Unicode MS" pitchFamily="34" charset="-128"/>
                <a:cs typeface="Arial Unicode MS" pitchFamily="34" charset="-128"/>
              </a:rPr>
              <a:t>name.last”:“Joyce</a:t>
            </a:r>
            <a:r>
              <a:rPr lang="en-US" sz="1200" kern="0" dirty="0">
                <a:ea typeface="Arial Unicode MS" pitchFamily="34" charset="-128"/>
                <a:cs typeface="Arial Unicode MS" pitchFamily="34" charset="-128"/>
              </a:rPr>
              <a:t>”</a:t>
            </a:r>
          </a:p>
        </p:txBody>
      </p:sp>
      <p:sp>
        <p:nvSpPr>
          <p:cNvPr id="25" name="TextBox 24"/>
          <p:cNvSpPr txBox="1"/>
          <p:nvPr/>
        </p:nvSpPr>
        <p:spPr>
          <a:xfrm>
            <a:off x="7752829" y="3723230"/>
            <a:ext cx="1158721" cy="266609"/>
          </a:xfrm>
          <a:prstGeom prst="rect">
            <a:avLst/>
          </a:prstGeom>
          <a:noFill/>
        </p:spPr>
        <p:txBody>
          <a:bodyPr wrap="square" lIns="0" tIns="0" rIns="0" bIns="0" rtlCol="0" anchor="ctr">
            <a:noAutofit/>
          </a:bodyPr>
          <a:lstStyle/>
          <a:p>
            <a:pPr marL="38108" fontAlgn="base">
              <a:spcBef>
                <a:spcPct val="50000"/>
              </a:spcBef>
              <a:spcAft>
                <a:spcPct val="0"/>
              </a:spcAft>
              <a:buClr>
                <a:srgbClr val="F0AB00"/>
              </a:buClr>
              <a:buSzPct val="80000"/>
            </a:pPr>
            <a:endParaRPr lang="en-US" sz="1200" kern="0" dirty="0">
              <a:ea typeface="Arial Unicode MS" pitchFamily="34" charset="-128"/>
              <a:cs typeface="Arial Unicode MS" pitchFamily="34" charset="-128"/>
            </a:endParaRPr>
          </a:p>
        </p:txBody>
      </p:sp>
      <p:sp>
        <p:nvSpPr>
          <p:cNvPr id="26" name="Rectangle 25"/>
          <p:cNvSpPr/>
          <p:nvPr/>
        </p:nvSpPr>
        <p:spPr bwMode="gray">
          <a:xfrm>
            <a:off x="4100065" y="2699930"/>
            <a:ext cx="772617" cy="1473143"/>
          </a:xfrm>
          <a:prstGeom prst="rect">
            <a:avLst/>
          </a:prstGeom>
          <a:noFill/>
          <a:ln w="28575" algn="ctr">
            <a:solidFill>
              <a:schemeClr val="accent1"/>
            </a:solidFill>
            <a:miter lim="800000"/>
            <a:headEnd/>
            <a:tailEnd/>
          </a:ln>
        </p:spPr>
        <p:txBody>
          <a:bodyPr lIns="0" tIns="45731" rIns="0" bIns="72017" rtlCol="0" anchor="t"/>
          <a:lstStyle/>
          <a:p>
            <a:pPr algn="ctr" defTabSz="914583" fontAlgn="base">
              <a:spcBef>
                <a:spcPct val="50000"/>
              </a:spcBef>
              <a:spcAft>
                <a:spcPct val="0"/>
              </a:spcAft>
              <a:buClr>
                <a:srgbClr val="F0AB00"/>
              </a:buClr>
              <a:buSzPct val="80000"/>
            </a:pPr>
            <a:r>
              <a:rPr lang="en-US" sz="1200" kern="0" dirty="0">
                <a:solidFill>
                  <a:schemeClr val="accent1">
                    <a:lumMod val="75000"/>
                  </a:schemeClr>
                </a:solidFill>
                <a:ea typeface="Arial Unicode MS" pitchFamily="34" charset="-128"/>
                <a:cs typeface="Arial Unicode MS" pitchFamily="34" charset="-128"/>
              </a:rPr>
              <a:t>Row Key</a:t>
            </a:r>
          </a:p>
        </p:txBody>
      </p:sp>
      <p:sp>
        <p:nvSpPr>
          <p:cNvPr id="27" name="Rectangle 26"/>
          <p:cNvSpPr/>
          <p:nvPr/>
        </p:nvSpPr>
        <p:spPr bwMode="gray">
          <a:xfrm>
            <a:off x="4872680" y="2699930"/>
            <a:ext cx="1429094" cy="1473143"/>
          </a:xfrm>
          <a:prstGeom prst="rect">
            <a:avLst/>
          </a:prstGeom>
          <a:noFill/>
          <a:ln w="28575" algn="ctr">
            <a:solidFill>
              <a:schemeClr val="accent1"/>
            </a:solidFill>
            <a:miter lim="800000"/>
            <a:headEnd/>
            <a:tailEnd/>
          </a:ln>
        </p:spPr>
        <p:txBody>
          <a:bodyPr rot="0" spcFirstLastPara="0" vertOverflow="overflow" horzOverflow="overflow" vert="horz" wrap="square" lIns="90021" tIns="45731" rIns="90021" bIns="72017" numCol="1" spcCol="0" rtlCol="0" fromWordArt="0" anchor="t" anchorCtr="0" forceAA="0" compatLnSpc="1">
            <a:prstTxWarp prst="textNoShape">
              <a:avLst/>
            </a:prstTxWarp>
            <a:noAutofit/>
          </a:bodyPr>
          <a:lstStyle/>
          <a:p>
            <a:pPr algn="ctr" fontAlgn="base">
              <a:spcBef>
                <a:spcPct val="50000"/>
              </a:spcBef>
              <a:spcAft>
                <a:spcPct val="0"/>
              </a:spcAft>
              <a:buClr>
                <a:srgbClr val="F0AB00"/>
              </a:buClr>
              <a:buSzPct val="80000"/>
            </a:pPr>
            <a:r>
              <a:rPr lang="en-US" sz="1200" kern="0" dirty="0">
                <a:solidFill>
                  <a:schemeClr val="accent1">
                    <a:lumMod val="75000"/>
                  </a:schemeClr>
                </a:solidFill>
                <a:ea typeface="Arial Unicode MS" pitchFamily="34" charset="-128"/>
                <a:cs typeface="Arial Unicode MS" pitchFamily="34" charset="-128"/>
              </a:rPr>
              <a:t>“</a:t>
            </a:r>
            <a:r>
              <a:rPr lang="en-US" sz="1200" kern="0" dirty="0" err="1">
                <a:solidFill>
                  <a:schemeClr val="accent1">
                    <a:lumMod val="75000"/>
                  </a:schemeClr>
                </a:solidFill>
                <a:ea typeface="Arial Unicode MS" pitchFamily="34" charset="-128"/>
                <a:cs typeface="Arial Unicode MS" pitchFamily="34" charset="-128"/>
              </a:rPr>
              <a:t>name.first</a:t>
            </a:r>
            <a:r>
              <a:rPr lang="en-US" sz="1200" kern="0" dirty="0">
                <a:solidFill>
                  <a:schemeClr val="accent1">
                    <a:lumMod val="75000"/>
                  </a:schemeClr>
                </a:solidFill>
                <a:ea typeface="Arial Unicode MS" pitchFamily="34" charset="-128"/>
                <a:cs typeface="Arial Unicode MS" pitchFamily="34" charset="-128"/>
              </a:rPr>
              <a:t>”</a:t>
            </a:r>
          </a:p>
        </p:txBody>
      </p:sp>
      <p:sp>
        <p:nvSpPr>
          <p:cNvPr id="28" name="Rectangle 27"/>
          <p:cNvSpPr/>
          <p:nvPr/>
        </p:nvSpPr>
        <p:spPr bwMode="gray">
          <a:xfrm>
            <a:off x="6301776" y="2699930"/>
            <a:ext cx="1455390" cy="1473143"/>
          </a:xfrm>
          <a:prstGeom prst="rect">
            <a:avLst/>
          </a:prstGeom>
          <a:noFill/>
          <a:ln w="28575" algn="ctr">
            <a:solidFill>
              <a:schemeClr val="accent1"/>
            </a:solidFill>
            <a:miter lim="800000"/>
            <a:headEnd/>
            <a:tailEnd/>
          </a:ln>
        </p:spPr>
        <p:txBody>
          <a:bodyPr rot="0" spcFirstLastPara="0" vertOverflow="overflow" horzOverflow="overflow" vert="horz" wrap="square" lIns="90021" tIns="45731" rIns="90021" bIns="72017" numCol="1" spcCol="0" rtlCol="0" fromWordArt="0" anchor="t" anchorCtr="0" forceAA="0" compatLnSpc="1">
            <a:prstTxWarp prst="textNoShape">
              <a:avLst/>
            </a:prstTxWarp>
            <a:noAutofit/>
          </a:bodyPr>
          <a:lstStyle/>
          <a:p>
            <a:pPr algn="ctr" fontAlgn="base">
              <a:spcBef>
                <a:spcPct val="50000"/>
              </a:spcBef>
              <a:spcAft>
                <a:spcPct val="0"/>
              </a:spcAft>
              <a:buClr>
                <a:srgbClr val="F0AB00"/>
              </a:buClr>
              <a:buSzPct val="80000"/>
            </a:pPr>
            <a:r>
              <a:rPr lang="en-US" sz="1200" kern="0" dirty="0">
                <a:solidFill>
                  <a:schemeClr val="accent1">
                    <a:lumMod val="75000"/>
                  </a:schemeClr>
                </a:solidFill>
                <a:ea typeface="Arial Unicode MS" pitchFamily="34" charset="-128"/>
                <a:cs typeface="Arial Unicode MS" pitchFamily="34" charset="-128"/>
              </a:rPr>
              <a:t> “</a:t>
            </a:r>
            <a:r>
              <a:rPr lang="en-US" sz="1200" kern="0" dirty="0" err="1">
                <a:solidFill>
                  <a:schemeClr val="accent1">
                    <a:lumMod val="75000"/>
                  </a:schemeClr>
                </a:solidFill>
                <a:ea typeface="Arial Unicode MS" pitchFamily="34" charset="-128"/>
                <a:cs typeface="Arial Unicode MS" pitchFamily="34" charset="-128"/>
              </a:rPr>
              <a:t>name.last</a:t>
            </a:r>
            <a:r>
              <a:rPr lang="en-US" sz="1200" kern="0" dirty="0">
                <a:solidFill>
                  <a:schemeClr val="accent1">
                    <a:lumMod val="75000"/>
                  </a:schemeClr>
                </a:solidFill>
                <a:ea typeface="Arial Unicode MS" pitchFamily="34" charset="-128"/>
                <a:cs typeface="Arial Unicode MS" pitchFamily="34" charset="-128"/>
              </a:rPr>
              <a:t>”</a:t>
            </a:r>
          </a:p>
        </p:txBody>
      </p:sp>
      <p:sp>
        <p:nvSpPr>
          <p:cNvPr id="29" name="Rectangle 28"/>
          <p:cNvSpPr/>
          <p:nvPr/>
        </p:nvSpPr>
        <p:spPr bwMode="gray">
          <a:xfrm>
            <a:off x="7757166" y="2699930"/>
            <a:ext cx="1298291" cy="1473143"/>
          </a:xfrm>
          <a:prstGeom prst="rect">
            <a:avLst/>
          </a:prstGeom>
          <a:noFill/>
          <a:ln w="28575" algn="ctr">
            <a:solidFill>
              <a:schemeClr val="accent1"/>
            </a:solidFill>
            <a:miter lim="800000"/>
            <a:headEnd/>
            <a:tailEnd/>
          </a:ln>
        </p:spPr>
        <p:txBody>
          <a:bodyPr rot="0" spcFirstLastPara="0" vertOverflow="overflow" horzOverflow="overflow" vert="horz" wrap="square" lIns="90021" tIns="45731" rIns="90021" bIns="72017" numCol="1" spcCol="0" rtlCol="0" fromWordArt="0" anchor="t" anchorCtr="0" forceAA="0" compatLnSpc="1">
            <a:prstTxWarp prst="textNoShape">
              <a:avLst/>
            </a:prstTxWarp>
            <a:noAutofit/>
          </a:bodyPr>
          <a:lstStyle/>
          <a:p>
            <a:pPr algn="ctr" fontAlgn="base">
              <a:spcBef>
                <a:spcPct val="50000"/>
              </a:spcBef>
              <a:spcAft>
                <a:spcPct val="0"/>
              </a:spcAft>
              <a:buClr>
                <a:srgbClr val="F0AB00"/>
              </a:buClr>
              <a:buSzPct val="80000"/>
            </a:pPr>
            <a:r>
              <a:rPr lang="en-US" sz="1200" kern="0" dirty="0">
                <a:solidFill>
                  <a:schemeClr val="accent1">
                    <a:lumMod val="75000"/>
                  </a:schemeClr>
                </a:solidFill>
                <a:ea typeface="Arial Unicode MS" pitchFamily="34" charset="-128"/>
                <a:cs typeface="Arial Unicode MS" pitchFamily="34" charset="-128"/>
              </a:rPr>
              <a:t> “carpool”</a:t>
            </a:r>
          </a:p>
        </p:txBody>
      </p:sp>
      <p:sp>
        <p:nvSpPr>
          <p:cNvPr id="30" name="Rounded Rectangle 29"/>
          <p:cNvSpPr/>
          <p:nvPr/>
        </p:nvSpPr>
        <p:spPr bwMode="gray">
          <a:xfrm>
            <a:off x="3408615" y="2915082"/>
            <a:ext cx="5450435" cy="265977"/>
          </a:xfrm>
          <a:prstGeom prst="roundRect">
            <a:avLst/>
          </a:prstGeom>
          <a:noFill/>
          <a:ln w="28575" algn="ctr">
            <a:solidFill>
              <a:srgbClr val="C00000"/>
            </a:solidFill>
            <a:prstDash val="dash"/>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US" sz="1200" kern="0" dirty="0">
                <a:solidFill>
                  <a:srgbClr val="C00000"/>
                </a:solidFill>
                <a:ea typeface="Arial Unicode MS" pitchFamily="34" charset="-128"/>
                <a:cs typeface="Arial Unicode MS" pitchFamily="34" charset="-128"/>
              </a:rPr>
              <a:t>Row</a:t>
            </a:r>
          </a:p>
        </p:txBody>
      </p:sp>
      <p:sp>
        <p:nvSpPr>
          <p:cNvPr id="31" name="Line Callout 2 (Accent Bar) 30"/>
          <p:cNvSpPr/>
          <p:nvPr/>
        </p:nvSpPr>
        <p:spPr bwMode="gray">
          <a:xfrm flipH="1">
            <a:off x="1718404" y="2312130"/>
            <a:ext cx="1796911" cy="457306"/>
          </a:xfrm>
          <a:prstGeom prst="accentCallout2">
            <a:avLst>
              <a:gd name="adj1" fmla="val 20289"/>
              <a:gd name="adj2" fmla="val -4871"/>
              <a:gd name="adj3" fmla="val 18750"/>
              <a:gd name="adj4" fmla="val -16667"/>
              <a:gd name="adj5" fmla="val 87786"/>
              <a:gd name="adj6" fmla="val -34046"/>
            </a:avLst>
          </a:prstGeom>
          <a:noFill/>
          <a:ln w="6350" algn="ctr">
            <a:solidFill>
              <a:srgbClr val="999999"/>
            </a:solidFill>
            <a:miter lim="800000"/>
            <a:headEnd/>
            <a:tailEnd/>
          </a:ln>
        </p:spPr>
        <p:txBody>
          <a:bodyPr lIns="0" tIns="0" rIns="0" bIns="0" rtlCol="0" anchor="ctr"/>
          <a:lstStyle/>
          <a:p>
            <a:pPr algn="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Rows identified by a key – key can be anything</a:t>
            </a:r>
          </a:p>
        </p:txBody>
      </p:sp>
      <p:sp>
        <p:nvSpPr>
          <p:cNvPr id="32" name="Rectangle 31"/>
          <p:cNvSpPr/>
          <p:nvPr/>
        </p:nvSpPr>
        <p:spPr bwMode="gray">
          <a:xfrm>
            <a:off x="4872681" y="2458766"/>
            <a:ext cx="2884484" cy="241165"/>
          </a:xfrm>
          <a:prstGeom prst="rect">
            <a:avLst/>
          </a:prstGeom>
          <a:noFill/>
          <a:ln w="6350" algn="ctr">
            <a:solidFill>
              <a:schemeClr val="accent1"/>
            </a:solidFill>
            <a:miter lim="800000"/>
            <a:headEnd/>
            <a:tailEnd/>
          </a:ln>
        </p:spPr>
        <p:txBody>
          <a:bodyPr rot="0" spcFirstLastPara="0" vertOverflow="overflow" horzOverflow="overflow" vert="horz" wrap="square" lIns="90021" tIns="72017" rIns="90021" bIns="72017"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en-US" sz="1200" kern="0" dirty="0">
                <a:solidFill>
                  <a:schemeClr val="accent1">
                    <a:lumMod val="75000"/>
                  </a:schemeClr>
                </a:solidFill>
                <a:ea typeface="Arial Unicode MS" pitchFamily="34" charset="-128"/>
                <a:cs typeface="Arial Unicode MS" pitchFamily="34" charset="-128"/>
              </a:rPr>
              <a:t>Super Column family: “name”</a:t>
            </a:r>
          </a:p>
        </p:txBody>
      </p:sp>
      <p:sp>
        <p:nvSpPr>
          <p:cNvPr id="33" name="Line Callout 2 (Accent Bar) 32"/>
          <p:cNvSpPr/>
          <p:nvPr/>
        </p:nvSpPr>
        <p:spPr bwMode="gray">
          <a:xfrm>
            <a:off x="4959139" y="4430385"/>
            <a:ext cx="1637828" cy="457306"/>
          </a:xfrm>
          <a:prstGeom prst="accentCallout2">
            <a:avLst>
              <a:gd name="adj1" fmla="val 20289"/>
              <a:gd name="adj2" fmla="val -4871"/>
              <a:gd name="adj3" fmla="val 18750"/>
              <a:gd name="adj4" fmla="val -16667"/>
              <a:gd name="adj5" fmla="val -106224"/>
              <a:gd name="adj6" fmla="val -41359"/>
            </a:avLst>
          </a:prstGeom>
          <a:noFill/>
          <a:ln w="6350" algn="ctr">
            <a:solidFill>
              <a:srgbClr val="999999"/>
            </a:solidFill>
            <a:miter lim="800000"/>
            <a:headEnd/>
            <a:tailEnd/>
          </a:ln>
        </p:spPr>
        <p:txBody>
          <a:bodyPr lIns="0" tIns="0" rIns="0" bIns="0" rtlCol="0" anchor="ct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Data physically stored in separate columns in Row Key sequence</a:t>
            </a:r>
          </a:p>
        </p:txBody>
      </p:sp>
      <p:sp>
        <p:nvSpPr>
          <p:cNvPr id="34" name="Line Callout 2 (Accent Bar) 33"/>
          <p:cNvSpPr/>
          <p:nvPr/>
        </p:nvSpPr>
        <p:spPr bwMode="gray">
          <a:xfrm flipH="1">
            <a:off x="1848604" y="3391380"/>
            <a:ext cx="1342659" cy="465153"/>
          </a:xfrm>
          <a:prstGeom prst="accentCallout2">
            <a:avLst>
              <a:gd name="adj1" fmla="val 20289"/>
              <a:gd name="adj2" fmla="val -4871"/>
              <a:gd name="adj3" fmla="val 18750"/>
              <a:gd name="adj4" fmla="val -16667"/>
              <a:gd name="adj5" fmla="val -45470"/>
              <a:gd name="adj6" fmla="val -35542"/>
            </a:avLst>
          </a:prstGeom>
          <a:noFill/>
          <a:ln w="6350" algn="ctr">
            <a:solidFill>
              <a:srgbClr val="999999"/>
            </a:solidFill>
            <a:miter lim="800000"/>
            <a:headEnd/>
            <a:tailEnd/>
          </a:ln>
        </p:spPr>
        <p:txBody>
          <a:bodyPr lIns="0" tIns="0" rIns="0" bIns="0" rtlCol="0" anchor="ctr"/>
          <a:lstStyle/>
          <a:p>
            <a:pPr algn="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APIs for row put / get and scan</a:t>
            </a:r>
          </a:p>
        </p:txBody>
      </p:sp>
      <p:sp>
        <p:nvSpPr>
          <p:cNvPr id="35" name="Line Callout 2 (Accent Bar) 34"/>
          <p:cNvSpPr/>
          <p:nvPr/>
        </p:nvSpPr>
        <p:spPr bwMode="gray">
          <a:xfrm>
            <a:off x="6942692" y="4384282"/>
            <a:ext cx="1190831" cy="457306"/>
          </a:xfrm>
          <a:prstGeom prst="accentCallout2">
            <a:avLst>
              <a:gd name="adj1" fmla="val 20289"/>
              <a:gd name="adj2" fmla="val -4871"/>
              <a:gd name="adj3" fmla="val 18750"/>
              <a:gd name="adj4" fmla="val -16667"/>
              <a:gd name="adj5" fmla="val -100358"/>
              <a:gd name="adj6" fmla="val -32535"/>
            </a:avLst>
          </a:prstGeom>
          <a:noFill/>
          <a:ln w="6350" algn="ctr">
            <a:solidFill>
              <a:srgbClr val="999999"/>
            </a:solidFill>
            <a:miter lim="800000"/>
            <a:headEnd/>
            <a:tailEnd/>
          </a:ln>
        </p:spPr>
        <p:txBody>
          <a:bodyPr lIns="0" tIns="0" rIns="0" bIns="0" rtlCol="0" anchor="ct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Column name stored as well as column value</a:t>
            </a:r>
          </a:p>
        </p:txBody>
      </p:sp>
      <p:sp>
        <p:nvSpPr>
          <p:cNvPr id="36" name="Line Callout 2 (Accent Bar) 35"/>
          <p:cNvSpPr/>
          <p:nvPr/>
        </p:nvSpPr>
        <p:spPr bwMode="gray">
          <a:xfrm>
            <a:off x="8373757" y="4384282"/>
            <a:ext cx="1075589" cy="274757"/>
          </a:xfrm>
          <a:prstGeom prst="accentCallout2">
            <a:avLst>
              <a:gd name="adj1" fmla="val 20289"/>
              <a:gd name="adj2" fmla="val -4871"/>
              <a:gd name="adj3" fmla="val 18750"/>
              <a:gd name="adj4" fmla="val -16667"/>
              <a:gd name="adj5" fmla="val -177956"/>
              <a:gd name="adj6" fmla="val -31357"/>
            </a:avLst>
          </a:prstGeom>
          <a:noFill/>
          <a:ln w="6350" algn="ctr">
            <a:solidFill>
              <a:srgbClr val="999999"/>
            </a:solidFill>
            <a:miter lim="800000"/>
            <a:headEnd/>
            <a:tailEnd/>
          </a:ln>
        </p:spPr>
        <p:txBody>
          <a:bodyPr lIns="0" tIns="0" rIns="0" bIns="0" rtlCol="0" anchor="ct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Empty values not stored</a:t>
            </a:r>
          </a:p>
        </p:txBody>
      </p:sp>
      <p:sp>
        <p:nvSpPr>
          <p:cNvPr id="39" name="Rectangle 38"/>
          <p:cNvSpPr/>
          <p:nvPr/>
        </p:nvSpPr>
        <p:spPr bwMode="gray">
          <a:xfrm>
            <a:off x="4884957" y="5004763"/>
            <a:ext cx="4182775" cy="482330"/>
          </a:xfrm>
          <a:prstGeom prst="rect">
            <a:avLst/>
          </a:prstGeom>
          <a:noFill/>
          <a:ln w="28575" algn="ctr">
            <a:solidFill>
              <a:schemeClr val="accent1"/>
            </a:solidFill>
            <a:miter lim="800000"/>
            <a:headEnd/>
            <a:tailEnd/>
          </a:ln>
        </p:spPr>
        <p:txBody>
          <a:bodyPr rot="0" spcFirstLastPara="0" vertOverflow="overflow" horzOverflow="overflow" vert="horz" wrap="square" lIns="90021" tIns="45731" rIns="90021" bIns="72017"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en-US" sz="1200" kern="0" dirty="0">
                <a:solidFill>
                  <a:schemeClr val="accent1">
                    <a:lumMod val="75000"/>
                  </a:schemeClr>
                </a:solidFill>
                <a:ea typeface="Arial Unicode MS" pitchFamily="34" charset="-128"/>
                <a:cs typeface="Arial Unicode MS" pitchFamily="34" charset="-128"/>
              </a:rPr>
              <a:t>Column family: “cars”</a:t>
            </a:r>
          </a:p>
        </p:txBody>
      </p:sp>
      <p:sp>
        <p:nvSpPr>
          <p:cNvPr id="42" name="Rectangle 41"/>
          <p:cNvSpPr/>
          <p:nvPr/>
        </p:nvSpPr>
        <p:spPr bwMode="gray">
          <a:xfrm>
            <a:off x="4872682" y="2217600"/>
            <a:ext cx="4182775" cy="482330"/>
          </a:xfrm>
          <a:prstGeom prst="rect">
            <a:avLst/>
          </a:prstGeom>
          <a:noFill/>
          <a:ln w="28575" algn="ctr">
            <a:solidFill>
              <a:schemeClr val="accent1"/>
            </a:solidFill>
            <a:miter lim="800000"/>
            <a:headEnd/>
            <a:tailEnd/>
          </a:ln>
        </p:spPr>
        <p:txBody>
          <a:bodyPr rot="0" spcFirstLastPara="0" vertOverflow="overflow" horzOverflow="overflow" vert="horz" wrap="square" lIns="90021" tIns="45731" rIns="90021" bIns="72017" numCol="1" spcCol="0" rtlCol="0" fromWordArt="0" anchor="t" anchorCtr="0" forceAA="0" compatLnSpc="1">
            <a:prstTxWarp prst="textNoShape">
              <a:avLst/>
            </a:prstTxWarp>
            <a:noAutofit/>
          </a:bodyPr>
          <a:lstStyle/>
          <a:p>
            <a:pPr fontAlgn="base">
              <a:spcBef>
                <a:spcPct val="50000"/>
              </a:spcBef>
              <a:spcAft>
                <a:spcPct val="0"/>
              </a:spcAft>
              <a:buClr>
                <a:srgbClr val="F0AB00"/>
              </a:buClr>
              <a:buSzPct val="80000"/>
            </a:pPr>
            <a:r>
              <a:rPr lang="en-US" sz="1200" kern="0" dirty="0">
                <a:solidFill>
                  <a:schemeClr val="accent1">
                    <a:lumMod val="75000"/>
                  </a:schemeClr>
                </a:solidFill>
                <a:ea typeface="Arial Unicode MS" pitchFamily="34" charset="-128"/>
                <a:cs typeface="Arial Unicode MS" pitchFamily="34" charset="-128"/>
              </a:rPr>
              <a:t>Column family: “drivers”</a:t>
            </a:r>
          </a:p>
        </p:txBody>
      </p:sp>
      <p:sp>
        <p:nvSpPr>
          <p:cNvPr id="43" name="Line Callout 2 (Accent Bar) 42"/>
          <p:cNvSpPr/>
          <p:nvPr/>
        </p:nvSpPr>
        <p:spPr bwMode="gray">
          <a:xfrm flipH="1">
            <a:off x="2102542" y="4889522"/>
            <a:ext cx="1604840" cy="457306"/>
          </a:xfrm>
          <a:prstGeom prst="accentCallout2">
            <a:avLst>
              <a:gd name="adj1" fmla="val 20289"/>
              <a:gd name="adj2" fmla="val -4871"/>
              <a:gd name="adj3" fmla="val 18750"/>
              <a:gd name="adj4" fmla="val -16667"/>
              <a:gd name="adj5" fmla="val 61703"/>
              <a:gd name="adj6" fmla="val -67832"/>
            </a:avLst>
          </a:prstGeom>
          <a:noFill/>
          <a:ln w="6350" algn="ctr">
            <a:solidFill>
              <a:srgbClr val="999999"/>
            </a:solidFill>
            <a:miter lim="800000"/>
            <a:headEnd/>
            <a:tailEnd/>
          </a:ln>
        </p:spPr>
        <p:txBody>
          <a:bodyPr lIns="0" tIns="0" rIns="0" bIns="0" rtlCol="0" anchor="ctr"/>
          <a:lstStyle/>
          <a:p>
            <a:pPr algn="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Multiple column families in a Key Space</a:t>
            </a:r>
          </a:p>
        </p:txBody>
      </p:sp>
      <p:sp>
        <p:nvSpPr>
          <p:cNvPr id="44" name="TextBox 43"/>
          <p:cNvSpPr txBox="1"/>
          <p:nvPr/>
        </p:nvSpPr>
        <p:spPr>
          <a:xfrm>
            <a:off x="1679990" y="1354907"/>
            <a:ext cx="8935478" cy="30784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000" kern="0" dirty="0" err="1">
                <a:solidFill>
                  <a:schemeClr val="tx1">
                    <a:lumMod val="65000"/>
                    <a:lumOff val="35000"/>
                  </a:schemeClr>
                </a:solidFill>
                <a:ea typeface="Arial Unicode MS" pitchFamily="34" charset="-128"/>
                <a:cs typeface="Arial Unicode MS" pitchFamily="34" charset="-128"/>
              </a:rPr>
              <a:t>Keyspace</a:t>
            </a:r>
            <a:r>
              <a:rPr lang="en-US" sz="2000" kern="0" dirty="0">
                <a:solidFill>
                  <a:schemeClr val="tx1">
                    <a:lumMod val="65000"/>
                    <a:lumOff val="35000"/>
                  </a:schemeClr>
                </a:solidFill>
                <a:ea typeface="Arial Unicode MS" pitchFamily="34" charset="-128"/>
                <a:cs typeface="Arial Unicode MS" pitchFamily="34" charset="-128"/>
              </a:rPr>
              <a:t> + Row Key + Column family + Column Name + Timestamp = Value</a:t>
            </a:r>
          </a:p>
        </p:txBody>
      </p:sp>
      <p:sp>
        <p:nvSpPr>
          <p:cNvPr id="45" name="Line Callout 2 (Accent Bar) 44"/>
          <p:cNvSpPr/>
          <p:nvPr/>
        </p:nvSpPr>
        <p:spPr bwMode="gray">
          <a:xfrm flipH="1">
            <a:off x="2140957" y="1854824"/>
            <a:ext cx="1391761" cy="309453"/>
          </a:xfrm>
          <a:prstGeom prst="accentCallout2">
            <a:avLst>
              <a:gd name="adj1" fmla="val 20289"/>
              <a:gd name="adj2" fmla="val -4871"/>
              <a:gd name="adj3" fmla="val 18750"/>
              <a:gd name="adj4" fmla="val -16667"/>
              <a:gd name="adj5" fmla="val 55863"/>
              <a:gd name="adj6" fmla="val -27187"/>
            </a:avLst>
          </a:prstGeom>
          <a:noFill/>
          <a:ln w="6350" algn="ctr">
            <a:solidFill>
              <a:srgbClr val="999999"/>
            </a:solidFill>
            <a:miter lim="800000"/>
            <a:headEnd/>
            <a:tailEnd/>
          </a:ln>
        </p:spPr>
        <p:txBody>
          <a:bodyPr lIns="0" tIns="0" rIns="0" bIns="0" rtlCol="0" anchor="ctr"/>
          <a:lstStyle/>
          <a:p>
            <a:pPr algn="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 Key Space is an area of storage</a:t>
            </a:r>
          </a:p>
        </p:txBody>
      </p:sp>
      <p:sp>
        <p:nvSpPr>
          <p:cNvPr id="46" name="Line Callout 2 (Accent Bar) 45"/>
          <p:cNvSpPr/>
          <p:nvPr/>
        </p:nvSpPr>
        <p:spPr bwMode="gray">
          <a:xfrm>
            <a:off x="9374373" y="3349200"/>
            <a:ext cx="871914" cy="274757"/>
          </a:xfrm>
          <a:prstGeom prst="accentCallout2">
            <a:avLst>
              <a:gd name="adj1" fmla="val 20289"/>
              <a:gd name="adj2" fmla="val -4871"/>
              <a:gd name="adj3" fmla="val 18750"/>
              <a:gd name="adj4" fmla="val -16667"/>
              <a:gd name="adj5" fmla="val -86682"/>
              <a:gd name="adj6" fmla="val -81828"/>
            </a:avLst>
          </a:prstGeom>
          <a:noFill/>
          <a:ln w="6350" algn="ctr">
            <a:solidFill>
              <a:srgbClr val="999999"/>
            </a:solidFill>
            <a:miter lim="800000"/>
            <a:headEnd/>
            <a:tailEnd/>
          </a:ln>
        </p:spPr>
        <p:txBody>
          <a:bodyPr lIns="0" tIns="0" rIns="0" bIns="0" rtlCol="0" anchor="ct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Values can be anything</a:t>
            </a:r>
          </a:p>
        </p:txBody>
      </p:sp>
      <p:sp>
        <p:nvSpPr>
          <p:cNvPr id="47" name="TextBox 46"/>
          <p:cNvSpPr txBox="1"/>
          <p:nvPr/>
        </p:nvSpPr>
        <p:spPr>
          <a:xfrm>
            <a:off x="1640179" y="5773042"/>
            <a:ext cx="9030466"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chemeClr val="tx1">
                    <a:lumMod val="65000"/>
                    <a:lumOff val="35000"/>
                  </a:schemeClr>
                </a:solidFill>
                <a:ea typeface="Arial Unicode MS" pitchFamily="34" charset="-128"/>
                <a:cs typeface="Arial Unicode MS" pitchFamily="34" charset="-128"/>
              </a:rPr>
              <a:t>RDBMS Resemblance:  </a:t>
            </a:r>
          </a:p>
          <a:p>
            <a:pPr fontAlgn="base">
              <a:spcBef>
                <a:spcPct val="50000"/>
              </a:spcBef>
              <a:spcAft>
                <a:spcPct val="0"/>
              </a:spcAft>
              <a:buClr>
                <a:srgbClr val="F0AB00"/>
              </a:buClr>
              <a:buSzPct val="80000"/>
            </a:pPr>
            <a:r>
              <a:rPr lang="en-US" sz="1800" b="1" kern="0" dirty="0" err="1">
                <a:solidFill>
                  <a:schemeClr val="tx1">
                    <a:lumMod val="65000"/>
                    <a:lumOff val="35000"/>
                  </a:schemeClr>
                </a:solidFill>
                <a:ea typeface="Arial Unicode MS" pitchFamily="34" charset="-128"/>
                <a:cs typeface="Arial Unicode MS" pitchFamily="34" charset="-128"/>
              </a:rPr>
              <a:t>Keyspace</a:t>
            </a:r>
            <a:r>
              <a:rPr lang="en-US" sz="1800" kern="0" dirty="0">
                <a:solidFill>
                  <a:schemeClr val="tx1">
                    <a:lumMod val="65000"/>
                    <a:lumOff val="35000"/>
                  </a:schemeClr>
                </a:solidFill>
                <a:ea typeface="Arial Unicode MS" pitchFamily="34" charset="-128"/>
                <a:cs typeface="Arial Unicode MS" pitchFamily="34" charset="-128"/>
              </a:rPr>
              <a:t> is like </a:t>
            </a:r>
            <a:r>
              <a:rPr lang="en-US" sz="1800" b="1" kern="0" dirty="0">
                <a:solidFill>
                  <a:schemeClr val="tx1">
                    <a:lumMod val="65000"/>
                    <a:lumOff val="35000"/>
                  </a:schemeClr>
                </a:solidFill>
                <a:ea typeface="Arial Unicode MS" pitchFamily="34" charset="-128"/>
                <a:cs typeface="Arial Unicode MS" pitchFamily="34" charset="-128"/>
              </a:rPr>
              <a:t>Schema</a:t>
            </a:r>
            <a:r>
              <a:rPr lang="en-US" sz="1800" kern="0" dirty="0">
                <a:solidFill>
                  <a:schemeClr val="tx1">
                    <a:lumMod val="65000"/>
                    <a:lumOff val="35000"/>
                  </a:schemeClr>
                </a:solidFill>
                <a:ea typeface="Arial Unicode MS" pitchFamily="34" charset="-128"/>
                <a:cs typeface="Arial Unicode MS" pitchFamily="34" charset="-128"/>
              </a:rPr>
              <a:t>, </a:t>
            </a:r>
            <a:r>
              <a:rPr lang="en-US" sz="1800" b="1" kern="0" dirty="0">
                <a:solidFill>
                  <a:schemeClr val="tx1">
                    <a:lumMod val="65000"/>
                    <a:lumOff val="35000"/>
                  </a:schemeClr>
                </a:solidFill>
                <a:ea typeface="Arial Unicode MS" pitchFamily="34" charset="-128"/>
                <a:cs typeface="Arial Unicode MS" pitchFamily="34" charset="-128"/>
              </a:rPr>
              <a:t>Column family </a:t>
            </a:r>
            <a:r>
              <a:rPr lang="en-US" sz="1800" kern="0" dirty="0">
                <a:solidFill>
                  <a:schemeClr val="tx1">
                    <a:lumMod val="65000"/>
                    <a:lumOff val="35000"/>
                  </a:schemeClr>
                </a:solidFill>
                <a:ea typeface="Arial Unicode MS" pitchFamily="34" charset="-128"/>
                <a:cs typeface="Arial Unicode MS" pitchFamily="34" charset="-128"/>
              </a:rPr>
              <a:t>is like </a:t>
            </a:r>
            <a:r>
              <a:rPr lang="en-US" sz="1800" b="1" kern="0" dirty="0">
                <a:solidFill>
                  <a:schemeClr val="tx1">
                    <a:lumMod val="65000"/>
                    <a:lumOff val="35000"/>
                  </a:schemeClr>
                </a:solidFill>
                <a:ea typeface="Arial Unicode MS" pitchFamily="34" charset="-128"/>
                <a:cs typeface="Arial Unicode MS" pitchFamily="34" charset="-128"/>
              </a:rPr>
              <a:t>Table</a:t>
            </a:r>
            <a:r>
              <a:rPr lang="en-US" sz="1800" kern="0" dirty="0">
                <a:solidFill>
                  <a:schemeClr val="tx1">
                    <a:lumMod val="65000"/>
                    <a:lumOff val="35000"/>
                  </a:schemeClr>
                </a:solidFill>
                <a:ea typeface="Arial Unicode MS" pitchFamily="34" charset="-128"/>
                <a:cs typeface="Arial Unicode MS" pitchFamily="34" charset="-128"/>
              </a:rPr>
              <a:t>, </a:t>
            </a:r>
            <a:r>
              <a:rPr lang="en-US" sz="1800" b="1" kern="0" dirty="0">
                <a:solidFill>
                  <a:schemeClr val="tx1">
                    <a:lumMod val="65000"/>
                    <a:lumOff val="35000"/>
                  </a:schemeClr>
                </a:solidFill>
                <a:ea typeface="Arial Unicode MS" pitchFamily="34" charset="-128"/>
                <a:cs typeface="Arial Unicode MS" pitchFamily="34" charset="-128"/>
              </a:rPr>
              <a:t>Key-Value</a:t>
            </a:r>
            <a:r>
              <a:rPr lang="en-US" sz="1800" kern="0" dirty="0">
                <a:solidFill>
                  <a:schemeClr val="tx1">
                    <a:lumMod val="65000"/>
                    <a:lumOff val="35000"/>
                  </a:schemeClr>
                </a:solidFill>
                <a:ea typeface="Arial Unicode MS" pitchFamily="34" charset="-128"/>
                <a:cs typeface="Arial Unicode MS" pitchFamily="34" charset="-128"/>
              </a:rPr>
              <a:t> is like </a:t>
            </a:r>
            <a:r>
              <a:rPr lang="en-US" sz="1800" b="1" kern="0" dirty="0">
                <a:solidFill>
                  <a:schemeClr val="tx1">
                    <a:lumMod val="65000"/>
                    <a:lumOff val="35000"/>
                  </a:schemeClr>
                </a:solidFill>
                <a:ea typeface="Arial Unicode MS" pitchFamily="34" charset="-128"/>
                <a:cs typeface="Arial Unicode MS" pitchFamily="34" charset="-128"/>
              </a:rPr>
              <a:t>Row</a:t>
            </a:r>
          </a:p>
        </p:txBody>
      </p:sp>
      <p:sp>
        <p:nvSpPr>
          <p:cNvPr id="37" name="Line Callout 2 (Accent Bar) 36"/>
          <p:cNvSpPr/>
          <p:nvPr/>
        </p:nvSpPr>
        <p:spPr bwMode="gray">
          <a:xfrm>
            <a:off x="9330951" y="2009549"/>
            <a:ext cx="1339695" cy="457306"/>
          </a:xfrm>
          <a:prstGeom prst="accentCallout2">
            <a:avLst>
              <a:gd name="adj1" fmla="val 20289"/>
              <a:gd name="adj2" fmla="val -4871"/>
              <a:gd name="adj3" fmla="val 18750"/>
              <a:gd name="adj4" fmla="val -16667"/>
              <a:gd name="adj5" fmla="val 161241"/>
              <a:gd name="adj6" fmla="val -67517"/>
            </a:avLst>
          </a:prstGeom>
          <a:noFill/>
          <a:ln w="6350" algn="ctr">
            <a:solidFill>
              <a:srgbClr val="999999"/>
            </a:solidFill>
            <a:miter lim="800000"/>
            <a:headEnd/>
            <a:tailEnd/>
          </a:ln>
        </p:spPr>
        <p:txBody>
          <a:bodyPr lIns="0" tIns="0" rIns="0" bIns="0" rtlCol="0" anchor="ct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Column names don’t need to be defined in advance</a:t>
            </a:r>
          </a:p>
        </p:txBody>
      </p:sp>
    </p:spTree>
    <p:extLst>
      <p:ext uri="{BB962C8B-B14F-4D97-AF65-F5344CB8AC3E}">
        <p14:creationId xmlns:p14="http://schemas.microsoft.com/office/powerpoint/2010/main" val="942594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 id="{CB69963D-F08B-4B0F-B855-C384009FDAD6}" vid="{A297C611-3A47-4D5F-B463-681FBAFABE3C}"/>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Template>
  <TotalTime>2776</TotalTime>
  <Words>1699</Words>
  <Application>Microsoft Macintosh PowerPoint</Application>
  <PresentationFormat>Custom</PresentationFormat>
  <Paragraphs>365</Paragraphs>
  <Slides>24</Slides>
  <Notes>19</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 Unicode MS</vt:lpstr>
      <vt:lpstr>Courier New</vt:lpstr>
      <vt:lpstr>Symbol</vt:lpstr>
      <vt:lpstr>wingdings</vt:lpstr>
      <vt:lpstr>wingdings</vt:lpstr>
      <vt:lpstr>Arial</vt:lpstr>
      <vt:lpstr>SAP_2016_16x9_white</vt:lpstr>
      <vt:lpstr>Data management &amp; Analytics</vt:lpstr>
      <vt:lpstr>Agenda</vt:lpstr>
      <vt:lpstr>Introduction</vt:lpstr>
      <vt:lpstr>What is the problem with data?</vt:lpstr>
      <vt:lpstr>Data pipeline</vt:lpstr>
      <vt:lpstr>PowerPoint Presentation</vt:lpstr>
      <vt:lpstr>PowerPoint Presentation</vt:lpstr>
      <vt:lpstr>CAP Theorem</vt:lpstr>
      <vt:lpstr>Key-Value Stores (NoSQL databases)</vt:lpstr>
      <vt:lpstr>Apache Cassandra</vt:lpstr>
      <vt:lpstr>Cassandra vs. RDBMS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retention (Brainstorming)</vt:lpstr>
      <vt:lpstr>Exercise</vt:lpstr>
      <vt:lpstr>Thank you</vt:lpstr>
      <vt:lpstr>PowerPoint Presentation</vt:lpstr>
      <vt:lpstr>PowerPoint Presentation</vt:lpstr>
      <vt:lpstr>The Grid</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Galia N</dc:creator>
  <cp:keywords>2016/16:9/white</cp:keywords>
  <cp:lastModifiedBy>Vladev, Martin</cp:lastModifiedBy>
  <cp:revision>232</cp:revision>
  <dcterms:created xsi:type="dcterms:W3CDTF">2017-02-24T20:43:51Z</dcterms:created>
  <dcterms:modified xsi:type="dcterms:W3CDTF">2017-04-26T08:36:00Z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