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5C7434-9C80-4445-970D-5D525EC82A1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4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8FC-1896-43D2-8666-6B7DA24ACDBF}" type="datetimeFigureOut">
              <a:rPr lang="en-US" smtClean="0"/>
              <a:t>2017-03-22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498-1F7E-461D-8E34-1B837BF2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8FC-1896-43D2-8666-6B7DA24ACDBF}" type="datetimeFigureOut">
              <a:rPr lang="en-US" smtClean="0"/>
              <a:t>2017-03-22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498-1F7E-461D-8E34-1B837BF2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2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8FC-1896-43D2-8666-6B7DA24ACDBF}" type="datetimeFigureOut">
              <a:rPr lang="en-US" smtClean="0"/>
              <a:t>2017-03-22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498-1F7E-461D-8E34-1B837BF2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8FC-1896-43D2-8666-6B7DA24ACDBF}" type="datetimeFigureOut">
              <a:rPr lang="en-US" smtClean="0"/>
              <a:t>2017-03-22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498-1F7E-461D-8E34-1B837BF2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8FC-1896-43D2-8666-6B7DA24ACDBF}" type="datetimeFigureOut">
              <a:rPr lang="en-US" smtClean="0"/>
              <a:t>2017-03-22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498-1F7E-461D-8E34-1B837BF2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4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8FC-1896-43D2-8666-6B7DA24ACDBF}" type="datetimeFigureOut">
              <a:rPr lang="en-US" smtClean="0"/>
              <a:t>2017-03-22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498-1F7E-461D-8E34-1B837BF2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8FC-1896-43D2-8666-6B7DA24ACDBF}" type="datetimeFigureOut">
              <a:rPr lang="en-US" smtClean="0"/>
              <a:t>2017-03-22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498-1F7E-461D-8E34-1B837BF2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0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8FC-1896-43D2-8666-6B7DA24ACDBF}" type="datetimeFigureOut">
              <a:rPr lang="en-US" smtClean="0"/>
              <a:t>2017-03-22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498-1F7E-461D-8E34-1B837BF2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8FC-1896-43D2-8666-6B7DA24ACDBF}" type="datetimeFigureOut">
              <a:rPr lang="en-US" smtClean="0"/>
              <a:t>2017-03-22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498-1F7E-461D-8E34-1B837BF2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6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8FC-1896-43D2-8666-6B7DA24ACDBF}" type="datetimeFigureOut">
              <a:rPr lang="en-US" smtClean="0"/>
              <a:t>2017-03-22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498-1F7E-461D-8E34-1B837BF2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8FC-1896-43D2-8666-6B7DA24ACDBF}" type="datetimeFigureOut">
              <a:rPr lang="en-US" smtClean="0"/>
              <a:t>2017-03-22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498-1F7E-461D-8E34-1B837BF2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18FC-1896-43D2-8666-6B7DA24ACDBF}" type="datetimeFigureOut">
              <a:rPr lang="en-US" smtClean="0"/>
              <a:t>2017-03-22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8498-1F7E-461D-8E34-1B837BF2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8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ead.cc/search/result/?cat=&amp;q=sonof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if.com/sites/default/files/9b-esp8266-low_power_solutions_en_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p8266/Arduino/issues/1381#issuecomment-27911747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 @ FMI	</a:t>
            </a:r>
            <a:br>
              <a:rPr lang="en-US" dirty="0" smtClean="0"/>
            </a:br>
            <a:r>
              <a:rPr lang="en-US" dirty="0" smtClean="0"/>
              <a:t>Lection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22.03.2017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2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tech.scargill.net/wp-content/uploads/2015/10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96" y="124932"/>
            <a:ext cx="10199202" cy="67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18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Thingspeak</a:t>
            </a:r>
            <a:endParaRPr lang="en-US" dirty="0"/>
          </a:p>
        </p:txBody>
      </p:sp>
      <p:pic>
        <p:nvPicPr>
          <p:cNvPr id="5122" name="Picture 2" descr="http://support.sodaq.com/wp-content/uploads/2016/02/ThingSpeak_Cha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84" y="1538793"/>
            <a:ext cx="8286159" cy="531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74726" cy="4351338"/>
          </a:xfrm>
        </p:spPr>
        <p:txBody>
          <a:bodyPr/>
          <a:lstStyle/>
          <a:p>
            <a:r>
              <a:rPr lang="en-US" dirty="0" smtClean="0"/>
              <a:t>Easy integration</a:t>
            </a:r>
          </a:p>
          <a:p>
            <a:r>
              <a:rPr lang="en-US" dirty="0" smtClean="0"/>
              <a:t>Lots of display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Blynk – Arduino to Mobile</a:t>
            </a:r>
            <a:endParaRPr lang="en-US" dirty="0"/>
          </a:p>
        </p:txBody>
      </p:sp>
      <p:pic>
        <p:nvPicPr>
          <p:cNvPr id="7170" name="Picture 2" descr="img_14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51" y="1998661"/>
            <a:ext cx="2491850" cy="442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g_14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014" y="1998660"/>
            <a:ext cx="2491850" cy="442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da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29" y="1998662"/>
            <a:ext cx="4128509" cy="442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8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Ubidots – IoT Dashboards</a:t>
            </a:r>
            <a:endParaRPr lang="en-US" dirty="0"/>
          </a:p>
        </p:txBody>
      </p:sp>
      <p:pic>
        <p:nvPicPr>
          <p:cNvPr id="8194" name="Picture 2" descr="http://vair-monitor.com/wp-content/uploads/2016/12/img_584792d4b96e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08" y="1690688"/>
            <a:ext cx="61224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2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1" y="148856"/>
            <a:ext cx="11909836" cy="6780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9689" y="0"/>
            <a:ext cx="10515600" cy="1325563"/>
          </a:xfrm>
        </p:spPr>
        <p:txBody>
          <a:bodyPr/>
          <a:lstStyle/>
          <a:p>
            <a:r>
              <a:rPr lang="en-US" dirty="0" smtClean="0"/>
              <a:t>BeeBotte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Popular Hardware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7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dl.itead.cc/IM151116002/Sonoff_designs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772" y="471949"/>
            <a:ext cx="5843790" cy="58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dl.itead.cc/Sonoff_SC/SC_structure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33" y="1537198"/>
            <a:ext cx="6160239" cy="49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https://www.itead.cc/search/result/?cat=&amp;q=sonoff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3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744"/>
            <a:ext cx="5924550" cy="665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0" y="1357792"/>
            <a:ext cx="4827655" cy="49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raw.githubusercontent.com/SeeedDocument/Wio_Link_Deluxe_Plus_Kit/master/img/Wio_Link_Deluxe_Plus_Kit_product_view_1200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182" y="485646"/>
            <a:ext cx="10037134" cy="669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Grove / Wio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10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Xiaomi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s://wiki.hackerspace.pl/_media/projects:flor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https://wiki.hackerspace.pl/_media/projects:flo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12" y="714189"/>
            <a:ext cx="6021941" cy="602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43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579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ESP8266 (2.9-4.2v)</a:t>
            </a:r>
          </a:p>
          <a:p>
            <a:pPr lvl="1"/>
            <a:r>
              <a:rPr lang="en-US" dirty="0" smtClean="0"/>
              <a:t>Active: 30-300 ma</a:t>
            </a:r>
          </a:p>
          <a:p>
            <a:pPr lvl="1"/>
            <a:r>
              <a:rPr lang="en-US" dirty="0" smtClean="0"/>
              <a:t>Sleep: 0.1 – 10 ma</a:t>
            </a:r>
          </a:p>
          <a:p>
            <a:r>
              <a:rPr lang="en-US" dirty="0" smtClean="0"/>
              <a:t>Arduino (Atmega328p)</a:t>
            </a:r>
          </a:p>
          <a:p>
            <a:pPr lvl="1"/>
            <a:r>
              <a:rPr lang="en-US" dirty="0" smtClean="0"/>
              <a:t>Active: 4-20 ma</a:t>
            </a:r>
          </a:p>
          <a:p>
            <a:pPr lvl="1"/>
            <a:r>
              <a:rPr lang="en-US" dirty="0" smtClean="0"/>
              <a:t>Sleep: 0.001 – 0.01 ma</a:t>
            </a:r>
          </a:p>
          <a:p>
            <a:r>
              <a:rPr lang="en-US" dirty="0" smtClean="0"/>
              <a:t>Raspberry PI</a:t>
            </a:r>
          </a:p>
          <a:p>
            <a:pPr lvl="1"/>
            <a:r>
              <a:rPr lang="en-US" dirty="0" smtClean="0"/>
              <a:t>Active: 80-240 ma</a:t>
            </a:r>
          </a:p>
          <a:p>
            <a:r>
              <a:rPr lang="en-US" dirty="0" smtClean="0"/>
              <a:t>BLE/Zigbee modules</a:t>
            </a:r>
          </a:p>
          <a:p>
            <a:pPr lvl="1"/>
            <a:r>
              <a:rPr lang="en-US" dirty="0" smtClean="0"/>
              <a:t>0.02ma (BLE), 0.05ma (Zigbee)</a:t>
            </a:r>
            <a:endParaRPr lang="en-US" dirty="0"/>
          </a:p>
        </p:txBody>
      </p:sp>
      <p:pic>
        <p:nvPicPr>
          <p:cNvPr id="1026" name="Picture 2" descr="http://blog.hekkers.net/wp-content/uploads/2015/03/INA219_Sampler_6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295363"/>
            <a:ext cx="62674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9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Batteries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11163"/>
              </p:ext>
            </p:extLst>
          </p:nvPr>
        </p:nvGraphicFramePr>
        <p:xfrm>
          <a:off x="838200" y="1825625"/>
          <a:ext cx="104216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072"/>
                <a:gridCol w="1674548"/>
                <a:gridCol w="2789183"/>
                <a:gridCol w="1614438"/>
                <a:gridCol w="1614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Voltage (V)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 (mAh)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Self Discharge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r>
                        <a:rPr lang="en-US" baseline="0" dirty="0" smtClean="0"/>
                        <a:t> Cell </a:t>
                      </a:r>
                      <a:r>
                        <a:rPr lang="en-US" dirty="0" smtClean="0"/>
                        <a:t>2032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AAA/AA/C/D (Alkaline)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–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1000/2000/5000/10000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AAA/AA/C/D (NiMh)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r>
                        <a:rPr lang="en-US" baseline="0" dirty="0" smtClean="0"/>
                        <a:t> – 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Med/Low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AAA/AA/C/D (Ni-Zn)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r>
                        <a:rPr lang="en-US" baseline="0" dirty="0" smtClean="0"/>
                        <a:t> – 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LiPo (Generic)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 – 4.2</a:t>
                      </a:r>
                      <a:r>
                        <a:rPr lang="en-US" baseline="0" dirty="0" smtClean="0"/>
                        <a:t> (3.7)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– 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LiPo - 16850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– 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LiPo – 14500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–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oin Cell Battery - 20mm (CR203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98" y="4927282"/>
            <a:ext cx="1190847" cy="119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ositive-battery.com/assets/images/catalog/small-electronics/aa-aaa-c-d-cel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89" y="4975128"/>
            <a:ext cx="2789644" cy="154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.ebayimg.com/images/g/sSMAAOxy--NRyQ0~/s-l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74" y="4792345"/>
            <a:ext cx="1871330" cy="187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2/2a/Liion-18650-AA-batter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46416" y="4438433"/>
            <a:ext cx="1770850" cy="284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ttery-discharge.png (921×54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57" y="1690688"/>
            <a:ext cx="7361643" cy="438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Discharge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6814" cy="4351338"/>
          </a:xfrm>
        </p:spPr>
        <p:txBody>
          <a:bodyPr/>
          <a:lstStyle/>
          <a:p>
            <a:r>
              <a:rPr lang="en-US" dirty="0" smtClean="0"/>
              <a:t>Internal Resistance increases with decreased capacity</a:t>
            </a:r>
          </a:p>
          <a:p>
            <a:r>
              <a:rPr lang="en-US" dirty="0" smtClean="0"/>
              <a:t>1 om @ 300 ma = 0.3v voltage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5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 – DeepSleep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Sleep current in DeepSleep is 0.08 ma</a:t>
            </a:r>
          </a:p>
          <a:p>
            <a:r>
              <a:rPr lang="en-US" dirty="0" smtClean="0"/>
              <a:t>Connect D0 and RST with a jumper wire</a:t>
            </a:r>
          </a:p>
          <a:p>
            <a:r>
              <a:rPr lang="en-US" dirty="0" smtClean="0"/>
              <a:t>Call ESP.deepSleep(time); delay(1000);</a:t>
            </a:r>
          </a:p>
          <a:p>
            <a:r>
              <a:rPr lang="en-US" dirty="0" smtClean="0"/>
              <a:t>ESP will go to deep sleep and reset after “time”</a:t>
            </a:r>
          </a:p>
          <a:p>
            <a:r>
              <a:rPr lang="en-US" dirty="0" smtClean="0"/>
              <a:t>Time is in us (1,000,000 us = 1,000 ms = 1 sec)</a:t>
            </a:r>
          </a:p>
          <a:p>
            <a:r>
              <a:rPr lang="en-US" dirty="0" smtClean="0"/>
              <a:t>RTC Memory can be used to store data between iterations</a:t>
            </a:r>
          </a:p>
          <a:p>
            <a:r>
              <a:rPr lang="en-US" dirty="0" smtClean="0"/>
              <a:t>After wake up it takes ~300 ms to boot and ~3-10 sec to connect to WiFi</a:t>
            </a:r>
          </a:p>
          <a:p>
            <a:r>
              <a:rPr lang="en-US" dirty="0" smtClean="0"/>
              <a:t>All GPIOs are set to INPUT during sleep</a:t>
            </a:r>
          </a:p>
          <a:p>
            <a:r>
              <a:rPr lang="en-US" dirty="0" smtClean="0">
                <a:hlinkClick r:id="rId2"/>
              </a:rPr>
              <a:t>http://www.espressif.com/sites/default/files/9b-esp8266-low_power_solutions_en_0.pdf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3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ESP8266 – LIGHT and MODEM sleep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Modem Sleep: ~15 ma. Just use delay(xxx)</a:t>
            </a:r>
          </a:p>
          <a:p>
            <a:r>
              <a:rPr lang="en-US" dirty="0" smtClean="0"/>
              <a:t>Light Sleep: ~0.5 ma</a:t>
            </a:r>
          </a:p>
          <a:p>
            <a:pPr lvl="1"/>
            <a:r>
              <a:rPr lang="en-US" dirty="0" smtClean="0"/>
              <a:t>Details: </a:t>
            </a:r>
            <a:r>
              <a:rPr lang="en-US" dirty="0" smtClean="0">
                <a:hlinkClick r:id="rId2"/>
              </a:rPr>
              <a:t>https://github.com/esp8266/Arduino/issues/1381#issuecomment-279117473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1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LiPo Chargers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066" y="2059541"/>
            <a:ext cx="3264857" cy="4351338"/>
          </a:xfrm>
        </p:spPr>
        <p:txBody>
          <a:bodyPr/>
          <a:lstStyle/>
          <a:p>
            <a:r>
              <a:rPr lang="en-US" dirty="0" smtClean="0"/>
              <a:t>+ battery protection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28" y="3239965"/>
            <a:ext cx="2617416" cy="2291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84" y="2698786"/>
            <a:ext cx="3320878" cy="2833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358" y="3298952"/>
            <a:ext cx="2130127" cy="223283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3264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Only Charge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06316" y="1939618"/>
            <a:ext cx="386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Wemos Battery Shield</a:t>
            </a:r>
          </a:p>
          <a:p>
            <a:pPr lvl="1"/>
            <a:r>
              <a:rPr lang="en-US" dirty="0" smtClean="0"/>
              <a:t>+ battery protection</a:t>
            </a:r>
          </a:p>
          <a:p>
            <a:pPr lvl="1"/>
            <a:r>
              <a:rPr lang="en-US" dirty="0" smtClean="0"/>
              <a:t>+ 5v Boost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0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Popular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4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74726" cy="4351338"/>
          </a:xfrm>
        </p:spPr>
        <p:txBody>
          <a:bodyPr/>
          <a:lstStyle/>
          <a:p>
            <a:r>
              <a:rPr lang="en-US" dirty="0" smtClean="0"/>
              <a:t>Design flows</a:t>
            </a:r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Dashboards</a:t>
            </a:r>
            <a:endParaRPr lang="en-US" dirty="0"/>
          </a:p>
        </p:txBody>
      </p:sp>
      <p:pic>
        <p:nvPicPr>
          <p:cNvPr id="4098" name="Picture 2" descr="https://community.openenergymonitor.org/uploads/default/original/1X/5dcb8dd3ba9aaa5a56c3fa1379afd4e8041e1c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26" y="1244010"/>
            <a:ext cx="7839472" cy="51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9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324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IoT @ FMI  Lection 5</vt:lpstr>
      <vt:lpstr>Power Consumption</vt:lpstr>
      <vt:lpstr>Types of Batteries</vt:lpstr>
      <vt:lpstr>Battery Discharge Curve</vt:lpstr>
      <vt:lpstr>ESP8266 – DeepSleep</vt:lpstr>
      <vt:lpstr>ESP8266 – LIGHT and MODEM sleep </vt:lpstr>
      <vt:lpstr>LiPo Chargers</vt:lpstr>
      <vt:lpstr>Popular Software</vt:lpstr>
      <vt:lpstr>NodeRED</vt:lpstr>
      <vt:lpstr>PowerPoint Presentation</vt:lpstr>
      <vt:lpstr>Thingspeak</vt:lpstr>
      <vt:lpstr>Blynk – Arduino to Mobile</vt:lpstr>
      <vt:lpstr>Ubidots – IoT Dashboards</vt:lpstr>
      <vt:lpstr>BeeBotte</vt:lpstr>
      <vt:lpstr>Popular Hardware</vt:lpstr>
      <vt:lpstr>Sonoff</vt:lpstr>
      <vt:lpstr>Broadlink</vt:lpstr>
      <vt:lpstr>Grove / Wio Link</vt:lpstr>
      <vt:lpstr>Xiaomi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@ FMI  Lection 5</dc:title>
  <dc:creator>vladi</dc:creator>
  <cp:lastModifiedBy>vladi</cp:lastModifiedBy>
  <cp:revision>12</cp:revision>
  <dcterms:created xsi:type="dcterms:W3CDTF">2017-03-22T10:34:20Z</dcterms:created>
  <dcterms:modified xsi:type="dcterms:W3CDTF">2017-03-22T13:42:00Z</dcterms:modified>
</cp:coreProperties>
</file>