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17"/>
  </p:notesMasterIdLst>
  <p:handoutMasterIdLst>
    <p:handoutMasterId r:id="rId18"/>
  </p:handoutMasterIdLst>
  <p:sldIdLst>
    <p:sldId id="392" r:id="rId2"/>
    <p:sldId id="391" r:id="rId3"/>
    <p:sldId id="394" r:id="rId4"/>
    <p:sldId id="409" r:id="rId5"/>
    <p:sldId id="403" r:id="rId6"/>
    <p:sldId id="404" r:id="rId7"/>
    <p:sldId id="395" r:id="rId8"/>
    <p:sldId id="407" r:id="rId9"/>
    <p:sldId id="406" r:id="rId10"/>
    <p:sldId id="405" r:id="rId11"/>
    <p:sldId id="400" r:id="rId12"/>
    <p:sldId id="365" r:id="rId13"/>
    <p:sldId id="265" r:id="rId14"/>
    <p:sldId id="339" r:id="rId15"/>
    <p:sldId id="346" r:id="rId16"/>
  </p:sldIdLst>
  <p:sldSz cx="12195175" cy="6859588"/>
  <p:notesSz cx="6797675" cy="9874250"/>
  <p:embeddedFontLst>
    <p:embeddedFont>
      <p:font typeface="Arial Unicode MS" panose="020B0604020202020204" pitchFamily="34" charset="-128"/>
      <p:regular r:id="rId19"/>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6" autoAdjust="0"/>
    <p:restoredTop sz="93537" autoAdjust="0"/>
  </p:normalViewPr>
  <p:slideViewPr>
    <p:cSldViewPr snapToGrid="0" showGuides="1">
      <p:cViewPr varScale="1">
        <p:scale>
          <a:sx n="110" d="100"/>
          <a:sy n="110" d="100"/>
        </p:scale>
        <p:origin x="453" y="57"/>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14974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85563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http://www.netanimations.net/animated-baby-looks-then-cries.gif</a:t>
            </a:r>
          </a:p>
          <a:p>
            <a:pPr marL="0" lvl="1" indent="0">
              <a:buNone/>
            </a:pPr>
            <a:r>
              <a:rPr lang="en-US" dirty="0"/>
              <a:t>https://img.clipartfest.com/e1957816a1387eeb84ad8faba6156b46_animated-baby-looks-at-you-animated-crying-baby-clipart_198-198.gif</a:t>
            </a:r>
          </a:p>
        </p:txBody>
      </p:sp>
    </p:spTree>
    <p:extLst>
      <p:ext uri="{BB962C8B-B14F-4D97-AF65-F5344CB8AC3E}">
        <p14:creationId xmlns:p14="http://schemas.microsoft.com/office/powerpoint/2010/main" val="3281465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244537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9669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http://www.netanimations.net/animated-baby-looks-then-cries.gif</a:t>
            </a:r>
          </a:p>
          <a:p>
            <a:pPr marL="0" lvl="1" indent="0">
              <a:buNone/>
            </a:pPr>
            <a:r>
              <a:rPr lang="en-US" dirty="0"/>
              <a:t>https://img.clipartfest.com/e1957816a1387eeb84ad8faba6156b46_animated-baby-looks-at-you-animated-crying-baby-clipart_198-198.gif</a:t>
            </a:r>
          </a:p>
        </p:txBody>
      </p:sp>
    </p:spTree>
    <p:extLst>
      <p:ext uri="{BB962C8B-B14F-4D97-AF65-F5344CB8AC3E}">
        <p14:creationId xmlns:p14="http://schemas.microsoft.com/office/powerpoint/2010/main" val="365745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http://www.netanimations.net/animated-baby-looks-then-cries.gif</a:t>
            </a:r>
          </a:p>
          <a:p>
            <a:pPr marL="0" lvl="1" indent="0">
              <a:buNone/>
            </a:pPr>
            <a:r>
              <a:rPr lang="en-US" dirty="0"/>
              <a:t>https://img.clipartfest.com/e1957816a1387eeb84ad8faba6156b46_animated-baby-looks-at-you-animated-crying-baby-clipart_198-198.gif</a:t>
            </a:r>
          </a:p>
        </p:txBody>
      </p:sp>
    </p:spTree>
    <p:extLst>
      <p:ext uri="{BB962C8B-B14F-4D97-AF65-F5344CB8AC3E}">
        <p14:creationId xmlns:p14="http://schemas.microsoft.com/office/powerpoint/2010/main" val="244297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44109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http://www.netanimations.net/animated-baby-looks-then-cries.gif</a:t>
            </a:r>
          </a:p>
          <a:p>
            <a:pPr marL="0" lvl="1" indent="0">
              <a:buNone/>
            </a:pPr>
            <a:r>
              <a:rPr lang="en-US" dirty="0"/>
              <a:t>https://img.clipartfest.com/e1957816a1387eeb84ad8faba6156b46_animated-baby-looks-at-you-animated-crying-baby-clipart_198-198.gif</a:t>
            </a:r>
          </a:p>
        </p:txBody>
      </p:sp>
    </p:spTree>
    <p:extLst>
      <p:ext uri="{BB962C8B-B14F-4D97-AF65-F5344CB8AC3E}">
        <p14:creationId xmlns:p14="http://schemas.microsoft.com/office/powerpoint/2010/main" val="325005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http://www.netanimations.net/animated-baby-looks-then-cries.gif</a:t>
            </a:r>
          </a:p>
          <a:p>
            <a:pPr marL="0" lvl="1" indent="0">
              <a:buNone/>
            </a:pPr>
            <a:r>
              <a:rPr lang="en-US" dirty="0"/>
              <a:t>https://img.clipartfest.com/e1957816a1387eeb84ad8faba6156b46_animated-baby-looks-at-you-animated-crying-baby-clipart_198-198.gif</a:t>
            </a:r>
          </a:p>
        </p:txBody>
      </p:sp>
    </p:spTree>
    <p:extLst>
      <p:ext uri="{BB962C8B-B14F-4D97-AF65-F5344CB8AC3E}">
        <p14:creationId xmlns:p14="http://schemas.microsoft.com/office/powerpoint/2010/main" val="358995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http://www.netanimations.net/animated-baby-looks-then-cries.gif</a:t>
            </a:r>
          </a:p>
          <a:p>
            <a:pPr marL="0" lvl="1" indent="0">
              <a:buNone/>
            </a:pPr>
            <a:r>
              <a:rPr lang="en-US" dirty="0"/>
              <a:t>https://img.clipartfest.com/e1957816a1387eeb84ad8faba6156b46_animated-baby-looks-at-you-animated-crying-baby-clipart_198-198.gif</a:t>
            </a:r>
          </a:p>
        </p:txBody>
      </p:sp>
    </p:spTree>
    <p:extLst>
      <p:ext uri="{BB962C8B-B14F-4D97-AF65-F5344CB8AC3E}">
        <p14:creationId xmlns:p14="http://schemas.microsoft.com/office/powerpoint/2010/main" val="526113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0" y="6623893"/>
            <a:ext cx="314189"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Public</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esp8266.github.io/Arduino/versions/2.0.0/doc/ota_updates/ota_updates.html"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58"/>
            <a:ext cx="12195175" cy="685727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Device management</a:t>
            </a:r>
          </a:p>
        </p:txBody>
      </p:sp>
      <p:sp>
        <p:nvSpPr>
          <p:cNvPr id="3" name="Subtitle 2"/>
          <p:cNvSpPr>
            <a:spLocks noGrp="1"/>
          </p:cNvSpPr>
          <p:nvPr>
            <p:ph type="subTitle" idx="1"/>
          </p:nvPr>
        </p:nvSpPr>
        <p:spPr>
          <a:xfrm>
            <a:off x="467999" y="1263521"/>
            <a:ext cx="10620000" cy="830997"/>
          </a:xfrm>
        </p:spPr>
        <p:txBody>
          <a:bodyPr/>
          <a:lstStyle/>
          <a:p>
            <a:r>
              <a:rPr lang="en-US" dirty="0"/>
              <a:t>Galia </a:t>
            </a:r>
            <a:r>
              <a:rPr lang="en-US" dirty="0" err="1"/>
              <a:t>Novakova</a:t>
            </a:r>
            <a:r>
              <a:rPr lang="en-US" dirty="0"/>
              <a:t> – Asst. prof. @ FMI – Sofia University</a:t>
            </a:r>
          </a:p>
          <a:p>
            <a:r>
              <a:rPr lang="en-US" dirty="0"/>
              <a:t>Pavel Genevski, Research Expert  @ SAP Labs Bulgaria</a:t>
            </a:r>
            <a:br>
              <a:rPr lang="en-US" dirty="0"/>
            </a:br>
            <a:r>
              <a:rPr lang="en-US" dirty="0"/>
              <a:t>April, 2017</a:t>
            </a:r>
          </a:p>
        </p:txBody>
      </p:sp>
    </p:spTree>
    <p:extLst>
      <p:ext uri="{BB962C8B-B14F-4D97-AF65-F5344CB8AC3E}">
        <p14:creationId xmlns:p14="http://schemas.microsoft.com/office/powerpoint/2010/main" val="134252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Exercise</a:t>
            </a:r>
          </a:p>
        </p:txBody>
      </p:sp>
    </p:spTree>
    <p:extLst>
      <p:ext uri="{BB962C8B-B14F-4D97-AF65-F5344CB8AC3E}">
        <p14:creationId xmlns:p14="http://schemas.microsoft.com/office/powerpoint/2010/main" val="4596402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4" name="Text Placeholder 3"/>
          <p:cNvSpPr>
            <a:spLocks noGrp="1"/>
          </p:cNvSpPr>
          <p:nvPr>
            <p:ph type="body" sz="quarter" idx="10"/>
          </p:nvPr>
        </p:nvSpPr>
        <p:spPr>
          <a:xfrm>
            <a:off x="324000" y="1532816"/>
            <a:ext cx="11545200" cy="4392043"/>
          </a:xfrm>
        </p:spPr>
        <p:txBody>
          <a:bodyPr/>
          <a:lstStyle/>
          <a:p>
            <a:r>
              <a:rPr lang="en-US" dirty="0"/>
              <a:t>Implement ESP8266 OTA update</a:t>
            </a:r>
          </a:p>
          <a:p>
            <a:r>
              <a:rPr lang="en-US" b="0" dirty="0"/>
              <a:t>References:</a:t>
            </a:r>
          </a:p>
          <a:p>
            <a:pPr lvl="1"/>
            <a:r>
              <a:rPr lang="en-US" dirty="0">
                <a:hlinkClick r:id="rId3"/>
              </a:rPr>
              <a:t>http://esp8266.github.io/Arduino/versions/2.0.0/doc/ota_updates/ota_updates.html</a:t>
            </a:r>
            <a:endParaRPr lang="en-US" dirty="0"/>
          </a:p>
        </p:txBody>
      </p:sp>
      <p:sp>
        <p:nvSpPr>
          <p:cNvPr id="32" name="TextBox 31"/>
          <p:cNvSpPr txBox="1"/>
          <p:nvPr/>
        </p:nvSpPr>
        <p:spPr>
          <a:xfrm>
            <a:off x="9568223" y="63561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Baby image from </a:t>
            </a:r>
            <a:r>
              <a:rPr lang="pt-BR" sz="1000" kern="0" dirty="0">
                <a:ea typeface="Arial Unicode MS" pitchFamily="34" charset="-128"/>
                <a:cs typeface="Arial Unicode MS" pitchFamily="34" charset="-128"/>
              </a:rPr>
              <a:t>https://clipartfest.com/</a:t>
            </a:r>
            <a:endParaRPr lang="en-US" sz="1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6520949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3196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324000" y="1532816"/>
            <a:ext cx="11545200" cy="4888766"/>
          </a:xfrm>
        </p:spPr>
        <p:txBody>
          <a:bodyPr/>
          <a:lstStyle/>
          <a:p>
            <a:r>
              <a:rPr lang="en-US" dirty="0"/>
              <a:t>Introduction</a:t>
            </a:r>
          </a:p>
          <a:p>
            <a:pPr lvl="1"/>
            <a:r>
              <a:rPr lang="en-US" dirty="0"/>
              <a:t>Why do we need device management?</a:t>
            </a:r>
          </a:p>
          <a:p>
            <a:r>
              <a:rPr lang="en-US" dirty="0"/>
              <a:t>Device management activities</a:t>
            </a:r>
          </a:p>
          <a:p>
            <a:pPr lvl="1"/>
            <a:r>
              <a:rPr lang="en-US" dirty="0"/>
              <a:t>Operational efficiency</a:t>
            </a:r>
          </a:p>
          <a:p>
            <a:pPr lvl="1"/>
            <a:r>
              <a:rPr lang="en-US" dirty="0"/>
              <a:t>Compliance &amp; security</a:t>
            </a:r>
          </a:p>
          <a:p>
            <a:r>
              <a:rPr lang="en-US" dirty="0"/>
              <a:t>Exercise</a:t>
            </a:r>
          </a:p>
          <a:p>
            <a:pPr lvl="1"/>
            <a:r>
              <a:rPr lang="en-US" dirty="0"/>
              <a:t>OTA Update for ESP</a:t>
            </a:r>
          </a:p>
        </p:txBody>
      </p:sp>
    </p:spTree>
    <p:extLst>
      <p:ext uri="{BB962C8B-B14F-4D97-AF65-F5344CB8AC3E}">
        <p14:creationId xmlns:p14="http://schemas.microsoft.com/office/powerpoint/2010/main" val="28503407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Introduction</a:t>
            </a:r>
          </a:p>
        </p:txBody>
      </p:sp>
    </p:spTree>
    <p:extLst>
      <p:ext uri="{BB962C8B-B14F-4D97-AF65-F5344CB8AC3E}">
        <p14:creationId xmlns:p14="http://schemas.microsoft.com/office/powerpoint/2010/main" val="309057429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device lifecycle</a:t>
            </a:r>
          </a:p>
        </p:txBody>
      </p:sp>
      <p:sp>
        <p:nvSpPr>
          <p:cNvPr id="4" name="Text Placeholder 3"/>
          <p:cNvSpPr>
            <a:spLocks noGrp="1"/>
          </p:cNvSpPr>
          <p:nvPr>
            <p:ph type="body" sz="quarter" idx="10"/>
          </p:nvPr>
        </p:nvSpPr>
        <p:spPr>
          <a:xfrm>
            <a:off x="324000" y="1532816"/>
            <a:ext cx="6037797" cy="4392043"/>
          </a:xfrm>
        </p:spPr>
        <p:txBody>
          <a:bodyPr/>
          <a:lstStyle/>
          <a:p>
            <a:r>
              <a:rPr lang="en-US" dirty="0"/>
              <a:t>Devices will …</a:t>
            </a:r>
          </a:p>
          <a:p>
            <a:pPr lvl="1"/>
            <a:r>
              <a:rPr lang="en-US" dirty="0"/>
              <a:t>Come and go</a:t>
            </a:r>
          </a:p>
          <a:p>
            <a:pPr lvl="1"/>
            <a:r>
              <a:rPr lang="en-US" dirty="0"/>
              <a:t>Disappear</a:t>
            </a:r>
          </a:p>
          <a:p>
            <a:pPr lvl="1"/>
            <a:r>
              <a:rPr lang="en-US" dirty="0"/>
              <a:t>Fail</a:t>
            </a:r>
          </a:p>
          <a:p>
            <a:pPr lvl="1"/>
            <a:r>
              <a:rPr lang="en-US" dirty="0"/>
              <a:t>Misbehave</a:t>
            </a:r>
          </a:p>
          <a:p>
            <a:pPr lvl="1"/>
            <a:r>
              <a:rPr lang="en-US" dirty="0"/>
              <a:t>Get compromised</a:t>
            </a:r>
          </a:p>
          <a:p>
            <a:pPr lvl="1"/>
            <a:r>
              <a:rPr lang="en-US" dirty="0"/>
              <a:t>… </a:t>
            </a:r>
          </a:p>
          <a:p>
            <a:r>
              <a:rPr lang="en-US" dirty="0"/>
              <a:t>And someone has to take care of it </a:t>
            </a:r>
            <a:r>
              <a:rPr lang="en-US" dirty="0">
                <a:sym typeface="Wingdings" panose="05000000000000000000" pitchFamily="2" charset="2"/>
              </a:rPr>
              <a:t></a:t>
            </a:r>
            <a:endParaRPr lang="en-US" dirty="0"/>
          </a:p>
        </p:txBody>
      </p:sp>
      <p:sp>
        <p:nvSpPr>
          <p:cNvPr id="11" name="TextBox 10"/>
          <p:cNvSpPr txBox="1"/>
          <p:nvPr/>
        </p:nvSpPr>
        <p:spPr>
          <a:xfrm>
            <a:off x="9568223" y="63561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Images from </a:t>
            </a:r>
            <a:r>
              <a:rPr lang="pt-BR" sz="1000" kern="0" dirty="0">
                <a:ea typeface="Arial Unicode MS" pitchFamily="34" charset="-128"/>
                <a:cs typeface="Arial Unicode MS" pitchFamily="34" charset="-128"/>
              </a:rPr>
              <a:t>https://openclipart.org</a:t>
            </a:r>
            <a:endParaRPr lang="en-US" sz="1000" kern="0" dirty="0" err="1">
              <a:ea typeface="Arial Unicode MS" pitchFamily="34" charset="-128"/>
              <a:cs typeface="Arial Unicode MS" pitchFamily="34" charset="-128"/>
            </a:endParaRPr>
          </a:p>
        </p:txBody>
      </p:sp>
      <p:grpSp>
        <p:nvGrpSpPr>
          <p:cNvPr id="12" name="Group 11"/>
          <p:cNvGrpSpPr/>
          <p:nvPr/>
        </p:nvGrpSpPr>
        <p:grpSpPr>
          <a:xfrm>
            <a:off x="6118409" y="1730570"/>
            <a:ext cx="5227448" cy="3996533"/>
            <a:chOff x="2813712" y="1273023"/>
            <a:chExt cx="5227448" cy="3996533"/>
          </a:xfrm>
        </p:grpSpPr>
        <p:sp>
          <p:nvSpPr>
            <p:cNvPr id="13" name="Rounded Rectangle 2"/>
            <p:cNvSpPr/>
            <p:nvPr/>
          </p:nvSpPr>
          <p:spPr bwMode="gray">
            <a:xfrm>
              <a:off x="4385041" y="1273023"/>
              <a:ext cx="1774209" cy="79566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Plan</a:t>
              </a:r>
            </a:p>
          </p:txBody>
        </p:sp>
        <p:sp>
          <p:nvSpPr>
            <p:cNvPr id="14" name="Rounded Rectangle 8"/>
            <p:cNvSpPr/>
            <p:nvPr/>
          </p:nvSpPr>
          <p:spPr bwMode="gray">
            <a:xfrm>
              <a:off x="6282873" y="2795354"/>
              <a:ext cx="1758287" cy="79566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Provision</a:t>
              </a:r>
            </a:p>
          </p:txBody>
        </p:sp>
        <p:sp>
          <p:nvSpPr>
            <p:cNvPr id="15" name="Rounded Rectangle 9"/>
            <p:cNvSpPr/>
            <p:nvPr/>
          </p:nvSpPr>
          <p:spPr bwMode="gray">
            <a:xfrm>
              <a:off x="6045535" y="4473894"/>
              <a:ext cx="1758287" cy="79566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Configure</a:t>
              </a:r>
            </a:p>
          </p:txBody>
        </p:sp>
        <p:sp>
          <p:nvSpPr>
            <p:cNvPr id="16" name="Rounded Rectangle 10"/>
            <p:cNvSpPr/>
            <p:nvPr/>
          </p:nvSpPr>
          <p:spPr bwMode="gray">
            <a:xfrm>
              <a:off x="3026491" y="4468065"/>
              <a:ext cx="1758287" cy="79566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Monitor</a:t>
              </a:r>
            </a:p>
          </p:txBody>
        </p:sp>
        <p:sp>
          <p:nvSpPr>
            <p:cNvPr id="17" name="Rounded Rectangle 11"/>
            <p:cNvSpPr/>
            <p:nvPr/>
          </p:nvSpPr>
          <p:spPr bwMode="gray">
            <a:xfrm>
              <a:off x="2813712" y="2771917"/>
              <a:ext cx="1758287" cy="79566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Retire</a:t>
              </a:r>
            </a:p>
          </p:txBody>
        </p:sp>
        <p:sp>
          <p:nvSpPr>
            <p:cNvPr id="18" name="Bent Arrow 6"/>
            <p:cNvSpPr/>
            <p:nvPr/>
          </p:nvSpPr>
          <p:spPr bwMode="gray">
            <a:xfrm>
              <a:off x="3513859" y="1432071"/>
              <a:ext cx="871182" cy="1351564"/>
            </a:xfrm>
            <a:prstGeom prst="bentArrow">
              <a:avLst/>
            </a:prstGeom>
            <a:solidFill>
              <a:schemeClr val="bg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Bent Arrow 18"/>
            <p:cNvSpPr/>
            <p:nvPr/>
          </p:nvSpPr>
          <p:spPr bwMode="gray">
            <a:xfrm rot="5400000">
              <a:off x="6149062" y="1578783"/>
              <a:ext cx="1226760" cy="1206384"/>
            </a:xfrm>
            <a:prstGeom prst="bentArrow">
              <a:avLst>
                <a:gd name="adj1" fmla="val 23361"/>
                <a:gd name="adj2" fmla="val 26139"/>
                <a:gd name="adj3" fmla="val 25000"/>
                <a:gd name="adj4" fmla="val 42611"/>
              </a:avLst>
            </a:prstGeom>
            <a:solidFill>
              <a:schemeClr val="bg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Down Arrow 20"/>
            <p:cNvSpPr/>
            <p:nvPr/>
          </p:nvSpPr>
          <p:spPr bwMode="gray">
            <a:xfrm>
              <a:off x="6808763" y="3567580"/>
              <a:ext cx="464231" cy="957188"/>
            </a:xfrm>
            <a:prstGeom prst="downArrow">
              <a:avLst/>
            </a:prstGeom>
            <a:solidFill>
              <a:srgbClr val="999999"/>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Left Arrow 21"/>
            <p:cNvSpPr/>
            <p:nvPr/>
          </p:nvSpPr>
          <p:spPr bwMode="gray">
            <a:xfrm>
              <a:off x="4784778" y="4712677"/>
              <a:ext cx="1260758" cy="407963"/>
            </a:xfrm>
            <a:prstGeom prst="leftArrow">
              <a:avLst/>
            </a:prstGeom>
            <a:solidFill>
              <a:schemeClr val="bg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Up Arrow 22"/>
            <p:cNvSpPr/>
            <p:nvPr/>
          </p:nvSpPr>
          <p:spPr bwMode="gray">
            <a:xfrm>
              <a:off x="3513859" y="3567579"/>
              <a:ext cx="422031" cy="900486"/>
            </a:xfrm>
            <a:prstGeom prst="upArrow">
              <a:avLst/>
            </a:prstGeom>
            <a:solidFill>
              <a:schemeClr val="bg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6343128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device management?</a:t>
            </a:r>
          </a:p>
        </p:txBody>
      </p:sp>
      <p:sp>
        <p:nvSpPr>
          <p:cNvPr id="4" name="Text Placeholder 3"/>
          <p:cNvSpPr>
            <a:spLocks noGrp="1"/>
          </p:cNvSpPr>
          <p:nvPr>
            <p:ph type="body" sz="quarter" idx="10"/>
          </p:nvPr>
        </p:nvSpPr>
        <p:spPr>
          <a:xfrm>
            <a:off x="324000" y="1532816"/>
            <a:ext cx="6037797" cy="4392043"/>
          </a:xfrm>
        </p:spPr>
        <p:txBody>
          <a:bodyPr/>
          <a:lstStyle/>
          <a:p>
            <a:r>
              <a:rPr lang="en-US" dirty="0"/>
              <a:t>Operational efficiency (less cost)</a:t>
            </a:r>
          </a:p>
          <a:p>
            <a:pPr lvl="1"/>
            <a:r>
              <a:rPr lang="en-US" dirty="0"/>
              <a:t>Improve employees to devices ratio</a:t>
            </a:r>
          </a:p>
          <a:p>
            <a:pPr lvl="1"/>
            <a:r>
              <a:rPr lang="en-US" dirty="0"/>
              <a:t>Reduce travel expenses</a:t>
            </a:r>
          </a:p>
          <a:p>
            <a:pPr lvl="1"/>
            <a:r>
              <a:rPr lang="en-US" dirty="0"/>
              <a:t>Less damage &amp; repair (e.g. predictive maintenance)</a:t>
            </a:r>
          </a:p>
          <a:p>
            <a:r>
              <a:rPr lang="en-US" dirty="0"/>
              <a:t>Business agility &amp; </a:t>
            </a:r>
            <a:r>
              <a:rPr lang="en-US" dirty="0" err="1"/>
              <a:t>QoS</a:t>
            </a:r>
            <a:r>
              <a:rPr lang="en-US" dirty="0"/>
              <a:t> (more income)</a:t>
            </a:r>
          </a:p>
          <a:p>
            <a:pPr lvl="1"/>
            <a:r>
              <a:rPr lang="en-US" dirty="0"/>
              <a:t>Respond to business demand</a:t>
            </a:r>
          </a:p>
          <a:p>
            <a:pPr lvl="1"/>
            <a:r>
              <a:rPr lang="en-US" dirty="0"/>
              <a:t>Identify &amp; resolve issues faster</a:t>
            </a:r>
          </a:p>
          <a:p>
            <a:r>
              <a:rPr lang="en-US" dirty="0"/>
              <a:t>Compliance &amp; Security (manage risk)</a:t>
            </a:r>
          </a:p>
          <a:p>
            <a:pPr lvl="1"/>
            <a:r>
              <a:rPr lang="en-US" dirty="0"/>
              <a:t>Don’t break the law</a:t>
            </a:r>
          </a:p>
          <a:p>
            <a:pPr lvl="1"/>
            <a:r>
              <a:rPr lang="en-US" dirty="0"/>
              <a:t>Spot and handle incidents efficiently</a:t>
            </a:r>
          </a:p>
        </p:txBody>
      </p:sp>
      <p:pic>
        <p:nvPicPr>
          <p:cNvPr id="5" name="Picture 4"/>
          <p:cNvPicPr>
            <a:picLocks noChangeAspect="1"/>
          </p:cNvPicPr>
          <p:nvPr/>
        </p:nvPicPr>
        <p:blipFill>
          <a:blip r:embed="rId3"/>
          <a:stretch>
            <a:fillRect/>
          </a:stretch>
        </p:blipFill>
        <p:spPr>
          <a:xfrm>
            <a:off x="6559413" y="1361739"/>
            <a:ext cx="4554080" cy="2943074"/>
          </a:xfrm>
          <a:prstGeom prst="rect">
            <a:avLst/>
          </a:prstGeom>
        </p:spPr>
      </p:pic>
      <p:sp>
        <p:nvSpPr>
          <p:cNvPr id="6" name="TextBox 5"/>
          <p:cNvSpPr txBox="1"/>
          <p:nvPr/>
        </p:nvSpPr>
        <p:spPr>
          <a:xfrm>
            <a:off x="10002063" y="2931073"/>
            <a:ext cx="116343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Income</a:t>
            </a:r>
          </a:p>
        </p:txBody>
      </p:sp>
      <p:sp>
        <p:nvSpPr>
          <p:cNvPr id="8" name="TextBox 7"/>
          <p:cNvSpPr txBox="1"/>
          <p:nvPr/>
        </p:nvSpPr>
        <p:spPr>
          <a:xfrm>
            <a:off x="7107907" y="4036011"/>
            <a:ext cx="116343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Cost</a:t>
            </a:r>
          </a:p>
        </p:txBody>
      </p:sp>
      <p:pic>
        <p:nvPicPr>
          <p:cNvPr id="7" name="Picture 6"/>
          <p:cNvPicPr>
            <a:picLocks noChangeAspect="1"/>
          </p:cNvPicPr>
          <p:nvPr/>
        </p:nvPicPr>
        <p:blipFill>
          <a:blip r:embed="rId4"/>
          <a:stretch>
            <a:fillRect/>
          </a:stretch>
        </p:blipFill>
        <p:spPr>
          <a:xfrm>
            <a:off x="8441258" y="4626346"/>
            <a:ext cx="1183777" cy="1220389"/>
          </a:xfrm>
          <a:prstGeom prst="rect">
            <a:avLst/>
          </a:prstGeom>
        </p:spPr>
      </p:pic>
      <p:sp>
        <p:nvSpPr>
          <p:cNvPr id="10" name="TextBox 9"/>
          <p:cNvSpPr txBox="1"/>
          <p:nvPr/>
        </p:nvSpPr>
        <p:spPr>
          <a:xfrm>
            <a:off x="8615436" y="5962965"/>
            <a:ext cx="1163434"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Risks</a:t>
            </a:r>
          </a:p>
        </p:txBody>
      </p:sp>
      <p:sp>
        <p:nvSpPr>
          <p:cNvPr id="11" name="TextBox 10"/>
          <p:cNvSpPr txBox="1"/>
          <p:nvPr/>
        </p:nvSpPr>
        <p:spPr>
          <a:xfrm>
            <a:off x="9568223" y="63561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Images from </a:t>
            </a:r>
            <a:r>
              <a:rPr lang="pt-BR" sz="1000" kern="0" dirty="0">
                <a:ea typeface="Arial Unicode MS" pitchFamily="34" charset="-128"/>
                <a:cs typeface="Arial Unicode MS" pitchFamily="34" charset="-128"/>
              </a:rPr>
              <a:t>https://openclipart.org</a:t>
            </a:r>
            <a:endParaRPr lang="en-US" sz="1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78873135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Device management activities</a:t>
            </a:r>
          </a:p>
        </p:txBody>
      </p:sp>
    </p:spTree>
    <p:extLst>
      <p:ext uri="{BB962C8B-B14F-4D97-AF65-F5344CB8AC3E}">
        <p14:creationId xmlns:p14="http://schemas.microsoft.com/office/powerpoint/2010/main" val="17924515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a:t>
            </a:r>
          </a:p>
        </p:txBody>
      </p:sp>
      <p:sp>
        <p:nvSpPr>
          <p:cNvPr id="4" name="Text Placeholder 3"/>
          <p:cNvSpPr>
            <a:spLocks noGrp="1"/>
          </p:cNvSpPr>
          <p:nvPr>
            <p:ph type="body" sz="quarter" idx="10"/>
          </p:nvPr>
        </p:nvSpPr>
        <p:spPr>
          <a:xfrm>
            <a:off x="298331" y="1424120"/>
            <a:ext cx="7246885" cy="4392043"/>
          </a:xfrm>
        </p:spPr>
        <p:txBody>
          <a:bodyPr/>
          <a:lstStyle/>
          <a:p>
            <a:r>
              <a:rPr lang="en-US" dirty="0"/>
              <a:t>Provisioning, replacement &amp; retirement</a:t>
            </a:r>
          </a:p>
          <a:p>
            <a:pPr lvl="1"/>
            <a:r>
              <a:rPr lang="en-US" dirty="0"/>
              <a:t>Reduce personnel cost (e.g. customer self service)</a:t>
            </a:r>
          </a:p>
          <a:p>
            <a:pPr lvl="1"/>
            <a:r>
              <a:rPr lang="en-US" dirty="0"/>
              <a:t>Optimize field ops schedules</a:t>
            </a:r>
          </a:p>
          <a:p>
            <a:pPr lvl="1"/>
            <a:r>
              <a:rPr lang="en-US" dirty="0"/>
              <a:t>Integrate with existing systems (e.g. CRM, ERP)</a:t>
            </a:r>
          </a:p>
          <a:p>
            <a:pPr lvl="1"/>
            <a:r>
              <a:rPr lang="en-US" dirty="0"/>
              <a:t>Handle heterogeneity (anticipate different hardware)</a:t>
            </a:r>
          </a:p>
          <a:p>
            <a:r>
              <a:rPr lang="en-US" dirty="0"/>
              <a:t>Warranty &amp; claims management</a:t>
            </a:r>
          </a:p>
          <a:p>
            <a:pPr lvl="1"/>
            <a:r>
              <a:rPr lang="en-US" dirty="0"/>
              <a:t>Optimize device specific workflows (e.g. serial numbers …)</a:t>
            </a:r>
          </a:p>
          <a:p>
            <a:pPr lvl="1"/>
            <a:r>
              <a:rPr lang="en-US" dirty="0"/>
              <a:t>Analyze statistic to identify root causes</a:t>
            </a:r>
          </a:p>
          <a:p>
            <a:r>
              <a:rPr lang="en-US" dirty="0"/>
              <a:t>Monitoring</a:t>
            </a:r>
          </a:p>
          <a:p>
            <a:pPr lvl="1"/>
            <a:r>
              <a:rPr lang="en-US" dirty="0"/>
              <a:t>Battery, network, storage and other resources</a:t>
            </a:r>
          </a:p>
          <a:p>
            <a:pPr lvl="1"/>
            <a:r>
              <a:rPr lang="en-US" dirty="0"/>
              <a:t>Performance (e.g. faulty sensor)</a:t>
            </a:r>
          </a:p>
          <a:p>
            <a:pPr lvl="1"/>
            <a:r>
              <a:rPr lang="en-US" dirty="0"/>
              <a:t>Context awareness (geo location, environment)</a:t>
            </a:r>
          </a:p>
        </p:txBody>
      </p:sp>
      <p:sp>
        <p:nvSpPr>
          <p:cNvPr id="32" name="TextBox 31"/>
          <p:cNvSpPr txBox="1"/>
          <p:nvPr/>
        </p:nvSpPr>
        <p:spPr>
          <a:xfrm>
            <a:off x="9568223" y="63561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Images from </a:t>
            </a:r>
            <a:r>
              <a:rPr lang="pt-BR" sz="1000" kern="0" dirty="0">
                <a:ea typeface="Arial Unicode MS" pitchFamily="34" charset="-128"/>
                <a:cs typeface="Arial Unicode MS" pitchFamily="34" charset="-128"/>
              </a:rPr>
              <a:t>https://openclipart.org</a:t>
            </a:r>
            <a:endParaRPr lang="en-US" sz="1000" kern="0" dirty="0" err="1">
              <a:ea typeface="Arial Unicode MS" pitchFamily="34" charset="-128"/>
              <a:cs typeface="Arial Unicode MS" pitchFamily="34" charset="-128"/>
            </a:endParaRPr>
          </a:p>
        </p:txBody>
      </p:sp>
      <p:pic>
        <p:nvPicPr>
          <p:cNvPr id="3" name="Picture 2"/>
          <p:cNvPicPr>
            <a:picLocks noChangeAspect="1"/>
          </p:cNvPicPr>
          <p:nvPr/>
        </p:nvPicPr>
        <p:blipFill>
          <a:blip r:embed="rId3"/>
          <a:stretch>
            <a:fillRect/>
          </a:stretch>
        </p:blipFill>
        <p:spPr>
          <a:xfrm>
            <a:off x="9568223" y="2745066"/>
            <a:ext cx="1955408" cy="2440447"/>
          </a:xfrm>
          <a:prstGeom prst="rect">
            <a:avLst/>
          </a:prstGeom>
        </p:spPr>
      </p:pic>
      <p:pic>
        <p:nvPicPr>
          <p:cNvPr id="5" name="Picture 4"/>
          <p:cNvPicPr>
            <a:picLocks noChangeAspect="1"/>
          </p:cNvPicPr>
          <p:nvPr/>
        </p:nvPicPr>
        <p:blipFill>
          <a:blip r:embed="rId4"/>
          <a:stretch>
            <a:fillRect/>
          </a:stretch>
        </p:blipFill>
        <p:spPr>
          <a:xfrm>
            <a:off x="6964864" y="1317674"/>
            <a:ext cx="1996411" cy="2362616"/>
          </a:xfrm>
          <a:prstGeom prst="rect">
            <a:avLst/>
          </a:prstGeom>
        </p:spPr>
      </p:pic>
      <p:pic>
        <p:nvPicPr>
          <p:cNvPr id="6" name="Picture 5"/>
          <p:cNvPicPr>
            <a:picLocks noChangeAspect="1"/>
          </p:cNvPicPr>
          <p:nvPr/>
        </p:nvPicPr>
        <p:blipFill>
          <a:blip r:embed="rId5"/>
          <a:stretch>
            <a:fillRect/>
          </a:stretch>
        </p:blipFill>
        <p:spPr>
          <a:xfrm>
            <a:off x="6607322" y="4977070"/>
            <a:ext cx="1485378" cy="1091753"/>
          </a:xfrm>
          <a:prstGeom prst="rect">
            <a:avLst/>
          </a:prstGeom>
        </p:spPr>
      </p:pic>
    </p:spTree>
    <p:extLst>
      <p:ext uri="{BB962C8B-B14F-4D97-AF65-F5344CB8AC3E}">
        <p14:creationId xmlns:p14="http://schemas.microsoft.com/office/powerpoint/2010/main" val="11260599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contd.</a:t>
            </a:r>
          </a:p>
        </p:txBody>
      </p:sp>
      <p:sp>
        <p:nvSpPr>
          <p:cNvPr id="4" name="Text Placeholder 3"/>
          <p:cNvSpPr>
            <a:spLocks noGrp="1"/>
          </p:cNvSpPr>
          <p:nvPr>
            <p:ph type="body" sz="quarter" idx="10"/>
          </p:nvPr>
        </p:nvSpPr>
        <p:spPr>
          <a:xfrm>
            <a:off x="324000" y="1428809"/>
            <a:ext cx="7246885" cy="4392043"/>
          </a:xfrm>
        </p:spPr>
        <p:txBody>
          <a:bodyPr/>
          <a:lstStyle/>
          <a:p>
            <a:r>
              <a:rPr lang="en-US" dirty="0"/>
              <a:t>Maintenance</a:t>
            </a:r>
          </a:p>
          <a:p>
            <a:pPr lvl="1"/>
            <a:r>
              <a:rPr lang="en-US" dirty="0"/>
              <a:t>Configurations &amp; updates</a:t>
            </a:r>
          </a:p>
          <a:p>
            <a:pPr lvl="2"/>
            <a:r>
              <a:rPr lang="en-US" dirty="0"/>
              <a:t>OTA updates (with safe mode)</a:t>
            </a:r>
          </a:p>
          <a:p>
            <a:pPr lvl="2"/>
            <a:r>
              <a:rPr lang="en-US" dirty="0"/>
              <a:t>Bulk operations</a:t>
            </a:r>
          </a:p>
          <a:p>
            <a:pPr lvl="2"/>
            <a:r>
              <a:rPr lang="en-US" dirty="0"/>
              <a:t>Scheduled in maintenance windows (minimize downtime)</a:t>
            </a:r>
          </a:p>
          <a:p>
            <a:pPr lvl="2"/>
            <a:r>
              <a:rPr lang="en-US" dirty="0"/>
              <a:t>Rolling updates (exp. rollout, health check, retry &amp; rollback)</a:t>
            </a:r>
          </a:p>
          <a:p>
            <a:pPr lvl="1"/>
            <a:r>
              <a:rPr lang="en-US" dirty="0"/>
              <a:t>Minimize downtime (a</a:t>
            </a:r>
            <a:r>
              <a:rPr lang="en-US" dirty="0"/>
              <a:t>utomatic failure recovery)</a:t>
            </a:r>
          </a:p>
          <a:p>
            <a:pPr lvl="1" indent="-180000"/>
            <a:r>
              <a:rPr lang="en-US" dirty="0"/>
              <a:t>Smart alerting (that doesn’t flood </a:t>
            </a:r>
            <a:r>
              <a:rPr lang="en-US" dirty="0">
                <a:sym typeface="Wingdings" panose="05000000000000000000" pitchFamily="2" charset="2"/>
              </a:rPr>
              <a:t>)</a:t>
            </a:r>
            <a:endParaRPr lang="en-US" dirty="0"/>
          </a:p>
          <a:p>
            <a:pPr marL="0" lvl="2" indent="0">
              <a:buNone/>
            </a:pPr>
            <a:endParaRPr lang="en-US" dirty="0"/>
          </a:p>
        </p:txBody>
      </p:sp>
      <p:pic>
        <p:nvPicPr>
          <p:cNvPr id="3" name="Picture 2"/>
          <p:cNvPicPr>
            <a:picLocks noChangeAspect="1"/>
          </p:cNvPicPr>
          <p:nvPr/>
        </p:nvPicPr>
        <p:blipFill>
          <a:blip r:embed="rId3"/>
          <a:stretch>
            <a:fillRect/>
          </a:stretch>
        </p:blipFill>
        <p:spPr>
          <a:xfrm>
            <a:off x="7689806" y="1519351"/>
            <a:ext cx="2407764" cy="4397742"/>
          </a:xfrm>
          <a:prstGeom prst="rect">
            <a:avLst/>
          </a:prstGeom>
        </p:spPr>
      </p:pic>
      <p:sp>
        <p:nvSpPr>
          <p:cNvPr id="6" name="TextBox 5"/>
          <p:cNvSpPr txBox="1"/>
          <p:nvPr/>
        </p:nvSpPr>
        <p:spPr>
          <a:xfrm>
            <a:off x="9568223" y="63561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Images from </a:t>
            </a:r>
            <a:r>
              <a:rPr lang="pt-BR" sz="1000" kern="0" dirty="0">
                <a:ea typeface="Arial Unicode MS" pitchFamily="34" charset="-128"/>
                <a:cs typeface="Arial Unicode MS" pitchFamily="34" charset="-128"/>
              </a:rPr>
              <a:t>https://openclipart.org</a:t>
            </a:r>
            <a:endParaRPr lang="en-US" sz="1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9062317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&amp; Security</a:t>
            </a:r>
          </a:p>
        </p:txBody>
      </p:sp>
      <p:sp>
        <p:nvSpPr>
          <p:cNvPr id="4" name="Text Placeholder 3"/>
          <p:cNvSpPr>
            <a:spLocks noGrp="1"/>
          </p:cNvSpPr>
          <p:nvPr>
            <p:ph type="body" sz="quarter" idx="10"/>
          </p:nvPr>
        </p:nvSpPr>
        <p:spPr>
          <a:xfrm>
            <a:off x="324000" y="1428809"/>
            <a:ext cx="7246885" cy="4392043"/>
          </a:xfrm>
        </p:spPr>
        <p:txBody>
          <a:bodyPr/>
          <a:lstStyle/>
          <a:p>
            <a:r>
              <a:rPr lang="en-US" dirty="0"/>
              <a:t>Compliance</a:t>
            </a:r>
          </a:p>
          <a:p>
            <a:pPr lvl="1"/>
            <a:r>
              <a:rPr lang="en-US" dirty="0"/>
              <a:t>Restricted change management</a:t>
            </a:r>
          </a:p>
          <a:p>
            <a:pPr lvl="2"/>
            <a:r>
              <a:rPr lang="en-US" dirty="0"/>
              <a:t>Who is allowed to push an update or reconfigure a device?</a:t>
            </a:r>
          </a:p>
          <a:p>
            <a:pPr lvl="1"/>
            <a:r>
              <a:rPr lang="en-US" dirty="0"/>
              <a:t>Data privacy</a:t>
            </a:r>
          </a:p>
          <a:p>
            <a:pPr lvl="2"/>
            <a:r>
              <a:rPr lang="en-US" dirty="0"/>
              <a:t>Who is allowed to look at device/customer data?</a:t>
            </a:r>
          </a:p>
          <a:p>
            <a:pPr lvl="1"/>
            <a:r>
              <a:rPr lang="en-US" dirty="0"/>
              <a:t>Auditing</a:t>
            </a:r>
          </a:p>
          <a:p>
            <a:pPr lvl="2"/>
            <a:r>
              <a:rPr lang="en-US" dirty="0"/>
              <a:t>Who did the above things, when and why?</a:t>
            </a:r>
          </a:p>
          <a:p>
            <a:r>
              <a:rPr lang="en-US" dirty="0"/>
              <a:t>Security</a:t>
            </a:r>
          </a:p>
          <a:p>
            <a:pPr lvl="1"/>
            <a:r>
              <a:rPr lang="en-US" dirty="0"/>
              <a:t>Secure provisioning</a:t>
            </a:r>
          </a:p>
          <a:p>
            <a:pPr lvl="1"/>
            <a:r>
              <a:rPr lang="en-US" dirty="0"/>
              <a:t>Intrusion detection &amp; Device blacklisting</a:t>
            </a:r>
          </a:p>
          <a:p>
            <a:pPr lvl="1"/>
            <a:r>
              <a:rPr lang="en-US" dirty="0"/>
              <a:t>User reset &amp; safe update for compromised devices</a:t>
            </a:r>
          </a:p>
          <a:p>
            <a:pPr lvl="1"/>
            <a:r>
              <a:rPr lang="en-US" dirty="0"/>
              <a:t>…</a:t>
            </a:r>
          </a:p>
          <a:p>
            <a:pPr lvl="1"/>
            <a:endParaRPr lang="en-US" dirty="0"/>
          </a:p>
          <a:p>
            <a:pPr lvl="1"/>
            <a:endParaRPr lang="en-US" dirty="0"/>
          </a:p>
          <a:p>
            <a:pPr lvl="1"/>
            <a:endParaRPr lang="en-US" dirty="0"/>
          </a:p>
          <a:p>
            <a:pPr lvl="1"/>
            <a:endParaRPr lang="en-US" dirty="0"/>
          </a:p>
        </p:txBody>
      </p:sp>
      <p:pic>
        <p:nvPicPr>
          <p:cNvPr id="3" name="Picture 2"/>
          <p:cNvPicPr>
            <a:picLocks noChangeAspect="1"/>
          </p:cNvPicPr>
          <p:nvPr/>
        </p:nvPicPr>
        <p:blipFill>
          <a:blip r:embed="rId3"/>
          <a:stretch>
            <a:fillRect/>
          </a:stretch>
        </p:blipFill>
        <p:spPr>
          <a:xfrm>
            <a:off x="9406597" y="1398830"/>
            <a:ext cx="2788578" cy="2817437"/>
          </a:xfrm>
          <a:prstGeom prst="rect">
            <a:avLst/>
          </a:prstGeom>
        </p:spPr>
      </p:pic>
      <p:pic>
        <p:nvPicPr>
          <p:cNvPr id="5" name="Picture 4"/>
          <p:cNvPicPr>
            <a:picLocks noChangeAspect="1"/>
          </p:cNvPicPr>
          <p:nvPr/>
        </p:nvPicPr>
        <p:blipFill>
          <a:blip r:embed="rId4"/>
          <a:stretch>
            <a:fillRect/>
          </a:stretch>
        </p:blipFill>
        <p:spPr>
          <a:xfrm>
            <a:off x="7455091" y="4216267"/>
            <a:ext cx="1177760" cy="1787871"/>
          </a:xfrm>
          <a:prstGeom prst="rect">
            <a:avLst/>
          </a:prstGeom>
        </p:spPr>
      </p:pic>
      <p:sp>
        <p:nvSpPr>
          <p:cNvPr id="7" name="TextBox 6"/>
          <p:cNvSpPr txBox="1"/>
          <p:nvPr/>
        </p:nvSpPr>
        <p:spPr>
          <a:xfrm>
            <a:off x="9720623" y="65085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Images from </a:t>
            </a:r>
            <a:r>
              <a:rPr lang="pt-BR" sz="1000" kern="0" dirty="0">
                <a:ea typeface="Arial Unicode MS" pitchFamily="34" charset="-128"/>
                <a:cs typeface="Arial Unicode MS" pitchFamily="34" charset="-128"/>
              </a:rPr>
              <a:t>https://openclipart.org</a:t>
            </a:r>
            <a:endParaRPr lang="en-US" sz="1000" kern="0" dirty="0" err="1">
              <a:ea typeface="Arial Unicode MS" pitchFamily="34" charset="-128"/>
              <a:cs typeface="Arial Unicode MS" pitchFamily="34" charset="-128"/>
            </a:endParaRPr>
          </a:p>
        </p:txBody>
      </p:sp>
      <p:sp>
        <p:nvSpPr>
          <p:cNvPr id="8" name="TextBox 7"/>
          <p:cNvSpPr txBox="1"/>
          <p:nvPr/>
        </p:nvSpPr>
        <p:spPr>
          <a:xfrm>
            <a:off x="9568223" y="63561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Images from </a:t>
            </a:r>
            <a:r>
              <a:rPr lang="pt-BR" sz="1000" kern="0" dirty="0">
                <a:ea typeface="Arial Unicode MS" pitchFamily="34" charset="-128"/>
                <a:cs typeface="Arial Unicode MS" pitchFamily="34" charset="-128"/>
              </a:rPr>
              <a:t>https://openclipart.org</a:t>
            </a:r>
            <a:endParaRPr lang="en-US" sz="1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704346857"/>
      </p:ext>
    </p:extLst>
  </p:cSld>
  <p:clrMapOvr>
    <a:masterClrMapping/>
  </p:clrMapOvr>
  <p:transition spd="med"/>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 id="{CB69963D-F08B-4B0F-B855-C384009FDAD6}" vid="{A297C611-3A47-4D5F-B463-681FBAFABE3C}"/>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Template>
  <TotalTime>1626</TotalTime>
  <Words>444</Words>
  <Application>Microsoft Office PowerPoint</Application>
  <PresentationFormat>Custom</PresentationFormat>
  <Paragraphs>122</Paragraphs>
  <Slides>15</Slides>
  <Notes>15</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Wingdings</vt:lpstr>
      <vt:lpstr>Wingdings</vt:lpstr>
      <vt:lpstr>Courier New</vt:lpstr>
      <vt:lpstr>Symbol</vt:lpstr>
      <vt:lpstr>Arial Unicode MS</vt:lpstr>
      <vt:lpstr>Arial</vt:lpstr>
      <vt:lpstr>SAP_2016_16x9_white</vt:lpstr>
      <vt:lpstr>Device management</vt:lpstr>
      <vt:lpstr>Agenda</vt:lpstr>
      <vt:lpstr>Introduction</vt:lpstr>
      <vt:lpstr>Typical device lifecycle</vt:lpstr>
      <vt:lpstr>Why device management?</vt:lpstr>
      <vt:lpstr>Device management activities</vt:lpstr>
      <vt:lpstr>Efficiency</vt:lpstr>
      <vt:lpstr>Efficiency contd.</vt:lpstr>
      <vt:lpstr>Compliance &amp; Security</vt:lpstr>
      <vt:lpstr>Exercise</vt:lpstr>
      <vt:lpstr>Exercise</vt:lpstr>
      <vt:lpstr>Thank you</vt:lpstr>
      <vt:lpstr>PowerPoint Presentation</vt:lpstr>
      <vt:lpstr>PowerPoint Presentation</vt:lpstr>
      <vt:lpstr>The Grid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Galia N</dc:creator>
  <cp:keywords>2016/16:9/white</cp:keywords>
  <cp:lastModifiedBy>Genevski, Pavel</cp:lastModifiedBy>
  <cp:revision>133</cp:revision>
  <dcterms:created xsi:type="dcterms:W3CDTF">2017-02-24T20:43:51Z</dcterms:created>
  <dcterms:modified xsi:type="dcterms:W3CDTF">2017-04-19T13:15:25Z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