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6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B6FB-B86F-462E-9009-89D992F18711}" type="datetimeFigureOut">
              <a:rPr lang="en-US" smtClean="0"/>
              <a:t>2017-03-07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7FAB-D773-4612-AFA0-3D253068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Lection 3</a:t>
            </a:r>
            <a:br>
              <a:rPr lang="en-US" dirty="0" smtClean="0"/>
            </a:br>
            <a:r>
              <a:rPr lang="en-US" dirty="0" smtClean="0"/>
              <a:t>Sensor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2017.03.08 - FMI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9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result for xiaomi so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85" y="2225066"/>
            <a:ext cx="3789104" cy="378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Влага в почвата</a:t>
            </a:r>
            <a:endParaRPr lang="en-US" dirty="0"/>
          </a:p>
        </p:txBody>
      </p:sp>
      <p:pic>
        <p:nvPicPr>
          <p:cNvPr id="8194" name="Picture 2" descr="Image result for soil moisture senso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25" y="2413720"/>
            <a:ext cx="4191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2623" y="1690688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Soil Moisture Sensor (2 </a:t>
            </a:r>
            <a:r>
              <a:rPr lang="bg-BG" sz="2800" dirty="0" smtClean="0"/>
              <a:t>лв)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79865" y="1528984"/>
            <a:ext cx="358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Xiaomi MI Plant (20 </a:t>
            </a:r>
            <a:r>
              <a:rPr lang="bg-BG" sz="2800" dirty="0" smtClean="0"/>
              <a:t>лв)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898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Reed Switch (Magnetic Switch)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Load Cell (</a:t>
            </a:r>
            <a:r>
              <a:rPr lang="bg-BG" dirty="0" smtClean="0"/>
              <a:t>Тегло)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Image result for reed swi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644" y="2530719"/>
            <a:ext cx="4352630" cy="10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load ce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644" y="4460880"/>
            <a:ext cx="1949672" cy="14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11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bg-BG" dirty="0" smtClean="0"/>
              <a:t>Светкавици</a:t>
            </a:r>
          </a:p>
          <a:p>
            <a:r>
              <a:rPr lang="bg-BG" dirty="0" smtClean="0"/>
              <a:t>Радиация (Гайгер мюлерови тръби)</a:t>
            </a:r>
          </a:p>
          <a:p>
            <a:r>
              <a:rPr lang="bg-BG" dirty="0" smtClean="0"/>
              <a:t>Камери</a:t>
            </a:r>
          </a:p>
          <a:p>
            <a:r>
              <a:rPr lang="bg-BG" dirty="0" smtClean="0"/>
              <a:t>Термо Камери</a:t>
            </a:r>
          </a:p>
          <a:p>
            <a:r>
              <a:rPr lang="bg-BG" dirty="0" smtClean="0"/>
              <a:t>Напрежение, Ток</a:t>
            </a:r>
            <a:endParaRPr lang="en-US" dirty="0" smtClean="0"/>
          </a:p>
          <a:p>
            <a:r>
              <a:rPr lang="en-US" dirty="0" smtClean="0"/>
              <a:t>Heart Rate Sensor</a:t>
            </a:r>
            <a:endParaRPr lang="bg-B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0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Image result for ws2812b 8 b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78" y="2440080"/>
            <a:ext cx="2457007" cy="245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led assortment k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8" y="3527524"/>
            <a:ext cx="3618983" cy="24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Светодиоди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052237" cy="4351338"/>
          </a:xfrm>
        </p:spPr>
        <p:txBody>
          <a:bodyPr/>
          <a:lstStyle/>
          <a:p>
            <a:r>
              <a:rPr lang="bg-BG" dirty="0" smtClean="0"/>
              <a:t>Светодиоди (1 цвят) (0.1 лв)</a:t>
            </a:r>
          </a:p>
          <a:p>
            <a:pPr lvl="1"/>
            <a:r>
              <a:rPr lang="bg-BG" dirty="0" smtClean="0"/>
              <a:t>Консумация: 0-20 ма</a:t>
            </a:r>
          </a:p>
          <a:p>
            <a:pPr lvl="1"/>
            <a:r>
              <a:rPr lang="bg-BG" dirty="0" smtClean="0"/>
              <a:t>Резистор: 100-1000 ома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8175" y="1381292"/>
            <a:ext cx="6243454" cy="165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RGB </a:t>
            </a:r>
            <a:r>
              <a:rPr lang="bg-BG" dirty="0" smtClean="0"/>
              <a:t>(</a:t>
            </a:r>
            <a:r>
              <a:rPr lang="en-US" dirty="0" smtClean="0"/>
              <a:t>WS2812b</a:t>
            </a:r>
            <a:r>
              <a:rPr lang="bg-BG" dirty="0" smtClean="0"/>
              <a:t>) (0.</a:t>
            </a:r>
            <a:r>
              <a:rPr lang="en-US" dirty="0" smtClean="0"/>
              <a:t>2</a:t>
            </a:r>
            <a:r>
              <a:rPr lang="bg-BG" dirty="0" smtClean="0"/>
              <a:t>лв / </a:t>
            </a:r>
            <a:r>
              <a:rPr lang="en-US" dirty="0" smtClean="0"/>
              <a:t>bit)</a:t>
            </a:r>
            <a:endParaRPr lang="bg-BG" dirty="0" smtClean="0"/>
          </a:p>
          <a:p>
            <a:pPr lvl="1"/>
            <a:r>
              <a:rPr lang="bg-BG" dirty="0" smtClean="0"/>
              <a:t>Консумация: 0-</a:t>
            </a:r>
            <a:r>
              <a:rPr lang="en-US" dirty="0" smtClean="0"/>
              <a:t>6</a:t>
            </a:r>
            <a:r>
              <a:rPr lang="bg-BG" dirty="0" smtClean="0"/>
              <a:t>0 ма</a:t>
            </a:r>
          </a:p>
          <a:p>
            <a:pPr lvl="1"/>
            <a:r>
              <a:rPr lang="en-US" dirty="0" smtClean="0"/>
              <a:t>1 </a:t>
            </a:r>
            <a:r>
              <a:rPr lang="bg-BG" dirty="0" smtClean="0"/>
              <a:t>пин може да управлява 500 + лед-а</a:t>
            </a:r>
          </a:p>
          <a:p>
            <a:pPr lvl="1"/>
            <a:r>
              <a:rPr lang="bg-BG" dirty="0" smtClean="0"/>
              <a:t>4</a:t>
            </a:r>
            <a:r>
              <a:rPr lang="en-US" dirty="0" smtClean="0"/>
              <a:t>, 8, 16, 256 bit, LED Strip</a:t>
            </a:r>
            <a:endParaRPr lang="bg-BG" dirty="0" smtClean="0"/>
          </a:p>
          <a:p>
            <a:pPr lvl="1"/>
            <a:endParaRPr lang="en-US" dirty="0"/>
          </a:p>
        </p:txBody>
      </p:sp>
      <p:pic>
        <p:nvPicPr>
          <p:cNvPr id="1024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20" y="3105501"/>
            <a:ext cx="1791586" cy="179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Image result for ws2812b 4 b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026" y="3002331"/>
            <a:ext cx="1666378" cy="166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mage result for ws2812b 16 b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07" y="4773188"/>
            <a:ext cx="2317898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Image result for ws2812b 256 bi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357" y="5028370"/>
            <a:ext cx="2410047" cy="180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Image result for ws2812b stri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72" y="5149534"/>
            <a:ext cx="1565206" cy="15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4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character display l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69" y="2896117"/>
            <a:ext cx="6308731" cy="39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73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LCD Display</a:t>
            </a:r>
          </a:p>
          <a:p>
            <a:pPr lvl="1"/>
            <a:r>
              <a:rPr lang="en-US" dirty="0" smtClean="0"/>
              <a:t>1x8, 2x10, 2x16, 2x20, 4x40</a:t>
            </a:r>
          </a:p>
          <a:p>
            <a:pPr lvl="1"/>
            <a:r>
              <a:rPr lang="en-US" dirty="0" smtClean="0"/>
              <a:t>Protocol I2C or Paralell</a:t>
            </a:r>
          </a:p>
          <a:p>
            <a:pPr lvl="1"/>
            <a:r>
              <a:rPr lang="en-US" dirty="0" smtClean="0"/>
              <a:t>Backlight on/off</a:t>
            </a:r>
          </a:p>
          <a:p>
            <a:pPr lvl="1"/>
            <a:r>
              <a:rPr lang="en-US" dirty="0" smtClean="0"/>
              <a:t>Only Characters / no Graphics</a:t>
            </a:r>
          </a:p>
          <a:p>
            <a:pPr lvl="1"/>
            <a:r>
              <a:rPr lang="en-US" dirty="0" smtClean="0"/>
              <a:t>2x20 (i2c) - ~5 </a:t>
            </a:r>
            <a:r>
              <a:rPr lang="bg-BG" dirty="0" smtClean="0"/>
              <a:t>лв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1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Image result for oled 128x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79322"/>
            <a:ext cx="51149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Image result for oled 128x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43" y="3937591"/>
            <a:ext cx="3002295" cy="250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OLED B/W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62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Protocol: I2C or SPI</a:t>
            </a:r>
          </a:p>
          <a:p>
            <a:r>
              <a:rPr lang="en-US" dirty="0" smtClean="0"/>
              <a:t>Types: 128x64, 128x32, 64x32</a:t>
            </a:r>
          </a:p>
          <a:p>
            <a:r>
              <a:rPr lang="en-US" dirty="0" smtClean="0"/>
              <a:t>Black/White, Black/Blue, Black/Yellow/Blue</a:t>
            </a:r>
          </a:p>
          <a:p>
            <a:r>
              <a:rPr lang="bg-BG" dirty="0" smtClean="0"/>
              <a:t>Цена: 10 лв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6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TFT / Small / ILI9341 / 2.2” – 3.2”</a:t>
            </a:r>
            <a:endParaRPr lang="en-US" dirty="0"/>
          </a:p>
        </p:txBody>
      </p:sp>
      <p:pic>
        <p:nvPicPr>
          <p:cNvPr id="13314" name="Picture 2" descr="Image result for ili9341 2.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38144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ili9341 3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3638144"/>
            <a:ext cx="6595347" cy="373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474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320x240 resolution</a:t>
            </a:r>
          </a:p>
          <a:p>
            <a:r>
              <a:rPr lang="en-US" dirty="0" smtClean="0"/>
              <a:t>15/16 bit color</a:t>
            </a:r>
          </a:p>
          <a:p>
            <a:r>
              <a:rPr lang="en-US" dirty="0" smtClean="0"/>
              <a:t>SPI (5+ wires communication)</a:t>
            </a:r>
          </a:p>
          <a:p>
            <a:r>
              <a:rPr lang="en-US" dirty="0" smtClean="0"/>
              <a:t>Resistive Touch support (on some models)</a:t>
            </a:r>
            <a:endParaRPr lang="bg-BG" dirty="0" smtClean="0"/>
          </a:p>
          <a:p>
            <a:r>
              <a:rPr lang="bg-BG" dirty="0" smtClean="0"/>
              <a:t>Цена: 10-20 лв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Nextion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85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Protocol: Custom 2 wires</a:t>
            </a:r>
          </a:p>
          <a:p>
            <a:r>
              <a:rPr lang="en-US" dirty="0" smtClean="0"/>
              <a:t>Size: 2.4” (20$) – 7.0” (80$)</a:t>
            </a:r>
          </a:p>
          <a:p>
            <a:r>
              <a:rPr lang="en-US" dirty="0" smtClean="0"/>
              <a:t>IDE for visual design</a:t>
            </a:r>
          </a:p>
          <a:p>
            <a:r>
              <a:rPr lang="en-US" dirty="0" smtClean="0"/>
              <a:t>Compatible with Arduino / ESP8266</a:t>
            </a:r>
          </a:p>
          <a:p>
            <a:r>
              <a:rPr lang="en-US" dirty="0" smtClean="0"/>
              <a:t>Integrated 48 Mhz – 108Mhz processor</a:t>
            </a:r>
            <a:endParaRPr lang="en-US" dirty="0"/>
          </a:p>
        </p:txBody>
      </p:sp>
      <p:pic>
        <p:nvPicPr>
          <p:cNvPr id="15362" name="Picture 2" descr="Image result for nextion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4" y="3498193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Image result for nextion 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86" y="3498193"/>
            <a:ext cx="6233214" cy="350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4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Актуатори / Бутони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Бутони</a:t>
            </a:r>
          </a:p>
          <a:p>
            <a:r>
              <a:rPr lang="bg-BG" dirty="0" smtClean="0"/>
              <a:t>Превключватели</a:t>
            </a:r>
          </a:p>
          <a:p>
            <a:r>
              <a:rPr lang="bg-BG" dirty="0" smtClean="0"/>
              <a:t>Сензорни бутони</a:t>
            </a:r>
          </a:p>
          <a:p>
            <a:r>
              <a:rPr lang="en-US" dirty="0" smtClean="0"/>
              <a:t>Takt Switch, Push Button</a:t>
            </a:r>
            <a:endParaRPr lang="en-US" dirty="0"/>
          </a:p>
        </p:txBody>
      </p:sp>
      <p:pic>
        <p:nvPicPr>
          <p:cNvPr id="16386" name="Picture 2" descr="Image result for push butt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68" y="2253660"/>
            <a:ext cx="3965944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push button sm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279" y="3778011"/>
            <a:ext cx="3175591" cy="317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4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Image result for servo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93074"/>
            <a:ext cx="5715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Image result for servo mo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752" y="546179"/>
            <a:ext cx="2550312" cy="29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+/- 90/180/360 градуса</a:t>
            </a:r>
          </a:p>
          <a:p>
            <a:r>
              <a:rPr lang="bg-BG" dirty="0" smtClean="0"/>
              <a:t>Връща се пак на 0, само</a:t>
            </a:r>
          </a:p>
          <a:p>
            <a:r>
              <a:rPr lang="bg-BG" dirty="0" smtClean="0"/>
              <a:t>Различно мощни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6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s18b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48" y="1825625"/>
            <a:ext cx="1211594" cy="102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t1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729" y="4343863"/>
            <a:ext cx="3714676" cy="242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me28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59" y="5085759"/>
            <a:ext cx="1772241" cy="177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70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235" y="871870"/>
            <a:ext cx="2275367" cy="227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Sensors</a:t>
            </a:r>
            <a:br>
              <a:rPr lang="en-US" dirty="0" smtClean="0"/>
            </a:br>
            <a:r>
              <a:rPr lang="bg-BG" dirty="0" smtClean="0"/>
              <a:t>Сензори за Околната среда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5073502" cy="2384868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Температура</a:t>
            </a:r>
          </a:p>
          <a:p>
            <a:pPr lvl="1"/>
            <a:r>
              <a:rPr lang="en-US" dirty="0" smtClean="0"/>
              <a:t>DS18B20 </a:t>
            </a:r>
          </a:p>
          <a:p>
            <a:pPr lvl="2"/>
            <a:r>
              <a:rPr lang="bg-BG" dirty="0" smtClean="0"/>
              <a:t>Точност: </a:t>
            </a:r>
            <a:r>
              <a:rPr lang="en-US" dirty="0" smtClean="0"/>
              <a:t>+/- 0.5</a:t>
            </a:r>
            <a:r>
              <a:rPr lang="bg-BG" dirty="0" smtClean="0"/>
              <a:t>⁰</a:t>
            </a:r>
          </a:p>
          <a:p>
            <a:pPr lvl="2"/>
            <a:r>
              <a:rPr lang="bg-BG" dirty="0" smtClean="0"/>
              <a:t>Резолюция: 0.06 (12 бита)</a:t>
            </a:r>
            <a:endParaRPr lang="bg-BG" dirty="0"/>
          </a:p>
          <a:p>
            <a:pPr lvl="2"/>
            <a:r>
              <a:rPr lang="bg-BG" dirty="0" smtClean="0"/>
              <a:t>Протокол: 1-</a:t>
            </a:r>
            <a:r>
              <a:rPr lang="en-US" dirty="0" smtClean="0"/>
              <a:t>Wire</a:t>
            </a:r>
          </a:p>
          <a:p>
            <a:pPr lvl="2"/>
            <a:r>
              <a:rPr lang="bg-BG" dirty="0" smtClean="0"/>
              <a:t>Повече от 10 сензора на един пин</a:t>
            </a:r>
          </a:p>
          <a:p>
            <a:pPr lvl="2"/>
            <a:r>
              <a:rPr lang="bg-BG" dirty="0" smtClean="0"/>
              <a:t>-20⁰ : 80⁰</a:t>
            </a:r>
          </a:p>
          <a:p>
            <a:pPr lvl="2"/>
            <a:r>
              <a:rPr lang="bg-BG" dirty="0" smtClean="0"/>
              <a:t>3 лв</a:t>
            </a:r>
          </a:p>
          <a:p>
            <a:pPr lvl="2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7903" y="1690688"/>
            <a:ext cx="5073502" cy="2384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Температура/Влага</a:t>
            </a:r>
            <a:endParaRPr lang="en-US" dirty="0" smtClean="0"/>
          </a:p>
          <a:p>
            <a:pPr lvl="1"/>
            <a:r>
              <a:rPr lang="en-US" dirty="0" smtClean="0"/>
              <a:t>SI7021</a:t>
            </a:r>
          </a:p>
          <a:p>
            <a:pPr lvl="2"/>
            <a:r>
              <a:rPr lang="bg-BG" dirty="0" smtClean="0"/>
              <a:t>Точност: </a:t>
            </a:r>
            <a:r>
              <a:rPr lang="en-US" dirty="0" smtClean="0"/>
              <a:t>+/- 0.</a:t>
            </a:r>
            <a:r>
              <a:rPr lang="bg-BG" dirty="0" smtClean="0"/>
              <a:t>3⁰</a:t>
            </a:r>
          </a:p>
          <a:p>
            <a:pPr lvl="2"/>
            <a:r>
              <a:rPr lang="bg-BG" dirty="0" smtClean="0"/>
              <a:t>Резолюция: 0.01 (14 бита)</a:t>
            </a:r>
          </a:p>
          <a:p>
            <a:pPr lvl="2"/>
            <a:r>
              <a:rPr lang="bg-BG" dirty="0" smtClean="0"/>
              <a:t>Протокол: </a:t>
            </a:r>
            <a:r>
              <a:rPr lang="en-US" dirty="0" smtClean="0"/>
              <a:t>I2C</a:t>
            </a:r>
          </a:p>
          <a:p>
            <a:pPr lvl="2"/>
            <a:r>
              <a:rPr lang="en-US" dirty="0" smtClean="0"/>
              <a:t>1 </a:t>
            </a:r>
            <a:r>
              <a:rPr lang="bg-BG" dirty="0" smtClean="0"/>
              <a:t>Сензор на шина</a:t>
            </a:r>
          </a:p>
          <a:p>
            <a:pPr lvl="2"/>
            <a:r>
              <a:rPr lang="bg-BG" dirty="0" smtClean="0"/>
              <a:t>-25⁰ : 125⁰</a:t>
            </a:r>
          </a:p>
          <a:p>
            <a:pPr lvl="2"/>
            <a:r>
              <a:rPr lang="bg-BG" dirty="0" smtClean="0"/>
              <a:t>5 лв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5425" y="4196686"/>
            <a:ext cx="5073502" cy="2384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Температура/Влага/Налягане</a:t>
            </a:r>
            <a:endParaRPr lang="en-US" dirty="0" smtClean="0"/>
          </a:p>
          <a:p>
            <a:pPr lvl="1"/>
            <a:r>
              <a:rPr lang="en-US" dirty="0" smtClean="0"/>
              <a:t>BME280</a:t>
            </a:r>
          </a:p>
          <a:p>
            <a:pPr lvl="2"/>
            <a:r>
              <a:rPr lang="bg-BG" dirty="0" smtClean="0"/>
              <a:t>Точност: </a:t>
            </a:r>
            <a:r>
              <a:rPr lang="en-US" dirty="0" smtClean="0"/>
              <a:t>+/- 0.5</a:t>
            </a:r>
            <a:r>
              <a:rPr lang="bg-BG" dirty="0" smtClean="0"/>
              <a:t>⁰</a:t>
            </a:r>
          </a:p>
          <a:p>
            <a:pPr lvl="2"/>
            <a:r>
              <a:rPr lang="bg-BG" dirty="0" smtClean="0"/>
              <a:t>Резолюция: 0.01 (14 бита)</a:t>
            </a:r>
          </a:p>
          <a:p>
            <a:pPr lvl="2"/>
            <a:r>
              <a:rPr lang="bg-BG" dirty="0" smtClean="0"/>
              <a:t>Протокол: </a:t>
            </a:r>
            <a:r>
              <a:rPr lang="en-US" dirty="0" smtClean="0"/>
              <a:t>I2C</a:t>
            </a:r>
          </a:p>
          <a:p>
            <a:pPr lvl="2"/>
            <a:r>
              <a:rPr lang="en-US" dirty="0" smtClean="0"/>
              <a:t>2 </a:t>
            </a:r>
            <a:r>
              <a:rPr lang="bg-BG" dirty="0" smtClean="0"/>
              <a:t>Сензор на шина</a:t>
            </a:r>
            <a:endParaRPr lang="en-US" dirty="0" smtClean="0"/>
          </a:p>
          <a:p>
            <a:pPr lvl="2"/>
            <a:r>
              <a:rPr lang="bg-BG" dirty="0" smtClean="0"/>
              <a:t>-25⁰ : 125⁰</a:t>
            </a:r>
          </a:p>
          <a:p>
            <a:pPr lvl="2"/>
            <a:r>
              <a:rPr lang="en-US" dirty="0" smtClean="0"/>
              <a:t>9</a:t>
            </a:r>
            <a:r>
              <a:rPr lang="bg-BG" dirty="0" smtClean="0"/>
              <a:t> лв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58910" y="4228583"/>
            <a:ext cx="5073502" cy="238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Температура</a:t>
            </a:r>
          </a:p>
          <a:p>
            <a:pPr lvl="1"/>
            <a:r>
              <a:rPr lang="en-US" dirty="0" smtClean="0"/>
              <a:t>PT100</a:t>
            </a:r>
          </a:p>
          <a:p>
            <a:pPr lvl="2"/>
            <a:r>
              <a:rPr lang="bg-BG" dirty="0" smtClean="0"/>
              <a:t>Протокол: Съпротивление</a:t>
            </a:r>
            <a:endParaRPr lang="en-US" dirty="0" smtClean="0"/>
          </a:p>
          <a:p>
            <a:pPr lvl="2"/>
            <a:r>
              <a:rPr lang="bg-BG" dirty="0" smtClean="0"/>
              <a:t>-20⁰ : 500⁰</a:t>
            </a:r>
          </a:p>
          <a:p>
            <a:pPr lvl="2"/>
            <a:r>
              <a:rPr lang="bg-BG" dirty="0"/>
              <a:t>2</a:t>
            </a:r>
            <a:r>
              <a:rPr lang="bg-BG" dirty="0" smtClean="0"/>
              <a:t> лв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1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</a:t>
            </a:r>
            <a:r>
              <a:rPr lang="bg-BG" dirty="0" smtClean="0"/>
              <a:t>Мотор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383"/>
            <a:ext cx="10515600" cy="4351338"/>
          </a:xfrm>
        </p:spPr>
        <p:txBody>
          <a:bodyPr/>
          <a:lstStyle/>
          <a:p>
            <a:r>
              <a:rPr lang="en-US" dirty="0" smtClean="0"/>
              <a:t>Stepper</a:t>
            </a:r>
          </a:p>
          <a:p>
            <a:pPr lvl="1"/>
            <a:r>
              <a:rPr lang="bg-BG" dirty="0" smtClean="0"/>
              <a:t>Може да се контролира колко точно стъпки да се завърти, например 10 градуса, 20, 30, не се връща сам обратно</a:t>
            </a:r>
            <a:endParaRPr lang="en-US" dirty="0" smtClean="0"/>
          </a:p>
          <a:p>
            <a:pPr lvl="1"/>
            <a:r>
              <a:rPr lang="en-US" dirty="0" smtClean="0"/>
              <a:t>Stepper moto driver</a:t>
            </a:r>
            <a:endParaRPr lang="en-US" dirty="0"/>
          </a:p>
        </p:txBody>
      </p:sp>
      <p:pic>
        <p:nvPicPr>
          <p:cNvPr id="18434" name="Picture 2" descr="Image result for stepper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53598"/>
            <a:ext cx="7134447" cy="41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6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by PWM and ESC (Electronic Speed Control)</a:t>
            </a:r>
            <a:endParaRPr lang="en-US" dirty="0"/>
          </a:p>
        </p:txBody>
      </p:sp>
      <p:pic>
        <p:nvPicPr>
          <p:cNvPr id="19458" name="Picture 2" descr="Image result for dc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70" y="2753838"/>
            <a:ext cx="4554648" cy="358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9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482" name="Picture 2" descr="Image result for linear actu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47" y="3370448"/>
            <a:ext cx="38576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linear actuator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68" y="3189768"/>
            <a:ext cx="4137837" cy="41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4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Peltier Module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 се стопля или охлажда</a:t>
            </a:r>
            <a:endParaRPr lang="en-US" dirty="0"/>
          </a:p>
        </p:txBody>
      </p:sp>
      <p:pic>
        <p:nvPicPr>
          <p:cNvPr id="21506" name="Picture 2" descr="Image result for peltier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5" y="2508434"/>
            <a:ext cx="42291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Релета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4553" cy="4351338"/>
          </a:xfrm>
        </p:spPr>
        <p:txBody>
          <a:bodyPr/>
          <a:lstStyle/>
          <a:p>
            <a:r>
              <a:rPr lang="bg-BG" dirty="0" smtClean="0"/>
              <a:t>Конторлира се с 5/12</a:t>
            </a:r>
            <a:r>
              <a:rPr lang="en-US" dirty="0" smtClean="0"/>
              <a:t>v, </a:t>
            </a:r>
            <a:r>
              <a:rPr lang="bg-BG" dirty="0" smtClean="0"/>
              <a:t>и може да превключва 220</a:t>
            </a:r>
            <a:r>
              <a:rPr lang="en-US" dirty="0" smtClean="0"/>
              <a:t>v Ac/DC</a:t>
            </a:r>
            <a:endParaRPr lang="en-US" dirty="0"/>
          </a:p>
        </p:txBody>
      </p:sp>
      <p:pic>
        <p:nvPicPr>
          <p:cNvPr id="22530" name="Picture 2" descr="Image result for relay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40" y="2619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54" y="3056085"/>
            <a:ext cx="4762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8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shop.vair-monitor.com/image/thumbnails/18/7c/cdm7160_jpg-100296-380x3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21" y="4536798"/>
            <a:ext cx="1736725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hop.vair-monitor.com/image/thumbnails/18/7a/CM1102_jpg-100266-380x3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81" y="2053079"/>
            <a:ext cx="1683858" cy="16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olimex.com/Products/Components/Sensors/SNS-MQ135/images/MQ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12" y="2492854"/>
            <a:ext cx="2311178" cy="145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40" y="1901049"/>
            <a:ext cx="3957084" cy="2565622"/>
          </a:xfrm>
        </p:spPr>
        <p:txBody>
          <a:bodyPr/>
          <a:lstStyle/>
          <a:p>
            <a:pPr lvl="1"/>
            <a:r>
              <a:rPr lang="en-US" dirty="0" smtClean="0"/>
              <a:t>MQ135</a:t>
            </a:r>
          </a:p>
          <a:p>
            <a:pPr lvl="2"/>
            <a:r>
              <a:rPr lang="bg-BG" dirty="0" smtClean="0"/>
              <a:t>Тип: Електро химичен</a:t>
            </a:r>
          </a:p>
          <a:p>
            <a:pPr lvl="2"/>
            <a:r>
              <a:rPr lang="bg-BG" dirty="0" smtClean="0"/>
              <a:t>Консумация: 150 ма</a:t>
            </a:r>
          </a:p>
          <a:p>
            <a:pPr lvl="2"/>
            <a:r>
              <a:rPr lang="bg-BG" dirty="0" smtClean="0"/>
              <a:t>Точност: +/- 30%</a:t>
            </a:r>
          </a:p>
          <a:p>
            <a:pPr lvl="2"/>
            <a:r>
              <a:rPr lang="bg-BG" dirty="0" smtClean="0"/>
              <a:t>Протокол: Съпротивление</a:t>
            </a:r>
          </a:p>
          <a:p>
            <a:pPr lvl="2"/>
            <a:r>
              <a:rPr lang="bg-BG" dirty="0" smtClean="0"/>
              <a:t>Цена: 5 лв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9195" y="1724393"/>
            <a:ext cx="3957084" cy="256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Cubic CM1106</a:t>
            </a:r>
          </a:p>
          <a:p>
            <a:pPr lvl="2"/>
            <a:r>
              <a:rPr lang="bg-BG" dirty="0" smtClean="0"/>
              <a:t>Тип: </a:t>
            </a:r>
            <a:r>
              <a:rPr lang="en-US" dirty="0" smtClean="0"/>
              <a:t>NDIR</a:t>
            </a:r>
            <a:endParaRPr lang="bg-BG" dirty="0" smtClean="0"/>
          </a:p>
          <a:p>
            <a:pPr lvl="2"/>
            <a:r>
              <a:rPr lang="bg-BG" dirty="0" smtClean="0"/>
              <a:t>Консумация: </a:t>
            </a:r>
            <a:r>
              <a:rPr lang="en-US" dirty="0"/>
              <a:t>6</a:t>
            </a:r>
            <a:r>
              <a:rPr lang="en-US" dirty="0" smtClean="0"/>
              <a:t>0</a:t>
            </a:r>
            <a:r>
              <a:rPr lang="bg-BG" dirty="0" smtClean="0"/>
              <a:t> ма</a:t>
            </a:r>
          </a:p>
          <a:p>
            <a:pPr lvl="2"/>
            <a:r>
              <a:rPr lang="bg-BG" dirty="0" smtClean="0"/>
              <a:t>Точност: +/- </a:t>
            </a:r>
            <a:r>
              <a:rPr lang="en-US" dirty="0"/>
              <a:t>5</a:t>
            </a:r>
            <a:r>
              <a:rPr lang="bg-BG" dirty="0" smtClean="0"/>
              <a:t>%</a:t>
            </a:r>
            <a:endParaRPr lang="en-US" dirty="0" smtClean="0"/>
          </a:p>
          <a:p>
            <a:pPr lvl="2"/>
            <a:r>
              <a:rPr lang="bg-BG" dirty="0" smtClean="0"/>
              <a:t>Калибрация от околен въздух</a:t>
            </a:r>
          </a:p>
          <a:p>
            <a:pPr lvl="2"/>
            <a:r>
              <a:rPr lang="bg-BG" dirty="0" smtClean="0"/>
              <a:t>Протокол: Сериен</a:t>
            </a:r>
          </a:p>
          <a:p>
            <a:pPr lvl="2"/>
            <a:r>
              <a:rPr lang="bg-BG" dirty="0" smtClean="0"/>
              <a:t>Цена: 60 лв</a:t>
            </a:r>
          </a:p>
          <a:p>
            <a:endParaRPr lang="bg-B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743" y="4292378"/>
            <a:ext cx="3957084" cy="256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Figaro CDM7160</a:t>
            </a:r>
          </a:p>
          <a:p>
            <a:pPr lvl="2"/>
            <a:r>
              <a:rPr lang="bg-BG" dirty="0" smtClean="0"/>
              <a:t>Тип: </a:t>
            </a:r>
            <a:r>
              <a:rPr lang="en-US" dirty="0" smtClean="0"/>
              <a:t>NDIR</a:t>
            </a:r>
            <a:endParaRPr lang="bg-BG" dirty="0" smtClean="0"/>
          </a:p>
          <a:p>
            <a:pPr lvl="2"/>
            <a:r>
              <a:rPr lang="bg-BG" dirty="0" smtClean="0"/>
              <a:t>Консумация: </a:t>
            </a:r>
            <a:r>
              <a:rPr lang="en-US" dirty="0" smtClean="0"/>
              <a:t>8 </a:t>
            </a:r>
            <a:r>
              <a:rPr lang="bg-BG" dirty="0" smtClean="0"/>
              <a:t>ма</a:t>
            </a:r>
          </a:p>
          <a:p>
            <a:pPr lvl="2"/>
            <a:r>
              <a:rPr lang="bg-BG" dirty="0" smtClean="0"/>
              <a:t>Точност: +/- </a:t>
            </a:r>
            <a:r>
              <a:rPr lang="en-US" dirty="0" smtClean="0"/>
              <a:t>4</a:t>
            </a:r>
            <a:r>
              <a:rPr lang="bg-BG" dirty="0" smtClean="0"/>
              <a:t>%</a:t>
            </a:r>
            <a:endParaRPr lang="en-US" dirty="0" smtClean="0"/>
          </a:p>
          <a:p>
            <a:pPr lvl="2"/>
            <a:r>
              <a:rPr lang="bg-BG" dirty="0" smtClean="0"/>
              <a:t>Фабрично калибриран</a:t>
            </a:r>
          </a:p>
          <a:p>
            <a:pPr lvl="2"/>
            <a:r>
              <a:rPr lang="bg-BG" dirty="0" smtClean="0"/>
              <a:t>Протокол: Сериен, </a:t>
            </a:r>
            <a:r>
              <a:rPr lang="en-US" dirty="0" smtClean="0"/>
              <a:t>I2C, PWM</a:t>
            </a:r>
            <a:endParaRPr lang="bg-BG" dirty="0" smtClean="0"/>
          </a:p>
          <a:p>
            <a:pPr lvl="2"/>
            <a:r>
              <a:rPr lang="bg-BG" dirty="0" smtClean="0"/>
              <a:t>Цена: 100 лв</a:t>
            </a:r>
          </a:p>
          <a:p>
            <a:endParaRPr lang="bg-B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 smtClean="0"/>
              <a:t>Сензори за Околната среда</a:t>
            </a:r>
            <a:br>
              <a:rPr lang="bg-BG" dirty="0" smtClean="0"/>
            </a:br>
            <a:r>
              <a:rPr lang="bg-BG" i="1" dirty="0" smtClean="0"/>
              <a:t>Въглероден Диоксид</a:t>
            </a:r>
            <a:endParaRPr lang="en-US" i="1" dirty="0"/>
          </a:p>
        </p:txBody>
      </p:sp>
      <p:pic>
        <p:nvPicPr>
          <p:cNvPr id="2056" name="Picture 8" descr="http://www.figaro.co.jp/en/img/products/attention/cdm7160/1/data-nihacho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39" y="4536798"/>
            <a:ext cx="3619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dsm501a dust sen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69" y="3860227"/>
            <a:ext cx="2846110" cy="284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hop.vair-monitor.com/image/thumbnails/18/7c/pm2005_front_jpg-100297-380x3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340" y="1690688"/>
            <a:ext cx="2342781" cy="234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dust sensor gp2y1010au0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25" y="2159120"/>
            <a:ext cx="1874349" cy="187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40" y="1901049"/>
            <a:ext cx="3957084" cy="2565622"/>
          </a:xfrm>
        </p:spPr>
        <p:txBody>
          <a:bodyPr/>
          <a:lstStyle/>
          <a:p>
            <a:pPr lvl="1"/>
            <a:r>
              <a:rPr lang="en-US" dirty="0" smtClean="0"/>
              <a:t>Sharp gp2y1010au0f</a:t>
            </a:r>
          </a:p>
          <a:p>
            <a:pPr lvl="2"/>
            <a:r>
              <a:rPr lang="bg-BG" dirty="0" smtClean="0"/>
              <a:t>Тип: Оптичен</a:t>
            </a:r>
          </a:p>
          <a:p>
            <a:pPr lvl="2"/>
            <a:r>
              <a:rPr lang="bg-BG" dirty="0" smtClean="0"/>
              <a:t>Прокол: сложен</a:t>
            </a:r>
          </a:p>
          <a:p>
            <a:pPr lvl="2"/>
            <a:r>
              <a:rPr lang="bg-BG" dirty="0" smtClean="0"/>
              <a:t>Цена: 5 лв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9195" y="1724393"/>
            <a:ext cx="3957084" cy="256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Cubic PM2005</a:t>
            </a:r>
          </a:p>
          <a:p>
            <a:pPr lvl="2"/>
            <a:r>
              <a:rPr lang="bg-BG" dirty="0" smtClean="0"/>
              <a:t>Тип: Лазерен</a:t>
            </a:r>
          </a:p>
          <a:p>
            <a:pPr lvl="2"/>
            <a:r>
              <a:rPr lang="bg-BG" dirty="0" smtClean="0"/>
              <a:t>Протокол: </a:t>
            </a:r>
            <a:r>
              <a:rPr lang="en-US" dirty="0" smtClean="0"/>
              <a:t>I2C</a:t>
            </a:r>
            <a:endParaRPr lang="bg-BG" dirty="0" smtClean="0"/>
          </a:p>
          <a:p>
            <a:pPr lvl="2"/>
            <a:r>
              <a:rPr lang="bg-BG" dirty="0" smtClean="0"/>
              <a:t>Цена: </a:t>
            </a:r>
            <a:r>
              <a:rPr lang="en-US" dirty="0" smtClean="0"/>
              <a:t>80</a:t>
            </a:r>
            <a:r>
              <a:rPr lang="bg-BG" dirty="0" smtClean="0"/>
              <a:t> лв</a:t>
            </a:r>
          </a:p>
          <a:p>
            <a:endParaRPr lang="bg-B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743" y="4313643"/>
            <a:ext cx="3957084" cy="256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DSM510a</a:t>
            </a:r>
          </a:p>
          <a:p>
            <a:pPr lvl="2"/>
            <a:r>
              <a:rPr lang="bg-BG" dirty="0" smtClean="0"/>
              <a:t>Тип: Оптичен</a:t>
            </a:r>
          </a:p>
          <a:p>
            <a:pPr lvl="2"/>
            <a:r>
              <a:rPr lang="bg-BG" dirty="0" smtClean="0"/>
              <a:t>Протокол: ?</a:t>
            </a:r>
          </a:p>
          <a:p>
            <a:pPr lvl="2"/>
            <a:r>
              <a:rPr lang="bg-BG" dirty="0" smtClean="0"/>
              <a:t>Цена: 15лв</a:t>
            </a:r>
          </a:p>
          <a:p>
            <a:endParaRPr lang="bg-B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 smtClean="0"/>
              <a:t>Сензори за Околната среда</a:t>
            </a:r>
            <a:br>
              <a:rPr lang="bg-BG" dirty="0" smtClean="0"/>
            </a:br>
            <a:r>
              <a:rPr lang="bg-BG" i="1" dirty="0" smtClean="0"/>
              <a:t>Прах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770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40" y="1901049"/>
            <a:ext cx="3957084" cy="2565622"/>
          </a:xfrm>
        </p:spPr>
        <p:txBody>
          <a:bodyPr/>
          <a:lstStyle/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 smtClean="0"/>
              <a:t>Сензори за Околната среда</a:t>
            </a:r>
            <a:br>
              <a:rPr lang="bg-BG" dirty="0" smtClean="0"/>
            </a:br>
            <a:r>
              <a:rPr lang="en-US" i="1" dirty="0" smtClean="0"/>
              <a:t>MQ Series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570" y="1496642"/>
            <a:ext cx="5743575" cy="491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6966"/>
            <a:ext cx="4106826" cy="2530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389" y="1850678"/>
            <a:ext cx="4106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preheat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Dependency to Temperature/Humidity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8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Image result for ldr 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33" y="2705986"/>
            <a:ext cx="2289913" cy="171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Сензори за Светлина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74312" cy="4351338"/>
          </a:xfrm>
        </p:spPr>
        <p:txBody>
          <a:bodyPr/>
          <a:lstStyle/>
          <a:p>
            <a:r>
              <a:rPr lang="en-US" dirty="0" smtClean="0"/>
              <a:t>BH1750</a:t>
            </a:r>
          </a:p>
          <a:p>
            <a:pPr lvl="1"/>
            <a:r>
              <a:rPr lang="en-US" dirty="0" smtClean="0"/>
              <a:t>1-120,000 LUX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3 </a:t>
            </a:r>
            <a:r>
              <a:rPr lang="bg-BG" dirty="0" smtClean="0"/>
              <a:t>лв</a:t>
            </a:r>
          </a:p>
          <a:p>
            <a:r>
              <a:rPr lang="en-US" dirty="0" smtClean="0"/>
              <a:t>TSL2561</a:t>
            </a:r>
          </a:p>
          <a:p>
            <a:pPr lvl="1"/>
            <a:r>
              <a:rPr lang="en-US" dirty="0" smtClean="0"/>
              <a:t>0.1 – 60,000 Lux</a:t>
            </a:r>
          </a:p>
          <a:p>
            <a:pPr lvl="1"/>
            <a:r>
              <a:rPr lang="en-US" dirty="0" smtClean="0"/>
              <a:t>+ IR Light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4 </a:t>
            </a:r>
            <a:r>
              <a:rPr lang="bg-BG" dirty="0" smtClean="0"/>
              <a:t>лв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6934" y="1690688"/>
            <a:ext cx="5314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LDR (Light Dependent Resitor)</a:t>
            </a:r>
          </a:p>
          <a:p>
            <a:pPr lvl="1"/>
            <a:r>
              <a:rPr lang="en-US" dirty="0" smtClean="0"/>
              <a:t>??? LUX</a:t>
            </a:r>
          </a:p>
          <a:p>
            <a:pPr lvl="1"/>
            <a:r>
              <a:rPr lang="en-US" dirty="0" smtClean="0"/>
              <a:t>Resistive Voltage Devider</a:t>
            </a:r>
          </a:p>
          <a:p>
            <a:pPr lvl="1"/>
            <a:r>
              <a:rPr lang="en-US" dirty="0" smtClean="0"/>
              <a:t>0.2 </a:t>
            </a:r>
            <a:r>
              <a:rPr lang="bg-BG" dirty="0" smtClean="0"/>
              <a:t>лв</a:t>
            </a:r>
          </a:p>
        </p:txBody>
      </p:sp>
      <p:pic>
        <p:nvPicPr>
          <p:cNvPr id="5122" name="Picture 2" descr="Image result for bh1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32" y="2216002"/>
            <a:ext cx="2109160" cy="20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ldr l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26934" y="4001294"/>
            <a:ext cx="5314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Ultra Violet Light</a:t>
            </a:r>
          </a:p>
          <a:p>
            <a:r>
              <a:rPr lang="en-US" dirty="0" smtClean="0"/>
              <a:t>InfraRed – (remote control)</a:t>
            </a:r>
          </a:p>
        </p:txBody>
      </p:sp>
    </p:spTree>
    <p:extLst>
      <p:ext uri="{BB962C8B-B14F-4D97-AF65-F5344CB8AC3E}">
        <p14:creationId xmlns:p14="http://schemas.microsoft.com/office/powerpoint/2010/main" val="24263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Accelerometer/Gyroscope/Magnetometer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MPU6050 – 6 DOF (Degrees Of Freedom)</a:t>
            </a:r>
          </a:p>
          <a:p>
            <a:pPr lvl="1"/>
            <a:r>
              <a:rPr lang="en-US" dirty="0" smtClean="0"/>
              <a:t>Accelerometer / Gyroscope</a:t>
            </a:r>
          </a:p>
          <a:p>
            <a:r>
              <a:rPr lang="en-US" dirty="0"/>
              <a:t>MPU-9250 </a:t>
            </a:r>
            <a:r>
              <a:rPr lang="en-US" dirty="0" smtClean="0"/>
              <a:t>9-DOF – 9 DOF</a:t>
            </a:r>
          </a:p>
          <a:p>
            <a:pPr lvl="1"/>
            <a:r>
              <a:rPr lang="en-US" dirty="0" smtClean="0"/>
              <a:t>+ Magnetometer / Compass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Internal DSP (Digital Signal Processor)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mpu6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14" y="2184140"/>
            <a:ext cx="3916695" cy="30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3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D6T-44L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23" y="3026606"/>
            <a:ext cx="2599168" cy="194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pir sens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61" y="2128652"/>
            <a:ext cx="3115340" cy="31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Движение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9102" cy="4351338"/>
          </a:xfrm>
        </p:spPr>
        <p:txBody>
          <a:bodyPr/>
          <a:lstStyle/>
          <a:p>
            <a:r>
              <a:rPr lang="en-US" dirty="0" smtClean="0"/>
              <a:t>PIR Sensor (2 </a:t>
            </a:r>
            <a:r>
              <a:rPr lang="bg-BG" dirty="0" smtClean="0"/>
              <a:t>лв)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0191" y="1825625"/>
            <a:ext cx="4159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Omron D6T (60 </a:t>
            </a:r>
            <a:r>
              <a:rPr lang="bg-BG" dirty="0" smtClean="0"/>
              <a:t>лв)</a:t>
            </a:r>
            <a:endParaRPr lang="en-US" dirty="0" smtClean="0"/>
          </a:p>
          <a:p>
            <a:pPr lvl="1"/>
            <a:r>
              <a:rPr lang="en-US" dirty="0" smtClean="0"/>
              <a:t>1x8 </a:t>
            </a:r>
            <a:r>
              <a:rPr lang="bg-BG" dirty="0" smtClean="0"/>
              <a:t>или 4х4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noise sen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91" y="2787225"/>
            <a:ext cx="2428137" cy="242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distance sen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58" y="1690688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Разстояние / Звук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1633" cy="4351338"/>
          </a:xfrm>
        </p:spPr>
        <p:txBody>
          <a:bodyPr/>
          <a:lstStyle/>
          <a:p>
            <a:r>
              <a:rPr lang="en-US" dirty="0" smtClean="0"/>
              <a:t>HC-SR04</a:t>
            </a:r>
          </a:p>
          <a:p>
            <a:pPr lvl="1"/>
            <a:r>
              <a:rPr lang="bg-BG" dirty="0" smtClean="0"/>
              <a:t>ултразвук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8144" y="1825625"/>
            <a:ext cx="42016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Noise Sensor</a:t>
            </a:r>
          </a:p>
          <a:p>
            <a:pPr lvl="1"/>
            <a:r>
              <a:rPr lang="bg-BG" dirty="0" smtClean="0"/>
              <a:t>звук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652</Words>
  <Application>Microsoft Office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Lection 3 Sensor Types</vt:lpstr>
      <vt:lpstr>Environmental Sensors Сензори за Околната среда</vt:lpstr>
      <vt:lpstr>Сензори за Околната среда Въглероден Диоксид</vt:lpstr>
      <vt:lpstr>Сензори за Околната среда Прах</vt:lpstr>
      <vt:lpstr>Сензори за Околната среда MQ Series</vt:lpstr>
      <vt:lpstr>Сензори за Светлина</vt:lpstr>
      <vt:lpstr>Accelerometer/Gyroscope/Magnetometer</vt:lpstr>
      <vt:lpstr>Движение</vt:lpstr>
      <vt:lpstr>Разстояние / Звук</vt:lpstr>
      <vt:lpstr>Влага в почвата</vt:lpstr>
      <vt:lpstr>Други</vt:lpstr>
      <vt:lpstr>Други</vt:lpstr>
      <vt:lpstr>Светодиоди</vt:lpstr>
      <vt:lpstr>Character Display</vt:lpstr>
      <vt:lpstr>OLED B/W </vt:lpstr>
      <vt:lpstr>Display TFT / Small / ILI9341 / 2.2” – 3.2”</vt:lpstr>
      <vt:lpstr>Nextion Displays</vt:lpstr>
      <vt:lpstr>Актуатори / Бутони</vt:lpstr>
      <vt:lpstr>Серво</vt:lpstr>
      <vt:lpstr>Stepper Мотор</vt:lpstr>
      <vt:lpstr>DC Motor</vt:lpstr>
      <vt:lpstr>Linear Actuator</vt:lpstr>
      <vt:lpstr>Peltier Module </vt:lpstr>
      <vt:lpstr>Релета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2 Playing with Sensors</dc:title>
  <dc:creator>vladi</dc:creator>
  <cp:lastModifiedBy>vladi</cp:lastModifiedBy>
  <cp:revision>17</cp:revision>
  <dcterms:created xsi:type="dcterms:W3CDTF">2017-03-07T02:39:16Z</dcterms:created>
  <dcterms:modified xsi:type="dcterms:W3CDTF">2017-03-07T05:07:18Z</dcterms:modified>
</cp:coreProperties>
</file>