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940"/>
  </p:normalViewPr>
  <p:slideViewPr>
    <p:cSldViewPr snapToGrid="0">
      <p:cViewPr varScale="1">
        <p:scale>
          <a:sx n="166" d="100"/>
          <a:sy n="166" d="100"/>
        </p:scale>
        <p:origin x="62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d4a72fa1ad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d4a72fa1a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d4a72fa1ad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d4a72fa1ad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d4a72fa1ad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d4a72fa1a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d4a72fa1ad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d4a72fa1a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d4a72fa1ad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d4a72fa1ad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d4a72fa1ad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d4a72fa1a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d4a72fa1ad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d4a72fa1a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d4a72fa1ad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d4a72fa1a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d4a72fa1ad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d4a72fa1a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d4a72fa1a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d4a72fa1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d4a72fa1a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d4a72fa1a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d4a72fa1a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d4a72fa1a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d4a72fa1ad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d4a72fa1ad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d4a72fa1ad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d4a72fa1a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d4a72fa1ad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d4a72fa1a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d4a72fa1ad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d4a72fa1a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asaniczka/amazon-kindle-books-dataset-2023-130k-books?select=kindle_data-v2.csv"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mt="49000"/>
          </a:blip>
          <a:srcRect l="8112" t="33647" r="3415"/>
          <a:stretch/>
        </p:blipFill>
        <p:spPr>
          <a:xfrm>
            <a:off x="0" y="0"/>
            <a:ext cx="9143998" cy="5143501"/>
          </a:xfrm>
          <a:prstGeom prst="rect">
            <a:avLst/>
          </a:prstGeom>
          <a:noFill/>
          <a:ln>
            <a:noFill/>
          </a:ln>
        </p:spPr>
      </p:pic>
      <p:sp>
        <p:nvSpPr>
          <p:cNvPr id="55" name="Google Shape;55;p13"/>
          <p:cNvSpPr txBox="1">
            <a:spLocks noGrp="1"/>
          </p:cNvSpPr>
          <p:nvPr>
            <p:ph type="ctrTitle"/>
          </p:nvPr>
        </p:nvSpPr>
        <p:spPr>
          <a:xfrm>
            <a:off x="826500" y="1179350"/>
            <a:ext cx="7491000" cy="1880400"/>
          </a:xfrm>
          <a:prstGeom prst="rect">
            <a:avLst/>
          </a:prstGeom>
          <a:ln>
            <a:noFill/>
          </a:ln>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000" b="1">
                <a:solidFill>
                  <a:schemeClr val="lt1"/>
                </a:solidFill>
                <a:latin typeface="Roboto"/>
                <a:ea typeface="Roboto"/>
                <a:cs typeface="Roboto"/>
                <a:sym typeface="Roboto"/>
              </a:rPr>
              <a:t>Assessing the Influence of Kindle Unlimited and Best Seller Tags on Reader Engagement (2019-2023)</a:t>
            </a:r>
            <a:endParaRPr sz="3000" b="1">
              <a:solidFill>
                <a:schemeClr val="lt1"/>
              </a:solidFill>
              <a:latin typeface="Roboto"/>
              <a:ea typeface="Roboto"/>
              <a:cs typeface="Roboto"/>
              <a:sym typeface="Roboto"/>
            </a:endParaRPr>
          </a:p>
        </p:txBody>
      </p:sp>
      <p:sp>
        <p:nvSpPr>
          <p:cNvPr id="56" name="Google Shape;56;p13"/>
          <p:cNvSpPr txBox="1">
            <a:spLocks noGrp="1"/>
          </p:cNvSpPr>
          <p:nvPr>
            <p:ph type="subTitle" idx="1"/>
          </p:nvPr>
        </p:nvSpPr>
        <p:spPr>
          <a:xfrm>
            <a:off x="5854450" y="4211075"/>
            <a:ext cx="2879400" cy="6171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SzPts val="852"/>
              <a:buNone/>
            </a:pPr>
            <a:r>
              <a:rPr lang="en" sz="1800" b="1">
                <a:solidFill>
                  <a:srgbClr val="FFFFFF"/>
                </a:solidFill>
                <a:latin typeface="Roboto"/>
                <a:ea typeface="Roboto"/>
                <a:cs typeface="Roboto"/>
                <a:sym typeface="Roboto"/>
              </a:rPr>
              <a:t>Michelle Paguada</a:t>
            </a:r>
            <a:endParaRPr sz="1800" b="1">
              <a:solidFill>
                <a:srgbClr val="FFFFFF"/>
              </a:solidFill>
              <a:latin typeface="Roboto"/>
              <a:ea typeface="Roboto"/>
              <a:cs typeface="Roboto"/>
              <a:sym typeface="Roboto"/>
            </a:endParaRPr>
          </a:p>
        </p:txBody>
      </p:sp>
      <p:cxnSp>
        <p:nvCxnSpPr>
          <p:cNvPr id="57" name="Google Shape;57;p13"/>
          <p:cNvCxnSpPr/>
          <p:nvPr/>
        </p:nvCxnSpPr>
        <p:spPr>
          <a:xfrm>
            <a:off x="7830750" y="4676488"/>
            <a:ext cx="790500" cy="0"/>
          </a:xfrm>
          <a:prstGeom prst="straightConnector1">
            <a:avLst/>
          </a:prstGeom>
          <a:noFill/>
          <a:ln w="28575" cap="flat" cmpd="sng">
            <a:solidFill>
              <a:srgbClr val="FFAD07"/>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22"/>
          <p:cNvPicPr preferRelativeResize="0"/>
          <p:nvPr/>
        </p:nvPicPr>
        <p:blipFill>
          <a:blip r:embed="rId3">
            <a:alphaModFix/>
          </a:blip>
          <a:stretch>
            <a:fillRect/>
          </a:stretch>
        </p:blipFill>
        <p:spPr>
          <a:xfrm>
            <a:off x="58125" y="0"/>
            <a:ext cx="6875514" cy="5143501"/>
          </a:xfrm>
          <a:prstGeom prst="rect">
            <a:avLst/>
          </a:prstGeom>
          <a:noFill/>
          <a:ln>
            <a:noFill/>
          </a:ln>
        </p:spPr>
      </p:pic>
      <p:sp>
        <p:nvSpPr>
          <p:cNvPr id="117" name="Google Shape;117;p22"/>
          <p:cNvSpPr txBox="1">
            <a:spLocks noGrp="1"/>
          </p:cNvSpPr>
          <p:nvPr>
            <p:ph type="body" idx="1"/>
          </p:nvPr>
        </p:nvSpPr>
        <p:spPr>
          <a:xfrm>
            <a:off x="5897125" y="945950"/>
            <a:ext cx="3181500" cy="4009200"/>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0"/>
              </a:spcAft>
              <a:buClr>
                <a:schemeClr val="dk1"/>
              </a:buClr>
              <a:buSzPts val="1100"/>
              <a:buFont typeface="Arial"/>
              <a:buNone/>
            </a:pPr>
            <a:r>
              <a:rPr lang="en" sz="1300" b="1">
                <a:solidFill>
                  <a:schemeClr val="dk1"/>
                </a:solidFill>
                <a:latin typeface="Roboto"/>
                <a:ea typeface="Roboto"/>
                <a:cs typeface="Roboto"/>
                <a:sym typeface="Roboto"/>
              </a:rPr>
              <a:t>Key Insight</a:t>
            </a:r>
            <a:r>
              <a:rPr lang="en" sz="13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"Other" has a significantly higher number of books in the 4.0 and 4.5 star bins.</a:t>
            </a:r>
            <a:endParaRPr sz="1200">
              <a:solidFill>
                <a:schemeClr val="dk1"/>
              </a:solidFill>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300" b="1">
                <a:solidFill>
                  <a:schemeClr val="dk1"/>
                </a:solidFill>
                <a:latin typeface="Roboto"/>
                <a:ea typeface="Roboto"/>
                <a:cs typeface="Roboto"/>
                <a:sym typeface="Roboto"/>
              </a:rPr>
              <a:t>Takeaway</a:t>
            </a:r>
            <a:r>
              <a:rPr lang="en" sz="13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Higher star ratings correlate with higher reader engagement in the “Other” category. Quality perceptions vary significantly, with Kindle Unlimited titles lagging behind.</a:t>
            </a:r>
            <a:endParaRPr sz="1200">
              <a:solidFill>
                <a:schemeClr val="dk1"/>
              </a:solidFill>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300" b="1">
                <a:solidFill>
                  <a:schemeClr val="dk1"/>
                </a:solidFill>
                <a:latin typeface="Roboto"/>
                <a:ea typeface="Roboto"/>
                <a:cs typeface="Roboto"/>
                <a:sym typeface="Roboto"/>
              </a:rPr>
              <a:t>Implication</a:t>
            </a:r>
            <a:r>
              <a:rPr lang="en" sz="13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Curating high-quality titles could enhance Kindle Unlimited appeal.</a:t>
            </a:r>
            <a:endParaRPr sz="1200">
              <a:solidFill>
                <a:schemeClr val="dk1"/>
              </a:solidFill>
              <a:latin typeface="Roboto"/>
              <a:ea typeface="Roboto"/>
              <a:cs typeface="Roboto"/>
              <a:sym typeface="Roboto"/>
            </a:endParaRPr>
          </a:p>
          <a:p>
            <a:pPr marL="0" lvl="0" indent="0" algn="l" rtl="0">
              <a:spcBef>
                <a:spcPts val="1200"/>
              </a:spcBef>
              <a:spcAft>
                <a:spcPts val="0"/>
              </a:spcAft>
              <a:buNone/>
            </a:pPr>
            <a:endParaRPr sz="1100" b="1">
              <a:solidFill>
                <a:schemeClr val="dk1"/>
              </a:solidFill>
              <a:latin typeface="Roboto"/>
              <a:ea typeface="Roboto"/>
              <a:cs typeface="Roboto"/>
              <a:sym typeface="Roboto"/>
            </a:endParaRPr>
          </a:p>
          <a:p>
            <a:pPr marL="457200" lvl="0" indent="0" algn="l" rtl="0">
              <a:spcBef>
                <a:spcPts val="1200"/>
              </a:spcBef>
              <a:spcAft>
                <a:spcPts val="0"/>
              </a:spcAft>
              <a:buNone/>
            </a:pPr>
            <a:endParaRPr sz="1100" b="1">
              <a:solidFill>
                <a:schemeClr val="dk1"/>
              </a:solidFill>
              <a:latin typeface="Roboto"/>
              <a:ea typeface="Roboto"/>
              <a:cs typeface="Roboto"/>
              <a:sym typeface="Roboto"/>
            </a:endParaRPr>
          </a:p>
          <a:p>
            <a:pPr marL="0" lvl="0" indent="0" algn="l" rtl="0">
              <a:spcBef>
                <a:spcPts val="1200"/>
              </a:spcBef>
              <a:spcAft>
                <a:spcPts val="0"/>
              </a:spcAft>
              <a:buNone/>
            </a:pPr>
            <a:endParaRPr sz="1100">
              <a:solidFill>
                <a:schemeClr val="dk1"/>
              </a:solidFill>
              <a:latin typeface="Roboto"/>
              <a:ea typeface="Roboto"/>
              <a:cs typeface="Roboto"/>
              <a:sym typeface="Roboto"/>
            </a:endParaRPr>
          </a:p>
          <a:p>
            <a:pPr marL="0" lvl="0" indent="0" algn="l" rtl="0">
              <a:spcBef>
                <a:spcPts val="1200"/>
              </a:spcBef>
              <a:spcAft>
                <a:spcPts val="1200"/>
              </a:spcAft>
              <a:buNone/>
            </a:pP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23"/>
          <p:cNvPicPr preferRelativeResize="0"/>
          <p:nvPr/>
        </p:nvPicPr>
        <p:blipFill>
          <a:blip r:embed="rId3">
            <a:alphaModFix/>
          </a:blip>
          <a:stretch>
            <a:fillRect/>
          </a:stretch>
        </p:blipFill>
        <p:spPr>
          <a:xfrm>
            <a:off x="48425" y="0"/>
            <a:ext cx="7625076" cy="5143500"/>
          </a:xfrm>
          <a:prstGeom prst="rect">
            <a:avLst/>
          </a:prstGeom>
          <a:noFill/>
          <a:ln>
            <a:noFill/>
          </a:ln>
        </p:spPr>
      </p:pic>
      <p:sp>
        <p:nvSpPr>
          <p:cNvPr id="123" name="Google Shape;123;p23"/>
          <p:cNvSpPr txBox="1">
            <a:spLocks noGrp="1"/>
          </p:cNvSpPr>
          <p:nvPr>
            <p:ph type="body" idx="1"/>
          </p:nvPr>
        </p:nvSpPr>
        <p:spPr>
          <a:xfrm>
            <a:off x="5887500" y="1188500"/>
            <a:ext cx="3256500" cy="38796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1100"/>
              <a:buFont typeface="Arial"/>
              <a:buNone/>
            </a:pPr>
            <a:r>
              <a:rPr lang="en" sz="1300" b="1">
                <a:solidFill>
                  <a:schemeClr val="dk1"/>
                </a:solidFill>
                <a:latin typeface="Roboto"/>
                <a:ea typeface="Roboto"/>
                <a:cs typeface="Roboto"/>
                <a:sym typeface="Roboto"/>
              </a:rPr>
              <a:t>Key Insight</a:t>
            </a:r>
            <a:r>
              <a:rPr lang="en" sz="1300">
                <a:solidFill>
                  <a:schemeClr val="dk1"/>
                </a:solidFill>
                <a:latin typeface="Roboto"/>
                <a:ea typeface="Roboto"/>
                <a:cs typeface="Roboto"/>
                <a:sym typeface="Roboto"/>
              </a:rPr>
              <a:t>:</a:t>
            </a:r>
            <a:r>
              <a:rPr lang="en" sz="1200">
                <a:solidFill>
                  <a:schemeClr val="dk1"/>
                </a:solidFill>
                <a:latin typeface="Roboto"/>
                <a:ea typeface="Roboto"/>
                <a:cs typeface="Roboto"/>
                <a:sym typeface="Roboto"/>
              </a:rPr>
              <a:t> "Kindle Unlimited &amp; Best Seller" tags have better average ratings compared to standalone Best Sellers.</a:t>
            </a:r>
            <a:endParaRPr sz="1200">
              <a:solidFill>
                <a:schemeClr val="dk1"/>
              </a:solidFill>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300" b="1">
                <a:solidFill>
                  <a:schemeClr val="dk1"/>
                </a:solidFill>
                <a:latin typeface="Roboto"/>
                <a:ea typeface="Roboto"/>
                <a:cs typeface="Roboto"/>
                <a:sym typeface="Roboto"/>
              </a:rPr>
              <a:t>Takeaway</a:t>
            </a:r>
            <a:r>
              <a:rPr lang="en" sz="13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Dual tagging are perceived as more favorable by readers.</a:t>
            </a:r>
            <a:endParaRPr sz="1200">
              <a:solidFill>
                <a:schemeClr val="dk1"/>
              </a:solidFill>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300" b="1">
                <a:solidFill>
                  <a:schemeClr val="dk1"/>
                </a:solidFill>
                <a:latin typeface="Roboto"/>
                <a:ea typeface="Roboto"/>
                <a:cs typeface="Roboto"/>
                <a:sym typeface="Roboto"/>
              </a:rPr>
              <a:t>Implication</a:t>
            </a:r>
            <a:r>
              <a:rPr lang="en" sz="13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Promote titles with both tags for better engagement outcomes. However, again, it pales in comparison with Kindle Unlimited and Other tags. </a:t>
            </a:r>
            <a:endParaRPr sz="1200">
              <a:solidFill>
                <a:schemeClr val="dk1"/>
              </a:solidFill>
              <a:latin typeface="Roboto"/>
              <a:ea typeface="Roboto"/>
              <a:cs typeface="Roboto"/>
              <a:sym typeface="Roboto"/>
            </a:endParaRPr>
          </a:p>
          <a:p>
            <a:pPr marL="0" lvl="0" indent="0" algn="l" rtl="0">
              <a:spcBef>
                <a:spcPts val="1200"/>
              </a:spcBef>
              <a:spcAft>
                <a:spcPts val="0"/>
              </a:spcAft>
              <a:buNone/>
            </a:pPr>
            <a:endParaRPr sz="1100" b="1">
              <a:solidFill>
                <a:schemeClr val="dk1"/>
              </a:solidFill>
              <a:latin typeface="Roboto"/>
              <a:ea typeface="Roboto"/>
              <a:cs typeface="Roboto"/>
              <a:sym typeface="Roboto"/>
            </a:endParaRPr>
          </a:p>
          <a:p>
            <a:pPr marL="0" lvl="0" indent="0" algn="l" rtl="0">
              <a:spcBef>
                <a:spcPts val="1200"/>
              </a:spcBef>
              <a:spcAft>
                <a:spcPts val="1200"/>
              </a:spcAft>
              <a:buNone/>
            </a:pP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body" idx="1"/>
          </p:nvPr>
        </p:nvSpPr>
        <p:spPr>
          <a:xfrm>
            <a:off x="176925" y="420300"/>
            <a:ext cx="2979000" cy="43029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300" b="1">
                <a:solidFill>
                  <a:schemeClr val="dk1"/>
                </a:solidFill>
                <a:latin typeface="Roboto"/>
                <a:ea typeface="Roboto"/>
                <a:cs typeface="Roboto"/>
                <a:sym typeface="Roboto"/>
              </a:rPr>
              <a:t>Key Insight</a:t>
            </a:r>
            <a:r>
              <a:rPr lang="en" sz="1300">
                <a:solidFill>
                  <a:schemeClr val="dk1"/>
                </a:solidFill>
                <a:latin typeface="Roboto"/>
                <a:ea typeface="Roboto"/>
                <a:cs typeface="Roboto"/>
                <a:sym typeface="Roboto"/>
              </a:rPr>
              <a:t>:</a:t>
            </a:r>
            <a:r>
              <a:rPr lang="en" sz="1200">
                <a:solidFill>
                  <a:schemeClr val="dk1"/>
                </a:solidFill>
                <a:latin typeface="Roboto"/>
                <a:ea typeface="Roboto"/>
                <a:cs typeface="Roboto"/>
                <a:sym typeface="Roboto"/>
              </a:rPr>
              <a:t> Reviews for Kindle Unlimited shows gradual growth but remains lower than "Other" category..</a:t>
            </a:r>
            <a:endParaRPr sz="1200">
              <a:solidFill>
                <a:schemeClr val="dk1"/>
              </a:solidFill>
              <a:latin typeface="Roboto"/>
              <a:ea typeface="Roboto"/>
              <a:cs typeface="Roboto"/>
              <a:sym typeface="Roboto"/>
            </a:endParaRPr>
          </a:p>
          <a:p>
            <a:pPr marL="0" lvl="0" indent="0" algn="l" rtl="0">
              <a:spcBef>
                <a:spcPts val="1200"/>
              </a:spcBef>
              <a:spcAft>
                <a:spcPts val="0"/>
              </a:spcAft>
              <a:buNone/>
            </a:pPr>
            <a:r>
              <a:rPr lang="en" sz="1300" b="1">
                <a:solidFill>
                  <a:schemeClr val="dk1"/>
                </a:solidFill>
                <a:latin typeface="Roboto"/>
                <a:ea typeface="Roboto"/>
                <a:cs typeface="Roboto"/>
                <a:sym typeface="Roboto"/>
              </a:rPr>
              <a:t>Takeaway</a:t>
            </a:r>
            <a:r>
              <a:rPr lang="en" sz="13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While engagement is growing, it still lags behind competing categories.</a:t>
            </a:r>
            <a:endParaRPr sz="1200">
              <a:solidFill>
                <a:schemeClr val="dk1"/>
              </a:solidFill>
              <a:latin typeface="Roboto"/>
              <a:ea typeface="Roboto"/>
              <a:cs typeface="Roboto"/>
              <a:sym typeface="Roboto"/>
            </a:endParaRPr>
          </a:p>
          <a:p>
            <a:pPr marL="0" lvl="0" indent="0" algn="l" rtl="0">
              <a:spcBef>
                <a:spcPts val="1200"/>
              </a:spcBef>
              <a:spcAft>
                <a:spcPts val="0"/>
              </a:spcAft>
              <a:buNone/>
            </a:pPr>
            <a:r>
              <a:rPr lang="en" sz="1300" b="1">
                <a:solidFill>
                  <a:schemeClr val="dk1"/>
                </a:solidFill>
                <a:latin typeface="Roboto"/>
                <a:ea typeface="Roboto"/>
                <a:cs typeface="Roboto"/>
                <a:sym typeface="Roboto"/>
              </a:rPr>
              <a:t>Implication</a:t>
            </a:r>
            <a:r>
              <a:rPr lang="en" sz="13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Kindle Unlimited growth potential exists but needs strategic focus.</a:t>
            </a:r>
            <a:endParaRPr sz="1200">
              <a:solidFill>
                <a:schemeClr val="dk1"/>
              </a:solidFill>
              <a:latin typeface="Roboto"/>
              <a:ea typeface="Roboto"/>
              <a:cs typeface="Roboto"/>
              <a:sym typeface="Roboto"/>
            </a:endParaRPr>
          </a:p>
          <a:p>
            <a:pPr marL="0" lvl="0" indent="0" algn="l" rtl="0">
              <a:spcBef>
                <a:spcPts val="1200"/>
              </a:spcBef>
              <a:spcAft>
                <a:spcPts val="0"/>
              </a:spcAft>
              <a:buNone/>
            </a:pPr>
            <a:endParaRPr>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endParaRPr sz="1100">
              <a:solidFill>
                <a:schemeClr val="dk1"/>
              </a:solidFill>
              <a:latin typeface="Roboto"/>
              <a:ea typeface="Roboto"/>
              <a:cs typeface="Roboto"/>
              <a:sym typeface="Roboto"/>
            </a:endParaRPr>
          </a:p>
          <a:p>
            <a:pPr marL="0" lvl="0" indent="0" algn="l" rtl="0">
              <a:spcBef>
                <a:spcPts val="1200"/>
              </a:spcBef>
              <a:spcAft>
                <a:spcPts val="1200"/>
              </a:spcAft>
              <a:buNone/>
            </a:pPr>
            <a:endParaRPr>
              <a:latin typeface="Roboto"/>
              <a:ea typeface="Roboto"/>
              <a:cs typeface="Roboto"/>
              <a:sym typeface="Roboto"/>
            </a:endParaRPr>
          </a:p>
        </p:txBody>
      </p:sp>
      <p:pic>
        <p:nvPicPr>
          <p:cNvPr id="129" name="Google Shape;129;p24"/>
          <p:cNvPicPr preferRelativeResize="0"/>
          <p:nvPr/>
        </p:nvPicPr>
        <p:blipFill>
          <a:blip r:embed="rId3">
            <a:alphaModFix/>
          </a:blip>
          <a:stretch>
            <a:fillRect/>
          </a:stretch>
        </p:blipFill>
        <p:spPr>
          <a:xfrm>
            <a:off x="3245616" y="0"/>
            <a:ext cx="5898384"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body" idx="1"/>
          </p:nvPr>
        </p:nvSpPr>
        <p:spPr>
          <a:xfrm>
            <a:off x="216675" y="496750"/>
            <a:ext cx="2939100" cy="45150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300" b="1">
                <a:solidFill>
                  <a:schemeClr val="dk1"/>
                </a:solidFill>
                <a:latin typeface="Roboto"/>
                <a:ea typeface="Roboto"/>
                <a:cs typeface="Roboto"/>
                <a:sym typeface="Roboto"/>
              </a:rPr>
              <a:t>Key Insight</a:t>
            </a:r>
            <a:r>
              <a:rPr lang="en" sz="13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"Kindle Unlimited &amp; Best Seller" combined tags show significant review growth over the years. Where as “Best Seller books” show slower growth. </a:t>
            </a:r>
            <a:endParaRPr sz="1200">
              <a:solidFill>
                <a:schemeClr val="dk1"/>
              </a:solidFill>
              <a:latin typeface="Roboto"/>
              <a:ea typeface="Roboto"/>
              <a:cs typeface="Roboto"/>
              <a:sym typeface="Roboto"/>
            </a:endParaRPr>
          </a:p>
          <a:p>
            <a:pPr marL="0" lvl="0" indent="0" algn="l" rtl="0">
              <a:spcBef>
                <a:spcPts val="1200"/>
              </a:spcBef>
              <a:spcAft>
                <a:spcPts val="0"/>
              </a:spcAft>
              <a:buNone/>
            </a:pPr>
            <a:r>
              <a:rPr lang="en" sz="1300" b="1">
                <a:solidFill>
                  <a:schemeClr val="dk1"/>
                </a:solidFill>
                <a:latin typeface="Roboto"/>
                <a:ea typeface="Roboto"/>
                <a:cs typeface="Roboto"/>
                <a:sym typeface="Roboto"/>
              </a:rPr>
              <a:t>Takeaway</a:t>
            </a:r>
            <a:r>
              <a:rPr lang="en" sz="1300">
                <a:solidFill>
                  <a:schemeClr val="dk1"/>
                </a:solidFill>
                <a:latin typeface="Roboto"/>
                <a:ea typeface="Roboto"/>
                <a:cs typeface="Roboto"/>
                <a:sym typeface="Roboto"/>
              </a:rPr>
              <a:t>:</a:t>
            </a:r>
            <a:r>
              <a:rPr lang="en" sz="1200">
                <a:solidFill>
                  <a:schemeClr val="dk1"/>
                </a:solidFill>
                <a:latin typeface="Roboto"/>
                <a:ea typeface="Roboto"/>
                <a:cs typeface="Roboto"/>
                <a:sym typeface="Roboto"/>
              </a:rPr>
              <a:t> The combined tags effectively drive engagement but “Best Seller” tags alone may not drive sufficient engagement.</a:t>
            </a:r>
            <a:endParaRPr sz="1200">
              <a:solidFill>
                <a:schemeClr val="dk1"/>
              </a:solidFill>
              <a:latin typeface="Roboto"/>
              <a:ea typeface="Roboto"/>
              <a:cs typeface="Roboto"/>
              <a:sym typeface="Roboto"/>
            </a:endParaRPr>
          </a:p>
          <a:p>
            <a:pPr marL="0" lvl="0" indent="0" algn="l" rtl="0">
              <a:spcBef>
                <a:spcPts val="1200"/>
              </a:spcBef>
              <a:spcAft>
                <a:spcPts val="0"/>
              </a:spcAft>
              <a:buNone/>
            </a:pPr>
            <a:r>
              <a:rPr lang="en" sz="1300" b="1">
                <a:solidFill>
                  <a:schemeClr val="dk1"/>
                </a:solidFill>
                <a:latin typeface="Roboto"/>
                <a:ea typeface="Roboto"/>
                <a:cs typeface="Roboto"/>
                <a:sym typeface="Roboto"/>
              </a:rPr>
              <a:t>Implication</a:t>
            </a:r>
            <a:r>
              <a:rPr lang="en" sz="1300">
                <a:solidFill>
                  <a:schemeClr val="dk1"/>
                </a:solidFill>
                <a:latin typeface="Roboto"/>
                <a:ea typeface="Roboto"/>
                <a:cs typeface="Roboto"/>
                <a:sym typeface="Roboto"/>
              </a:rPr>
              <a:t>:</a:t>
            </a:r>
            <a:r>
              <a:rPr lang="en" sz="1200">
                <a:solidFill>
                  <a:schemeClr val="dk1"/>
                </a:solidFill>
                <a:latin typeface="Roboto"/>
                <a:ea typeface="Roboto"/>
                <a:cs typeface="Roboto"/>
                <a:sym typeface="Roboto"/>
              </a:rPr>
              <a:t> Prioritize blend marketing strategies to enhance visibility and reader interaction.</a:t>
            </a:r>
            <a:endParaRPr sz="1900">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endParaRPr sz="1100">
              <a:solidFill>
                <a:schemeClr val="dk1"/>
              </a:solidFill>
              <a:latin typeface="Roboto"/>
              <a:ea typeface="Roboto"/>
              <a:cs typeface="Roboto"/>
              <a:sym typeface="Roboto"/>
            </a:endParaRPr>
          </a:p>
          <a:p>
            <a:pPr marL="0" lvl="0" indent="0" algn="l" rtl="0">
              <a:spcBef>
                <a:spcPts val="1200"/>
              </a:spcBef>
              <a:spcAft>
                <a:spcPts val="1200"/>
              </a:spcAft>
              <a:buNone/>
            </a:pPr>
            <a:endParaRPr>
              <a:latin typeface="Roboto"/>
              <a:ea typeface="Roboto"/>
              <a:cs typeface="Roboto"/>
              <a:sym typeface="Roboto"/>
            </a:endParaRPr>
          </a:p>
        </p:txBody>
      </p:sp>
      <p:pic>
        <p:nvPicPr>
          <p:cNvPr id="135" name="Google Shape;135;p25"/>
          <p:cNvPicPr preferRelativeResize="0"/>
          <p:nvPr/>
        </p:nvPicPr>
        <p:blipFill>
          <a:blip r:embed="rId3">
            <a:alphaModFix/>
          </a:blip>
          <a:stretch>
            <a:fillRect/>
          </a:stretch>
        </p:blipFill>
        <p:spPr>
          <a:xfrm>
            <a:off x="3258770" y="0"/>
            <a:ext cx="5885229"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11700" y="290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oboto"/>
                <a:ea typeface="Roboto"/>
                <a:cs typeface="Roboto"/>
                <a:sym typeface="Roboto"/>
              </a:rPr>
              <a:t>Reflection </a:t>
            </a:r>
            <a:endParaRPr>
              <a:latin typeface="Roboto"/>
              <a:ea typeface="Roboto"/>
              <a:cs typeface="Roboto"/>
              <a:sym typeface="Roboto"/>
            </a:endParaRPr>
          </a:p>
        </p:txBody>
      </p:sp>
      <p:sp>
        <p:nvSpPr>
          <p:cNvPr id="141" name="Google Shape;141;p26"/>
          <p:cNvSpPr txBox="1">
            <a:spLocks noGrp="1"/>
          </p:cNvSpPr>
          <p:nvPr>
            <p:ph type="body" idx="1"/>
          </p:nvPr>
        </p:nvSpPr>
        <p:spPr>
          <a:xfrm>
            <a:off x="311700" y="988225"/>
            <a:ext cx="8629800" cy="3964800"/>
          </a:xfrm>
          <a:prstGeom prst="rect">
            <a:avLst/>
          </a:prstGeom>
        </p:spPr>
        <p:txBody>
          <a:bodyPr spcFirstLastPara="1" wrap="square" lIns="91425" tIns="91425" rIns="91425" bIns="91425" anchor="t" anchorCtr="0">
            <a:normAutofit fontScale="92500" lnSpcReduction="20000"/>
          </a:bodyPr>
          <a:lstStyle/>
          <a:p>
            <a:pPr marL="0" lvl="0" indent="0" algn="l" rtl="0">
              <a:spcBef>
                <a:spcPts val="1200"/>
              </a:spcBef>
              <a:spcAft>
                <a:spcPts val="0"/>
              </a:spcAft>
              <a:buClr>
                <a:schemeClr val="dk1"/>
              </a:buClr>
              <a:buSzPct val="66992"/>
              <a:buFont typeface="Arial"/>
              <a:buNone/>
            </a:pPr>
            <a:r>
              <a:rPr lang="en" sz="1641" b="1">
                <a:solidFill>
                  <a:schemeClr val="dk1"/>
                </a:solidFill>
                <a:latin typeface="Roboto"/>
                <a:ea typeface="Roboto"/>
                <a:cs typeface="Roboto"/>
                <a:sym typeface="Roboto"/>
              </a:rPr>
              <a:t>Gaps Identified:</a:t>
            </a:r>
            <a:endParaRPr sz="1641" b="1">
              <a:solidFill>
                <a:schemeClr val="dk1"/>
              </a:solidFill>
              <a:latin typeface="Roboto"/>
              <a:ea typeface="Roboto"/>
              <a:cs typeface="Roboto"/>
              <a:sym typeface="Roboto"/>
            </a:endParaRPr>
          </a:p>
          <a:p>
            <a:pPr marL="457200" lvl="0" indent="-312345" algn="l" rtl="0">
              <a:spcBef>
                <a:spcPts val="1200"/>
              </a:spcBef>
              <a:spcAft>
                <a:spcPts val="0"/>
              </a:spcAft>
              <a:buClr>
                <a:schemeClr val="dk1"/>
              </a:buClr>
              <a:buSzPct val="100000"/>
              <a:buChar char="●"/>
            </a:pPr>
            <a:r>
              <a:rPr lang="en" sz="1425" b="1">
                <a:solidFill>
                  <a:schemeClr val="dk1"/>
                </a:solidFill>
                <a:latin typeface="Roboto"/>
                <a:ea typeface="Roboto"/>
                <a:cs typeface="Roboto"/>
                <a:sym typeface="Roboto"/>
              </a:rPr>
              <a:t>Lack of high-profile titles in Kindle Unlimited: </a:t>
            </a:r>
            <a:r>
              <a:rPr lang="en" sz="1425">
                <a:solidFill>
                  <a:schemeClr val="dk1"/>
                </a:solidFill>
                <a:latin typeface="Roboto"/>
                <a:ea typeface="Roboto"/>
                <a:cs typeface="Roboto"/>
                <a:sym typeface="Roboto"/>
              </a:rPr>
              <a:t>Explore how the absence of popular, high-profile titles affects reader expectations and engagement.</a:t>
            </a:r>
            <a:endParaRPr sz="1425">
              <a:solidFill>
                <a:schemeClr val="dk1"/>
              </a:solidFill>
              <a:latin typeface="Roboto"/>
              <a:ea typeface="Roboto"/>
              <a:cs typeface="Roboto"/>
              <a:sym typeface="Roboto"/>
            </a:endParaRPr>
          </a:p>
          <a:p>
            <a:pPr marL="457200" lvl="0" indent="-312345" algn="l" rtl="0">
              <a:spcBef>
                <a:spcPts val="0"/>
              </a:spcBef>
              <a:spcAft>
                <a:spcPts val="0"/>
              </a:spcAft>
              <a:buClr>
                <a:schemeClr val="dk1"/>
              </a:buClr>
              <a:buSzPct val="100000"/>
              <a:buChar char="●"/>
            </a:pPr>
            <a:r>
              <a:rPr lang="en" sz="1425" b="1">
                <a:solidFill>
                  <a:schemeClr val="dk1"/>
                </a:solidFill>
                <a:latin typeface="Roboto"/>
                <a:ea typeface="Roboto"/>
                <a:cs typeface="Roboto"/>
                <a:sym typeface="Roboto"/>
              </a:rPr>
              <a:t>Limited Data on Reader Preferences: </a:t>
            </a:r>
            <a:r>
              <a:rPr lang="en" sz="1425">
                <a:solidFill>
                  <a:schemeClr val="dk1"/>
                </a:solidFill>
                <a:latin typeface="Roboto"/>
                <a:ea typeface="Roboto"/>
                <a:cs typeface="Roboto"/>
                <a:sym typeface="Roboto"/>
              </a:rPr>
              <a:t>Need for deeper exploration of how different genres impact reader engagement. This analysis focuses on reviews and ratings but it lacks qualitative data on reader motivations and preferences. Why readers choose certain books?</a:t>
            </a:r>
            <a:endParaRPr sz="1425">
              <a:solidFill>
                <a:schemeClr val="dk1"/>
              </a:solidFill>
              <a:latin typeface="Roboto"/>
              <a:ea typeface="Roboto"/>
              <a:cs typeface="Roboto"/>
              <a:sym typeface="Roboto"/>
            </a:endParaRPr>
          </a:p>
          <a:p>
            <a:pPr marL="457200" lvl="0" indent="-312345" algn="l" rtl="0">
              <a:spcBef>
                <a:spcPts val="0"/>
              </a:spcBef>
              <a:spcAft>
                <a:spcPts val="0"/>
              </a:spcAft>
              <a:buClr>
                <a:schemeClr val="dk1"/>
              </a:buClr>
              <a:buSzPct val="100000"/>
              <a:buChar char="●"/>
            </a:pPr>
            <a:r>
              <a:rPr lang="en" sz="1425" b="1">
                <a:solidFill>
                  <a:schemeClr val="dk1"/>
                </a:solidFill>
                <a:latin typeface="Roboto"/>
                <a:ea typeface="Roboto"/>
                <a:cs typeface="Roboto"/>
                <a:sym typeface="Roboto"/>
              </a:rPr>
              <a:t>Diversity of Titles in the "Other" Category: </a:t>
            </a:r>
            <a:r>
              <a:rPr lang="en" sz="1425">
                <a:solidFill>
                  <a:schemeClr val="dk1"/>
                </a:solidFill>
                <a:latin typeface="Roboto"/>
                <a:ea typeface="Roboto"/>
                <a:cs typeface="Roboto"/>
                <a:sym typeface="Roboto"/>
              </a:rPr>
              <a:t>Need to analyze the specific types of books within the "Other" category. Understanding what genres or themes are resonating with readers can help shape future recommendations. </a:t>
            </a:r>
            <a:endParaRPr sz="1425">
              <a:solidFill>
                <a:schemeClr val="dk1"/>
              </a:solidFill>
              <a:latin typeface="Roboto"/>
              <a:ea typeface="Roboto"/>
              <a:cs typeface="Roboto"/>
              <a:sym typeface="Roboto"/>
            </a:endParaRPr>
          </a:p>
          <a:p>
            <a:pPr marL="457200" lvl="0" indent="-312345" algn="l" rtl="0">
              <a:spcBef>
                <a:spcPts val="0"/>
              </a:spcBef>
              <a:spcAft>
                <a:spcPts val="0"/>
              </a:spcAft>
              <a:buClr>
                <a:schemeClr val="dk1"/>
              </a:buClr>
              <a:buSzPct val="100000"/>
              <a:buChar char="●"/>
            </a:pPr>
            <a:r>
              <a:rPr lang="en" sz="1425" b="1">
                <a:solidFill>
                  <a:schemeClr val="dk1"/>
                </a:solidFill>
                <a:latin typeface="Roboto"/>
                <a:ea typeface="Roboto"/>
                <a:cs typeface="Roboto"/>
                <a:sym typeface="Roboto"/>
              </a:rPr>
              <a:t>Comparative Analysis with Competing Platforms: </a:t>
            </a:r>
            <a:r>
              <a:rPr lang="en" sz="1425">
                <a:solidFill>
                  <a:schemeClr val="dk1"/>
                </a:solidFill>
                <a:latin typeface="Roboto"/>
                <a:ea typeface="Roboto"/>
                <a:cs typeface="Roboto"/>
                <a:sym typeface="Roboto"/>
              </a:rPr>
              <a:t>Comparative data with other platforms (like Audible or traditional publishing) could provide a fuller picture of the market dynamics and how Kindle Unlimited stacks up against competitors.</a:t>
            </a:r>
            <a:endParaRPr sz="1425">
              <a:solidFill>
                <a:schemeClr val="dk1"/>
              </a:solidFill>
              <a:latin typeface="Roboto"/>
              <a:ea typeface="Roboto"/>
              <a:cs typeface="Roboto"/>
              <a:sym typeface="Roboto"/>
            </a:endParaRPr>
          </a:p>
          <a:p>
            <a:pPr marL="457200" lvl="0" indent="-312345" algn="l" rtl="0">
              <a:spcBef>
                <a:spcPts val="0"/>
              </a:spcBef>
              <a:spcAft>
                <a:spcPts val="0"/>
              </a:spcAft>
              <a:buClr>
                <a:schemeClr val="dk1"/>
              </a:buClr>
              <a:buSzPct val="100000"/>
              <a:buChar char="●"/>
            </a:pPr>
            <a:r>
              <a:rPr lang="en" sz="1425" b="1">
                <a:solidFill>
                  <a:schemeClr val="dk1"/>
                </a:solidFill>
                <a:latin typeface="Roboto"/>
                <a:ea typeface="Roboto"/>
                <a:cs typeface="Roboto"/>
                <a:sym typeface="Roboto"/>
              </a:rPr>
              <a:t>Future Data Needs: </a:t>
            </a:r>
            <a:r>
              <a:rPr lang="en" sz="1425">
                <a:solidFill>
                  <a:schemeClr val="dk1"/>
                </a:solidFill>
                <a:latin typeface="Roboto"/>
                <a:ea typeface="Roboto"/>
                <a:cs typeface="Roboto"/>
                <a:sym typeface="Roboto"/>
              </a:rPr>
              <a:t>Consumer Surveys, Market Analysis, Competitive Analysis, Engagement Metrics, Content Quality, and Assessment. </a:t>
            </a:r>
            <a:endParaRPr sz="1425">
              <a:solidFill>
                <a:schemeClr val="dk1"/>
              </a:solidFill>
              <a:latin typeface="Roboto"/>
              <a:ea typeface="Roboto"/>
              <a:cs typeface="Roboto"/>
              <a:sym typeface="Roboto"/>
            </a:endParaRPr>
          </a:p>
          <a:p>
            <a:pPr marL="0" lvl="0" indent="0" algn="l" rtl="0">
              <a:spcBef>
                <a:spcPts val="1200"/>
              </a:spcBef>
              <a:spcAft>
                <a:spcPts val="0"/>
              </a:spcAft>
              <a:buNone/>
            </a:pPr>
            <a:endParaRPr sz="1100" b="1">
              <a:solidFill>
                <a:schemeClr val="dk1"/>
              </a:solidFill>
              <a:latin typeface="Roboto"/>
              <a:ea typeface="Roboto"/>
              <a:cs typeface="Roboto"/>
              <a:sym typeface="Roboto"/>
            </a:endParaRPr>
          </a:p>
          <a:p>
            <a:pPr marL="0" lvl="0" indent="0" algn="l" rtl="0">
              <a:spcBef>
                <a:spcPts val="1200"/>
              </a:spcBef>
              <a:spcAft>
                <a:spcPts val="0"/>
              </a:spcAft>
              <a:buNone/>
            </a:pPr>
            <a:endParaRPr sz="1100" b="1">
              <a:solidFill>
                <a:schemeClr val="dk1"/>
              </a:solidFill>
              <a:latin typeface="Roboto"/>
              <a:ea typeface="Roboto"/>
              <a:cs typeface="Roboto"/>
              <a:sym typeface="Roboto"/>
            </a:endParaRPr>
          </a:p>
          <a:p>
            <a:pPr marL="0" lvl="0" indent="0" algn="l" rtl="0">
              <a:spcBef>
                <a:spcPts val="1200"/>
              </a:spcBef>
              <a:spcAft>
                <a:spcPts val="1200"/>
              </a:spcAft>
              <a:buNone/>
            </a:pPr>
            <a:endParaRPr sz="1100">
              <a:solidFill>
                <a:schemeClr val="dk1"/>
              </a:solidFill>
              <a:latin typeface="Roboto"/>
              <a:ea typeface="Roboto"/>
              <a:cs typeface="Roboto"/>
              <a:sym typeface="Roboto"/>
            </a:endParaRPr>
          </a:p>
        </p:txBody>
      </p:sp>
      <p:cxnSp>
        <p:nvCxnSpPr>
          <p:cNvPr id="142" name="Google Shape;142;p26"/>
          <p:cNvCxnSpPr/>
          <p:nvPr/>
        </p:nvCxnSpPr>
        <p:spPr>
          <a:xfrm>
            <a:off x="397400" y="862938"/>
            <a:ext cx="790500" cy="0"/>
          </a:xfrm>
          <a:prstGeom prst="straightConnector1">
            <a:avLst/>
          </a:prstGeom>
          <a:noFill/>
          <a:ln w="28575" cap="flat" cmpd="sng">
            <a:solidFill>
              <a:srgbClr val="FFAD07"/>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oboto"/>
                <a:ea typeface="Roboto"/>
                <a:cs typeface="Roboto"/>
                <a:sym typeface="Roboto"/>
              </a:rPr>
              <a:t>Consumer Sentiment</a:t>
            </a:r>
            <a:endParaRPr>
              <a:latin typeface="Roboto"/>
              <a:ea typeface="Roboto"/>
              <a:cs typeface="Roboto"/>
              <a:sym typeface="Roboto"/>
            </a:endParaRPr>
          </a:p>
        </p:txBody>
      </p:sp>
      <p:sp>
        <p:nvSpPr>
          <p:cNvPr id="148" name="Google Shape;148;p27"/>
          <p:cNvSpPr txBox="1">
            <a:spLocks noGrp="1"/>
          </p:cNvSpPr>
          <p:nvPr>
            <p:ph type="body" idx="1"/>
          </p:nvPr>
        </p:nvSpPr>
        <p:spPr>
          <a:xfrm>
            <a:off x="311700" y="1152475"/>
            <a:ext cx="5283900" cy="3990900"/>
          </a:xfrm>
          <a:prstGeom prst="rect">
            <a:avLst/>
          </a:prstGeom>
        </p:spPr>
        <p:txBody>
          <a:bodyPr spcFirstLastPara="1" wrap="square" lIns="91425" tIns="91425" rIns="91425" bIns="91425" anchor="t" anchorCtr="0">
            <a:normAutofit lnSpcReduction="20000"/>
          </a:bodyPr>
          <a:lstStyle/>
          <a:p>
            <a:pPr marL="0" lvl="0" indent="0" algn="l" rtl="0">
              <a:spcBef>
                <a:spcPts val="1200"/>
              </a:spcBef>
              <a:spcAft>
                <a:spcPts val="0"/>
              </a:spcAft>
              <a:buNone/>
            </a:pPr>
            <a:r>
              <a:rPr lang="en" sz="1300" b="1">
                <a:solidFill>
                  <a:schemeClr val="dk1"/>
                </a:solidFill>
                <a:latin typeface="Roboto"/>
                <a:ea typeface="Roboto"/>
                <a:cs typeface="Roboto"/>
                <a:sym typeface="Roboto"/>
              </a:rPr>
              <a:t>Reader Expectations and Perceptions: </a:t>
            </a:r>
            <a:endParaRPr sz="1300" b="1">
              <a:solidFill>
                <a:schemeClr val="dk1"/>
              </a:solidFill>
              <a:latin typeface="Roboto"/>
              <a:ea typeface="Roboto"/>
              <a:cs typeface="Roboto"/>
              <a:sym typeface="Roboto"/>
            </a:endParaRPr>
          </a:p>
          <a:p>
            <a:pPr marL="457200" lvl="0" indent="-304800" algn="l" rtl="0">
              <a:spcBef>
                <a:spcPts val="120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absence of high-profile titles  in Kindle Unlimited shapes reader expectations, potentially leading to reduced engagement. </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Higher engagement in the “Other” tag category suggests the importance of balancing popular and diverse selections to enhance user value.</a:t>
            </a:r>
            <a:endParaRPr sz="120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Books in the “Other” category may include these high-profile titles, such as books marked as Goodreads Choice, Editor's Picks, and current popular genres, which were not analyzed in this study.</a:t>
            </a:r>
            <a:endParaRPr sz="1200">
              <a:solidFill>
                <a:schemeClr val="dk1"/>
              </a:solidFill>
              <a:latin typeface="Roboto"/>
              <a:ea typeface="Roboto"/>
              <a:cs typeface="Roboto"/>
              <a:sym typeface="Roboto"/>
            </a:endParaRPr>
          </a:p>
          <a:p>
            <a:pPr marL="0" lvl="0" indent="0" algn="l" rtl="0">
              <a:spcBef>
                <a:spcPts val="1200"/>
              </a:spcBef>
              <a:spcAft>
                <a:spcPts val="0"/>
              </a:spcAft>
              <a:buNone/>
            </a:pPr>
            <a:r>
              <a:rPr lang="en" sz="1300" b="1">
                <a:solidFill>
                  <a:schemeClr val="dk1"/>
                </a:solidFill>
                <a:latin typeface="Roboto"/>
                <a:ea typeface="Roboto"/>
                <a:cs typeface="Roboto"/>
                <a:sym typeface="Roboto"/>
              </a:rPr>
              <a:t>Implication:</a:t>
            </a:r>
            <a:r>
              <a:rPr lang="en" sz="11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A diverse selection of books in the “Other” category can attract a wider audience on Kindle Unlimited and increase reader engagement.</a:t>
            </a:r>
            <a:endParaRPr sz="1200">
              <a:solidFill>
                <a:schemeClr val="dk1"/>
              </a:solidFill>
              <a:latin typeface="Roboto"/>
              <a:ea typeface="Roboto"/>
              <a:cs typeface="Roboto"/>
              <a:sym typeface="Roboto"/>
            </a:endParaRPr>
          </a:p>
          <a:p>
            <a:pPr marL="0" lvl="0" indent="0" algn="l" rtl="0">
              <a:spcBef>
                <a:spcPts val="1200"/>
              </a:spcBef>
              <a:spcAft>
                <a:spcPts val="0"/>
              </a:spcAft>
              <a:buNone/>
            </a:pPr>
            <a:endParaRPr sz="1100" b="1">
              <a:solidFill>
                <a:schemeClr val="dk1"/>
              </a:solidFill>
              <a:latin typeface="Roboto"/>
              <a:ea typeface="Roboto"/>
              <a:cs typeface="Roboto"/>
              <a:sym typeface="Roboto"/>
            </a:endParaRPr>
          </a:p>
          <a:p>
            <a:pPr marL="0" lvl="0" indent="0" algn="l" rtl="0">
              <a:spcBef>
                <a:spcPts val="1200"/>
              </a:spcBef>
              <a:spcAft>
                <a:spcPts val="0"/>
              </a:spcAft>
              <a:buNone/>
            </a:pPr>
            <a:endParaRPr sz="1100" b="1">
              <a:solidFill>
                <a:schemeClr val="dk1"/>
              </a:solidFill>
              <a:latin typeface="Roboto"/>
              <a:ea typeface="Roboto"/>
              <a:cs typeface="Roboto"/>
              <a:sym typeface="Roboto"/>
            </a:endParaRPr>
          </a:p>
          <a:p>
            <a:pPr marL="0" lvl="0" indent="0" algn="l" rtl="0">
              <a:spcBef>
                <a:spcPts val="1200"/>
              </a:spcBef>
              <a:spcAft>
                <a:spcPts val="1200"/>
              </a:spcAft>
              <a:buNone/>
            </a:pPr>
            <a:endParaRPr sz="1100">
              <a:solidFill>
                <a:schemeClr val="dk1"/>
              </a:solidFill>
              <a:latin typeface="Roboto"/>
              <a:ea typeface="Roboto"/>
              <a:cs typeface="Roboto"/>
              <a:sym typeface="Roboto"/>
            </a:endParaRPr>
          </a:p>
        </p:txBody>
      </p:sp>
      <p:cxnSp>
        <p:nvCxnSpPr>
          <p:cNvPr id="149" name="Google Shape;149;p27"/>
          <p:cNvCxnSpPr/>
          <p:nvPr/>
        </p:nvCxnSpPr>
        <p:spPr>
          <a:xfrm>
            <a:off x="397400" y="1017713"/>
            <a:ext cx="790500" cy="0"/>
          </a:xfrm>
          <a:prstGeom prst="straightConnector1">
            <a:avLst/>
          </a:prstGeom>
          <a:noFill/>
          <a:ln w="28575" cap="flat" cmpd="sng">
            <a:solidFill>
              <a:srgbClr val="FFAD07"/>
            </a:solidFill>
            <a:prstDash val="solid"/>
            <a:round/>
            <a:headEnd type="none" w="med" len="med"/>
            <a:tailEnd type="none" w="med" len="med"/>
          </a:ln>
        </p:spPr>
      </p:cxnSp>
      <p:pic>
        <p:nvPicPr>
          <p:cNvPr id="150" name="Google Shape;150;p27"/>
          <p:cNvPicPr preferRelativeResize="0"/>
          <p:nvPr/>
        </p:nvPicPr>
        <p:blipFill rotWithShape="1">
          <a:blip r:embed="rId3">
            <a:alphaModFix/>
          </a:blip>
          <a:srcRect l="19705" r="12323"/>
          <a:stretch/>
        </p:blipFill>
        <p:spPr>
          <a:xfrm>
            <a:off x="5648075" y="0"/>
            <a:ext cx="3495926"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oboto"/>
                <a:ea typeface="Roboto"/>
                <a:cs typeface="Roboto"/>
                <a:sym typeface="Roboto"/>
              </a:rPr>
              <a:t>Conclusion and Recommendations</a:t>
            </a:r>
            <a:endParaRPr>
              <a:latin typeface="Roboto"/>
              <a:ea typeface="Roboto"/>
              <a:cs typeface="Roboto"/>
              <a:sym typeface="Roboto"/>
            </a:endParaRPr>
          </a:p>
        </p:txBody>
      </p:sp>
      <p:sp>
        <p:nvSpPr>
          <p:cNvPr id="156" name="Google Shape;156;p28"/>
          <p:cNvSpPr txBox="1">
            <a:spLocks noGrp="1"/>
          </p:cNvSpPr>
          <p:nvPr>
            <p:ph type="body" idx="1"/>
          </p:nvPr>
        </p:nvSpPr>
        <p:spPr>
          <a:xfrm>
            <a:off x="311700" y="1152475"/>
            <a:ext cx="8520600" cy="3859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Clr>
                <a:schemeClr val="dk1"/>
              </a:buClr>
              <a:buSzPts val="1100"/>
              <a:buFont typeface="Arial"/>
              <a:buNone/>
            </a:pPr>
            <a:r>
              <a:rPr lang="en" sz="1300" b="1">
                <a:solidFill>
                  <a:schemeClr val="dk1"/>
                </a:solidFill>
                <a:latin typeface="Roboto"/>
                <a:ea typeface="Roboto"/>
                <a:cs typeface="Roboto"/>
                <a:sym typeface="Roboto"/>
              </a:rPr>
              <a:t>Conclusion</a:t>
            </a:r>
            <a:r>
              <a:rPr lang="en" sz="13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Reject the Alternative Hypothesis. The data indicates that while combined tags can enhance visibility, they do not guarantee higher engagement compared to other titles, particularly those in the “Other” category that significantly outperforms them. </a:t>
            </a:r>
            <a:endParaRPr sz="1200">
              <a:solidFill>
                <a:schemeClr val="dk1"/>
              </a:solidFill>
              <a:latin typeface="Roboto"/>
              <a:ea typeface="Roboto"/>
              <a:cs typeface="Roboto"/>
              <a:sym typeface="Roboto"/>
            </a:endParaRPr>
          </a:p>
          <a:p>
            <a:pPr marL="0" lvl="0" indent="0" algn="l" rtl="0">
              <a:spcBef>
                <a:spcPts val="1200"/>
              </a:spcBef>
              <a:spcAft>
                <a:spcPts val="0"/>
              </a:spcAft>
              <a:buNone/>
            </a:pPr>
            <a:r>
              <a:rPr lang="en" sz="1100" b="1">
                <a:solidFill>
                  <a:schemeClr val="dk1"/>
                </a:solidFill>
                <a:latin typeface="Roboto"/>
                <a:ea typeface="Roboto"/>
                <a:cs typeface="Roboto"/>
                <a:sym typeface="Roboto"/>
              </a:rPr>
              <a:t>I</a:t>
            </a:r>
            <a:r>
              <a:rPr lang="en" sz="1300" b="1">
                <a:solidFill>
                  <a:schemeClr val="dk1"/>
                </a:solidFill>
                <a:latin typeface="Roboto"/>
                <a:ea typeface="Roboto"/>
                <a:cs typeface="Roboto"/>
                <a:sym typeface="Roboto"/>
              </a:rPr>
              <a:t>mplications:</a:t>
            </a:r>
            <a:endParaRPr sz="1300" b="1">
              <a:solidFill>
                <a:schemeClr val="dk1"/>
              </a:solidFill>
              <a:latin typeface="Roboto"/>
              <a:ea typeface="Roboto"/>
              <a:cs typeface="Roboto"/>
              <a:sym typeface="Roboto"/>
            </a:endParaRPr>
          </a:p>
          <a:p>
            <a:pPr marL="457200" lvl="0" indent="-304800" algn="l" rtl="0">
              <a:spcBef>
                <a:spcPts val="1200"/>
              </a:spcBef>
              <a:spcAft>
                <a:spcPts val="0"/>
              </a:spcAft>
              <a:buClr>
                <a:schemeClr val="dk1"/>
              </a:buClr>
              <a:buSzPts val="1200"/>
              <a:buAutoNum type="arabicPeriod"/>
            </a:pPr>
            <a:r>
              <a:rPr lang="en" sz="1200" b="1">
                <a:solidFill>
                  <a:schemeClr val="dk1"/>
                </a:solidFill>
                <a:latin typeface="Roboto"/>
                <a:ea typeface="Roboto"/>
                <a:cs typeface="Roboto"/>
                <a:sym typeface="Roboto"/>
              </a:rPr>
              <a:t>Market Shift:</a:t>
            </a:r>
            <a:r>
              <a:rPr lang="en" sz="1200">
                <a:solidFill>
                  <a:schemeClr val="dk1"/>
                </a:solidFill>
                <a:latin typeface="Roboto"/>
                <a:ea typeface="Roboto"/>
                <a:cs typeface="Roboto"/>
                <a:sym typeface="Roboto"/>
              </a:rPr>
              <a:t> Consumer preferences may favor diverse titles over traditional tags.</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AutoNum type="arabicPeriod"/>
            </a:pPr>
            <a:r>
              <a:rPr lang="en" sz="1200" b="1">
                <a:solidFill>
                  <a:schemeClr val="dk1"/>
                </a:solidFill>
                <a:latin typeface="Roboto"/>
                <a:ea typeface="Roboto"/>
                <a:cs typeface="Roboto"/>
                <a:sym typeface="Roboto"/>
              </a:rPr>
              <a:t>Engagement Strategy:</a:t>
            </a:r>
            <a:r>
              <a:rPr lang="en" sz="1200">
                <a:solidFill>
                  <a:schemeClr val="dk1"/>
                </a:solidFill>
                <a:latin typeface="Roboto"/>
                <a:ea typeface="Roboto"/>
                <a:cs typeface="Roboto"/>
                <a:sym typeface="Roboto"/>
              </a:rPr>
              <a:t> Tags alone aren’t enough; quality content matters.</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AutoNum type="arabicPeriod"/>
            </a:pPr>
            <a:r>
              <a:rPr lang="en" sz="1200" b="1">
                <a:solidFill>
                  <a:schemeClr val="dk1"/>
                </a:solidFill>
                <a:latin typeface="Roboto"/>
                <a:ea typeface="Roboto"/>
                <a:cs typeface="Roboto"/>
                <a:sym typeface="Roboto"/>
              </a:rPr>
              <a:t>Broaden Offerings:</a:t>
            </a:r>
            <a:r>
              <a:rPr lang="en" sz="1200">
                <a:solidFill>
                  <a:schemeClr val="dk1"/>
                </a:solidFill>
                <a:latin typeface="Roboto"/>
                <a:ea typeface="Roboto"/>
                <a:cs typeface="Roboto"/>
                <a:sym typeface="Roboto"/>
              </a:rPr>
              <a:t> Expanding the range of titles could enhance reader engagement.</a:t>
            </a:r>
            <a:endParaRPr sz="1200">
              <a:solidFill>
                <a:schemeClr val="dk1"/>
              </a:solidFill>
              <a:latin typeface="Roboto"/>
              <a:ea typeface="Roboto"/>
              <a:cs typeface="Roboto"/>
              <a:sym typeface="Roboto"/>
            </a:endParaRPr>
          </a:p>
          <a:p>
            <a:pPr marL="0" lvl="0" indent="0" algn="l" rtl="0">
              <a:spcBef>
                <a:spcPts val="1400"/>
              </a:spcBef>
              <a:spcAft>
                <a:spcPts val="0"/>
              </a:spcAft>
              <a:buNone/>
            </a:pPr>
            <a:r>
              <a:rPr lang="en" sz="1300" b="1">
                <a:solidFill>
                  <a:schemeClr val="dk1"/>
                </a:solidFill>
                <a:latin typeface="Roboto"/>
                <a:ea typeface="Roboto"/>
                <a:cs typeface="Roboto"/>
                <a:sym typeface="Roboto"/>
              </a:rPr>
              <a:t>Recommendations:</a:t>
            </a:r>
            <a:endParaRPr sz="1300" b="1">
              <a:solidFill>
                <a:schemeClr val="dk1"/>
              </a:solidFill>
              <a:latin typeface="Roboto"/>
              <a:ea typeface="Roboto"/>
              <a:cs typeface="Roboto"/>
              <a:sym typeface="Roboto"/>
            </a:endParaRPr>
          </a:p>
          <a:p>
            <a:pPr marL="457200" lvl="0" indent="-304800" algn="l" rtl="0">
              <a:spcBef>
                <a:spcPts val="1200"/>
              </a:spcBef>
              <a:spcAft>
                <a:spcPts val="0"/>
              </a:spcAft>
              <a:buClr>
                <a:schemeClr val="dk1"/>
              </a:buClr>
              <a:buSzPts val="1200"/>
              <a:buAutoNum type="arabicPeriod"/>
            </a:pPr>
            <a:r>
              <a:rPr lang="en" sz="1200" b="1">
                <a:solidFill>
                  <a:schemeClr val="dk1"/>
                </a:solidFill>
                <a:latin typeface="Roboto"/>
                <a:ea typeface="Roboto"/>
                <a:cs typeface="Roboto"/>
                <a:sym typeface="Roboto"/>
              </a:rPr>
              <a:t>Enhance Title Selection:</a:t>
            </a:r>
            <a:r>
              <a:rPr lang="en" sz="1200">
                <a:solidFill>
                  <a:schemeClr val="dk1"/>
                </a:solidFill>
                <a:latin typeface="Roboto"/>
                <a:ea typeface="Roboto"/>
                <a:cs typeface="Roboto"/>
                <a:sym typeface="Roboto"/>
              </a:rPr>
              <a:t> Seek publishing deals for well-rated titles in the "Other" category.</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AutoNum type="arabicPeriod"/>
            </a:pPr>
            <a:r>
              <a:rPr lang="en" sz="1200" b="1">
                <a:solidFill>
                  <a:schemeClr val="dk1"/>
                </a:solidFill>
                <a:latin typeface="Roboto"/>
                <a:ea typeface="Roboto"/>
                <a:cs typeface="Roboto"/>
                <a:sym typeface="Roboto"/>
              </a:rPr>
              <a:t>Combine Strategies:</a:t>
            </a:r>
            <a:r>
              <a:rPr lang="en" sz="1200">
                <a:solidFill>
                  <a:schemeClr val="dk1"/>
                </a:solidFill>
                <a:latin typeface="Roboto"/>
                <a:ea typeface="Roboto"/>
                <a:cs typeface="Roboto"/>
                <a:sym typeface="Roboto"/>
              </a:rPr>
              <a:t> Leverage and maintain both Kindle Unlimited and Best Seller tags for improved engagement, focusing on quality.</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AutoNum type="arabicPeriod"/>
            </a:pPr>
            <a:r>
              <a:rPr lang="en" sz="1200" b="1">
                <a:solidFill>
                  <a:schemeClr val="dk1"/>
                </a:solidFill>
                <a:latin typeface="Roboto"/>
                <a:ea typeface="Roboto"/>
                <a:cs typeface="Roboto"/>
                <a:sym typeface="Roboto"/>
              </a:rPr>
              <a:t>Explore Partnerships:</a:t>
            </a:r>
            <a:r>
              <a:rPr lang="en" sz="1200">
                <a:solidFill>
                  <a:schemeClr val="dk1"/>
                </a:solidFill>
                <a:latin typeface="Roboto"/>
                <a:ea typeface="Roboto"/>
                <a:cs typeface="Roboto"/>
                <a:sym typeface="Roboto"/>
              </a:rPr>
              <a:t> Explore partnerships with popular titles in the “Other” category while promoting combined tags for greater visibility.</a:t>
            </a:r>
            <a:endParaRPr sz="1200">
              <a:solidFill>
                <a:schemeClr val="dk1"/>
              </a:solidFill>
              <a:latin typeface="Roboto"/>
              <a:ea typeface="Roboto"/>
              <a:cs typeface="Roboto"/>
              <a:sym typeface="Roboto"/>
            </a:endParaRPr>
          </a:p>
          <a:p>
            <a:pPr marL="0" lvl="0" indent="0" algn="l" rtl="0">
              <a:spcBef>
                <a:spcPts val="1200"/>
              </a:spcBef>
              <a:spcAft>
                <a:spcPts val="0"/>
              </a:spcAft>
              <a:buNone/>
            </a:pPr>
            <a:endParaRPr sz="1100" b="1">
              <a:solidFill>
                <a:schemeClr val="dk1"/>
              </a:solidFill>
              <a:latin typeface="Roboto"/>
              <a:ea typeface="Roboto"/>
              <a:cs typeface="Roboto"/>
              <a:sym typeface="Roboto"/>
            </a:endParaRPr>
          </a:p>
          <a:p>
            <a:pPr marL="0" lvl="0" indent="0" algn="l" rtl="0">
              <a:spcBef>
                <a:spcPts val="1200"/>
              </a:spcBef>
              <a:spcAft>
                <a:spcPts val="1200"/>
              </a:spcAft>
              <a:buNone/>
            </a:pPr>
            <a:endParaRPr>
              <a:latin typeface="Roboto"/>
              <a:ea typeface="Roboto"/>
              <a:cs typeface="Roboto"/>
              <a:sym typeface="Roboto"/>
            </a:endParaRPr>
          </a:p>
        </p:txBody>
      </p:sp>
      <p:cxnSp>
        <p:nvCxnSpPr>
          <p:cNvPr id="157" name="Google Shape;157;p28"/>
          <p:cNvCxnSpPr/>
          <p:nvPr/>
        </p:nvCxnSpPr>
        <p:spPr>
          <a:xfrm>
            <a:off x="397400" y="1017713"/>
            <a:ext cx="790500" cy="0"/>
          </a:xfrm>
          <a:prstGeom prst="straightConnector1">
            <a:avLst/>
          </a:prstGeom>
          <a:noFill/>
          <a:ln w="28575" cap="flat" cmpd="sng">
            <a:solidFill>
              <a:srgbClr val="FFAD07"/>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1348950" y="1126275"/>
            <a:ext cx="6446100" cy="2141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sz="5200">
              <a:latin typeface="Roboto"/>
              <a:ea typeface="Roboto"/>
              <a:cs typeface="Roboto"/>
              <a:sym typeface="Roboto"/>
            </a:endParaRPr>
          </a:p>
          <a:p>
            <a:pPr marL="0" lvl="0" indent="0" algn="ctr" rtl="0">
              <a:spcBef>
                <a:spcPts val="0"/>
              </a:spcBef>
              <a:spcAft>
                <a:spcPts val="0"/>
              </a:spcAft>
              <a:buNone/>
            </a:pPr>
            <a:r>
              <a:rPr lang="en" sz="5200">
                <a:latin typeface="Roboto"/>
                <a:ea typeface="Roboto"/>
                <a:cs typeface="Roboto"/>
                <a:sym typeface="Roboto"/>
              </a:rPr>
              <a:t>Questions?</a:t>
            </a:r>
            <a:endParaRPr sz="5200">
              <a:latin typeface="Roboto"/>
              <a:ea typeface="Roboto"/>
              <a:cs typeface="Roboto"/>
              <a:sym typeface="Roboto"/>
            </a:endParaRPr>
          </a:p>
        </p:txBody>
      </p:sp>
      <p:pic>
        <p:nvPicPr>
          <p:cNvPr id="163" name="Google Shape;163;p29"/>
          <p:cNvPicPr preferRelativeResize="0"/>
          <p:nvPr/>
        </p:nvPicPr>
        <p:blipFill>
          <a:blip r:embed="rId3">
            <a:alphaModFix/>
          </a:blip>
          <a:stretch>
            <a:fillRect/>
          </a:stretch>
        </p:blipFill>
        <p:spPr>
          <a:xfrm>
            <a:off x="5811375" y="0"/>
            <a:ext cx="3332624" cy="893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oboto"/>
                <a:ea typeface="Roboto"/>
                <a:cs typeface="Roboto"/>
                <a:sym typeface="Roboto"/>
              </a:rPr>
              <a:t>Data Background</a:t>
            </a:r>
            <a:endParaRPr>
              <a:latin typeface="Roboto"/>
              <a:ea typeface="Roboto"/>
              <a:cs typeface="Roboto"/>
              <a:sym typeface="Roboto"/>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10000"/>
          </a:bodyPr>
          <a:lstStyle/>
          <a:p>
            <a:pPr marL="0" lvl="0" indent="0" algn="l" rtl="0">
              <a:spcBef>
                <a:spcPts val="0"/>
              </a:spcBef>
              <a:spcAft>
                <a:spcPts val="0"/>
              </a:spcAft>
              <a:buNone/>
            </a:pPr>
            <a:r>
              <a:rPr lang="en" sz="2500">
                <a:solidFill>
                  <a:schemeClr val="dk1"/>
                </a:solidFill>
                <a:latin typeface="Roboto"/>
                <a:ea typeface="Roboto"/>
                <a:cs typeface="Roboto"/>
                <a:sym typeface="Roboto"/>
              </a:rPr>
              <a:t>The data used: was sourced from Kaggle:</a:t>
            </a:r>
            <a:endParaRPr sz="2500">
              <a:solidFill>
                <a:schemeClr val="dk1"/>
              </a:solidFill>
              <a:latin typeface="Roboto"/>
              <a:ea typeface="Roboto"/>
              <a:cs typeface="Roboto"/>
              <a:sym typeface="Roboto"/>
            </a:endParaRPr>
          </a:p>
          <a:p>
            <a:pPr marL="457200" lvl="0" indent="-327818" algn="l" rtl="0">
              <a:spcBef>
                <a:spcPts val="1200"/>
              </a:spcBef>
              <a:spcAft>
                <a:spcPts val="0"/>
              </a:spcAft>
              <a:buClr>
                <a:schemeClr val="dk1"/>
              </a:buClr>
              <a:buSzPct val="100000"/>
              <a:buFont typeface="Roboto"/>
              <a:buChar char="●"/>
            </a:pPr>
            <a:r>
              <a:rPr lang="en" sz="2500" b="1">
                <a:solidFill>
                  <a:schemeClr val="dk1"/>
                </a:solidFill>
                <a:latin typeface="Roboto"/>
                <a:ea typeface="Roboto"/>
                <a:cs typeface="Roboto"/>
                <a:sym typeface="Roboto"/>
              </a:rPr>
              <a:t>Data source:</a:t>
            </a:r>
            <a:r>
              <a:rPr lang="en" sz="2500">
                <a:solidFill>
                  <a:schemeClr val="dk1"/>
                </a:solidFill>
                <a:latin typeface="Roboto"/>
                <a:ea typeface="Roboto"/>
                <a:cs typeface="Roboto"/>
                <a:sym typeface="Roboto"/>
              </a:rPr>
              <a:t> Kaggle (130,000 Kindle ebooks)</a:t>
            </a:r>
            <a:endParaRPr sz="2500">
              <a:solidFill>
                <a:schemeClr val="dk1"/>
              </a:solidFill>
              <a:latin typeface="Roboto"/>
              <a:ea typeface="Roboto"/>
              <a:cs typeface="Roboto"/>
              <a:sym typeface="Roboto"/>
            </a:endParaRPr>
          </a:p>
          <a:p>
            <a:pPr marL="457200" lvl="0" indent="-327818" algn="l" rtl="0">
              <a:spcBef>
                <a:spcPts val="0"/>
              </a:spcBef>
              <a:spcAft>
                <a:spcPts val="0"/>
              </a:spcAft>
              <a:buClr>
                <a:schemeClr val="dk1"/>
              </a:buClr>
              <a:buSzPct val="100000"/>
              <a:buFont typeface="Roboto"/>
              <a:buChar char="●"/>
            </a:pPr>
            <a:r>
              <a:rPr lang="en" sz="2500" b="1">
                <a:solidFill>
                  <a:schemeClr val="dk1"/>
                </a:solidFill>
                <a:latin typeface="Roboto"/>
                <a:ea typeface="Roboto"/>
                <a:cs typeface="Roboto"/>
                <a:sym typeface="Roboto"/>
              </a:rPr>
              <a:t>The data provides information on: </a:t>
            </a:r>
            <a:r>
              <a:rPr lang="en" sz="2500">
                <a:solidFill>
                  <a:schemeClr val="dk1"/>
                </a:solidFill>
                <a:latin typeface="Roboto"/>
                <a:ea typeface="Roboto"/>
                <a:cs typeface="Roboto"/>
                <a:sym typeface="Roboto"/>
              </a:rPr>
              <a:t>Authors, Titles, Unique Identifiers, star ratings, review count, publication dates, and marketing tags (Kindle Unlimited, Best Seller, and Other).</a:t>
            </a:r>
            <a:endParaRPr sz="2500">
              <a:solidFill>
                <a:schemeClr val="dk1"/>
              </a:solidFill>
              <a:latin typeface="Roboto"/>
              <a:ea typeface="Roboto"/>
              <a:cs typeface="Roboto"/>
              <a:sym typeface="Roboto"/>
            </a:endParaRPr>
          </a:p>
          <a:p>
            <a:pPr marL="457200" lvl="0" indent="-327818" algn="l" rtl="0">
              <a:spcBef>
                <a:spcPts val="0"/>
              </a:spcBef>
              <a:spcAft>
                <a:spcPts val="0"/>
              </a:spcAft>
              <a:buClr>
                <a:schemeClr val="dk1"/>
              </a:buClr>
              <a:buSzPct val="100000"/>
              <a:buFont typeface="Roboto"/>
              <a:buChar char="●"/>
            </a:pPr>
            <a:r>
              <a:rPr lang="en" sz="2500" b="1">
                <a:solidFill>
                  <a:schemeClr val="dk1"/>
                </a:solidFill>
                <a:latin typeface="Roboto"/>
                <a:ea typeface="Roboto"/>
                <a:cs typeface="Roboto"/>
                <a:sym typeface="Roboto"/>
              </a:rPr>
              <a:t>Focus Period: </a:t>
            </a:r>
            <a:r>
              <a:rPr lang="en" sz="2500">
                <a:solidFill>
                  <a:schemeClr val="dk1"/>
                </a:solidFill>
                <a:latin typeface="Roboto"/>
                <a:ea typeface="Roboto"/>
                <a:cs typeface="Roboto"/>
                <a:sym typeface="Roboto"/>
              </a:rPr>
              <a:t>the last 5 years (2019 to 2023)</a:t>
            </a:r>
            <a:endParaRPr sz="2500">
              <a:solidFill>
                <a:schemeClr val="dk1"/>
              </a:solidFill>
              <a:latin typeface="Roboto"/>
              <a:ea typeface="Roboto"/>
              <a:cs typeface="Roboto"/>
              <a:sym typeface="Roboto"/>
            </a:endParaRPr>
          </a:p>
          <a:p>
            <a:pPr marL="914400" lvl="1" indent="-327818" algn="l" rtl="0">
              <a:spcBef>
                <a:spcPts val="0"/>
              </a:spcBef>
              <a:spcAft>
                <a:spcPts val="0"/>
              </a:spcAft>
              <a:buClr>
                <a:schemeClr val="dk1"/>
              </a:buClr>
              <a:buSzPct val="100000"/>
              <a:buFont typeface="Roboto"/>
              <a:buChar char="○"/>
            </a:pPr>
            <a:r>
              <a:rPr lang="en" sz="2500">
                <a:solidFill>
                  <a:schemeClr val="dk1"/>
                </a:solidFill>
              </a:rPr>
              <a:t>Why 2019-2023? Significant events reflects shifts in reader behavior influenced by the COVID-19 pandemic starting in 2020.</a:t>
            </a:r>
            <a:endParaRPr sz="2500">
              <a:solidFill>
                <a:schemeClr val="dk1"/>
              </a:solidFill>
              <a:latin typeface="Roboto"/>
              <a:ea typeface="Roboto"/>
              <a:cs typeface="Roboto"/>
              <a:sym typeface="Roboto"/>
            </a:endParaRPr>
          </a:p>
          <a:p>
            <a:pPr marL="0" lvl="0" indent="0" algn="l" rtl="0">
              <a:spcBef>
                <a:spcPts val="1200"/>
              </a:spcBef>
              <a:spcAft>
                <a:spcPts val="0"/>
              </a:spcAft>
              <a:buClr>
                <a:schemeClr val="dk1"/>
              </a:buClr>
              <a:buSzPct val="44000"/>
              <a:buFont typeface="Arial"/>
              <a:buNone/>
            </a:pPr>
            <a:r>
              <a:rPr lang="en" sz="2500" u="sng">
                <a:solidFill>
                  <a:schemeClr val="dk1"/>
                </a:solidFill>
                <a:latin typeface="Roboto"/>
                <a:ea typeface="Roboto"/>
                <a:cs typeface="Roboto"/>
                <a:sym typeface="Roboto"/>
                <a:hlinkClick r:id="rId3">
                  <a:extLst>
                    <a:ext uri="{A12FA001-AC4F-418D-AE19-62706E023703}">
                      <ahyp:hlinkClr xmlns:ahyp="http://schemas.microsoft.com/office/drawing/2018/hyperlinkcolor" val="tx"/>
                    </a:ext>
                  </a:extLst>
                </a:hlinkClick>
              </a:rPr>
              <a:t>https://www.kaggle.com/datasets/asaniczka/amazon-kindle-books-dataset-2023-130k-books?select=kindle_data-v2.csv</a:t>
            </a:r>
            <a:r>
              <a:rPr lang="en" sz="2500">
                <a:solidFill>
                  <a:schemeClr val="dk1"/>
                </a:solidFill>
                <a:latin typeface="Roboto"/>
                <a:ea typeface="Roboto"/>
                <a:cs typeface="Roboto"/>
                <a:sym typeface="Roboto"/>
              </a:rPr>
              <a:t> </a:t>
            </a:r>
            <a:endParaRPr sz="2500">
              <a:solidFill>
                <a:schemeClr val="dk1"/>
              </a:solidFill>
              <a:latin typeface="Roboto"/>
              <a:ea typeface="Roboto"/>
              <a:cs typeface="Roboto"/>
              <a:sym typeface="Roboto"/>
            </a:endParaRPr>
          </a:p>
          <a:p>
            <a:pPr marL="0" lvl="0" indent="0" algn="l" rtl="0">
              <a:spcBef>
                <a:spcPts val="1200"/>
              </a:spcBef>
              <a:spcAft>
                <a:spcPts val="0"/>
              </a:spcAft>
              <a:buClr>
                <a:schemeClr val="dk1"/>
              </a:buClr>
              <a:buSzPct val="100000"/>
              <a:buFont typeface="Arial"/>
              <a:buNone/>
            </a:pPr>
            <a:endParaRPr sz="1100">
              <a:solidFill>
                <a:schemeClr val="dk1"/>
              </a:solidFill>
              <a:latin typeface="Roboto"/>
              <a:ea typeface="Roboto"/>
              <a:cs typeface="Roboto"/>
              <a:sym typeface="Roboto"/>
            </a:endParaRPr>
          </a:p>
          <a:p>
            <a:pPr marL="0" lvl="0" indent="0" algn="l" rtl="0">
              <a:spcBef>
                <a:spcPts val="1200"/>
              </a:spcBef>
              <a:spcAft>
                <a:spcPts val="1200"/>
              </a:spcAft>
              <a:buNone/>
            </a:pPr>
            <a:endParaRPr>
              <a:latin typeface="Roboto"/>
              <a:ea typeface="Roboto"/>
              <a:cs typeface="Roboto"/>
              <a:sym typeface="Roboto"/>
            </a:endParaRPr>
          </a:p>
        </p:txBody>
      </p:sp>
      <p:cxnSp>
        <p:nvCxnSpPr>
          <p:cNvPr id="64" name="Google Shape;64;p14"/>
          <p:cNvCxnSpPr/>
          <p:nvPr/>
        </p:nvCxnSpPr>
        <p:spPr>
          <a:xfrm>
            <a:off x="397400" y="1017713"/>
            <a:ext cx="790500" cy="0"/>
          </a:xfrm>
          <a:prstGeom prst="straightConnector1">
            <a:avLst/>
          </a:prstGeom>
          <a:noFill/>
          <a:ln w="28575" cap="flat" cmpd="sng">
            <a:solidFill>
              <a:srgbClr val="FFAD07"/>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oboto"/>
                <a:ea typeface="Roboto"/>
                <a:cs typeface="Roboto"/>
                <a:sym typeface="Roboto"/>
              </a:rPr>
              <a:t>Amazon Kindle Background</a:t>
            </a:r>
            <a:endParaRPr>
              <a:latin typeface="Roboto"/>
              <a:ea typeface="Roboto"/>
              <a:cs typeface="Roboto"/>
              <a:sym typeface="Roboto"/>
            </a:endParaRPr>
          </a:p>
        </p:txBody>
      </p:sp>
      <p:sp>
        <p:nvSpPr>
          <p:cNvPr id="70" name="Google Shape;70;p15"/>
          <p:cNvSpPr txBox="1">
            <a:spLocks noGrp="1"/>
          </p:cNvSpPr>
          <p:nvPr>
            <p:ph type="body" idx="1"/>
          </p:nvPr>
        </p:nvSpPr>
        <p:spPr>
          <a:xfrm>
            <a:off x="311700" y="1152475"/>
            <a:ext cx="8520600" cy="3691500"/>
          </a:xfrm>
          <a:prstGeom prst="rect">
            <a:avLst/>
          </a:prstGeom>
        </p:spPr>
        <p:txBody>
          <a:bodyPr spcFirstLastPara="1" wrap="square" lIns="91425" tIns="91425" rIns="91425" bIns="91425" anchor="t" anchorCtr="0">
            <a:normAutofit fontScale="40000" lnSpcReduction="10000"/>
          </a:bodyPr>
          <a:lstStyle/>
          <a:p>
            <a:pPr marL="0" lvl="0" indent="0" algn="l" rtl="0">
              <a:spcBef>
                <a:spcPts val="1200"/>
              </a:spcBef>
              <a:spcAft>
                <a:spcPts val="0"/>
              </a:spcAft>
              <a:buNone/>
            </a:pPr>
            <a:r>
              <a:rPr lang="en" sz="3500" b="1">
                <a:solidFill>
                  <a:schemeClr val="dk1"/>
                </a:solidFill>
                <a:latin typeface="Roboto"/>
                <a:ea typeface="Roboto"/>
                <a:cs typeface="Roboto"/>
                <a:sym typeface="Roboto"/>
              </a:rPr>
              <a:t>Defined Tags:</a:t>
            </a:r>
            <a:endParaRPr sz="3500" b="1">
              <a:solidFill>
                <a:schemeClr val="dk1"/>
              </a:solidFill>
              <a:latin typeface="Roboto"/>
              <a:ea typeface="Roboto"/>
              <a:cs typeface="Roboto"/>
              <a:sym typeface="Roboto"/>
            </a:endParaRPr>
          </a:p>
          <a:p>
            <a:pPr marL="457200" lvl="0" indent="-317500" algn="l" rtl="0">
              <a:spcBef>
                <a:spcPts val="1200"/>
              </a:spcBef>
              <a:spcAft>
                <a:spcPts val="0"/>
              </a:spcAft>
              <a:buClr>
                <a:schemeClr val="dk1"/>
              </a:buClr>
              <a:buSzPct val="100000"/>
              <a:buChar char="●"/>
            </a:pPr>
            <a:r>
              <a:rPr lang="en" sz="3500" b="1">
                <a:solidFill>
                  <a:schemeClr val="dk1"/>
                </a:solidFill>
                <a:latin typeface="Roboto"/>
                <a:ea typeface="Roboto"/>
                <a:cs typeface="Roboto"/>
                <a:sym typeface="Roboto"/>
              </a:rPr>
              <a:t>Kindle Unlimited</a:t>
            </a:r>
            <a:r>
              <a:rPr lang="en" sz="3500">
                <a:solidFill>
                  <a:schemeClr val="dk1"/>
                </a:solidFill>
                <a:latin typeface="Roboto"/>
                <a:ea typeface="Roboto"/>
                <a:cs typeface="Roboto"/>
                <a:sym typeface="Roboto"/>
              </a:rPr>
              <a:t>: A subscription service allowing readers to borrow eBooks and audiobooks.</a:t>
            </a:r>
            <a:endParaRPr sz="3500">
              <a:solidFill>
                <a:schemeClr val="dk1"/>
              </a:solidFill>
              <a:latin typeface="Roboto"/>
              <a:ea typeface="Roboto"/>
              <a:cs typeface="Roboto"/>
              <a:sym typeface="Roboto"/>
            </a:endParaRPr>
          </a:p>
          <a:p>
            <a:pPr marL="457200" lvl="0" indent="-317500" algn="l" rtl="0">
              <a:spcBef>
                <a:spcPts val="0"/>
              </a:spcBef>
              <a:spcAft>
                <a:spcPts val="0"/>
              </a:spcAft>
              <a:buClr>
                <a:schemeClr val="dk1"/>
              </a:buClr>
              <a:buSzPct val="100000"/>
              <a:buChar char="●"/>
            </a:pPr>
            <a:r>
              <a:rPr lang="en" sz="3500" b="1">
                <a:solidFill>
                  <a:schemeClr val="dk1"/>
                </a:solidFill>
                <a:latin typeface="Roboto"/>
                <a:ea typeface="Roboto"/>
                <a:cs typeface="Roboto"/>
                <a:sym typeface="Roboto"/>
              </a:rPr>
              <a:t>Best Seller Tag</a:t>
            </a:r>
            <a:r>
              <a:rPr lang="en" sz="3500">
                <a:solidFill>
                  <a:schemeClr val="dk1"/>
                </a:solidFill>
                <a:latin typeface="Roboto"/>
                <a:ea typeface="Roboto"/>
                <a:cs typeface="Roboto"/>
                <a:sym typeface="Roboto"/>
              </a:rPr>
              <a:t>: Indicates popularity based on sales volume on platforms like Amazon.</a:t>
            </a:r>
            <a:endParaRPr sz="3500">
              <a:solidFill>
                <a:schemeClr val="dk1"/>
              </a:solidFill>
              <a:latin typeface="Roboto"/>
              <a:ea typeface="Roboto"/>
              <a:cs typeface="Roboto"/>
              <a:sym typeface="Roboto"/>
            </a:endParaRPr>
          </a:p>
          <a:p>
            <a:pPr marL="457200" lvl="0" indent="-317500" algn="l" rtl="0">
              <a:spcBef>
                <a:spcPts val="0"/>
              </a:spcBef>
              <a:spcAft>
                <a:spcPts val="0"/>
              </a:spcAft>
              <a:buClr>
                <a:schemeClr val="dk1"/>
              </a:buClr>
              <a:buSzPct val="100000"/>
              <a:buFont typeface="Roboto"/>
              <a:buChar char="●"/>
            </a:pPr>
            <a:r>
              <a:rPr lang="en" sz="3500" b="1">
                <a:solidFill>
                  <a:schemeClr val="dk1"/>
                </a:solidFill>
                <a:latin typeface="Roboto"/>
                <a:ea typeface="Roboto"/>
                <a:cs typeface="Roboto"/>
                <a:sym typeface="Roboto"/>
              </a:rPr>
              <a:t>Reader Engagement:</a:t>
            </a:r>
            <a:r>
              <a:rPr lang="en" sz="3500">
                <a:solidFill>
                  <a:schemeClr val="dk1"/>
                </a:solidFill>
                <a:latin typeface="Roboto"/>
                <a:ea typeface="Roboto"/>
                <a:cs typeface="Roboto"/>
                <a:sym typeface="Roboto"/>
              </a:rPr>
              <a:t> Reflects interaction through reviews and ratings. Higher engagement can lead to increased visibility and sales.</a:t>
            </a:r>
            <a:endParaRPr sz="3500">
              <a:solidFill>
                <a:schemeClr val="dk1"/>
              </a:solidFill>
              <a:latin typeface="Roboto"/>
              <a:ea typeface="Roboto"/>
              <a:cs typeface="Roboto"/>
              <a:sym typeface="Roboto"/>
            </a:endParaRPr>
          </a:p>
          <a:p>
            <a:pPr marL="457200" lvl="0" indent="-317500" algn="l" rtl="0">
              <a:spcBef>
                <a:spcPts val="0"/>
              </a:spcBef>
              <a:spcAft>
                <a:spcPts val="0"/>
              </a:spcAft>
              <a:buClr>
                <a:schemeClr val="dk1"/>
              </a:buClr>
              <a:buSzPct val="100000"/>
              <a:buFont typeface="Roboto"/>
              <a:buChar char="●"/>
            </a:pPr>
            <a:r>
              <a:rPr lang="en" sz="3500" b="1">
                <a:solidFill>
                  <a:schemeClr val="dk1"/>
                </a:solidFill>
                <a:latin typeface="Roboto"/>
                <a:ea typeface="Roboto"/>
                <a:cs typeface="Roboto"/>
                <a:sym typeface="Roboto"/>
              </a:rPr>
              <a:t>Consumer Sentiment:</a:t>
            </a:r>
            <a:r>
              <a:rPr lang="en" sz="3500">
                <a:solidFill>
                  <a:schemeClr val="dk1"/>
                </a:solidFill>
                <a:latin typeface="Roboto"/>
                <a:ea typeface="Roboto"/>
                <a:cs typeface="Roboto"/>
                <a:sym typeface="Roboto"/>
              </a:rPr>
              <a:t> Kindle Unlimited often lacks major bestsellers, impacting its appeal to some consumers. The “Other” category may include titles marketed as Editor’s Picks and Goodreads Choice, influencing reader engagement.</a:t>
            </a:r>
            <a:endParaRPr sz="3500">
              <a:solidFill>
                <a:schemeClr val="dk1"/>
              </a:solidFill>
              <a:latin typeface="Roboto"/>
              <a:ea typeface="Roboto"/>
              <a:cs typeface="Roboto"/>
              <a:sym typeface="Roboto"/>
            </a:endParaRPr>
          </a:p>
          <a:p>
            <a:pPr marL="457200" lvl="0" indent="0" algn="l" rtl="0">
              <a:spcBef>
                <a:spcPts val="1200"/>
              </a:spcBef>
              <a:spcAft>
                <a:spcPts val="0"/>
              </a:spcAft>
              <a:buNone/>
            </a:pPr>
            <a:endParaRPr sz="3128">
              <a:solidFill>
                <a:schemeClr val="dk1"/>
              </a:solidFill>
            </a:endParaRPr>
          </a:p>
          <a:p>
            <a:pPr marL="0" lvl="0" indent="0" algn="l" rtl="0">
              <a:spcBef>
                <a:spcPts val="1200"/>
              </a:spcBef>
              <a:spcAft>
                <a:spcPts val="0"/>
              </a:spcAft>
              <a:buNone/>
            </a:pPr>
            <a:endParaRPr sz="3128">
              <a:solidFill>
                <a:schemeClr val="dk1"/>
              </a:solidFill>
            </a:endParaRPr>
          </a:p>
          <a:p>
            <a:pPr marL="457200" lvl="0" indent="0" algn="l" rtl="0">
              <a:spcBef>
                <a:spcPts val="1200"/>
              </a:spcBef>
              <a:spcAft>
                <a:spcPts val="0"/>
              </a:spcAft>
              <a:buNone/>
            </a:pPr>
            <a:endParaRPr sz="1100">
              <a:solidFill>
                <a:schemeClr val="dk1"/>
              </a:solidFill>
              <a:latin typeface="Roboto"/>
              <a:ea typeface="Roboto"/>
              <a:cs typeface="Roboto"/>
              <a:sym typeface="Roboto"/>
            </a:endParaRPr>
          </a:p>
          <a:p>
            <a:pPr marL="457200" lvl="0" indent="0" algn="l" rtl="0">
              <a:spcBef>
                <a:spcPts val="1200"/>
              </a:spcBef>
              <a:spcAft>
                <a:spcPts val="0"/>
              </a:spcAft>
              <a:buNone/>
            </a:pPr>
            <a:endParaRPr sz="1100" b="1">
              <a:solidFill>
                <a:schemeClr val="dk1"/>
              </a:solidFill>
              <a:latin typeface="Roboto"/>
              <a:ea typeface="Roboto"/>
              <a:cs typeface="Roboto"/>
              <a:sym typeface="Roboto"/>
            </a:endParaRPr>
          </a:p>
          <a:p>
            <a:pPr marL="0" lvl="0" indent="0" algn="l" rtl="0">
              <a:spcBef>
                <a:spcPts val="1200"/>
              </a:spcBef>
              <a:spcAft>
                <a:spcPts val="1200"/>
              </a:spcAft>
              <a:buNone/>
            </a:pPr>
            <a:endParaRPr>
              <a:latin typeface="Roboto"/>
              <a:ea typeface="Roboto"/>
              <a:cs typeface="Roboto"/>
              <a:sym typeface="Roboto"/>
            </a:endParaRPr>
          </a:p>
        </p:txBody>
      </p:sp>
      <p:cxnSp>
        <p:nvCxnSpPr>
          <p:cNvPr id="71" name="Google Shape;71;p15"/>
          <p:cNvCxnSpPr/>
          <p:nvPr/>
        </p:nvCxnSpPr>
        <p:spPr>
          <a:xfrm>
            <a:off x="397400" y="1017713"/>
            <a:ext cx="790500" cy="0"/>
          </a:xfrm>
          <a:prstGeom prst="straightConnector1">
            <a:avLst/>
          </a:prstGeom>
          <a:noFill/>
          <a:ln w="28575" cap="flat" cmpd="sng">
            <a:solidFill>
              <a:srgbClr val="FFAD07"/>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oboto"/>
                <a:ea typeface="Roboto"/>
                <a:cs typeface="Roboto"/>
                <a:sym typeface="Roboto"/>
              </a:rPr>
              <a:t>Project Goal and Objectives </a:t>
            </a:r>
            <a:endParaRPr>
              <a:latin typeface="Roboto"/>
              <a:ea typeface="Roboto"/>
              <a:cs typeface="Roboto"/>
              <a:sym typeface="Roboto"/>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400" b="1">
                <a:solidFill>
                  <a:schemeClr val="dk1"/>
                </a:solidFill>
                <a:latin typeface="Roboto"/>
                <a:ea typeface="Roboto"/>
                <a:cs typeface="Roboto"/>
                <a:sym typeface="Roboto"/>
              </a:rPr>
              <a:t>Primary Goal</a:t>
            </a:r>
            <a:r>
              <a:rPr lang="en" sz="1400">
                <a:solidFill>
                  <a:schemeClr val="dk1"/>
                </a:solidFill>
                <a:latin typeface="Roboto"/>
                <a:ea typeface="Roboto"/>
                <a:cs typeface="Roboto"/>
                <a:sym typeface="Roboto"/>
              </a:rPr>
              <a:t>: To assess how Kindle Unlimited and Best Seller tags influence reader engagement.</a:t>
            </a:r>
            <a:endParaRPr sz="1400">
              <a:solidFill>
                <a:schemeClr val="dk1"/>
              </a:solidFill>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400" b="1">
                <a:solidFill>
                  <a:schemeClr val="dk1"/>
                </a:solidFill>
                <a:latin typeface="Roboto"/>
                <a:ea typeface="Roboto"/>
                <a:cs typeface="Roboto"/>
                <a:sym typeface="Roboto"/>
              </a:rPr>
              <a:t>Objectives</a:t>
            </a:r>
            <a:r>
              <a:rPr lang="en" sz="1400">
                <a:solidFill>
                  <a:schemeClr val="dk1"/>
                </a:solidFill>
                <a:latin typeface="Roboto"/>
                <a:ea typeface="Roboto"/>
                <a:cs typeface="Roboto"/>
                <a:sym typeface="Roboto"/>
              </a:rPr>
              <a:t>:</a:t>
            </a:r>
            <a:endParaRPr sz="1400">
              <a:solidFill>
                <a:schemeClr val="dk1"/>
              </a:solidFill>
              <a:latin typeface="Roboto"/>
              <a:ea typeface="Roboto"/>
              <a:cs typeface="Roboto"/>
              <a:sym typeface="Roboto"/>
            </a:endParaRPr>
          </a:p>
          <a:p>
            <a:pPr marL="457200" lvl="0" indent="-317500" algn="l" rtl="0">
              <a:spcBef>
                <a:spcPts val="1200"/>
              </a:spcBef>
              <a:spcAft>
                <a:spcPts val="0"/>
              </a:spcAft>
              <a:buClr>
                <a:schemeClr val="dk1"/>
              </a:buClr>
              <a:buSzPts val="1400"/>
              <a:buFont typeface="Roboto"/>
              <a:buChar char="●"/>
            </a:pPr>
            <a:r>
              <a:rPr lang="en" sz="1400">
                <a:solidFill>
                  <a:schemeClr val="dk1"/>
                </a:solidFill>
                <a:latin typeface="Roboto"/>
                <a:ea typeface="Roboto"/>
                <a:cs typeface="Roboto"/>
                <a:sym typeface="Roboto"/>
              </a:rPr>
              <a:t>Analyze the distribution of reviews and ratings.</a:t>
            </a:r>
            <a:endParaRPr sz="1400">
              <a:solidFill>
                <a:schemeClr val="dk1"/>
              </a:solidFill>
              <a:latin typeface="Roboto"/>
              <a:ea typeface="Roboto"/>
              <a:cs typeface="Roboto"/>
              <a:sym typeface="Roboto"/>
            </a:endParaRPr>
          </a:p>
          <a:p>
            <a:pPr marL="457200" lvl="0" indent="-317500" algn="l" rtl="0">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Examine trends over time for Kindle Unlimited and Best Seller books (2019 to 2023).</a:t>
            </a:r>
            <a:endParaRPr sz="1400">
              <a:solidFill>
                <a:schemeClr val="dk1"/>
              </a:solidFill>
              <a:latin typeface="Roboto"/>
              <a:ea typeface="Roboto"/>
              <a:cs typeface="Roboto"/>
              <a:sym typeface="Roboto"/>
            </a:endParaRPr>
          </a:p>
          <a:p>
            <a:pPr marL="0" lvl="0" indent="0" algn="l" rtl="0">
              <a:spcBef>
                <a:spcPts val="1200"/>
              </a:spcBef>
              <a:spcAft>
                <a:spcPts val="0"/>
              </a:spcAft>
              <a:buNone/>
            </a:pPr>
            <a:r>
              <a:rPr lang="en" sz="1400" b="1">
                <a:solidFill>
                  <a:schemeClr val="dk1"/>
                </a:solidFill>
                <a:latin typeface="Roboto"/>
                <a:ea typeface="Roboto"/>
                <a:cs typeface="Roboto"/>
                <a:sym typeface="Roboto"/>
              </a:rPr>
              <a:t>Problem Statement</a:t>
            </a:r>
            <a:r>
              <a:rPr lang="en" sz="1400">
                <a:solidFill>
                  <a:schemeClr val="dk1"/>
                </a:solidFill>
                <a:latin typeface="Roboto"/>
                <a:ea typeface="Roboto"/>
                <a:cs typeface="Roboto"/>
                <a:sym typeface="Roboto"/>
              </a:rPr>
              <a:t>: "How do Kindle Unlimited and Best Seller tags impact reader engagement, as measured by star ratings and the number of reviews?"</a:t>
            </a:r>
            <a:endParaRPr sz="1400">
              <a:solidFill>
                <a:schemeClr val="dk1"/>
              </a:solidFill>
              <a:latin typeface="Roboto"/>
              <a:ea typeface="Roboto"/>
              <a:cs typeface="Roboto"/>
              <a:sym typeface="Roboto"/>
            </a:endParaRPr>
          </a:p>
          <a:p>
            <a:pPr marL="0" lvl="0" indent="0" algn="l" rtl="0">
              <a:spcBef>
                <a:spcPts val="1200"/>
              </a:spcBef>
              <a:spcAft>
                <a:spcPts val="1200"/>
              </a:spcAft>
              <a:buNone/>
            </a:pPr>
            <a:endParaRPr>
              <a:latin typeface="Roboto"/>
              <a:ea typeface="Roboto"/>
              <a:cs typeface="Roboto"/>
              <a:sym typeface="Roboto"/>
            </a:endParaRPr>
          </a:p>
        </p:txBody>
      </p:sp>
      <p:cxnSp>
        <p:nvCxnSpPr>
          <p:cNvPr id="78" name="Google Shape;78;p16"/>
          <p:cNvCxnSpPr/>
          <p:nvPr/>
        </p:nvCxnSpPr>
        <p:spPr>
          <a:xfrm>
            <a:off x="397400" y="1017713"/>
            <a:ext cx="790500" cy="0"/>
          </a:xfrm>
          <a:prstGeom prst="straightConnector1">
            <a:avLst/>
          </a:prstGeom>
          <a:noFill/>
          <a:ln w="28575" cap="flat" cmpd="sng">
            <a:solidFill>
              <a:srgbClr val="FFAD07"/>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oboto"/>
                <a:ea typeface="Roboto"/>
                <a:cs typeface="Roboto"/>
                <a:sym typeface="Roboto"/>
              </a:rPr>
              <a:t>Hypothesis </a:t>
            </a:r>
            <a:endParaRPr>
              <a:latin typeface="Roboto"/>
              <a:ea typeface="Roboto"/>
              <a:cs typeface="Roboto"/>
              <a:sym typeface="Roboto"/>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chemeClr val="dk1"/>
                </a:solidFill>
                <a:latin typeface="Roboto"/>
                <a:ea typeface="Roboto"/>
                <a:cs typeface="Roboto"/>
                <a:sym typeface="Roboto"/>
              </a:rPr>
              <a:t>Alternate Hypothesis</a:t>
            </a:r>
            <a:r>
              <a:rPr lang="en" sz="1400">
                <a:solidFill>
                  <a:schemeClr val="dk1"/>
                </a:solidFill>
                <a:latin typeface="Roboto"/>
                <a:ea typeface="Roboto"/>
                <a:cs typeface="Roboto"/>
                <a:sym typeface="Roboto"/>
              </a:rPr>
              <a:t>: </a:t>
            </a:r>
            <a:endParaRPr sz="1400">
              <a:solidFill>
                <a:schemeClr val="dk1"/>
              </a:solidFill>
              <a:latin typeface="Roboto"/>
              <a:ea typeface="Roboto"/>
              <a:cs typeface="Roboto"/>
              <a:sym typeface="Roboto"/>
            </a:endParaRPr>
          </a:p>
          <a:p>
            <a:pPr marL="0" lvl="0" indent="0" algn="l" rtl="0">
              <a:spcBef>
                <a:spcPts val="1200"/>
              </a:spcBef>
              <a:spcAft>
                <a:spcPts val="0"/>
              </a:spcAft>
              <a:buNone/>
            </a:pPr>
            <a:r>
              <a:rPr lang="en" sz="1400">
                <a:solidFill>
                  <a:schemeClr val="dk1"/>
                </a:solidFill>
                <a:latin typeface="Roboto"/>
                <a:ea typeface="Roboto"/>
                <a:cs typeface="Roboto"/>
                <a:sym typeface="Roboto"/>
              </a:rPr>
              <a:t>Books with Kindle Unlimited and Best Seller tags will show greater reader engagement. </a:t>
            </a:r>
            <a:endParaRPr sz="1400">
              <a:solidFill>
                <a:schemeClr val="dk1"/>
              </a:solidFill>
              <a:latin typeface="Roboto"/>
              <a:ea typeface="Roboto"/>
              <a:cs typeface="Roboto"/>
              <a:sym typeface="Roboto"/>
            </a:endParaRPr>
          </a:p>
          <a:p>
            <a:pPr marL="0" lvl="0" indent="0" algn="l" rtl="0">
              <a:spcBef>
                <a:spcPts val="1200"/>
              </a:spcBef>
              <a:spcAft>
                <a:spcPts val="0"/>
              </a:spcAft>
              <a:buNone/>
            </a:pPr>
            <a:r>
              <a:rPr lang="en" sz="1400" b="1">
                <a:solidFill>
                  <a:schemeClr val="dk1"/>
                </a:solidFill>
                <a:latin typeface="Roboto"/>
                <a:ea typeface="Roboto"/>
                <a:cs typeface="Roboto"/>
                <a:sym typeface="Roboto"/>
              </a:rPr>
              <a:t>Null Hypothesis</a:t>
            </a:r>
            <a:r>
              <a:rPr lang="en" sz="1400">
                <a:solidFill>
                  <a:schemeClr val="dk1"/>
                </a:solidFill>
                <a:latin typeface="Roboto"/>
                <a:ea typeface="Roboto"/>
                <a:cs typeface="Roboto"/>
                <a:sym typeface="Roboto"/>
              </a:rPr>
              <a:t>: </a:t>
            </a:r>
            <a:endParaRPr sz="1400">
              <a:solidFill>
                <a:schemeClr val="dk1"/>
              </a:solidFill>
              <a:latin typeface="Roboto"/>
              <a:ea typeface="Roboto"/>
              <a:cs typeface="Roboto"/>
              <a:sym typeface="Roboto"/>
            </a:endParaRPr>
          </a:p>
          <a:p>
            <a:pPr marL="0" lvl="0" indent="0" algn="l" rtl="0">
              <a:spcBef>
                <a:spcPts val="1200"/>
              </a:spcBef>
              <a:spcAft>
                <a:spcPts val="0"/>
              </a:spcAft>
              <a:buNone/>
            </a:pPr>
            <a:r>
              <a:rPr lang="en" sz="1400">
                <a:solidFill>
                  <a:schemeClr val="dk1"/>
                </a:solidFill>
                <a:latin typeface="Roboto"/>
                <a:ea typeface="Roboto"/>
                <a:cs typeface="Roboto"/>
                <a:sym typeface="Roboto"/>
              </a:rPr>
              <a:t>Kindle Unlimited and Best Seller tags will show no impact on reader engagement. </a:t>
            </a:r>
            <a:endParaRPr sz="1400">
              <a:solidFill>
                <a:schemeClr val="dk1"/>
              </a:solidFill>
              <a:latin typeface="Roboto"/>
              <a:ea typeface="Roboto"/>
              <a:cs typeface="Roboto"/>
              <a:sym typeface="Roboto"/>
            </a:endParaRPr>
          </a:p>
          <a:p>
            <a:pPr marL="0" lvl="0" indent="0" algn="l" rtl="0">
              <a:spcBef>
                <a:spcPts val="1200"/>
              </a:spcBef>
              <a:spcAft>
                <a:spcPts val="1200"/>
              </a:spcAft>
              <a:buNone/>
            </a:pPr>
            <a:endParaRPr>
              <a:latin typeface="Roboto"/>
              <a:ea typeface="Roboto"/>
              <a:cs typeface="Roboto"/>
              <a:sym typeface="Roboto"/>
            </a:endParaRPr>
          </a:p>
        </p:txBody>
      </p:sp>
      <p:cxnSp>
        <p:nvCxnSpPr>
          <p:cNvPr id="85" name="Google Shape;85;p17"/>
          <p:cNvCxnSpPr/>
          <p:nvPr/>
        </p:nvCxnSpPr>
        <p:spPr>
          <a:xfrm>
            <a:off x="397400" y="1017713"/>
            <a:ext cx="790500" cy="0"/>
          </a:xfrm>
          <a:prstGeom prst="straightConnector1">
            <a:avLst/>
          </a:prstGeom>
          <a:noFill/>
          <a:ln w="28575" cap="flat" cmpd="sng">
            <a:solidFill>
              <a:srgbClr val="FFAD07"/>
            </a:solidFill>
            <a:prstDash val="solid"/>
            <a:round/>
            <a:headEnd type="none" w="med" len="med"/>
            <a:tailEnd type="none" w="med" len="med"/>
          </a:ln>
        </p:spPr>
      </p:cxnSp>
      <p:pic>
        <p:nvPicPr>
          <p:cNvPr id="86" name="Google Shape;86;p17"/>
          <p:cNvPicPr preferRelativeResize="0"/>
          <p:nvPr/>
        </p:nvPicPr>
        <p:blipFill>
          <a:blip r:embed="rId3">
            <a:alphaModFix/>
          </a:blip>
          <a:stretch>
            <a:fillRect/>
          </a:stretch>
        </p:blipFill>
        <p:spPr>
          <a:xfrm>
            <a:off x="5811375" y="0"/>
            <a:ext cx="3332624" cy="893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oboto"/>
                <a:ea typeface="Roboto"/>
                <a:cs typeface="Roboto"/>
                <a:sym typeface="Roboto"/>
              </a:rPr>
              <a:t>Process</a:t>
            </a:r>
            <a:endParaRPr>
              <a:latin typeface="Roboto"/>
              <a:ea typeface="Roboto"/>
              <a:cs typeface="Roboto"/>
              <a:sym typeface="Roboto"/>
            </a:endParaRPr>
          </a:p>
        </p:txBody>
      </p:sp>
      <p:sp>
        <p:nvSpPr>
          <p:cNvPr id="92" name="Google Shape;92;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0"/>
              </a:spcAft>
              <a:buNone/>
            </a:pPr>
            <a:r>
              <a:rPr lang="en" sz="1200" b="1">
                <a:solidFill>
                  <a:schemeClr val="dk1"/>
                </a:solidFill>
                <a:latin typeface="Roboto"/>
                <a:ea typeface="Roboto"/>
                <a:cs typeface="Roboto"/>
                <a:sym typeface="Roboto"/>
              </a:rPr>
              <a:t>Data Cleaning:</a:t>
            </a:r>
            <a:r>
              <a:rPr lang="en" sz="1200">
                <a:solidFill>
                  <a:schemeClr val="dk1"/>
                </a:solidFill>
                <a:latin typeface="Roboto"/>
                <a:ea typeface="Roboto"/>
                <a:cs typeface="Roboto"/>
                <a:sym typeface="Roboto"/>
              </a:rPr>
              <a:t> Ensured the dataset was accurate by removing duplicates, correcting formatting issues, and filling in missing values for attributes such as star ratings, reviews, and tags (Kindle Unlimited, Best Seller).</a:t>
            </a:r>
            <a:endParaRPr sz="1200">
              <a:solidFill>
                <a:schemeClr val="dk1"/>
              </a:solidFill>
              <a:latin typeface="Roboto"/>
              <a:ea typeface="Roboto"/>
              <a:cs typeface="Roboto"/>
              <a:sym typeface="Roboto"/>
            </a:endParaRPr>
          </a:p>
          <a:p>
            <a:pPr marL="0" lvl="0" indent="0" algn="l" rtl="0">
              <a:spcBef>
                <a:spcPts val="1200"/>
              </a:spcBef>
              <a:spcAft>
                <a:spcPts val="0"/>
              </a:spcAft>
              <a:buNone/>
            </a:pPr>
            <a:r>
              <a:rPr lang="en" sz="1200" b="1">
                <a:solidFill>
                  <a:schemeClr val="dk1"/>
                </a:solidFill>
                <a:latin typeface="Roboto"/>
                <a:ea typeface="Roboto"/>
                <a:cs typeface="Roboto"/>
                <a:sym typeface="Roboto"/>
              </a:rPr>
              <a:t>Exploratory Analysis:</a:t>
            </a:r>
            <a:r>
              <a:rPr lang="en" sz="1200">
                <a:solidFill>
                  <a:schemeClr val="dk1"/>
                </a:solidFill>
                <a:latin typeface="Roboto"/>
                <a:ea typeface="Roboto"/>
                <a:cs typeface="Roboto"/>
                <a:sym typeface="Roboto"/>
              </a:rPr>
              <a:t> Conducted an initial analysis to understand the distribution of star ratings and reviews across different categories, identifying trends in reader engagement.</a:t>
            </a:r>
            <a:endParaRPr sz="1200">
              <a:solidFill>
                <a:schemeClr val="dk1"/>
              </a:solidFill>
              <a:latin typeface="Roboto"/>
              <a:ea typeface="Roboto"/>
              <a:cs typeface="Roboto"/>
              <a:sym typeface="Roboto"/>
            </a:endParaRPr>
          </a:p>
          <a:p>
            <a:pPr marL="0" lvl="0" indent="0" algn="l" rtl="0">
              <a:spcBef>
                <a:spcPts val="1200"/>
              </a:spcBef>
              <a:spcAft>
                <a:spcPts val="0"/>
              </a:spcAft>
              <a:buNone/>
            </a:pPr>
            <a:r>
              <a:rPr lang="en" sz="1200" b="1">
                <a:solidFill>
                  <a:schemeClr val="dk1"/>
                </a:solidFill>
                <a:latin typeface="Roboto"/>
                <a:ea typeface="Roboto"/>
                <a:cs typeface="Roboto"/>
                <a:sym typeface="Roboto"/>
              </a:rPr>
              <a:t>Category Segmentation:</a:t>
            </a:r>
            <a:r>
              <a:rPr lang="en" sz="1200">
                <a:solidFill>
                  <a:schemeClr val="dk1"/>
                </a:solidFill>
                <a:latin typeface="Roboto"/>
                <a:ea typeface="Roboto"/>
                <a:cs typeface="Roboto"/>
                <a:sym typeface="Roboto"/>
              </a:rPr>
              <a:t> Created new “tag” categories to facilitate comparisons, specifically separating "Kindle Unlimited," "Best Seller," "Both (Kindle Unlimited &amp; Best Seller)," and "Other" for deeper insights.</a:t>
            </a:r>
            <a:endParaRPr sz="1200">
              <a:solidFill>
                <a:schemeClr val="dk1"/>
              </a:solidFill>
              <a:latin typeface="Roboto"/>
              <a:ea typeface="Roboto"/>
              <a:cs typeface="Roboto"/>
              <a:sym typeface="Roboto"/>
            </a:endParaRPr>
          </a:p>
          <a:p>
            <a:pPr marL="0" lvl="0" indent="0" algn="l" rtl="0">
              <a:spcBef>
                <a:spcPts val="1200"/>
              </a:spcBef>
              <a:spcAft>
                <a:spcPts val="0"/>
              </a:spcAft>
              <a:buNone/>
            </a:pPr>
            <a:r>
              <a:rPr lang="en" sz="1200" b="1">
                <a:solidFill>
                  <a:schemeClr val="dk1"/>
                </a:solidFill>
                <a:latin typeface="Roboto"/>
                <a:ea typeface="Roboto"/>
                <a:cs typeface="Roboto"/>
                <a:sym typeface="Roboto"/>
              </a:rPr>
              <a:t>Trend Analysis:</a:t>
            </a:r>
            <a:r>
              <a:rPr lang="en" sz="1200">
                <a:solidFill>
                  <a:schemeClr val="dk1"/>
                </a:solidFill>
                <a:latin typeface="Roboto"/>
                <a:ea typeface="Roboto"/>
                <a:cs typeface="Roboto"/>
                <a:sym typeface="Roboto"/>
              </a:rPr>
              <a:t> Focused on the years 2019 to 2023 to identify current trends in reader engagement, ensuring the analysis reflected recent shifts in consumer behavior.</a:t>
            </a:r>
            <a:endParaRPr sz="1200">
              <a:solidFill>
                <a:schemeClr val="dk1"/>
              </a:solidFill>
              <a:latin typeface="Roboto"/>
              <a:ea typeface="Roboto"/>
              <a:cs typeface="Roboto"/>
              <a:sym typeface="Roboto"/>
            </a:endParaRPr>
          </a:p>
          <a:p>
            <a:pPr marL="0" lvl="0" indent="0" algn="l" rtl="0">
              <a:spcBef>
                <a:spcPts val="1200"/>
              </a:spcBef>
              <a:spcAft>
                <a:spcPts val="0"/>
              </a:spcAft>
              <a:buNone/>
            </a:pPr>
            <a:r>
              <a:rPr lang="en" sz="1200" b="1">
                <a:solidFill>
                  <a:schemeClr val="dk1"/>
                </a:solidFill>
                <a:latin typeface="Roboto"/>
                <a:ea typeface="Roboto"/>
                <a:cs typeface="Roboto"/>
                <a:sym typeface="Roboto"/>
              </a:rPr>
              <a:t>Insights Synthesis:</a:t>
            </a:r>
            <a:r>
              <a:rPr lang="en" sz="1200">
                <a:solidFill>
                  <a:schemeClr val="dk1"/>
                </a:solidFill>
                <a:latin typeface="Roboto"/>
                <a:ea typeface="Roboto"/>
                <a:cs typeface="Roboto"/>
                <a:sym typeface="Roboto"/>
              </a:rPr>
              <a:t> Summarized key insights to inform recommendations for authors and publishers based on the analysis of reader engagement metrics.</a:t>
            </a:r>
            <a:endParaRPr sz="1200">
              <a:solidFill>
                <a:schemeClr val="dk1"/>
              </a:solidFill>
              <a:latin typeface="Roboto"/>
              <a:ea typeface="Roboto"/>
              <a:cs typeface="Roboto"/>
              <a:sym typeface="Roboto"/>
            </a:endParaRPr>
          </a:p>
          <a:p>
            <a:pPr marL="0" lvl="0" indent="0" algn="l" rtl="0">
              <a:spcBef>
                <a:spcPts val="1200"/>
              </a:spcBef>
              <a:spcAft>
                <a:spcPts val="0"/>
              </a:spcAft>
              <a:buNone/>
            </a:pPr>
            <a:endParaRPr sz="1100" b="1">
              <a:solidFill>
                <a:schemeClr val="dk1"/>
              </a:solidFill>
              <a:latin typeface="Roboto"/>
              <a:ea typeface="Roboto"/>
              <a:cs typeface="Roboto"/>
              <a:sym typeface="Roboto"/>
            </a:endParaRPr>
          </a:p>
          <a:p>
            <a:pPr marL="0" lvl="0" indent="0" algn="l" rtl="0">
              <a:spcBef>
                <a:spcPts val="0"/>
              </a:spcBef>
              <a:spcAft>
                <a:spcPts val="1200"/>
              </a:spcAft>
              <a:buNone/>
            </a:pPr>
            <a:endParaRPr>
              <a:latin typeface="Roboto"/>
              <a:ea typeface="Roboto"/>
              <a:cs typeface="Roboto"/>
              <a:sym typeface="Roboto"/>
            </a:endParaRPr>
          </a:p>
        </p:txBody>
      </p:sp>
      <p:cxnSp>
        <p:nvCxnSpPr>
          <p:cNvPr id="93" name="Google Shape;93;p18"/>
          <p:cNvCxnSpPr/>
          <p:nvPr/>
        </p:nvCxnSpPr>
        <p:spPr>
          <a:xfrm>
            <a:off x="397400" y="1017713"/>
            <a:ext cx="790500" cy="0"/>
          </a:xfrm>
          <a:prstGeom prst="straightConnector1">
            <a:avLst/>
          </a:prstGeom>
          <a:noFill/>
          <a:ln w="28575" cap="flat" cmpd="sng">
            <a:solidFill>
              <a:srgbClr val="FFAD07"/>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87175" y="0"/>
            <a:ext cx="4704103" cy="5143499"/>
          </a:xfrm>
          <a:prstGeom prst="rect">
            <a:avLst/>
          </a:prstGeom>
          <a:noFill/>
          <a:ln>
            <a:noFill/>
          </a:ln>
        </p:spPr>
      </p:pic>
      <p:sp>
        <p:nvSpPr>
          <p:cNvPr id="99" name="Google Shape;99;p19"/>
          <p:cNvSpPr txBox="1">
            <a:spLocks noGrp="1"/>
          </p:cNvSpPr>
          <p:nvPr>
            <p:ph type="body" idx="1"/>
          </p:nvPr>
        </p:nvSpPr>
        <p:spPr>
          <a:xfrm>
            <a:off x="4749900" y="196800"/>
            <a:ext cx="4312500" cy="4946700"/>
          </a:xfrm>
          <a:prstGeom prst="rect">
            <a:avLst/>
          </a:prstGeom>
        </p:spPr>
        <p:txBody>
          <a:bodyPr spcFirstLastPara="1" wrap="square" lIns="91425" tIns="91425" rIns="91425" bIns="91425" anchor="t" anchorCtr="0">
            <a:noAutofit/>
          </a:bodyPr>
          <a:lstStyle/>
          <a:p>
            <a:pPr marL="0" lvl="0" indent="0" algn="l" rtl="0">
              <a:lnSpc>
                <a:spcPct val="105000"/>
              </a:lnSpc>
              <a:spcBef>
                <a:spcPts val="1200"/>
              </a:spcBef>
              <a:spcAft>
                <a:spcPts val="0"/>
              </a:spcAft>
              <a:buClr>
                <a:schemeClr val="dk1"/>
              </a:buClr>
              <a:buSzPts val="770"/>
              <a:buFont typeface="Arial"/>
              <a:buNone/>
            </a:pPr>
            <a:r>
              <a:rPr lang="en" sz="1208" b="1">
                <a:solidFill>
                  <a:schemeClr val="dk1"/>
                </a:solidFill>
                <a:latin typeface="Roboto"/>
                <a:ea typeface="Roboto"/>
                <a:cs typeface="Roboto"/>
                <a:sym typeface="Roboto"/>
              </a:rPr>
              <a:t>Key Insights:</a:t>
            </a:r>
            <a:endParaRPr sz="1208" b="1">
              <a:solidFill>
                <a:schemeClr val="dk1"/>
              </a:solidFill>
              <a:latin typeface="Roboto"/>
              <a:ea typeface="Roboto"/>
              <a:cs typeface="Roboto"/>
              <a:sym typeface="Roboto"/>
            </a:endParaRPr>
          </a:p>
          <a:p>
            <a:pPr marL="457200" lvl="0" indent="-305350" algn="l" rtl="0">
              <a:lnSpc>
                <a:spcPct val="105000"/>
              </a:lnSpc>
              <a:spcBef>
                <a:spcPts val="1200"/>
              </a:spcBef>
              <a:spcAft>
                <a:spcPts val="0"/>
              </a:spcAft>
              <a:buClr>
                <a:schemeClr val="dk1"/>
              </a:buClr>
              <a:buSzPts val="1209"/>
              <a:buChar char="●"/>
            </a:pPr>
            <a:r>
              <a:rPr lang="en" sz="1208" b="1">
                <a:solidFill>
                  <a:schemeClr val="dk1"/>
                </a:solidFill>
                <a:latin typeface="Roboto"/>
                <a:ea typeface="Roboto"/>
                <a:cs typeface="Roboto"/>
                <a:sym typeface="Roboto"/>
              </a:rPr>
              <a:t>Kindle Unlimited &amp; Best Seller tags: </a:t>
            </a:r>
            <a:r>
              <a:rPr lang="en" sz="1208">
                <a:solidFill>
                  <a:schemeClr val="dk1"/>
                </a:solidFill>
                <a:latin typeface="Roboto"/>
                <a:ea typeface="Roboto"/>
                <a:cs typeface="Roboto"/>
                <a:sym typeface="Roboto"/>
              </a:rPr>
              <a:t>Highest average reviews (1,194.7), indicating strong engagement from select standout titles.</a:t>
            </a:r>
            <a:endParaRPr sz="1208">
              <a:solidFill>
                <a:schemeClr val="dk1"/>
              </a:solidFill>
              <a:latin typeface="Roboto"/>
              <a:ea typeface="Roboto"/>
              <a:cs typeface="Roboto"/>
              <a:sym typeface="Roboto"/>
            </a:endParaRPr>
          </a:p>
          <a:p>
            <a:pPr marL="457200" lvl="0" indent="-305350" algn="l" rtl="0">
              <a:lnSpc>
                <a:spcPct val="105000"/>
              </a:lnSpc>
              <a:spcBef>
                <a:spcPts val="0"/>
              </a:spcBef>
              <a:spcAft>
                <a:spcPts val="0"/>
              </a:spcAft>
              <a:buClr>
                <a:schemeClr val="dk1"/>
              </a:buClr>
              <a:buSzPts val="1209"/>
              <a:buChar char="●"/>
            </a:pPr>
            <a:r>
              <a:rPr lang="en" sz="1208" b="1">
                <a:solidFill>
                  <a:schemeClr val="dk1"/>
                </a:solidFill>
                <a:latin typeface="Roboto"/>
                <a:ea typeface="Roboto"/>
                <a:cs typeface="Roboto"/>
                <a:sym typeface="Roboto"/>
              </a:rPr>
              <a:t>Best Seller tags:</a:t>
            </a:r>
            <a:r>
              <a:rPr lang="en" sz="1208">
                <a:solidFill>
                  <a:schemeClr val="dk1"/>
                </a:solidFill>
                <a:latin typeface="Roboto"/>
                <a:ea typeface="Roboto"/>
                <a:cs typeface="Roboto"/>
                <a:sym typeface="Roboto"/>
              </a:rPr>
              <a:t> Maintain a strong average rating (4.5563), suggesting high quality. However, they exhibit lower overall engagement as shown by total review counts.</a:t>
            </a:r>
            <a:endParaRPr sz="1208">
              <a:solidFill>
                <a:schemeClr val="dk1"/>
              </a:solidFill>
              <a:latin typeface="Roboto"/>
              <a:ea typeface="Roboto"/>
              <a:cs typeface="Roboto"/>
              <a:sym typeface="Roboto"/>
            </a:endParaRPr>
          </a:p>
          <a:p>
            <a:pPr marL="0" lvl="0" indent="0" algn="l" rtl="0">
              <a:spcBef>
                <a:spcPts val="1200"/>
              </a:spcBef>
              <a:spcAft>
                <a:spcPts val="0"/>
              </a:spcAft>
              <a:buNone/>
            </a:pPr>
            <a:r>
              <a:rPr lang="en" sz="1200" b="1">
                <a:solidFill>
                  <a:schemeClr val="dk1"/>
                </a:solidFill>
                <a:latin typeface="Roboto"/>
                <a:ea typeface="Roboto"/>
                <a:cs typeface="Roboto"/>
                <a:sym typeface="Roboto"/>
              </a:rPr>
              <a:t>Outliers with Averages:</a:t>
            </a:r>
            <a:endParaRPr sz="1200" b="1">
              <a:solidFill>
                <a:schemeClr val="dk1"/>
              </a:solidFill>
              <a:latin typeface="Roboto"/>
              <a:ea typeface="Roboto"/>
              <a:cs typeface="Roboto"/>
              <a:sym typeface="Roboto"/>
            </a:endParaRPr>
          </a:p>
          <a:p>
            <a:pPr marL="457200" lvl="0" indent="-304800" algn="l" rtl="0">
              <a:spcBef>
                <a:spcPts val="1200"/>
              </a:spcBef>
              <a:spcAft>
                <a:spcPts val="0"/>
              </a:spcAft>
              <a:buClr>
                <a:schemeClr val="dk1"/>
              </a:buClr>
              <a:buSzPts val="1200"/>
              <a:buFont typeface="Roboto"/>
              <a:buChar char="●"/>
            </a:pPr>
            <a:r>
              <a:rPr lang="en" sz="1200">
                <a:solidFill>
                  <a:schemeClr val="dk1"/>
                </a:solidFill>
                <a:latin typeface="Roboto"/>
                <a:ea typeface="Roboto"/>
                <a:cs typeface="Roboto"/>
                <a:sym typeface="Roboto"/>
              </a:rPr>
              <a:t>High averages can be misleading; they may be driven by a few highly rated titles rather than widespread popularity across the entire category.</a:t>
            </a:r>
            <a:endParaRPr sz="1308">
              <a:solidFill>
                <a:schemeClr val="dk1"/>
              </a:solidFill>
              <a:latin typeface="Roboto"/>
              <a:ea typeface="Roboto"/>
              <a:cs typeface="Roboto"/>
              <a:sym typeface="Roboto"/>
            </a:endParaRPr>
          </a:p>
          <a:p>
            <a:pPr marL="0" lvl="0" indent="0" algn="l" rtl="0">
              <a:lnSpc>
                <a:spcPct val="105000"/>
              </a:lnSpc>
              <a:spcBef>
                <a:spcPts val="1200"/>
              </a:spcBef>
              <a:spcAft>
                <a:spcPts val="0"/>
              </a:spcAft>
              <a:buClr>
                <a:schemeClr val="dk1"/>
              </a:buClr>
              <a:buSzPts val="770"/>
              <a:buFont typeface="Arial"/>
              <a:buNone/>
            </a:pPr>
            <a:r>
              <a:rPr lang="en" sz="1208" b="1">
                <a:solidFill>
                  <a:schemeClr val="dk1"/>
                </a:solidFill>
                <a:latin typeface="Roboto"/>
                <a:ea typeface="Roboto"/>
                <a:cs typeface="Roboto"/>
                <a:sym typeface="Roboto"/>
              </a:rPr>
              <a:t>Takeaway:</a:t>
            </a:r>
            <a:endParaRPr sz="1208" b="1">
              <a:solidFill>
                <a:schemeClr val="dk1"/>
              </a:solidFill>
              <a:latin typeface="Roboto"/>
              <a:ea typeface="Roboto"/>
              <a:cs typeface="Roboto"/>
              <a:sym typeface="Roboto"/>
            </a:endParaRPr>
          </a:p>
          <a:p>
            <a:pPr marL="457200" lvl="0" indent="-305350" algn="l" rtl="0">
              <a:lnSpc>
                <a:spcPct val="105000"/>
              </a:lnSpc>
              <a:spcBef>
                <a:spcPts val="1200"/>
              </a:spcBef>
              <a:spcAft>
                <a:spcPts val="0"/>
              </a:spcAft>
              <a:buClr>
                <a:schemeClr val="dk1"/>
              </a:buClr>
              <a:buSzPts val="1209"/>
              <a:buFont typeface="Roboto"/>
              <a:buChar char="●"/>
            </a:pPr>
            <a:r>
              <a:rPr lang="en" sz="1100" b="1">
                <a:solidFill>
                  <a:schemeClr val="dk1"/>
                </a:solidFill>
                <a:latin typeface="Roboto"/>
                <a:ea typeface="Roboto"/>
                <a:cs typeface="Roboto"/>
                <a:sym typeface="Roboto"/>
              </a:rPr>
              <a:t>Deeper Insights Needed:</a:t>
            </a:r>
            <a:r>
              <a:rPr lang="en" sz="1100">
                <a:solidFill>
                  <a:schemeClr val="dk1"/>
                </a:solidFill>
                <a:latin typeface="Roboto"/>
                <a:ea typeface="Roboto"/>
                <a:cs typeface="Roboto"/>
                <a:sym typeface="Roboto"/>
              </a:rPr>
              <a:t> The </a:t>
            </a:r>
            <a:r>
              <a:rPr lang="en" sz="1100" b="1">
                <a:solidFill>
                  <a:schemeClr val="dk1"/>
                </a:solidFill>
                <a:latin typeface="Roboto"/>
                <a:ea typeface="Roboto"/>
                <a:cs typeface="Roboto"/>
                <a:sym typeface="Roboto"/>
              </a:rPr>
              <a:t>Kindle Unlimited &amp; Best Seller</a:t>
            </a:r>
            <a:r>
              <a:rPr lang="en" sz="1100">
                <a:solidFill>
                  <a:schemeClr val="dk1"/>
                </a:solidFill>
                <a:latin typeface="Roboto"/>
                <a:ea typeface="Roboto"/>
                <a:cs typeface="Roboto"/>
                <a:sym typeface="Roboto"/>
              </a:rPr>
              <a:t> category may not represent a comprehensive performance metric. High averages may not translate to broader reader engagement or satisfaction. </a:t>
            </a:r>
            <a:endParaRPr sz="1208">
              <a:solidFill>
                <a:schemeClr val="dk1"/>
              </a:solidFill>
              <a:latin typeface="Roboto"/>
              <a:ea typeface="Roboto"/>
              <a:cs typeface="Roboto"/>
              <a:sym typeface="Roboto"/>
            </a:endParaRPr>
          </a:p>
          <a:p>
            <a:pPr marL="457200" lvl="0" indent="-228600" algn="l" rtl="0">
              <a:lnSpc>
                <a:spcPct val="105000"/>
              </a:lnSpc>
              <a:spcBef>
                <a:spcPts val="1200"/>
              </a:spcBef>
              <a:spcAft>
                <a:spcPts val="0"/>
              </a:spcAft>
              <a:buSzPts val="770"/>
              <a:buNone/>
            </a:pPr>
            <a:endParaRPr sz="870" b="1">
              <a:solidFill>
                <a:schemeClr val="dk1"/>
              </a:solidFill>
              <a:latin typeface="Roboto"/>
              <a:ea typeface="Roboto"/>
              <a:cs typeface="Roboto"/>
              <a:sym typeface="Roboto"/>
            </a:endParaRPr>
          </a:p>
          <a:p>
            <a:pPr marL="0" lvl="0" indent="0" algn="l" rtl="0">
              <a:lnSpc>
                <a:spcPct val="105000"/>
              </a:lnSpc>
              <a:spcBef>
                <a:spcPts val="1200"/>
              </a:spcBef>
              <a:spcAft>
                <a:spcPts val="0"/>
              </a:spcAft>
              <a:buSzPts val="770"/>
              <a:buNone/>
            </a:pPr>
            <a:endParaRPr sz="1360">
              <a:latin typeface="Roboto"/>
              <a:ea typeface="Roboto"/>
              <a:cs typeface="Roboto"/>
              <a:sym typeface="Roboto"/>
            </a:endParaRPr>
          </a:p>
          <a:p>
            <a:pPr marL="0" lvl="0" indent="0" algn="l" rtl="0">
              <a:lnSpc>
                <a:spcPct val="105000"/>
              </a:lnSpc>
              <a:spcBef>
                <a:spcPts val="1200"/>
              </a:spcBef>
              <a:spcAft>
                <a:spcPts val="1200"/>
              </a:spcAft>
              <a:buSzPts val="770"/>
              <a:buNone/>
            </a:pPr>
            <a:endParaRPr sz="136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77500" y="0"/>
            <a:ext cx="6203452" cy="5143501"/>
          </a:xfrm>
          <a:prstGeom prst="rect">
            <a:avLst/>
          </a:prstGeom>
          <a:noFill/>
          <a:ln>
            <a:noFill/>
          </a:ln>
        </p:spPr>
      </p:pic>
      <p:sp>
        <p:nvSpPr>
          <p:cNvPr id="105" name="Google Shape;105;p20"/>
          <p:cNvSpPr txBox="1">
            <a:spLocks noGrp="1"/>
          </p:cNvSpPr>
          <p:nvPr>
            <p:ph type="body" idx="1"/>
          </p:nvPr>
        </p:nvSpPr>
        <p:spPr>
          <a:xfrm>
            <a:off x="5379000" y="1162325"/>
            <a:ext cx="3702300" cy="3981300"/>
          </a:xfrm>
          <a:prstGeom prst="rect">
            <a:avLst/>
          </a:prstGeom>
        </p:spPr>
        <p:txBody>
          <a:bodyPr spcFirstLastPara="1" wrap="square" lIns="91425" tIns="91425" rIns="91425" bIns="91425" anchor="t" anchorCtr="0">
            <a:normAutofit/>
          </a:bodyPr>
          <a:lstStyle/>
          <a:p>
            <a:pPr marL="457200" lvl="0" indent="-228600" algn="l" rtl="0">
              <a:spcBef>
                <a:spcPts val="1200"/>
              </a:spcBef>
              <a:spcAft>
                <a:spcPts val="0"/>
              </a:spcAft>
              <a:buNone/>
            </a:pPr>
            <a:r>
              <a:rPr lang="en" sz="1300" b="1">
                <a:solidFill>
                  <a:schemeClr val="dk1"/>
                </a:solidFill>
                <a:latin typeface="Roboto"/>
                <a:ea typeface="Roboto"/>
                <a:cs typeface="Roboto"/>
                <a:sym typeface="Roboto"/>
              </a:rPr>
              <a:t>Key Insight</a:t>
            </a:r>
            <a:r>
              <a:rPr lang="en" sz="13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Books in the “Other” category consistently outperform those in Kindle Unlimited in review counts. </a:t>
            </a:r>
            <a:endParaRPr sz="1200">
              <a:solidFill>
                <a:schemeClr val="dk1"/>
              </a:solidFill>
              <a:latin typeface="Roboto"/>
              <a:ea typeface="Roboto"/>
              <a:cs typeface="Roboto"/>
              <a:sym typeface="Roboto"/>
            </a:endParaRPr>
          </a:p>
          <a:p>
            <a:pPr marL="914400" lvl="0" indent="-304800" algn="l" rtl="0">
              <a:spcBef>
                <a:spcPts val="1200"/>
              </a:spcBef>
              <a:spcAft>
                <a:spcPts val="0"/>
              </a:spcAft>
              <a:buClr>
                <a:schemeClr val="dk1"/>
              </a:buClr>
              <a:buSzPts val="1200"/>
              <a:buChar char="●"/>
            </a:pPr>
            <a:r>
              <a:rPr lang="en" sz="1200">
                <a:solidFill>
                  <a:schemeClr val="dk1"/>
                </a:solidFill>
                <a:latin typeface="Roboto"/>
                <a:ea typeface="Roboto"/>
                <a:cs typeface="Roboto"/>
                <a:sym typeface="Roboto"/>
              </a:rPr>
              <a:t>50-review range: </a:t>
            </a:r>
            <a:r>
              <a:rPr lang="en" sz="1200" b="1">
                <a:solidFill>
                  <a:schemeClr val="dk1"/>
                </a:solidFill>
                <a:latin typeface="Roboto"/>
                <a:ea typeface="Roboto"/>
                <a:cs typeface="Roboto"/>
                <a:sym typeface="Roboto"/>
              </a:rPr>
              <a:t>2,217 books </a:t>
            </a:r>
            <a:r>
              <a:rPr lang="en" sz="1200">
                <a:solidFill>
                  <a:schemeClr val="dk1"/>
                </a:solidFill>
                <a:latin typeface="Roboto"/>
                <a:ea typeface="Roboto"/>
                <a:cs typeface="Roboto"/>
                <a:sym typeface="Roboto"/>
              </a:rPr>
              <a:t> in "Other" vs. </a:t>
            </a:r>
            <a:r>
              <a:rPr lang="en" sz="1200" b="1">
                <a:solidFill>
                  <a:schemeClr val="dk1"/>
                </a:solidFill>
                <a:latin typeface="Roboto"/>
                <a:ea typeface="Roboto"/>
                <a:cs typeface="Roboto"/>
                <a:sym typeface="Roboto"/>
              </a:rPr>
              <a:t>521 in Kindle Unlimited</a:t>
            </a: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p>
            <a:pPr marL="457200" lvl="0" indent="-228600" algn="l" rtl="0">
              <a:spcBef>
                <a:spcPts val="1200"/>
              </a:spcBef>
              <a:spcAft>
                <a:spcPts val="0"/>
              </a:spcAft>
              <a:buNone/>
            </a:pPr>
            <a:r>
              <a:rPr lang="en" sz="1300" b="1">
                <a:solidFill>
                  <a:schemeClr val="dk1"/>
                </a:solidFill>
                <a:latin typeface="Roboto"/>
                <a:ea typeface="Roboto"/>
                <a:cs typeface="Roboto"/>
                <a:sym typeface="Roboto"/>
              </a:rPr>
              <a:t>Takeaway</a:t>
            </a:r>
            <a:r>
              <a:rPr lang="en" sz="1300">
                <a:solidFill>
                  <a:schemeClr val="dk1"/>
                </a:solidFill>
                <a:latin typeface="Roboto"/>
                <a:ea typeface="Roboto"/>
                <a:cs typeface="Roboto"/>
                <a:sym typeface="Roboto"/>
              </a:rPr>
              <a:t>:</a:t>
            </a:r>
            <a:r>
              <a:rPr lang="en" sz="1200">
                <a:solidFill>
                  <a:schemeClr val="dk1"/>
                </a:solidFill>
                <a:latin typeface="Roboto"/>
                <a:ea typeface="Roboto"/>
                <a:cs typeface="Roboto"/>
                <a:sym typeface="Roboto"/>
              </a:rPr>
              <a:t> Lower engagement with Kindle Unlimited suggests a need for enhanced quality and marketing strategies.</a:t>
            </a:r>
            <a:endParaRPr sz="1200">
              <a:solidFill>
                <a:schemeClr val="dk1"/>
              </a:solidFill>
              <a:latin typeface="Roboto"/>
              <a:ea typeface="Roboto"/>
              <a:cs typeface="Roboto"/>
              <a:sym typeface="Roboto"/>
            </a:endParaRPr>
          </a:p>
          <a:p>
            <a:pPr marL="457200" lvl="0" indent="-228600" algn="l" rtl="0">
              <a:spcBef>
                <a:spcPts val="1200"/>
              </a:spcBef>
              <a:spcAft>
                <a:spcPts val="0"/>
              </a:spcAft>
              <a:buNone/>
            </a:pPr>
            <a:r>
              <a:rPr lang="en" sz="1300" b="1">
                <a:solidFill>
                  <a:schemeClr val="dk1"/>
                </a:solidFill>
                <a:latin typeface="Roboto"/>
                <a:ea typeface="Roboto"/>
                <a:cs typeface="Roboto"/>
                <a:sym typeface="Roboto"/>
              </a:rPr>
              <a:t>Implication</a:t>
            </a:r>
            <a:r>
              <a:rPr lang="en" sz="13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Explore the characteristics of titles in the “Other” category to leverage successful marketing strategies.</a:t>
            </a:r>
            <a:endParaRPr sz="1200" b="1">
              <a:solidFill>
                <a:schemeClr val="dk1"/>
              </a:solidFill>
              <a:latin typeface="Roboto"/>
              <a:ea typeface="Roboto"/>
              <a:cs typeface="Roboto"/>
              <a:sym typeface="Roboto"/>
            </a:endParaRPr>
          </a:p>
          <a:p>
            <a:pPr marL="0" lvl="0" indent="0" algn="l" rtl="0">
              <a:spcBef>
                <a:spcPts val="1200"/>
              </a:spcBef>
              <a:spcAft>
                <a:spcPts val="0"/>
              </a:spcAft>
              <a:buNone/>
            </a:pPr>
            <a:endParaRPr sz="1100">
              <a:solidFill>
                <a:schemeClr val="dk1"/>
              </a:solidFill>
              <a:latin typeface="Roboto"/>
              <a:ea typeface="Roboto"/>
              <a:cs typeface="Roboto"/>
              <a:sym typeface="Roboto"/>
            </a:endParaRPr>
          </a:p>
          <a:p>
            <a:pPr marL="0" lvl="0" indent="0" algn="l" rtl="0">
              <a:spcBef>
                <a:spcPts val="1200"/>
              </a:spcBef>
              <a:spcAft>
                <a:spcPts val="1200"/>
              </a:spcAft>
              <a:buNone/>
            </a:pP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21"/>
          <p:cNvPicPr preferRelativeResize="0"/>
          <p:nvPr/>
        </p:nvPicPr>
        <p:blipFill>
          <a:blip r:embed="rId3">
            <a:alphaModFix/>
          </a:blip>
          <a:stretch>
            <a:fillRect/>
          </a:stretch>
        </p:blipFill>
        <p:spPr>
          <a:xfrm>
            <a:off x="67800" y="0"/>
            <a:ext cx="7649648" cy="5143501"/>
          </a:xfrm>
          <a:prstGeom prst="rect">
            <a:avLst/>
          </a:prstGeom>
          <a:noFill/>
          <a:ln>
            <a:noFill/>
          </a:ln>
        </p:spPr>
      </p:pic>
      <p:sp>
        <p:nvSpPr>
          <p:cNvPr id="111" name="Google Shape;111;p21"/>
          <p:cNvSpPr txBox="1">
            <a:spLocks noGrp="1"/>
          </p:cNvSpPr>
          <p:nvPr>
            <p:ph type="body" idx="1"/>
          </p:nvPr>
        </p:nvSpPr>
        <p:spPr>
          <a:xfrm>
            <a:off x="5744550" y="1349925"/>
            <a:ext cx="3355500" cy="3642900"/>
          </a:xfrm>
          <a:prstGeom prst="rect">
            <a:avLst/>
          </a:prstGeom>
        </p:spPr>
        <p:txBody>
          <a:bodyPr spcFirstLastPara="1" wrap="square" lIns="91425" tIns="91425" rIns="91425" bIns="91425" anchor="t" anchorCtr="0">
            <a:normAutofit/>
          </a:bodyPr>
          <a:lstStyle/>
          <a:p>
            <a:pPr marL="457200" lvl="0" indent="-228600" algn="l" rtl="0">
              <a:spcBef>
                <a:spcPts val="1200"/>
              </a:spcBef>
              <a:spcAft>
                <a:spcPts val="0"/>
              </a:spcAft>
              <a:buNone/>
            </a:pPr>
            <a:r>
              <a:rPr lang="en" sz="1300" b="1">
                <a:solidFill>
                  <a:schemeClr val="dk1"/>
                </a:solidFill>
                <a:latin typeface="Roboto"/>
                <a:ea typeface="Roboto"/>
                <a:cs typeface="Roboto"/>
                <a:sym typeface="Roboto"/>
              </a:rPr>
              <a:t>Key Insight</a:t>
            </a:r>
            <a:r>
              <a:rPr lang="en" sz="13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"Kindle Unlimited &amp; Best Seller" books have slightly higher review counts than standalone Best Sellers.</a:t>
            </a:r>
            <a:endParaRPr sz="1200">
              <a:solidFill>
                <a:schemeClr val="dk1"/>
              </a:solidFill>
              <a:latin typeface="Roboto"/>
              <a:ea typeface="Roboto"/>
              <a:cs typeface="Roboto"/>
              <a:sym typeface="Roboto"/>
            </a:endParaRPr>
          </a:p>
          <a:p>
            <a:pPr marL="457200" lvl="0" indent="-228600" algn="l" rtl="0">
              <a:spcBef>
                <a:spcPts val="1200"/>
              </a:spcBef>
              <a:spcAft>
                <a:spcPts val="0"/>
              </a:spcAft>
              <a:buNone/>
            </a:pPr>
            <a:r>
              <a:rPr lang="en" sz="1300" b="1">
                <a:solidFill>
                  <a:schemeClr val="dk1"/>
                </a:solidFill>
                <a:latin typeface="Roboto"/>
                <a:ea typeface="Roboto"/>
                <a:cs typeface="Roboto"/>
                <a:sym typeface="Roboto"/>
              </a:rPr>
              <a:t>Takeaway</a:t>
            </a:r>
            <a:r>
              <a:rPr lang="en" sz="13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Combining tags enhances visibility and engagement.</a:t>
            </a:r>
            <a:endParaRPr sz="1200">
              <a:solidFill>
                <a:schemeClr val="dk1"/>
              </a:solidFill>
              <a:latin typeface="Roboto"/>
              <a:ea typeface="Roboto"/>
              <a:cs typeface="Roboto"/>
              <a:sym typeface="Roboto"/>
            </a:endParaRPr>
          </a:p>
          <a:p>
            <a:pPr marL="457200" lvl="0" indent="-228600" algn="l" rtl="0">
              <a:spcBef>
                <a:spcPts val="1200"/>
              </a:spcBef>
              <a:spcAft>
                <a:spcPts val="0"/>
              </a:spcAft>
              <a:buNone/>
            </a:pPr>
            <a:r>
              <a:rPr lang="en" sz="1300" b="1">
                <a:solidFill>
                  <a:schemeClr val="dk1"/>
                </a:solidFill>
                <a:latin typeface="Roboto"/>
                <a:ea typeface="Roboto"/>
                <a:cs typeface="Roboto"/>
                <a:sym typeface="Roboto"/>
              </a:rPr>
              <a:t>Implication</a:t>
            </a:r>
            <a:r>
              <a:rPr lang="en" sz="13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Combining these tags could increase visibility and engagement. However, both a severely underperforming compared to “Kindle Unlimited” and “Other” tag category. </a:t>
            </a:r>
            <a:endParaRPr sz="1200">
              <a:solidFill>
                <a:schemeClr val="dk1"/>
              </a:solidFill>
              <a:latin typeface="Roboto"/>
              <a:ea typeface="Roboto"/>
              <a:cs typeface="Roboto"/>
              <a:sym typeface="Roboto"/>
            </a:endParaRPr>
          </a:p>
          <a:p>
            <a:pPr marL="0" lvl="0" indent="0" algn="l" rtl="0">
              <a:spcBef>
                <a:spcPts val="1200"/>
              </a:spcBef>
              <a:spcAft>
                <a:spcPts val="1200"/>
              </a:spcAft>
              <a:buNone/>
            </a:pP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1387</Words>
  <Application>Microsoft Macintosh PowerPoint</Application>
  <PresentationFormat>On-screen Show (16:9)</PresentationFormat>
  <Paragraphs>92</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Roboto</vt:lpstr>
      <vt:lpstr>Arial</vt:lpstr>
      <vt:lpstr>Simple Light</vt:lpstr>
      <vt:lpstr>Assessing the Influence of Kindle Unlimited and Best Seller Tags on Reader Engagement (2019-2023)</vt:lpstr>
      <vt:lpstr>Data Background</vt:lpstr>
      <vt:lpstr>Amazon Kindle Background</vt:lpstr>
      <vt:lpstr>Project Goal and Objectives </vt:lpstr>
      <vt:lpstr>Hypothesis </vt:lpstr>
      <vt:lpstr>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Reflection </vt:lpstr>
      <vt:lpstr>Consumer Sentiment</vt:lpstr>
      <vt:lpstr>Conclusion and Recommendations</vt:lpstr>
      <vt:lpst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the Influence of Kindle Unlimited and Best Seller Tags on Reader Engagement (2019-2023)</dc:title>
  <cp:lastModifiedBy>Michelle Paguada</cp:lastModifiedBy>
  <cp:revision>1</cp:revision>
  <dcterms:modified xsi:type="dcterms:W3CDTF">2024-10-30T01:56:57Z</dcterms:modified>
</cp:coreProperties>
</file>