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Light" panose="020F0302020204030204" pitchFamily="34" charset="0"/>
      <p:regular r:id="rId20"/>
      <p:bold r:id="rId21"/>
      <p:italic r:id="rId22"/>
      <p:boldItalic r:id="rId23"/>
    </p:embeddedFont>
    <p:embeddedFont>
      <p:font typeface="Roboto Medium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4"/>
    <p:restoredTop sz="94729"/>
  </p:normalViewPr>
  <p:slideViewPr>
    <p:cSldViewPr snapToGrid="0">
      <p:cViewPr varScale="1">
        <p:scale>
          <a:sx n="140" d="100"/>
          <a:sy n="140" d="100"/>
        </p:scale>
        <p:origin x="208" y="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5e2c9a88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5e2c9a88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d38e7e19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d38e7e19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3e18f8bc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d3e18f8bc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3e18f8bc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3e18f8bc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3e18f8bc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3e18f8bc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5e2c9a8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5e2c9a8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Mariana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f4c7a9e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ff4c7a9e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3e18f8bc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3e18f8bc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3e18f8bc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3e18f8bc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5e2c9a88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5e2c9a88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3e18f8bc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3e18f8bc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769f7ef30_8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0769f7ef30_8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iterfm/paris-2024-olympic-summer-games/data?select=medallists.cs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32000"/>
          </a:blip>
          <a:srcRect l="5444" t="5285" r="545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dist="9525" algn="bl" rotWithShape="0">
              <a:schemeClr val="dk1"/>
            </a:outerShdw>
          </a:effectLst>
        </p:spPr>
      </p:pic>
      <p:sp>
        <p:nvSpPr>
          <p:cNvPr id="55" name="Google Shape;55;p13"/>
          <p:cNvSpPr txBox="1"/>
          <p:nvPr/>
        </p:nvSpPr>
        <p:spPr>
          <a:xfrm>
            <a:off x="1113750" y="1809750"/>
            <a:ext cx="69165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Paris 2024 Olympics: Hypothesis Testing on Event Participation and Medals</a:t>
            </a:r>
            <a:endParaRPr sz="27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851075" y="4123825"/>
            <a:ext cx="30138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Michelle Paguada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October 2024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8030250" y="4815263"/>
            <a:ext cx="7905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subTitle" idx="1"/>
          </p:nvPr>
        </p:nvSpPr>
        <p:spPr>
          <a:xfrm>
            <a:off x="311700" y="317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090">
                <a:latin typeface="Roboto"/>
                <a:ea typeface="Roboto"/>
                <a:cs typeface="Roboto"/>
                <a:sym typeface="Roboto"/>
              </a:rPr>
              <a:t>Outlier Analysis</a:t>
            </a:r>
            <a:endParaRPr sz="209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Google Shape;201;p22"/>
          <p:cNvCxnSpPr/>
          <p:nvPr/>
        </p:nvCxnSpPr>
        <p:spPr>
          <a:xfrm>
            <a:off x="391800" y="852600"/>
            <a:ext cx="7905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" name="Google Shape;202;p22"/>
          <p:cNvSpPr txBox="1"/>
          <p:nvPr/>
        </p:nvSpPr>
        <p:spPr>
          <a:xfrm>
            <a:off x="438175" y="1049300"/>
            <a:ext cx="5304600" cy="3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Point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Outliers challenge the hypothesis—countries with fewer event entries achieving better win rates.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of these outliers are in the top 10 like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South Korea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32.99% win rate with 97 entries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Netherlands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25.76% win rate with 132 entries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Impressive outlier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Kenya!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Ranked 17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42.31% win rate with 26 entries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Discussion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raises some questions about potential reasons for this phenomenon.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6002775" y="0"/>
            <a:ext cx="3141300" cy="5143500"/>
          </a:xfrm>
          <a:prstGeom prst="rect">
            <a:avLst/>
          </a:prstGeom>
          <a:solidFill>
            <a:srgbClr val="EC2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4" name="Google Shape;204;p22"/>
          <p:cNvPicPr preferRelativeResize="0"/>
          <p:nvPr/>
        </p:nvPicPr>
        <p:blipFill rotWithShape="1">
          <a:blip r:embed="rId3">
            <a:alphaModFix/>
          </a:blip>
          <a:srcRect l="61409" t="480" r="-61409" b="-480"/>
          <a:stretch/>
        </p:blipFill>
        <p:spPr>
          <a:xfrm>
            <a:off x="6174275" y="6100"/>
            <a:ext cx="7722801" cy="52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>
            <a:spLocks noGrp="1"/>
          </p:cNvSpPr>
          <p:nvPr>
            <p:ph type="subTitle" idx="1"/>
          </p:nvPr>
        </p:nvSpPr>
        <p:spPr>
          <a:xfrm>
            <a:off x="261600" y="3561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90">
                <a:latin typeface="Roboto"/>
                <a:ea typeface="Roboto"/>
                <a:cs typeface="Roboto"/>
                <a:sym typeface="Roboto"/>
              </a:rPr>
              <a:t>Reflection: Suggested Factors for Outliers</a:t>
            </a:r>
            <a:endParaRPr sz="209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09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0" name="Google Shape;210;p23"/>
          <p:cNvCxnSpPr/>
          <p:nvPr/>
        </p:nvCxnSpPr>
        <p:spPr>
          <a:xfrm>
            <a:off x="391800" y="852600"/>
            <a:ext cx="7905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Google Shape;211;p23"/>
          <p:cNvSpPr txBox="1"/>
          <p:nvPr/>
        </p:nvSpPr>
        <p:spPr>
          <a:xfrm>
            <a:off x="461225" y="1187675"/>
            <a:ext cx="8140800" cy="3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Points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We need to consider how outlier countries succeed despite lower participation levels.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Understanding Outliers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The existence of countries with fewer entries performing better prompts us to rethink traditional strategies in Olympic participation.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Investigate the unique practices of these outlier nations.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Analyze the sports where they excel despite lower participation.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Importance of Strategy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Highlight the need for countries to analyze their event entries critically and consider a more strategic approach to maximize win rates.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Focus on quality of training and support.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 targeted plans for sports with the highest medal potential.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subTitle" idx="1"/>
          </p:nvPr>
        </p:nvSpPr>
        <p:spPr>
          <a:xfrm>
            <a:off x="261600" y="3561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90">
                <a:latin typeface="Roboto"/>
                <a:ea typeface="Roboto"/>
                <a:cs typeface="Roboto"/>
                <a:sym typeface="Roboto"/>
              </a:rPr>
              <a:t>Conclusion and Recommendations</a:t>
            </a:r>
            <a:endParaRPr sz="209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09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" name="Google Shape;217;p24"/>
          <p:cNvCxnSpPr/>
          <p:nvPr/>
        </p:nvCxnSpPr>
        <p:spPr>
          <a:xfrm>
            <a:off x="391800" y="852600"/>
            <a:ext cx="7905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24"/>
          <p:cNvSpPr txBox="1"/>
          <p:nvPr/>
        </p:nvSpPr>
        <p:spPr>
          <a:xfrm>
            <a:off x="461225" y="1187675"/>
            <a:ext cx="8140800" cy="3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Reject the null hypothesis; our hypothesis that "higher event participation leads to greater success in earning medals" is valid.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Broader Implications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Participation alone does not guarantee success; factors like event diversity and talent development are crucial.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Budget considerations are essential for effective talent development, talent support, and resource allocation.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Explore less popular sports for potential medal opportunities.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Invest in targeted talent development programs.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Need for Research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Conduct further investigation into outlier strategies.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Evaluate the impact of budget allocations on performance outcomes.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Questions?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25" descr="File:2024 Summer Olympics text logo.svg - Wikimedia Commons"/>
          <p:cNvPicPr preferRelativeResize="0"/>
          <p:nvPr/>
        </p:nvPicPr>
        <p:blipFill rotWithShape="1">
          <a:blip r:embed="rId3">
            <a:alphaModFix/>
          </a:blip>
          <a:srcRect l="22974" t="37213" r="22140"/>
          <a:stretch/>
        </p:blipFill>
        <p:spPr>
          <a:xfrm>
            <a:off x="6432187" y="200127"/>
            <a:ext cx="2358523" cy="118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486875" y="326688"/>
            <a:ext cx="7895700" cy="6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090">
                <a:latin typeface="Roboto"/>
                <a:ea typeface="Roboto"/>
                <a:cs typeface="Roboto"/>
                <a:sym typeface="Roboto"/>
              </a:rPr>
              <a:t>Data Background</a:t>
            </a:r>
            <a:endParaRPr sz="209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13450" y="1138345"/>
            <a:ext cx="8117100" cy="3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The data used was from Kaggle sourced from the 2024 Paris Olympics Medals Board and Athlete’s site. </a:t>
            </a:r>
            <a:endParaRPr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The data provides detailed information on: Athletes, Countries, Discipline (aka sport), Events Types, Ages, Birthdate, Weight, and Gender </a:t>
            </a:r>
            <a:endParaRPr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As well as the Medals Totals and Medal Types by Country </a:t>
            </a:r>
            <a:endParaRPr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https://www.kaggle.com/datasets/piterfm/paris-2024-olympic-summer-games/data?select=medallists.csv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608575" y="899513"/>
            <a:ext cx="7905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 descr="File:2024 Summer Olympics text logo.svg - Wikimedia Commons"/>
          <p:cNvPicPr preferRelativeResize="0"/>
          <p:nvPr/>
        </p:nvPicPr>
        <p:blipFill rotWithShape="1">
          <a:blip r:embed="rId3">
            <a:alphaModFix/>
          </a:blip>
          <a:srcRect l="22974" t="37213" r="22140"/>
          <a:stretch/>
        </p:blipFill>
        <p:spPr>
          <a:xfrm>
            <a:off x="6221387" y="89727"/>
            <a:ext cx="2358523" cy="11804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4957670" y="1843325"/>
            <a:ext cx="222625" cy="164839"/>
          </a:xfrm>
          <a:custGeom>
            <a:avLst/>
            <a:gdLst/>
            <a:ahLst/>
            <a:cxnLst/>
            <a:rect l="l" t="t" r="r" b="b"/>
            <a:pathLst>
              <a:path w="364959" h="264802" extrusionOk="0">
                <a:moveTo>
                  <a:pt x="63401" y="16730"/>
                </a:moveTo>
                <a:cubicBezTo>
                  <a:pt x="88531" y="26457"/>
                  <a:pt x="130684" y="124545"/>
                  <a:pt x="150950" y="152917"/>
                </a:cubicBezTo>
                <a:cubicBezTo>
                  <a:pt x="171216" y="181289"/>
                  <a:pt x="169595" y="198313"/>
                  <a:pt x="184997" y="186964"/>
                </a:cubicBezTo>
                <a:cubicBezTo>
                  <a:pt x="200399" y="175615"/>
                  <a:pt x="228772" y="114817"/>
                  <a:pt x="243363" y="84824"/>
                </a:cubicBezTo>
                <a:cubicBezTo>
                  <a:pt x="257954" y="54831"/>
                  <a:pt x="263629" y="19973"/>
                  <a:pt x="272546" y="7003"/>
                </a:cubicBezTo>
                <a:cubicBezTo>
                  <a:pt x="281463" y="-5967"/>
                  <a:pt x="284706" y="2139"/>
                  <a:pt x="296865" y="7003"/>
                </a:cubicBezTo>
                <a:cubicBezTo>
                  <a:pt x="309025" y="11867"/>
                  <a:pt x="334154" y="21595"/>
                  <a:pt x="345503" y="36186"/>
                </a:cubicBezTo>
                <a:cubicBezTo>
                  <a:pt x="356852" y="50777"/>
                  <a:pt x="361070" y="71044"/>
                  <a:pt x="364959" y="94552"/>
                </a:cubicBezTo>
                <a:cubicBezTo>
                  <a:pt x="326051" y="86933"/>
                  <a:pt x="317131" y="90499"/>
                  <a:pt x="287137" y="118871"/>
                </a:cubicBezTo>
                <a:cubicBezTo>
                  <a:pt x="257143" y="147243"/>
                  <a:pt x="219044" y="266407"/>
                  <a:pt x="184997" y="264786"/>
                </a:cubicBezTo>
                <a:cubicBezTo>
                  <a:pt x="150950" y="263165"/>
                  <a:pt x="111228" y="138326"/>
                  <a:pt x="82856" y="109143"/>
                </a:cubicBezTo>
                <a:cubicBezTo>
                  <a:pt x="54484" y="79960"/>
                  <a:pt x="28544" y="92120"/>
                  <a:pt x="14763" y="89688"/>
                </a:cubicBezTo>
                <a:cubicBezTo>
                  <a:pt x="982" y="87256"/>
                  <a:pt x="-640" y="105901"/>
                  <a:pt x="171" y="94552"/>
                </a:cubicBezTo>
                <a:cubicBezTo>
                  <a:pt x="982" y="83203"/>
                  <a:pt x="38271" y="7003"/>
                  <a:pt x="63401" y="167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71" name="Google Shape;71;p15"/>
          <p:cNvGrpSpPr/>
          <p:nvPr/>
        </p:nvGrpSpPr>
        <p:grpSpPr>
          <a:xfrm>
            <a:off x="2697406" y="1843417"/>
            <a:ext cx="3521734" cy="974581"/>
            <a:chOff x="3251777" y="2544079"/>
            <a:chExt cx="7461301" cy="1919600"/>
          </a:xfrm>
        </p:grpSpPr>
        <p:sp>
          <p:nvSpPr>
            <p:cNvPr id="72" name="Google Shape;72;p15"/>
            <p:cNvSpPr/>
            <p:nvPr/>
          </p:nvSpPr>
          <p:spPr>
            <a:xfrm>
              <a:off x="3251778" y="2544079"/>
              <a:ext cx="7461300" cy="639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251777" y="3183929"/>
              <a:ext cx="7461300" cy="639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251778" y="3823779"/>
              <a:ext cx="7461300" cy="639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>
            <a:off x="2697506" y="1515068"/>
            <a:ext cx="880535" cy="328115"/>
            <a:chOff x="3251778" y="1584718"/>
            <a:chExt cx="1764600" cy="959400"/>
          </a:xfrm>
        </p:grpSpPr>
        <p:sp>
          <p:nvSpPr>
            <p:cNvPr id="76" name="Google Shape;76;p15"/>
            <p:cNvSpPr/>
            <p:nvPr/>
          </p:nvSpPr>
          <p:spPr>
            <a:xfrm>
              <a:off x="3251778" y="1584718"/>
              <a:ext cx="1764600" cy="959400"/>
            </a:xfrm>
            <a:prstGeom prst="rect">
              <a:avLst/>
            </a:prstGeom>
            <a:solidFill>
              <a:srgbClr val="FEC7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3330920" y="1759510"/>
              <a:ext cx="1650300" cy="31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lang="en" sz="1100" b="1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Golden </a:t>
              </a:r>
              <a:endParaRPr sz="1100" b="1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lang="en" sz="1100" b="1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Medals</a:t>
              </a:r>
              <a:endParaRPr sz="1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3578038" y="1515024"/>
            <a:ext cx="880535" cy="328115"/>
            <a:chOff x="5016279" y="1584718"/>
            <a:chExt cx="1764600" cy="959400"/>
          </a:xfrm>
        </p:grpSpPr>
        <p:sp>
          <p:nvSpPr>
            <p:cNvPr id="79" name="Google Shape;79;p15"/>
            <p:cNvSpPr/>
            <p:nvPr/>
          </p:nvSpPr>
          <p:spPr>
            <a:xfrm>
              <a:off x="5016279" y="1584718"/>
              <a:ext cx="1764600" cy="9594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5087031" y="1762699"/>
              <a:ext cx="1650300" cy="317100"/>
            </a:xfrm>
            <a:prstGeom prst="rect">
              <a:avLst/>
            </a:prstGeom>
            <a:noFill/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lang="en" sz="1100" b="1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Silver</a:t>
              </a:r>
              <a:endParaRPr sz="1100" b="1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lang="en" sz="1100" b="1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Medals</a:t>
              </a:r>
              <a:endParaRPr sz="1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4458410" y="1515019"/>
            <a:ext cx="880344" cy="328115"/>
            <a:chOff x="6780780" y="1584718"/>
            <a:chExt cx="2167800" cy="959400"/>
          </a:xfrm>
        </p:grpSpPr>
        <p:sp>
          <p:nvSpPr>
            <p:cNvPr id="82" name="Google Shape;82;p15"/>
            <p:cNvSpPr/>
            <p:nvPr/>
          </p:nvSpPr>
          <p:spPr>
            <a:xfrm>
              <a:off x="6780780" y="1584718"/>
              <a:ext cx="2167800" cy="9594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7039473" y="1762699"/>
              <a:ext cx="1650300" cy="3171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lang="en" sz="1100" b="1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Bronze Medals</a:t>
              </a:r>
              <a:endParaRPr sz="1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84" name="Google Shape;84;p15"/>
          <p:cNvSpPr/>
          <p:nvPr/>
        </p:nvSpPr>
        <p:spPr>
          <a:xfrm>
            <a:off x="1812901" y="1843325"/>
            <a:ext cx="880500" cy="3249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USA</a:t>
            </a:r>
            <a:endParaRPr b="1"/>
          </a:p>
        </p:txBody>
      </p:sp>
      <p:sp>
        <p:nvSpPr>
          <p:cNvPr id="85" name="Google Shape;85;p15"/>
          <p:cNvSpPr/>
          <p:nvPr/>
        </p:nvSpPr>
        <p:spPr>
          <a:xfrm>
            <a:off x="1812901" y="2168169"/>
            <a:ext cx="880500" cy="32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CHN</a:t>
            </a:r>
            <a:endParaRPr b="1"/>
          </a:p>
        </p:txBody>
      </p:sp>
      <p:sp>
        <p:nvSpPr>
          <p:cNvPr id="86" name="Google Shape;86;p15"/>
          <p:cNvSpPr/>
          <p:nvPr/>
        </p:nvSpPr>
        <p:spPr>
          <a:xfrm>
            <a:off x="1812901" y="2493013"/>
            <a:ext cx="880500" cy="3249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JPN</a:t>
            </a:r>
            <a:endParaRPr b="1"/>
          </a:p>
        </p:txBody>
      </p:sp>
      <p:sp>
        <p:nvSpPr>
          <p:cNvPr id="87" name="Google Shape;87;p15"/>
          <p:cNvSpPr/>
          <p:nvPr/>
        </p:nvSpPr>
        <p:spPr>
          <a:xfrm>
            <a:off x="2983380" y="1899529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40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2983380" y="2231907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40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2983380" y="2564285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20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3871215" y="1899529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44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3871215" y="2231907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27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3871215" y="2564285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12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4706825" y="1899529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42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4706825" y="2231907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24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4706825" y="2564285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13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96" name="Google Shape;96;p15"/>
          <p:cNvGrpSpPr/>
          <p:nvPr/>
        </p:nvGrpSpPr>
        <p:grpSpPr>
          <a:xfrm>
            <a:off x="2697510" y="2832983"/>
            <a:ext cx="3521734" cy="649729"/>
            <a:chOff x="3251777" y="3183929"/>
            <a:chExt cx="7461301" cy="1279750"/>
          </a:xfrm>
        </p:grpSpPr>
        <p:sp>
          <p:nvSpPr>
            <p:cNvPr id="97" name="Google Shape;97;p15"/>
            <p:cNvSpPr/>
            <p:nvPr/>
          </p:nvSpPr>
          <p:spPr>
            <a:xfrm>
              <a:off x="3251777" y="3183929"/>
              <a:ext cx="7461300" cy="639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3251778" y="3823779"/>
              <a:ext cx="7461300" cy="639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99" name="Google Shape;99;p15"/>
          <p:cNvSpPr/>
          <p:nvPr/>
        </p:nvSpPr>
        <p:spPr>
          <a:xfrm>
            <a:off x="1812901" y="2821584"/>
            <a:ext cx="880500" cy="32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AUS</a:t>
            </a:r>
            <a:endParaRPr b="1"/>
          </a:p>
        </p:txBody>
      </p:sp>
      <p:sp>
        <p:nvSpPr>
          <p:cNvPr id="100" name="Google Shape;100;p15"/>
          <p:cNvSpPr/>
          <p:nvPr/>
        </p:nvSpPr>
        <p:spPr>
          <a:xfrm>
            <a:off x="1812901" y="3146427"/>
            <a:ext cx="880500" cy="3249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FRA</a:t>
            </a:r>
            <a:endParaRPr b="1"/>
          </a:p>
        </p:txBody>
      </p:sp>
      <p:sp>
        <p:nvSpPr>
          <p:cNvPr id="101" name="Google Shape;101;p15"/>
          <p:cNvSpPr/>
          <p:nvPr/>
        </p:nvSpPr>
        <p:spPr>
          <a:xfrm>
            <a:off x="2983380" y="2871095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18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2983380" y="3177905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16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3871215" y="2871095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19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3871215" y="3177905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26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4706825" y="2871095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16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4706825" y="3177905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22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07" name="Google Shape;107;p15"/>
          <p:cNvGrpSpPr/>
          <p:nvPr/>
        </p:nvGrpSpPr>
        <p:grpSpPr>
          <a:xfrm>
            <a:off x="5338828" y="1515019"/>
            <a:ext cx="880344" cy="328115"/>
            <a:chOff x="6780780" y="1584718"/>
            <a:chExt cx="2167800" cy="959400"/>
          </a:xfrm>
        </p:grpSpPr>
        <p:sp>
          <p:nvSpPr>
            <p:cNvPr id="108" name="Google Shape;108;p15"/>
            <p:cNvSpPr/>
            <p:nvPr/>
          </p:nvSpPr>
          <p:spPr>
            <a:xfrm>
              <a:off x="6780780" y="1584718"/>
              <a:ext cx="2167800" cy="9594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7039473" y="1940363"/>
              <a:ext cx="1650300" cy="3171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lang="en" sz="1100" b="1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TOTAL</a:t>
              </a:r>
              <a:endParaRPr sz="1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110" name="Google Shape;110;p15"/>
          <p:cNvSpPr/>
          <p:nvPr/>
        </p:nvSpPr>
        <p:spPr>
          <a:xfrm>
            <a:off x="5498635" y="1899520"/>
            <a:ext cx="5241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126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5559546" y="2231907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91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5559546" y="2564285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45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5559546" y="2871095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53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5559546" y="3177905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64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15" name="Google Shape;115;p15"/>
          <p:cNvCxnSpPr/>
          <p:nvPr/>
        </p:nvCxnSpPr>
        <p:spPr>
          <a:xfrm>
            <a:off x="391800" y="700200"/>
            <a:ext cx="7905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5"/>
          <p:cNvSpPr/>
          <p:nvPr/>
        </p:nvSpPr>
        <p:spPr>
          <a:xfrm>
            <a:off x="4959812" y="3475012"/>
            <a:ext cx="222625" cy="164839"/>
          </a:xfrm>
          <a:custGeom>
            <a:avLst/>
            <a:gdLst/>
            <a:ahLst/>
            <a:cxnLst/>
            <a:rect l="l" t="t" r="r" b="b"/>
            <a:pathLst>
              <a:path w="364959" h="264802" extrusionOk="0">
                <a:moveTo>
                  <a:pt x="63401" y="16730"/>
                </a:moveTo>
                <a:cubicBezTo>
                  <a:pt x="88531" y="26457"/>
                  <a:pt x="130684" y="124545"/>
                  <a:pt x="150950" y="152917"/>
                </a:cubicBezTo>
                <a:cubicBezTo>
                  <a:pt x="171216" y="181289"/>
                  <a:pt x="169595" y="198313"/>
                  <a:pt x="184997" y="186964"/>
                </a:cubicBezTo>
                <a:cubicBezTo>
                  <a:pt x="200399" y="175615"/>
                  <a:pt x="228772" y="114817"/>
                  <a:pt x="243363" y="84824"/>
                </a:cubicBezTo>
                <a:cubicBezTo>
                  <a:pt x="257954" y="54831"/>
                  <a:pt x="263629" y="19973"/>
                  <a:pt x="272546" y="7003"/>
                </a:cubicBezTo>
                <a:cubicBezTo>
                  <a:pt x="281463" y="-5967"/>
                  <a:pt x="284706" y="2139"/>
                  <a:pt x="296865" y="7003"/>
                </a:cubicBezTo>
                <a:cubicBezTo>
                  <a:pt x="309025" y="11867"/>
                  <a:pt x="334154" y="21595"/>
                  <a:pt x="345503" y="36186"/>
                </a:cubicBezTo>
                <a:cubicBezTo>
                  <a:pt x="356852" y="50777"/>
                  <a:pt x="361070" y="71044"/>
                  <a:pt x="364959" y="94552"/>
                </a:cubicBezTo>
                <a:cubicBezTo>
                  <a:pt x="326051" y="86933"/>
                  <a:pt x="317131" y="90499"/>
                  <a:pt x="287137" y="118871"/>
                </a:cubicBezTo>
                <a:cubicBezTo>
                  <a:pt x="257143" y="147243"/>
                  <a:pt x="219044" y="266407"/>
                  <a:pt x="184997" y="264786"/>
                </a:cubicBezTo>
                <a:cubicBezTo>
                  <a:pt x="150950" y="263165"/>
                  <a:pt x="111228" y="138326"/>
                  <a:pt x="82856" y="109143"/>
                </a:cubicBezTo>
                <a:cubicBezTo>
                  <a:pt x="54484" y="79960"/>
                  <a:pt x="28544" y="92120"/>
                  <a:pt x="14763" y="89688"/>
                </a:cubicBezTo>
                <a:cubicBezTo>
                  <a:pt x="982" y="87256"/>
                  <a:pt x="-640" y="105901"/>
                  <a:pt x="171" y="94552"/>
                </a:cubicBezTo>
                <a:cubicBezTo>
                  <a:pt x="982" y="83203"/>
                  <a:pt x="38271" y="7003"/>
                  <a:pt x="63401" y="167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17" name="Google Shape;117;p15"/>
          <p:cNvGrpSpPr/>
          <p:nvPr/>
        </p:nvGrpSpPr>
        <p:grpSpPr>
          <a:xfrm>
            <a:off x="2699548" y="3475104"/>
            <a:ext cx="3521734" cy="974581"/>
            <a:chOff x="3251777" y="2544079"/>
            <a:chExt cx="7461301" cy="1919600"/>
          </a:xfrm>
        </p:grpSpPr>
        <p:sp>
          <p:nvSpPr>
            <p:cNvPr id="118" name="Google Shape;118;p15"/>
            <p:cNvSpPr/>
            <p:nvPr/>
          </p:nvSpPr>
          <p:spPr>
            <a:xfrm>
              <a:off x="3251778" y="2544079"/>
              <a:ext cx="7461300" cy="639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251777" y="3183929"/>
              <a:ext cx="7461300" cy="639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251778" y="3823779"/>
              <a:ext cx="7461300" cy="639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21" name="Google Shape;121;p15"/>
          <p:cNvSpPr/>
          <p:nvPr/>
        </p:nvSpPr>
        <p:spPr>
          <a:xfrm>
            <a:off x="1815043" y="3475012"/>
            <a:ext cx="880500" cy="3249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NED</a:t>
            </a:r>
            <a:endParaRPr b="1"/>
          </a:p>
        </p:txBody>
      </p:sp>
      <p:sp>
        <p:nvSpPr>
          <p:cNvPr id="122" name="Google Shape;122;p15"/>
          <p:cNvSpPr/>
          <p:nvPr/>
        </p:nvSpPr>
        <p:spPr>
          <a:xfrm>
            <a:off x="1815043" y="3799855"/>
            <a:ext cx="880500" cy="32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GBR</a:t>
            </a:r>
            <a:endParaRPr b="1"/>
          </a:p>
        </p:txBody>
      </p:sp>
      <p:sp>
        <p:nvSpPr>
          <p:cNvPr id="123" name="Google Shape;123;p15"/>
          <p:cNvSpPr/>
          <p:nvPr/>
        </p:nvSpPr>
        <p:spPr>
          <a:xfrm>
            <a:off x="1815043" y="4124699"/>
            <a:ext cx="880500" cy="3249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KOR</a:t>
            </a:r>
            <a:endParaRPr b="1"/>
          </a:p>
        </p:txBody>
      </p:sp>
      <p:sp>
        <p:nvSpPr>
          <p:cNvPr id="124" name="Google Shape;124;p15"/>
          <p:cNvSpPr/>
          <p:nvPr/>
        </p:nvSpPr>
        <p:spPr>
          <a:xfrm>
            <a:off x="2985522" y="3531215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15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2985522" y="3863593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14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2985522" y="4195971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13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873357" y="3531215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  7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3873357" y="3863593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22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3873357" y="4195971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  9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4708967" y="3531215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  2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4708967" y="3863593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29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4708967" y="4195971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10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33" name="Google Shape;133;p15"/>
          <p:cNvGrpSpPr/>
          <p:nvPr/>
        </p:nvGrpSpPr>
        <p:grpSpPr>
          <a:xfrm>
            <a:off x="2699653" y="4464670"/>
            <a:ext cx="3521734" cy="649729"/>
            <a:chOff x="3251777" y="3183929"/>
            <a:chExt cx="7461301" cy="1279750"/>
          </a:xfrm>
        </p:grpSpPr>
        <p:sp>
          <p:nvSpPr>
            <p:cNvPr id="134" name="Google Shape;134;p15"/>
            <p:cNvSpPr/>
            <p:nvPr/>
          </p:nvSpPr>
          <p:spPr>
            <a:xfrm>
              <a:off x="3251777" y="3183929"/>
              <a:ext cx="7461300" cy="639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251778" y="3823779"/>
              <a:ext cx="7461300" cy="639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36" name="Google Shape;136;p15"/>
          <p:cNvSpPr/>
          <p:nvPr/>
        </p:nvSpPr>
        <p:spPr>
          <a:xfrm>
            <a:off x="1815043" y="4453270"/>
            <a:ext cx="880500" cy="32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ITA</a:t>
            </a:r>
            <a:endParaRPr b="1"/>
          </a:p>
        </p:txBody>
      </p:sp>
      <p:sp>
        <p:nvSpPr>
          <p:cNvPr id="137" name="Google Shape;137;p15"/>
          <p:cNvSpPr/>
          <p:nvPr/>
        </p:nvSpPr>
        <p:spPr>
          <a:xfrm>
            <a:off x="1815043" y="4778114"/>
            <a:ext cx="880500" cy="3249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GER</a:t>
            </a:r>
            <a:endParaRPr b="1"/>
          </a:p>
        </p:txBody>
      </p:sp>
      <p:sp>
        <p:nvSpPr>
          <p:cNvPr id="138" name="Google Shape;138;p15"/>
          <p:cNvSpPr/>
          <p:nvPr/>
        </p:nvSpPr>
        <p:spPr>
          <a:xfrm>
            <a:off x="2985522" y="4502781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12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2985522" y="4809591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12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3873357" y="4502781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13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3873357" y="4809591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13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4708967" y="4502781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15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4708967" y="4809591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  8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5500777" y="3531206"/>
            <a:ext cx="5241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 34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5561688" y="3863593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65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5561688" y="4195971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32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5561688" y="4502781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40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5561688" y="4809591"/>
            <a:ext cx="4035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</a:rPr>
              <a:t>33</a:t>
            </a:r>
            <a:endParaRPr>
              <a:solidFill>
                <a:srgbClr val="1F1F1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1"/>
          </p:nvPr>
        </p:nvSpPr>
        <p:spPr>
          <a:xfrm>
            <a:off x="270100" y="200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090">
                <a:latin typeface="Roboto"/>
                <a:ea typeface="Roboto"/>
                <a:cs typeface="Roboto"/>
                <a:sym typeface="Roboto"/>
              </a:rPr>
              <a:t>Top 10 Performing Countries From Paris 2024</a:t>
            </a:r>
            <a:endParaRPr sz="209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subTitle" idx="1"/>
          </p:nvPr>
        </p:nvSpPr>
        <p:spPr>
          <a:xfrm>
            <a:off x="311700" y="305138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090">
                <a:latin typeface="Roboto"/>
                <a:ea typeface="Roboto"/>
                <a:cs typeface="Roboto"/>
                <a:sym typeface="Roboto"/>
              </a:rPr>
              <a:t>Project Goal</a:t>
            </a:r>
            <a:endParaRPr sz="209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" name="Google Shape;155;p16"/>
          <p:cNvCxnSpPr/>
          <p:nvPr/>
        </p:nvCxnSpPr>
        <p:spPr>
          <a:xfrm>
            <a:off x="364850" y="819388"/>
            <a:ext cx="7905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16"/>
          <p:cNvSpPr txBox="1"/>
          <p:nvPr/>
        </p:nvSpPr>
        <p:spPr>
          <a:xfrm>
            <a:off x="364850" y="990200"/>
            <a:ext cx="7845600" cy="2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Out of the 206 countries that competed in the Paris Olympics, only 82 countries received medals.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Of those countries on the Medals board, 23% participated in a range between 252 and 374 events. The countries within that range are: United States, China, Australia, France, and Italy. These countries are within the Top 10. 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Of the 82 countries on the Medals Board, what impact does high event participation have on medal success?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subTitle" idx="1"/>
          </p:nvPr>
        </p:nvSpPr>
        <p:spPr>
          <a:xfrm>
            <a:off x="311700" y="305138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090">
                <a:latin typeface="Roboto"/>
                <a:ea typeface="Roboto"/>
                <a:cs typeface="Roboto"/>
                <a:sym typeface="Roboto"/>
              </a:rPr>
              <a:t>Hypothesis</a:t>
            </a:r>
            <a:endParaRPr sz="209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2" name="Google Shape;162;p17"/>
          <p:cNvCxnSpPr/>
          <p:nvPr/>
        </p:nvCxnSpPr>
        <p:spPr>
          <a:xfrm>
            <a:off x="364850" y="819388"/>
            <a:ext cx="7905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17"/>
          <p:cNvSpPr txBox="1"/>
          <p:nvPr/>
        </p:nvSpPr>
        <p:spPr>
          <a:xfrm>
            <a:off x="364850" y="990200"/>
            <a:ext cx="5608200" cy="3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Null Hypothesis: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 impact on medal success with higher participation.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Alternate Hypothesis: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Higher events participated per country means more medals earned.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r="61545"/>
          <a:stretch/>
        </p:blipFill>
        <p:spPr>
          <a:xfrm>
            <a:off x="6174275" y="0"/>
            <a:ext cx="29697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subTitle" idx="1"/>
          </p:nvPr>
        </p:nvSpPr>
        <p:spPr>
          <a:xfrm>
            <a:off x="486875" y="326688"/>
            <a:ext cx="7895700" cy="6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090">
                <a:latin typeface="Roboto"/>
                <a:ea typeface="Roboto"/>
                <a:cs typeface="Roboto"/>
                <a:sym typeface="Roboto"/>
              </a:rPr>
              <a:t>Process</a:t>
            </a:r>
            <a:endParaRPr sz="209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513450" y="1138350"/>
            <a:ext cx="8117100" cy="3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Cleaning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Identified and categorized team events; removed duplicates specifically for team events to avoid skewed results.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Analysis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Analyzed the overall distribution of events by countries to identify trends to understand participation levels.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Pivoting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Reorganized data for clarity and improved accessibility.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Consolidation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Grouped countries on the medals board into ranges based on events participated.</a:t>
            </a:r>
            <a:endParaRPr sz="15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1" name="Google Shape;171;p18"/>
          <p:cNvCxnSpPr/>
          <p:nvPr/>
        </p:nvCxnSpPr>
        <p:spPr>
          <a:xfrm>
            <a:off x="608575" y="899513"/>
            <a:ext cx="7905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9"/>
          <p:cNvPicPr preferRelativeResize="0"/>
          <p:nvPr/>
        </p:nvPicPr>
        <p:blipFill rotWithShape="1">
          <a:blip r:embed="rId3">
            <a:alphaModFix/>
          </a:blip>
          <a:srcRect b="3456"/>
          <a:stretch/>
        </p:blipFill>
        <p:spPr>
          <a:xfrm>
            <a:off x="0" y="1"/>
            <a:ext cx="4830771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19"/>
          <p:cNvCxnSpPr/>
          <p:nvPr/>
        </p:nvCxnSpPr>
        <p:spPr>
          <a:xfrm>
            <a:off x="5056303" y="920311"/>
            <a:ext cx="4656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19"/>
          <p:cNvSpPr txBox="1">
            <a:spLocks noGrp="1"/>
          </p:cNvSpPr>
          <p:nvPr>
            <p:ph type="subTitle" idx="1"/>
          </p:nvPr>
        </p:nvSpPr>
        <p:spPr>
          <a:xfrm>
            <a:off x="4922075" y="84475"/>
            <a:ext cx="39648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90">
                <a:latin typeface="Roboto"/>
                <a:ea typeface="Roboto"/>
                <a:cs typeface="Roboto"/>
                <a:sym typeface="Roboto"/>
              </a:rPr>
              <a:t>Correlation Analysis: What are the Impacts of Event Entries?</a:t>
            </a:r>
            <a:endParaRPr sz="209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4787475" y="1016000"/>
            <a:ext cx="4099200" cy="39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Point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Conducted a correlation analysis to assess the relationship between event participation and medal counts.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Takeaway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P-Value: &lt;0.0001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Very strong statistical significance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Suggests that the relationship between events and medals are unlikely due to random chance.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Correlation Coefficient: 0.83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Positive relationship observed; more event entries likely lead to more medals, possibly at an accelerating rate.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Exponential Growth Pattern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The relationship is not only strong but increasingly beneficial to medal earnings as participation grows.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0"/>
          <p:cNvPicPr preferRelativeResize="0"/>
          <p:nvPr/>
        </p:nvPicPr>
        <p:blipFill rotWithShape="1">
          <a:blip r:embed="rId3">
            <a:alphaModFix/>
          </a:blip>
          <a:srcRect l="-855" r="3626" b="5410"/>
          <a:stretch/>
        </p:blipFill>
        <p:spPr>
          <a:xfrm>
            <a:off x="3436100" y="0"/>
            <a:ext cx="570791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0"/>
          <p:cNvCxnSpPr/>
          <p:nvPr/>
        </p:nvCxnSpPr>
        <p:spPr>
          <a:xfrm>
            <a:off x="180021" y="921441"/>
            <a:ext cx="8520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0"/>
          <p:cNvSpPr txBox="1">
            <a:spLocks noGrp="1"/>
          </p:cNvSpPr>
          <p:nvPr>
            <p:ph type="subTitle" idx="1"/>
          </p:nvPr>
        </p:nvSpPr>
        <p:spPr>
          <a:xfrm>
            <a:off x="81250" y="93075"/>
            <a:ext cx="32553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2631"/>
              <a:buNone/>
            </a:pPr>
            <a:r>
              <a:rPr lang="en" sz="2090">
                <a:latin typeface="Roboto"/>
                <a:ea typeface="Roboto"/>
                <a:cs typeface="Roboto"/>
                <a:sym typeface="Roboto"/>
              </a:rPr>
              <a:t>Win Rate Analysis: Effectiveness of Participation</a:t>
            </a:r>
            <a:endParaRPr sz="209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217550" y="1188751"/>
            <a:ext cx="3218400" cy="3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Point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Countries in higher participation ranges (252 to 374 events) tend to convert entries into medals effectively (taller bars indicate higher win rates).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Takeaway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Focusing on increasing participation in events can significantly enhance a country’s chances of winning medals, particularly when aiming for higher ranges of participation.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Range breakdown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 Range: 252 to 374 events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Medium: 128 to 250 events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Low: 4 to 126 events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r="-684" b="7467"/>
          <a:stretch/>
        </p:blipFill>
        <p:spPr>
          <a:xfrm>
            <a:off x="129149" y="0"/>
            <a:ext cx="6006564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21"/>
          <p:cNvCxnSpPr/>
          <p:nvPr/>
        </p:nvCxnSpPr>
        <p:spPr>
          <a:xfrm>
            <a:off x="5382966" y="1568143"/>
            <a:ext cx="4320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21"/>
          <p:cNvSpPr txBox="1">
            <a:spLocks noGrp="1"/>
          </p:cNvSpPr>
          <p:nvPr>
            <p:ph type="subTitle" idx="1"/>
          </p:nvPr>
        </p:nvSpPr>
        <p:spPr>
          <a:xfrm>
            <a:off x="5258450" y="815750"/>
            <a:ext cx="3678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90">
                <a:latin typeface="Roboto"/>
                <a:ea typeface="Roboto"/>
                <a:cs typeface="Roboto"/>
                <a:sym typeface="Roboto"/>
              </a:rPr>
              <a:t>Detailed Breakdown: Top 30 Countries</a:t>
            </a:r>
            <a:endParaRPr sz="209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5442575" y="1741175"/>
            <a:ext cx="3493800" cy="27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Point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Most countries support the hypothesis, but outliers exist where countries with lower entries outperform those with more.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Takeaway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While higher participation generally correlates with increased success, countries should investigate the strategies of outliers that excel with fewer entries, as they may offer valuable insights for improving overall performance.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Microsoft Macintosh PowerPoint</Application>
  <PresentationFormat>On-screen Show (16:9)</PresentationFormat>
  <Paragraphs>140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Roboto</vt:lpstr>
      <vt:lpstr>Arial</vt:lpstr>
      <vt:lpstr>Roboto Light</vt:lpstr>
      <vt:lpstr>Times New Roman</vt:lpstr>
      <vt:lpstr>Roboto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Michelle Paguada</cp:lastModifiedBy>
  <cp:revision>1</cp:revision>
  <dcterms:modified xsi:type="dcterms:W3CDTF">2024-10-30T01:57:50Z</dcterms:modified>
</cp:coreProperties>
</file>