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Montserrat"/>
      <p:regular r:id="rId51"/>
      <p:bold r:id="rId52"/>
      <p:italic r:id="rId53"/>
      <p:boldItalic r:id="rId54"/>
    </p:embeddedFont>
    <p:embeddedFont>
      <p:font typeface="La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regular.fntdata"/><Relationship Id="rId50" Type="http://schemas.openxmlformats.org/officeDocument/2006/relationships/slide" Target="slides/slide45.xml"/><Relationship Id="rId53" Type="http://schemas.openxmlformats.org/officeDocument/2006/relationships/font" Target="fonts/Montserrat-italic.fntdata"/><Relationship Id="rId52" Type="http://schemas.openxmlformats.org/officeDocument/2006/relationships/font" Target="fonts/Montserrat-bold.fntdata"/><Relationship Id="rId11" Type="http://schemas.openxmlformats.org/officeDocument/2006/relationships/slide" Target="slides/slide6.xml"/><Relationship Id="rId55" Type="http://schemas.openxmlformats.org/officeDocument/2006/relationships/font" Target="fonts/Lato-regular.fntdata"/><Relationship Id="rId10" Type="http://schemas.openxmlformats.org/officeDocument/2006/relationships/slide" Target="slides/slide5.xml"/><Relationship Id="rId54" Type="http://schemas.openxmlformats.org/officeDocument/2006/relationships/font" Target="fonts/Montserrat-boldItalic.fntdata"/><Relationship Id="rId13" Type="http://schemas.openxmlformats.org/officeDocument/2006/relationships/slide" Target="slides/slide8.xml"/><Relationship Id="rId57" Type="http://schemas.openxmlformats.org/officeDocument/2006/relationships/font" Target="fonts/Lato-italic.fntdata"/><Relationship Id="rId12" Type="http://schemas.openxmlformats.org/officeDocument/2006/relationships/slide" Target="slides/slide7.xml"/><Relationship Id="rId56"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985f1b164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985f1b164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985f1b164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985f1b164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985f1b164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985f1b164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985f1b164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985f1b164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985f1b164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985f1b164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985f1b164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985f1b164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985f1b164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985f1b164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985f1b164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985f1b164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985f1b164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985f1b164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985f1b164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985f1b164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985f1b164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985f1b164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985f1b164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985f1b164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985f1b164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985f1b164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985f1b164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985f1b164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985f1b164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985f1b164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985f1b164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985f1b164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985f1b164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985f1b164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985f1b164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e985f1b164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985f1b164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985f1b164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985f1b164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985f1b164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985f1b164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985f1b164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985f1b164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985f1b164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985f1b164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985f1b164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985f1b164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985f1b164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985f1b164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985f1b164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985f1b164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985f1b164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985f1b164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985f1b164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985f1b164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e985f1b164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985f1b164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985f1b164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985f1b164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985f1b164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985f1b164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985f1b164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985f1b164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985f1b164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985f1b164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985f1b164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985f1b164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985f1b164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985f1b164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985f1b164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985f1b164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985f1b164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985f1b164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985f1b164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985f1b164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985f1b164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985f1b164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985f1b164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985f1b164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985f1b164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985f1b164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985f1b164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985f1b164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985f1b164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985f1b164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985f1b164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985f1b164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985f1b164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ctr">
              <a:lnSpc>
                <a:spcPct val="95000"/>
              </a:lnSpc>
              <a:spcBef>
                <a:spcPts val="0"/>
              </a:spcBef>
              <a:spcAft>
                <a:spcPts val="0"/>
              </a:spcAft>
              <a:buSzPts val="605"/>
              <a:buNone/>
            </a:pPr>
            <a:r>
              <a:rPr lang="en" sz="1490">
                <a:latin typeface="Arial"/>
                <a:ea typeface="Arial"/>
                <a:cs typeface="Arial"/>
                <a:sym typeface="Arial"/>
              </a:rPr>
              <a:t>Submitted by :</a:t>
            </a:r>
            <a:endParaRPr sz="1490">
              <a:latin typeface="Arial"/>
              <a:ea typeface="Arial"/>
              <a:cs typeface="Arial"/>
              <a:sym typeface="Arial"/>
            </a:endParaRPr>
          </a:p>
          <a:p>
            <a:pPr indent="0" lvl="0" marL="0" rtl="0" algn="ctr">
              <a:lnSpc>
                <a:spcPct val="80000"/>
              </a:lnSpc>
              <a:spcBef>
                <a:spcPts val="800"/>
              </a:spcBef>
              <a:spcAft>
                <a:spcPts val="0"/>
              </a:spcAft>
              <a:buSzPts val="605"/>
              <a:buNone/>
            </a:pPr>
            <a:r>
              <a:rPr lang="en" sz="1215"/>
              <a:t>Abhishek Mishra</a:t>
            </a:r>
            <a:endParaRPr sz="1215"/>
          </a:p>
        </p:txBody>
      </p:sp>
      <p:sp>
        <p:nvSpPr>
          <p:cNvPr id="135" name="Google Shape;135;p13"/>
          <p:cNvSpPr txBox="1"/>
          <p:nvPr/>
        </p:nvSpPr>
        <p:spPr>
          <a:xfrm>
            <a:off x="729975" y="2953575"/>
            <a:ext cx="6996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600">
                <a:solidFill>
                  <a:schemeClr val="lt1"/>
                </a:solidFill>
                <a:latin typeface="Lato"/>
                <a:ea typeface="Lato"/>
                <a:cs typeface="Lato"/>
                <a:sym typeface="Lato"/>
              </a:rPr>
              <a:t>Customer Retention Analysis</a:t>
            </a:r>
            <a:endParaRPr sz="2600">
              <a:solidFill>
                <a:schemeClr val="lt1"/>
              </a:solidFill>
              <a:latin typeface="Lato"/>
              <a:ea typeface="Lato"/>
              <a:cs typeface="Lato"/>
              <a:sym typeface="Lato"/>
            </a:endParaRPr>
          </a:p>
        </p:txBody>
      </p:sp>
      <p:pic>
        <p:nvPicPr>
          <p:cNvPr id="136" name="Google Shape;136;p13"/>
          <p:cNvPicPr preferRelativeResize="0"/>
          <p:nvPr/>
        </p:nvPicPr>
        <p:blipFill>
          <a:blip r:embed="rId3">
            <a:alphaModFix/>
          </a:blip>
          <a:stretch>
            <a:fillRect/>
          </a:stretch>
        </p:blipFill>
        <p:spPr>
          <a:xfrm>
            <a:off x="2241687" y="231000"/>
            <a:ext cx="3973163" cy="2648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2"/>
          <p:cNvPicPr preferRelativeResize="0"/>
          <p:nvPr/>
        </p:nvPicPr>
        <p:blipFill>
          <a:blip r:embed="rId3">
            <a:alphaModFix/>
          </a:blip>
          <a:stretch>
            <a:fillRect/>
          </a:stretch>
        </p:blipFill>
        <p:spPr>
          <a:xfrm>
            <a:off x="533400" y="152400"/>
            <a:ext cx="8107105"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3"/>
          <p:cNvPicPr preferRelativeResize="0"/>
          <p:nvPr/>
        </p:nvPicPr>
        <p:blipFill>
          <a:blip r:embed="rId3">
            <a:alphaModFix/>
          </a:blip>
          <a:stretch>
            <a:fillRect/>
          </a:stretch>
        </p:blipFill>
        <p:spPr>
          <a:xfrm>
            <a:off x="533400" y="152400"/>
            <a:ext cx="8107105"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4"/>
          <p:cNvPicPr preferRelativeResize="0"/>
          <p:nvPr/>
        </p:nvPicPr>
        <p:blipFill>
          <a:blip r:embed="rId3">
            <a:alphaModFix/>
          </a:blip>
          <a:stretch>
            <a:fillRect/>
          </a:stretch>
        </p:blipFill>
        <p:spPr>
          <a:xfrm>
            <a:off x="457200" y="152400"/>
            <a:ext cx="8168756"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5"/>
          <p:cNvPicPr preferRelativeResize="0"/>
          <p:nvPr/>
        </p:nvPicPr>
        <p:blipFill>
          <a:blip r:embed="rId3">
            <a:alphaModFix/>
          </a:blip>
          <a:stretch>
            <a:fillRect/>
          </a:stretch>
        </p:blipFill>
        <p:spPr>
          <a:xfrm>
            <a:off x="533400" y="152400"/>
            <a:ext cx="8107105"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6"/>
          <p:cNvPicPr preferRelativeResize="0"/>
          <p:nvPr/>
        </p:nvPicPr>
        <p:blipFill>
          <a:blip r:embed="rId3">
            <a:alphaModFix/>
          </a:blip>
          <a:stretch>
            <a:fillRect/>
          </a:stretch>
        </p:blipFill>
        <p:spPr>
          <a:xfrm>
            <a:off x="457200" y="152400"/>
            <a:ext cx="8107105"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7"/>
          <p:cNvPicPr preferRelativeResize="0"/>
          <p:nvPr/>
        </p:nvPicPr>
        <p:blipFill>
          <a:blip r:embed="rId3">
            <a:alphaModFix/>
          </a:blip>
          <a:stretch>
            <a:fillRect/>
          </a:stretch>
        </p:blipFill>
        <p:spPr>
          <a:xfrm>
            <a:off x="457200" y="152400"/>
            <a:ext cx="8168756"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8"/>
          <p:cNvPicPr preferRelativeResize="0"/>
          <p:nvPr/>
        </p:nvPicPr>
        <p:blipFill>
          <a:blip r:embed="rId3">
            <a:alphaModFix/>
          </a:blip>
          <a:stretch>
            <a:fillRect/>
          </a:stretch>
        </p:blipFill>
        <p:spPr>
          <a:xfrm>
            <a:off x="457200" y="152400"/>
            <a:ext cx="8168756"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9"/>
          <p:cNvPicPr preferRelativeResize="0"/>
          <p:nvPr/>
        </p:nvPicPr>
        <p:blipFill rotWithShape="1">
          <a:blip r:embed="rId3">
            <a:alphaModFix/>
          </a:blip>
          <a:srcRect b="0" l="0" r="0" t="0"/>
          <a:stretch/>
        </p:blipFill>
        <p:spPr>
          <a:xfrm>
            <a:off x="152400" y="152400"/>
            <a:ext cx="8839199" cy="4624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0"/>
          <p:cNvPicPr preferRelativeResize="0"/>
          <p:nvPr/>
        </p:nvPicPr>
        <p:blipFill>
          <a:blip r:embed="rId3">
            <a:alphaModFix/>
          </a:blip>
          <a:stretch>
            <a:fillRect/>
          </a:stretch>
        </p:blipFill>
        <p:spPr>
          <a:xfrm>
            <a:off x="914400" y="152400"/>
            <a:ext cx="7136677" cy="4838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1"/>
          <p:cNvPicPr preferRelativeResize="0"/>
          <p:nvPr/>
        </p:nvPicPr>
        <p:blipFill>
          <a:blip r:embed="rId3">
            <a:alphaModFix/>
          </a:blip>
          <a:stretch>
            <a:fillRect/>
          </a:stretch>
        </p:blipFill>
        <p:spPr>
          <a:xfrm>
            <a:off x="762000" y="152400"/>
            <a:ext cx="7659120"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800">
                <a:latin typeface="Times New Roman"/>
                <a:ea typeface="Times New Roman"/>
                <a:cs typeface="Times New Roman"/>
                <a:sym typeface="Times New Roman"/>
              </a:rPr>
              <a:t>Introduction</a:t>
            </a:r>
            <a:endParaRPr sz="3200"/>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500">
                <a:latin typeface="Arial"/>
                <a:ea typeface="Arial"/>
                <a:cs typeface="Arial"/>
                <a:sym typeface="Arial"/>
              </a:rPr>
              <a:t>The customer retention definition in marketing is the process of engaging existing customers to continue buying products or services from your business. The best customer retention tactics enable you to form lasting relationships with consumers who will become loyal to your brand. They might even spread the word within their own circles of influence, which can turn them into brand ambassadors.</a:t>
            </a:r>
            <a:endParaRPr sz="1500">
              <a:latin typeface="Arial"/>
              <a:ea typeface="Arial"/>
              <a:cs typeface="Arial"/>
              <a:sym typeface="Arial"/>
            </a:endParaRPr>
          </a:p>
          <a:p>
            <a:pPr indent="0" lvl="0" marL="0" rtl="0" algn="l">
              <a:spcBef>
                <a:spcPts val="1200"/>
              </a:spcBef>
              <a:spcAft>
                <a:spcPts val="1200"/>
              </a:spcAft>
              <a:buNone/>
            </a:pPr>
            <a:r>
              <a:rPr lang="en" sz="1500">
                <a:latin typeface="Arial"/>
                <a:ea typeface="Arial"/>
                <a:cs typeface="Arial"/>
                <a:sym typeface="Arial"/>
              </a:rPr>
              <a:t>Successful e-commerce brands are often the ones that focus on their customer retention rate and keep working to improve it.</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2"/>
          <p:cNvPicPr preferRelativeResize="0"/>
          <p:nvPr/>
        </p:nvPicPr>
        <p:blipFill>
          <a:blip r:embed="rId3">
            <a:alphaModFix/>
          </a:blip>
          <a:stretch>
            <a:fillRect/>
          </a:stretch>
        </p:blipFill>
        <p:spPr>
          <a:xfrm>
            <a:off x="838200" y="152400"/>
            <a:ext cx="7136677" cy="48386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835050" y="537875"/>
            <a:ext cx="7894200" cy="447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t/>
            </a:r>
            <a:endParaRPr sz="1000"/>
          </a:p>
          <a:p>
            <a:pPr indent="-304800" lvl="0" marL="457200" rtl="0" algn="l">
              <a:spcBef>
                <a:spcPts val="0"/>
              </a:spcBef>
              <a:spcAft>
                <a:spcPts val="0"/>
              </a:spcAft>
              <a:buSzPts val="1200"/>
              <a:buAutoNum type="arabicPeriod"/>
            </a:pPr>
            <a:r>
              <a:rPr lang="en" sz="1200"/>
              <a:t>Females shop more than males, hence they're the target audience. </a:t>
            </a:r>
            <a:endParaRPr sz="1200"/>
          </a:p>
          <a:p>
            <a:pPr indent="-304800" lvl="0" marL="457200" rtl="0" algn="l">
              <a:spcBef>
                <a:spcPts val="0"/>
              </a:spcBef>
              <a:spcAft>
                <a:spcPts val="0"/>
              </a:spcAft>
              <a:buSzPts val="1200"/>
              <a:buAutoNum type="arabicPeriod"/>
            </a:pPr>
            <a:r>
              <a:rPr lang="en" sz="1200"/>
              <a:t>People in age group of 31-40 years shop the most and least is done by 51 years age group </a:t>
            </a:r>
            <a:endParaRPr sz="1200"/>
          </a:p>
          <a:p>
            <a:pPr indent="-304800" lvl="0" marL="457200" rtl="0" algn="l">
              <a:spcBef>
                <a:spcPts val="0"/>
              </a:spcBef>
              <a:spcAft>
                <a:spcPts val="0"/>
              </a:spcAft>
              <a:buSzPts val="1200"/>
              <a:buAutoNum type="arabicPeriod"/>
            </a:pPr>
            <a:r>
              <a:rPr lang="en" sz="1200"/>
              <a:t>People in metropolitan cities (Delhi, Greater Noida, Bangalore and Noida) do more online shopping.  </a:t>
            </a:r>
            <a:endParaRPr sz="1200"/>
          </a:p>
          <a:p>
            <a:pPr indent="-304800" lvl="0" marL="457200" rtl="0" algn="l">
              <a:spcBef>
                <a:spcPts val="0"/>
              </a:spcBef>
              <a:spcAft>
                <a:spcPts val="0"/>
              </a:spcAft>
              <a:buSzPts val="1200"/>
              <a:buAutoNum type="arabicPeriod"/>
            </a:pPr>
            <a:r>
              <a:rPr lang="en" sz="1200"/>
              <a:t>Customers prefer Card payment option followed by COD. </a:t>
            </a:r>
            <a:endParaRPr sz="1200"/>
          </a:p>
          <a:p>
            <a:pPr indent="-304800" lvl="0" marL="457200" rtl="0" algn="l">
              <a:spcBef>
                <a:spcPts val="0"/>
              </a:spcBef>
              <a:spcAft>
                <a:spcPts val="0"/>
              </a:spcAft>
              <a:buSzPts val="1200"/>
              <a:buAutoNum type="arabicPeriod"/>
            </a:pPr>
            <a:r>
              <a:rPr lang="en" sz="1200"/>
              <a:t>Most of the customers strongly agree that </a:t>
            </a:r>
            <a:endParaRPr sz="1200"/>
          </a:p>
          <a:p>
            <a:pPr indent="0" lvl="0" marL="0" rtl="0" algn="l">
              <a:spcBef>
                <a:spcPts val="0"/>
              </a:spcBef>
              <a:spcAft>
                <a:spcPts val="0"/>
              </a:spcAft>
              <a:buSzPts val="990"/>
              <a:buNone/>
            </a:pPr>
            <a:r>
              <a:t/>
            </a:r>
            <a:endParaRPr sz="1200"/>
          </a:p>
          <a:p>
            <a:pPr indent="-304800" lvl="0" marL="457200" rtl="0" algn="l">
              <a:spcBef>
                <a:spcPts val="0"/>
              </a:spcBef>
              <a:spcAft>
                <a:spcPts val="0"/>
              </a:spcAft>
              <a:buSzPts val="1200"/>
              <a:buChar char="-"/>
            </a:pPr>
            <a:r>
              <a:rPr lang="en" sz="1200"/>
              <a:t>content on the website must be easy to read and understand,</a:t>
            </a:r>
            <a:endParaRPr sz="1200"/>
          </a:p>
          <a:p>
            <a:pPr indent="-304800" lvl="0" marL="457200" rtl="0" algn="l">
              <a:spcBef>
                <a:spcPts val="0"/>
              </a:spcBef>
              <a:spcAft>
                <a:spcPts val="0"/>
              </a:spcAft>
              <a:buSzPts val="1200"/>
              <a:buChar char="-"/>
            </a:pPr>
            <a:r>
              <a:rPr lang="en" sz="1200"/>
              <a:t> Must have all the information on listed seller and product, </a:t>
            </a:r>
            <a:endParaRPr sz="1200"/>
          </a:p>
          <a:p>
            <a:pPr indent="-304800" lvl="0" marL="457200" rtl="0" algn="l">
              <a:spcBef>
                <a:spcPts val="0"/>
              </a:spcBef>
              <a:spcAft>
                <a:spcPts val="0"/>
              </a:spcAft>
              <a:buSzPts val="1200"/>
              <a:buChar char="-"/>
            </a:pPr>
            <a:r>
              <a:rPr lang="en" sz="1200"/>
              <a:t>There must be ease of navigation in website,</a:t>
            </a:r>
            <a:endParaRPr sz="1200"/>
          </a:p>
          <a:p>
            <a:pPr indent="-304800" lvl="0" marL="457200" rtl="0" algn="l">
              <a:spcBef>
                <a:spcPts val="0"/>
              </a:spcBef>
              <a:spcAft>
                <a:spcPts val="0"/>
              </a:spcAft>
              <a:buSzPts val="1200"/>
              <a:buChar char="-"/>
            </a:pPr>
            <a:r>
              <a:rPr lang="en" sz="1200"/>
              <a:t>Must have convenient payment method,</a:t>
            </a:r>
            <a:endParaRPr sz="1200"/>
          </a:p>
          <a:p>
            <a:pPr indent="-304800" lvl="0" marL="457200" rtl="0" algn="l">
              <a:spcBef>
                <a:spcPts val="0"/>
              </a:spcBef>
              <a:spcAft>
                <a:spcPts val="0"/>
              </a:spcAft>
              <a:buSzPts val="1200"/>
              <a:buChar char="-"/>
            </a:pPr>
            <a:r>
              <a:rPr lang="en" sz="1200"/>
              <a:t>must have empathy towards the customers </a:t>
            </a:r>
            <a:endParaRPr sz="1200"/>
          </a:p>
          <a:p>
            <a:pPr indent="-304800" lvl="0" marL="457200" rtl="0" algn="l">
              <a:spcBef>
                <a:spcPts val="0"/>
              </a:spcBef>
              <a:spcAft>
                <a:spcPts val="0"/>
              </a:spcAft>
              <a:buSzPts val="1200"/>
              <a:buChar char="-"/>
            </a:pPr>
            <a:r>
              <a:rPr lang="en" sz="1200"/>
              <a:t>online shopping gives monetary benefit and discounts</a:t>
            </a:r>
            <a:endParaRPr sz="1200"/>
          </a:p>
          <a:p>
            <a:pPr indent="-304800" lvl="0" marL="457200" rtl="0" algn="l">
              <a:spcBef>
                <a:spcPts val="0"/>
              </a:spcBef>
              <a:spcAft>
                <a:spcPts val="0"/>
              </a:spcAft>
              <a:buSzPts val="1200"/>
              <a:buChar char="-"/>
            </a:pPr>
            <a:r>
              <a:rPr lang="en" sz="1200"/>
              <a:t>There must be return and replacement policy of the e-tailer for purchasing</a:t>
            </a:r>
            <a:endParaRPr sz="1200"/>
          </a:p>
          <a:p>
            <a:pPr indent="0" lvl="0" marL="0" rtl="0" algn="l">
              <a:spcBef>
                <a:spcPts val="0"/>
              </a:spcBef>
              <a:spcAft>
                <a:spcPts val="0"/>
              </a:spcAft>
              <a:buSzPts val="990"/>
              <a:buNone/>
            </a:pPr>
            <a:r>
              <a:t/>
            </a:r>
            <a:endParaRPr sz="1200"/>
          </a:p>
          <a:p>
            <a:pPr indent="-304800" lvl="0" marL="457200" rtl="0" algn="l">
              <a:spcBef>
                <a:spcPts val="0"/>
              </a:spcBef>
              <a:spcAft>
                <a:spcPts val="0"/>
              </a:spcAft>
              <a:buSzPts val="1200"/>
              <a:buAutoNum type="arabicPeriod"/>
            </a:pPr>
            <a:r>
              <a:rPr lang="en" sz="1200"/>
              <a:t>Customers agree that they are Getting value for money spent </a:t>
            </a:r>
            <a:endParaRPr sz="1200"/>
          </a:p>
          <a:p>
            <a:pPr indent="-304800" lvl="0" marL="457200" rtl="0" algn="l">
              <a:spcBef>
                <a:spcPts val="0"/>
              </a:spcBef>
              <a:spcAft>
                <a:spcPts val="0"/>
              </a:spcAft>
              <a:buSzPts val="1200"/>
              <a:buAutoNum type="arabicPeriod"/>
            </a:pPr>
            <a:r>
              <a:rPr lang="en" sz="1200"/>
              <a:t>They also strongly agree that Amazon.in,Paytm.com and Myntra.com are easy to use and maximum shopping is done from these websites, also they have complete and relevant information of products  </a:t>
            </a:r>
            <a:endParaRPr sz="1200"/>
          </a:p>
          <a:p>
            <a:pPr indent="-304800" lvl="0" marL="457200" rtl="0" algn="l">
              <a:spcBef>
                <a:spcPts val="0"/>
              </a:spcBef>
              <a:spcAft>
                <a:spcPts val="0"/>
              </a:spcAft>
              <a:buSzPts val="1200"/>
              <a:buAutoNum type="arabicPeriod"/>
            </a:pPr>
            <a:r>
              <a:rPr lang="en" sz="1200"/>
              <a:t>Amazon and flipkart offer wide variety of products Amazon has fastest delivery followed by flipkart and myntra. Also they are highly satisfactory in terms of privacy of customer information. </a:t>
            </a:r>
            <a:endParaRPr sz="1200"/>
          </a:p>
          <a:p>
            <a:pPr indent="-304800" lvl="0" marL="457200" rtl="0" algn="l">
              <a:spcBef>
                <a:spcPts val="0"/>
              </a:spcBef>
              <a:spcAft>
                <a:spcPts val="0"/>
              </a:spcAft>
              <a:buSzPts val="1200"/>
              <a:buAutoNum type="arabicPeriod"/>
            </a:pPr>
            <a:r>
              <a:rPr lang="en" sz="1200"/>
              <a:t>Moreover Amazon website is best since its </a:t>
            </a:r>
            <a:r>
              <a:rPr lang="en" sz="1200"/>
              <a:t>extremely</a:t>
            </a:r>
            <a:r>
              <a:rPr lang="en" sz="1200"/>
              <a:t> efficient. Snapdeal provides limited mode of payment and has frequent disruption on moving from one page to </a:t>
            </a:r>
            <a:r>
              <a:rPr lang="en" sz="1200"/>
              <a:t>another</a:t>
            </a:r>
            <a:r>
              <a:rPr lang="en" sz="1200"/>
              <a:t>. Most of the people would refer Amazon to others.</a:t>
            </a:r>
            <a:endParaRPr sz="1200"/>
          </a:p>
          <a:p>
            <a:pPr indent="0" lvl="0" marL="0" rtl="0" algn="l">
              <a:spcBef>
                <a:spcPts val="0"/>
              </a:spcBef>
              <a:spcAft>
                <a:spcPts val="0"/>
              </a:spcAft>
              <a:buSzPts val="990"/>
              <a:buNone/>
            </a:pPr>
            <a:r>
              <a:t/>
            </a:r>
            <a:endParaRPr sz="1000"/>
          </a:p>
        </p:txBody>
      </p:sp>
      <p:sp>
        <p:nvSpPr>
          <p:cNvPr id="240" name="Google Shape;240;p33"/>
          <p:cNvSpPr txBox="1"/>
          <p:nvPr/>
        </p:nvSpPr>
        <p:spPr>
          <a:xfrm>
            <a:off x="1053350" y="145675"/>
            <a:ext cx="6443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Observations </a:t>
            </a:r>
            <a:endParaRPr sz="1200">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idx="1" type="body"/>
          </p:nvPr>
        </p:nvSpPr>
        <p:spPr>
          <a:xfrm>
            <a:off x="812725" y="3843625"/>
            <a:ext cx="6936000" cy="1154100"/>
          </a:xfrm>
          <a:prstGeom prst="rect">
            <a:avLst/>
          </a:prstGeom>
        </p:spPr>
        <p:txBody>
          <a:bodyPr anchorCtr="0" anchor="ctr"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 Most of the customers have downloaded the app after their first usage of the online retail store. We can safely assume that these customers have been retained by the E commerce website as they have downloaded the application on their phone and have a fair chance of shopping again. </a:t>
            </a:r>
            <a:endParaRPr/>
          </a:p>
          <a:p>
            <a:pPr indent="0" lvl="0" marL="0" rtl="0" algn="l">
              <a:spcBef>
                <a:spcPts val="0"/>
              </a:spcBef>
              <a:spcAft>
                <a:spcPts val="0"/>
              </a:spcAft>
              <a:buNone/>
            </a:pPr>
            <a:r>
              <a:t/>
            </a:r>
            <a:endParaRPr/>
          </a:p>
          <a:p>
            <a:pPr indent="-298767" lvl="0" marL="457200" rtl="0" algn="l">
              <a:spcBef>
                <a:spcPts val="0"/>
              </a:spcBef>
              <a:spcAft>
                <a:spcPts val="0"/>
              </a:spcAft>
              <a:buSzPct val="100000"/>
              <a:buChar char="-"/>
            </a:pPr>
            <a:r>
              <a:rPr lang="en"/>
              <a:t>Also, there are a few customers who are using Desktop/Laptop, for which, there are no applications for online shopping and they have to stick with the web browser.</a:t>
            </a:r>
            <a:endParaRPr/>
          </a:p>
          <a:p>
            <a:pPr indent="0" lvl="0" marL="0" rtl="0" algn="l">
              <a:spcBef>
                <a:spcPts val="0"/>
              </a:spcBef>
              <a:spcAft>
                <a:spcPts val="0"/>
              </a:spcAft>
              <a:buNone/>
            </a:pPr>
            <a:r>
              <a:t/>
            </a:r>
            <a:endParaRPr/>
          </a:p>
        </p:txBody>
      </p:sp>
      <p:pic>
        <p:nvPicPr>
          <p:cNvPr id="246" name="Google Shape;246;p34"/>
          <p:cNvPicPr preferRelativeResize="0"/>
          <p:nvPr/>
        </p:nvPicPr>
        <p:blipFill>
          <a:blip r:embed="rId3">
            <a:alphaModFix/>
          </a:blip>
          <a:stretch>
            <a:fillRect/>
          </a:stretch>
        </p:blipFill>
        <p:spPr>
          <a:xfrm>
            <a:off x="990600" y="152400"/>
            <a:ext cx="7187449" cy="3545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5"/>
          <p:cNvPicPr preferRelativeResize="0"/>
          <p:nvPr/>
        </p:nvPicPr>
        <p:blipFill>
          <a:blip r:embed="rId3">
            <a:alphaModFix/>
          </a:blip>
          <a:stretch>
            <a:fillRect/>
          </a:stretch>
        </p:blipFill>
        <p:spPr>
          <a:xfrm>
            <a:off x="457200" y="152400"/>
            <a:ext cx="8082829"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6"/>
          <p:cNvPicPr preferRelativeResize="0"/>
          <p:nvPr/>
        </p:nvPicPr>
        <p:blipFill>
          <a:blip r:embed="rId3">
            <a:alphaModFix/>
          </a:blip>
          <a:stretch>
            <a:fillRect/>
          </a:stretch>
        </p:blipFill>
        <p:spPr>
          <a:xfrm>
            <a:off x="457200" y="152400"/>
            <a:ext cx="8207180"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7"/>
          <p:cNvPicPr preferRelativeResize="0"/>
          <p:nvPr/>
        </p:nvPicPr>
        <p:blipFill>
          <a:blip r:embed="rId3">
            <a:alphaModFix/>
          </a:blip>
          <a:stretch>
            <a:fillRect/>
          </a:stretch>
        </p:blipFill>
        <p:spPr>
          <a:xfrm>
            <a:off x="990600" y="152400"/>
            <a:ext cx="7136677" cy="48386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38"/>
          <p:cNvPicPr preferRelativeResize="0"/>
          <p:nvPr/>
        </p:nvPicPr>
        <p:blipFill>
          <a:blip r:embed="rId3">
            <a:alphaModFix/>
          </a:blip>
          <a:stretch>
            <a:fillRect/>
          </a:stretch>
        </p:blipFill>
        <p:spPr>
          <a:xfrm>
            <a:off x="762000" y="152400"/>
            <a:ext cx="7370870"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9"/>
          <p:cNvPicPr preferRelativeResize="0"/>
          <p:nvPr/>
        </p:nvPicPr>
        <p:blipFill>
          <a:blip r:embed="rId3">
            <a:alphaModFix/>
          </a:blip>
          <a:stretch>
            <a:fillRect/>
          </a:stretch>
        </p:blipFill>
        <p:spPr>
          <a:xfrm>
            <a:off x="477625" y="67225"/>
            <a:ext cx="8188750" cy="4953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40"/>
          <p:cNvPicPr preferRelativeResize="0"/>
          <p:nvPr/>
        </p:nvPicPr>
        <p:blipFill>
          <a:blip r:embed="rId3">
            <a:alphaModFix/>
          </a:blip>
          <a:stretch>
            <a:fillRect/>
          </a:stretch>
        </p:blipFill>
        <p:spPr>
          <a:xfrm>
            <a:off x="762000" y="152400"/>
            <a:ext cx="7596508"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823850" y="866775"/>
            <a:ext cx="7636500" cy="3738900"/>
          </a:xfrm>
          <a:prstGeom prst="rect">
            <a:avLst/>
          </a:prstGeom>
        </p:spPr>
        <p:txBody>
          <a:bodyPr anchorCtr="0" anchor="ctr" bIns="91425" lIns="91425" spcFirstLastPara="1" rIns="91425" wrap="square" tIns="91425">
            <a:noAutofit/>
          </a:bodyPr>
          <a:lstStyle/>
          <a:p>
            <a:pPr indent="-306070" lvl="0" marL="457200" rtl="0" algn="l">
              <a:spcBef>
                <a:spcPts val="0"/>
              </a:spcBef>
              <a:spcAft>
                <a:spcPts val="0"/>
              </a:spcAft>
              <a:buSzPts val="1220"/>
              <a:buChar char="-"/>
            </a:pPr>
            <a:r>
              <a:rPr lang="en" sz="1220"/>
              <a:t>Females in age group 21-30 years do majority of shopping </a:t>
            </a:r>
            <a:endParaRPr sz="1220"/>
          </a:p>
          <a:p>
            <a:pPr indent="0" lvl="0" marL="0" rtl="0" algn="l">
              <a:spcBef>
                <a:spcPts val="0"/>
              </a:spcBef>
              <a:spcAft>
                <a:spcPts val="0"/>
              </a:spcAft>
              <a:buSzPts val="990"/>
              <a:buNone/>
            </a:pPr>
            <a:r>
              <a:t/>
            </a:r>
            <a:endParaRPr sz="1220"/>
          </a:p>
          <a:p>
            <a:pPr indent="-306070" lvl="0" marL="457200" rtl="0" algn="l">
              <a:spcBef>
                <a:spcPts val="0"/>
              </a:spcBef>
              <a:spcAft>
                <a:spcPts val="0"/>
              </a:spcAft>
              <a:buSzPts val="1220"/>
              <a:buChar char="-"/>
            </a:pPr>
            <a:r>
              <a:rPr lang="en" sz="1220"/>
              <a:t>Females from Greater Noida and males from Delhi do majority of shopping  </a:t>
            </a:r>
            <a:endParaRPr sz="1220"/>
          </a:p>
          <a:p>
            <a:pPr indent="0" lvl="0" marL="0" rtl="0" algn="l">
              <a:spcBef>
                <a:spcPts val="0"/>
              </a:spcBef>
              <a:spcAft>
                <a:spcPts val="0"/>
              </a:spcAft>
              <a:buSzPts val="990"/>
              <a:buNone/>
            </a:pPr>
            <a:r>
              <a:t/>
            </a:r>
            <a:endParaRPr sz="1220"/>
          </a:p>
          <a:p>
            <a:pPr indent="-306070" lvl="0" marL="457200" rtl="0" algn="l">
              <a:spcBef>
                <a:spcPts val="0"/>
              </a:spcBef>
              <a:spcAft>
                <a:spcPts val="0"/>
              </a:spcAft>
              <a:buSzPts val="1220"/>
              <a:buChar char="-"/>
            </a:pPr>
            <a:r>
              <a:rPr lang="en" sz="1220"/>
              <a:t>Most of the females shop from amazon, flipkart, paytm, myntra, snapdeal as they find it easy to use and also find amazon reliable </a:t>
            </a:r>
            <a:endParaRPr sz="1220"/>
          </a:p>
          <a:p>
            <a:pPr indent="0" lvl="0" marL="0" rtl="0" algn="l">
              <a:spcBef>
                <a:spcPts val="0"/>
              </a:spcBef>
              <a:spcAft>
                <a:spcPts val="0"/>
              </a:spcAft>
              <a:buSzPts val="990"/>
              <a:buNone/>
            </a:pPr>
            <a:r>
              <a:t/>
            </a:r>
            <a:endParaRPr sz="1220"/>
          </a:p>
          <a:p>
            <a:pPr indent="-306070" lvl="0" marL="457200" rtl="0" algn="l">
              <a:spcBef>
                <a:spcPts val="0"/>
              </a:spcBef>
              <a:spcAft>
                <a:spcPts val="0"/>
              </a:spcAft>
              <a:buSzPts val="1220"/>
              <a:buChar char="-"/>
            </a:pPr>
            <a:r>
              <a:rPr lang="en" sz="1220"/>
              <a:t>Males find amazon,flipkart and paytm to be equally reliable. </a:t>
            </a:r>
            <a:endParaRPr sz="1220"/>
          </a:p>
          <a:p>
            <a:pPr indent="0" lvl="0" marL="0" rtl="0" algn="l">
              <a:spcBef>
                <a:spcPts val="0"/>
              </a:spcBef>
              <a:spcAft>
                <a:spcPts val="0"/>
              </a:spcAft>
              <a:buSzPts val="990"/>
              <a:buNone/>
            </a:pPr>
            <a:r>
              <a:t/>
            </a:r>
            <a:endParaRPr sz="1220"/>
          </a:p>
          <a:p>
            <a:pPr indent="-306070" lvl="0" marL="457200" rtl="0" algn="l">
              <a:spcBef>
                <a:spcPts val="0"/>
              </a:spcBef>
              <a:spcAft>
                <a:spcPts val="0"/>
              </a:spcAft>
              <a:buSzPts val="1220"/>
              <a:buChar char="-"/>
            </a:pPr>
            <a:r>
              <a:rPr lang="en" sz="1220"/>
              <a:t>Both male and female agree that amazon is as efficient as before .</a:t>
            </a:r>
            <a:endParaRPr sz="1220"/>
          </a:p>
          <a:p>
            <a:pPr indent="0" lvl="0" marL="0" rtl="0" algn="l">
              <a:spcBef>
                <a:spcPts val="0"/>
              </a:spcBef>
              <a:spcAft>
                <a:spcPts val="0"/>
              </a:spcAft>
              <a:buSzPts val="990"/>
              <a:buNone/>
            </a:pPr>
            <a:r>
              <a:t/>
            </a:r>
            <a:endParaRPr sz="1220"/>
          </a:p>
          <a:p>
            <a:pPr indent="-306070" lvl="0" marL="457200" rtl="0" algn="l">
              <a:spcBef>
                <a:spcPts val="0"/>
              </a:spcBef>
              <a:spcAft>
                <a:spcPts val="0"/>
              </a:spcAft>
              <a:buSzPts val="1220"/>
              <a:buChar char="-"/>
            </a:pPr>
            <a:r>
              <a:rPr lang="en" sz="1220"/>
              <a:t>Moreover they both would recommend amazon to a friend.</a:t>
            </a:r>
            <a:endParaRPr sz="1220"/>
          </a:p>
          <a:p>
            <a:pPr indent="0" lvl="0" marL="0" rtl="0" algn="l">
              <a:spcBef>
                <a:spcPts val="0"/>
              </a:spcBef>
              <a:spcAft>
                <a:spcPts val="0"/>
              </a:spcAft>
              <a:buSzPts val="990"/>
              <a:buNone/>
            </a:pPr>
            <a:r>
              <a:t/>
            </a:r>
            <a:endParaRPr sz="1220"/>
          </a:p>
        </p:txBody>
      </p:sp>
      <p:sp>
        <p:nvSpPr>
          <p:cNvPr id="282" name="Google Shape;282;p41"/>
          <p:cNvSpPr txBox="1"/>
          <p:nvPr/>
        </p:nvSpPr>
        <p:spPr>
          <a:xfrm>
            <a:off x="1109375" y="313775"/>
            <a:ext cx="667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Observations</a:t>
            </a:r>
            <a:endParaRPr>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4050">
                <a:solidFill>
                  <a:srgbClr val="FFFFFF"/>
                </a:solidFill>
                <a:latin typeface="Arial"/>
                <a:ea typeface="Arial"/>
                <a:cs typeface="Arial"/>
                <a:sym typeface="Arial"/>
              </a:rPr>
              <a:t>Problem Statement</a:t>
            </a:r>
            <a:endParaRPr sz="405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1200"/>
              </a:spcBef>
              <a:spcAft>
                <a:spcPts val="0"/>
              </a:spcAft>
              <a:buNone/>
            </a:pPr>
            <a:r>
              <a:rPr lang="en" sz="1500">
                <a:latin typeface="Comic Sans MS"/>
                <a:ea typeface="Comic Sans MS"/>
                <a:cs typeface="Comic Sans MS"/>
                <a:sym typeface="Comic Sans MS"/>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endParaRPr sz="1500">
              <a:latin typeface="Comic Sans MS"/>
              <a:ea typeface="Comic Sans MS"/>
              <a:cs typeface="Comic Sans MS"/>
              <a:sym typeface="Comic Sans MS"/>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2"/>
          <p:cNvPicPr preferRelativeResize="0"/>
          <p:nvPr/>
        </p:nvPicPr>
        <p:blipFill>
          <a:blip r:embed="rId3">
            <a:alphaModFix/>
          </a:blip>
          <a:stretch>
            <a:fillRect/>
          </a:stretch>
        </p:blipFill>
        <p:spPr>
          <a:xfrm>
            <a:off x="1295400" y="152400"/>
            <a:ext cx="6454609"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43"/>
          <p:cNvPicPr preferRelativeResize="0"/>
          <p:nvPr/>
        </p:nvPicPr>
        <p:blipFill>
          <a:blip r:embed="rId3">
            <a:alphaModFix/>
          </a:blip>
          <a:stretch>
            <a:fillRect/>
          </a:stretch>
        </p:blipFill>
        <p:spPr>
          <a:xfrm>
            <a:off x="1524000" y="152400"/>
            <a:ext cx="5939525" cy="483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4"/>
          <p:cNvPicPr preferRelativeResize="0"/>
          <p:nvPr/>
        </p:nvPicPr>
        <p:blipFill>
          <a:blip r:embed="rId3">
            <a:alphaModFix/>
          </a:blip>
          <a:stretch>
            <a:fillRect/>
          </a:stretch>
        </p:blipFill>
        <p:spPr>
          <a:xfrm>
            <a:off x="1600200" y="152400"/>
            <a:ext cx="5939525" cy="4838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45"/>
          <p:cNvPicPr preferRelativeResize="0"/>
          <p:nvPr/>
        </p:nvPicPr>
        <p:blipFill>
          <a:blip r:embed="rId3">
            <a:alphaModFix/>
          </a:blip>
          <a:stretch>
            <a:fillRect/>
          </a:stretch>
        </p:blipFill>
        <p:spPr>
          <a:xfrm>
            <a:off x="930100" y="228600"/>
            <a:ext cx="7299500" cy="4604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46"/>
          <p:cNvPicPr preferRelativeResize="0"/>
          <p:nvPr/>
        </p:nvPicPr>
        <p:blipFill>
          <a:blip r:embed="rId3">
            <a:alphaModFix/>
          </a:blip>
          <a:stretch>
            <a:fillRect/>
          </a:stretch>
        </p:blipFill>
        <p:spPr>
          <a:xfrm>
            <a:off x="871825" y="152400"/>
            <a:ext cx="7551201" cy="47557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47"/>
          <p:cNvPicPr preferRelativeResize="0"/>
          <p:nvPr/>
        </p:nvPicPr>
        <p:blipFill>
          <a:blip r:embed="rId3">
            <a:alphaModFix/>
          </a:blip>
          <a:stretch>
            <a:fillRect/>
          </a:stretch>
        </p:blipFill>
        <p:spPr>
          <a:xfrm>
            <a:off x="1415166" y="0"/>
            <a:ext cx="6313668" cy="5143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48"/>
          <p:cNvPicPr preferRelativeResize="0"/>
          <p:nvPr/>
        </p:nvPicPr>
        <p:blipFill>
          <a:blip r:embed="rId3">
            <a:alphaModFix/>
          </a:blip>
          <a:stretch>
            <a:fillRect/>
          </a:stretch>
        </p:blipFill>
        <p:spPr>
          <a:xfrm>
            <a:off x="1360644" y="0"/>
            <a:ext cx="6422713" cy="5143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9"/>
          <p:cNvPicPr preferRelativeResize="0"/>
          <p:nvPr/>
        </p:nvPicPr>
        <p:blipFill>
          <a:blip r:embed="rId3">
            <a:alphaModFix/>
          </a:blip>
          <a:stretch>
            <a:fillRect/>
          </a:stretch>
        </p:blipFill>
        <p:spPr>
          <a:xfrm>
            <a:off x="1450096" y="0"/>
            <a:ext cx="6243807" cy="5143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50"/>
          <p:cNvPicPr preferRelativeResize="0"/>
          <p:nvPr/>
        </p:nvPicPr>
        <p:blipFill>
          <a:blip r:embed="rId3">
            <a:alphaModFix/>
          </a:blip>
          <a:stretch>
            <a:fillRect/>
          </a:stretch>
        </p:blipFill>
        <p:spPr>
          <a:xfrm>
            <a:off x="1128713" y="552450"/>
            <a:ext cx="6886575" cy="4038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51"/>
          <p:cNvPicPr preferRelativeResize="0"/>
          <p:nvPr/>
        </p:nvPicPr>
        <p:blipFill>
          <a:blip r:embed="rId3">
            <a:alphaModFix/>
          </a:blip>
          <a:stretch>
            <a:fillRect/>
          </a:stretch>
        </p:blipFill>
        <p:spPr>
          <a:xfrm>
            <a:off x="1415166" y="0"/>
            <a:ext cx="6313668"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rot="10800000">
            <a:off x="1266300" y="336150"/>
            <a:ext cx="31200" cy="5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4500">
              <a:solidFill>
                <a:srgbClr val="FFFFFF"/>
              </a:solidFill>
              <a:latin typeface="Arial"/>
              <a:ea typeface="Arial"/>
              <a:cs typeface="Arial"/>
              <a:sym typeface="Arial"/>
            </a:endParaRPr>
          </a:p>
          <a:p>
            <a:pPr indent="0" lvl="0" marL="0" rtl="0" algn="ctr">
              <a:spcBef>
                <a:spcPts val="0"/>
              </a:spcBef>
              <a:spcAft>
                <a:spcPts val="0"/>
              </a:spcAft>
              <a:buNone/>
            </a:pPr>
            <a:r>
              <a:rPr lang="en" sz="4500">
                <a:solidFill>
                  <a:srgbClr val="FFFFFF"/>
                </a:solidFill>
                <a:latin typeface="Arial"/>
                <a:ea typeface="Arial"/>
                <a:cs typeface="Arial"/>
                <a:sym typeface="Arial"/>
              </a:rPr>
              <a:t>Data Analysis </a:t>
            </a:r>
            <a:endParaRPr sz="4500">
              <a:solidFill>
                <a:srgbClr val="FFFFFF"/>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52"/>
          <p:cNvPicPr preferRelativeResize="0"/>
          <p:nvPr/>
        </p:nvPicPr>
        <p:blipFill>
          <a:blip r:embed="rId3">
            <a:alphaModFix/>
          </a:blip>
          <a:stretch>
            <a:fillRect/>
          </a:stretch>
        </p:blipFill>
        <p:spPr>
          <a:xfrm>
            <a:off x="1128713" y="300038"/>
            <a:ext cx="6886575" cy="45434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53"/>
          <p:cNvPicPr preferRelativeResize="0"/>
          <p:nvPr/>
        </p:nvPicPr>
        <p:blipFill>
          <a:blip r:embed="rId3">
            <a:alphaModFix/>
          </a:blip>
          <a:stretch>
            <a:fillRect/>
          </a:stretch>
        </p:blipFill>
        <p:spPr>
          <a:xfrm>
            <a:off x="1166813" y="276225"/>
            <a:ext cx="6810375" cy="45910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4"/>
          <p:cNvPicPr preferRelativeResize="0"/>
          <p:nvPr/>
        </p:nvPicPr>
        <p:blipFill>
          <a:blip r:embed="rId3">
            <a:alphaModFix/>
          </a:blip>
          <a:stretch>
            <a:fillRect/>
          </a:stretch>
        </p:blipFill>
        <p:spPr>
          <a:xfrm>
            <a:off x="1128713" y="123825"/>
            <a:ext cx="6886575" cy="4895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55"/>
          <p:cNvPicPr preferRelativeResize="0"/>
          <p:nvPr/>
        </p:nvPicPr>
        <p:blipFill>
          <a:blip r:embed="rId3">
            <a:alphaModFix/>
          </a:blip>
          <a:stretch>
            <a:fillRect/>
          </a:stretch>
        </p:blipFill>
        <p:spPr>
          <a:xfrm>
            <a:off x="1460661" y="0"/>
            <a:ext cx="6222677" cy="5143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6"/>
          <p:cNvSpPr txBox="1"/>
          <p:nvPr>
            <p:ph type="title"/>
          </p:nvPr>
        </p:nvSpPr>
        <p:spPr>
          <a:xfrm>
            <a:off x="812650" y="934000"/>
            <a:ext cx="7827000" cy="36603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sz="1200"/>
              <a:t> Majority number of customers have shopped from amazon, paytm and myntra</a:t>
            </a:r>
            <a:endParaRPr sz="1200"/>
          </a:p>
          <a:p>
            <a:pPr indent="-304800" lvl="0" marL="457200" rtl="0" algn="l">
              <a:spcBef>
                <a:spcPts val="0"/>
              </a:spcBef>
              <a:spcAft>
                <a:spcPts val="0"/>
              </a:spcAft>
              <a:buSzPts val="1200"/>
              <a:buChar char="-"/>
            </a:pPr>
            <a:r>
              <a:rPr lang="en" sz="1200"/>
              <a:t> Majority number of customers like amazon, paytm and myntra web page layout</a:t>
            </a:r>
            <a:endParaRPr sz="1200"/>
          </a:p>
          <a:p>
            <a:pPr indent="-304800" lvl="0" marL="457200" rtl="0" algn="l">
              <a:spcBef>
                <a:spcPts val="0"/>
              </a:spcBef>
              <a:spcAft>
                <a:spcPts val="0"/>
              </a:spcAft>
              <a:buSzPts val="1200"/>
              <a:buChar char="-"/>
            </a:pPr>
            <a:r>
              <a:rPr lang="en" sz="1200"/>
              <a:t> Majority number of customers like amazon and flipkart in terms of variety of product offered</a:t>
            </a:r>
            <a:endParaRPr sz="1200"/>
          </a:p>
          <a:p>
            <a:pPr indent="-304800" lvl="0" marL="457200" rtl="0" algn="l">
              <a:spcBef>
                <a:spcPts val="0"/>
              </a:spcBef>
              <a:spcAft>
                <a:spcPts val="0"/>
              </a:spcAft>
              <a:buSzPts val="1200"/>
              <a:buChar char="-"/>
            </a:pPr>
            <a:r>
              <a:rPr lang="en" sz="1200"/>
              <a:t> Majority number of customers like amazon and flipkart in terms of relevant and complete description of products</a:t>
            </a:r>
            <a:endParaRPr sz="1200"/>
          </a:p>
          <a:p>
            <a:pPr indent="-304800" lvl="0" marL="457200" rtl="0" algn="l">
              <a:spcBef>
                <a:spcPts val="0"/>
              </a:spcBef>
              <a:spcAft>
                <a:spcPts val="0"/>
              </a:spcAft>
              <a:buSzPts val="1200"/>
              <a:buChar char="-"/>
            </a:pPr>
            <a:r>
              <a:rPr lang="en" sz="1200"/>
              <a:t> High proportion of high purchase frequency customers like amazon and paytm in terms of website speed</a:t>
            </a:r>
            <a:endParaRPr sz="1200"/>
          </a:p>
          <a:p>
            <a:pPr indent="-304800" lvl="0" marL="457200" rtl="0" algn="l">
              <a:spcBef>
                <a:spcPts val="0"/>
              </a:spcBef>
              <a:spcAft>
                <a:spcPts val="0"/>
              </a:spcAft>
              <a:buSzPts val="1200"/>
              <a:buChar char="-"/>
            </a:pPr>
            <a:r>
              <a:rPr lang="en" sz="1200"/>
              <a:t> Most </a:t>
            </a:r>
            <a:r>
              <a:rPr lang="en" sz="1200"/>
              <a:t>reliability</a:t>
            </a:r>
            <a:r>
              <a:rPr lang="en" sz="1200"/>
              <a:t> is </a:t>
            </a:r>
            <a:r>
              <a:rPr lang="en" sz="1200"/>
              <a:t>obtained</a:t>
            </a:r>
            <a:r>
              <a:rPr lang="en" sz="1200"/>
              <a:t> from amazon and flipkart</a:t>
            </a:r>
            <a:endParaRPr sz="1200"/>
          </a:p>
          <a:p>
            <a:pPr indent="-304800" lvl="0" marL="457200" rtl="0" algn="l">
              <a:spcBef>
                <a:spcPts val="0"/>
              </a:spcBef>
              <a:spcAft>
                <a:spcPts val="0"/>
              </a:spcAft>
              <a:buSzPts val="1200"/>
              <a:buChar char="-"/>
            </a:pPr>
            <a:r>
              <a:rPr lang="en" sz="1200"/>
              <a:t> Majority number of customers like Amazon in terms of quick purchase</a:t>
            </a:r>
            <a:endParaRPr sz="1200"/>
          </a:p>
          <a:p>
            <a:pPr indent="-304800" lvl="0" marL="457200" rtl="0" algn="l">
              <a:spcBef>
                <a:spcPts val="0"/>
              </a:spcBef>
              <a:spcAft>
                <a:spcPts val="0"/>
              </a:spcAft>
              <a:buSzPts val="1200"/>
              <a:buChar char="-"/>
            </a:pPr>
            <a:r>
              <a:rPr lang="en" sz="1200"/>
              <a:t> For payment option Amazon, flipkart and myntra are liked most by the high purchase frequency customers</a:t>
            </a:r>
            <a:endParaRPr sz="1200"/>
          </a:p>
          <a:p>
            <a:pPr indent="-304800" lvl="0" marL="457200" rtl="0" algn="l">
              <a:spcBef>
                <a:spcPts val="0"/>
              </a:spcBef>
              <a:spcAft>
                <a:spcPts val="0"/>
              </a:spcAft>
              <a:buSzPts val="1200"/>
              <a:buChar char="-"/>
            </a:pPr>
            <a:r>
              <a:rPr lang="en" sz="1200"/>
              <a:t> Amazon stands apart in terms of speed of order delivery and privacy of customers information</a:t>
            </a:r>
            <a:endParaRPr sz="1200"/>
          </a:p>
          <a:p>
            <a:pPr indent="-304800" lvl="0" marL="457200" rtl="0" algn="l">
              <a:spcBef>
                <a:spcPts val="0"/>
              </a:spcBef>
              <a:spcAft>
                <a:spcPts val="0"/>
              </a:spcAft>
              <a:buSzPts val="1200"/>
              <a:buChar char="-"/>
            </a:pPr>
            <a:r>
              <a:rPr lang="en" sz="1200"/>
              <a:t> Highest number of customers like amazon,flipkart in terms of security of customer private </a:t>
            </a:r>
            <a:r>
              <a:rPr lang="en" sz="1200"/>
              <a:t>information</a:t>
            </a:r>
            <a:endParaRPr sz="1200"/>
          </a:p>
          <a:p>
            <a:pPr indent="-304800" lvl="0" marL="457200" rtl="0" algn="l">
              <a:spcBef>
                <a:spcPts val="0"/>
              </a:spcBef>
              <a:spcAft>
                <a:spcPts val="0"/>
              </a:spcAft>
              <a:buSzPts val="1200"/>
              <a:buChar char="-"/>
            </a:pPr>
            <a:r>
              <a:rPr lang="en" sz="1200"/>
              <a:t> Amazon perceived highest </a:t>
            </a:r>
            <a:r>
              <a:rPr lang="en" sz="1200"/>
              <a:t>trustworthiness</a:t>
            </a:r>
            <a:r>
              <a:rPr lang="en" sz="1200"/>
              <a:t> of high purchase frequency customers</a:t>
            </a:r>
            <a:endParaRPr sz="1200"/>
          </a:p>
          <a:p>
            <a:pPr indent="-304800" lvl="0" marL="457200" rtl="0" algn="l">
              <a:spcBef>
                <a:spcPts val="0"/>
              </a:spcBef>
              <a:spcAft>
                <a:spcPts val="0"/>
              </a:spcAft>
              <a:buSzPts val="1200"/>
              <a:buChar char="-"/>
            </a:pPr>
            <a:r>
              <a:rPr lang="en" sz="1200"/>
              <a:t> Most of customers like amazon in terms of online assistance through multichannel</a:t>
            </a:r>
            <a:endParaRPr sz="1200"/>
          </a:p>
          <a:p>
            <a:pPr indent="-304800" lvl="0" marL="457200" rtl="0" algn="l">
              <a:spcBef>
                <a:spcPts val="0"/>
              </a:spcBef>
              <a:spcAft>
                <a:spcPts val="0"/>
              </a:spcAft>
              <a:buSzPts val="1200"/>
              <a:buChar char="-"/>
            </a:pPr>
            <a:r>
              <a:rPr lang="en" sz="1200"/>
              <a:t> Most user claims flipkart to take </a:t>
            </a:r>
            <a:r>
              <a:rPr lang="en" sz="1200"/>
              <a:t>maximum</a:t>
            </a:r>
            <a:r>
              <a:rPr lang="en" sz="1200"/>
              <a:t> login time during sales/promotion</a:t>
            </a:r>
            <a:endParaRPr sz="1200"/>
          </a:p>
          <a:p>
            <a:pPr indent="-304800" lvl="0" marL="457200" rtl="0" algn="l">
              <a:spcBef>
                <a:spcPts val="0"/>
              </a:spcBef>
              <a:spcAft>
                <a:spcPts val="0"/>
              </a:spcAft>
              <a:buSzPts val="1200"/>
              <a:buChar char="-"/>
            </a:pPr>
            <a:r>
              <a:rPr lang="en" sz="1200"/>
              <a:t> majority of customers claims myntra to take maximum time in displaying graphics and photos</a:t>
            </a:r>
            <a:endParaRPr sz="1200"/>
          </a:p>
          <a:p>
            <a:pPr indent="0" lvl="0" marL="0" rtl="0" algn="l">
              <a:spcBef>
                <a:spcPts val="0"/>
              </a:spcBef>
              <a:spcAft>
                <a:spcPts val="0"/>
              </a:spcAft>
              <a:buNone/>
            </a:pPr>
            <a:r>
              <a:t/>
            </a:r>
            <a:endParaRPr sz="1200"/>
          </a:p>
        </p:txBody>
      </p:sp>
      <p:sp>
        <p:nvSpPr>
          <p:cNvPr id="358" name="Google Shape;358;p56"/>
          <p:cNvSpPr txBox="1"/>
          <p:nvPr/>
        </p:nvSpPr>
        <p:spPr>
          <a:xfrm>
            <a:off x="1165400" y="302550"/>
            <a:ext cx="6891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Observations</a:t>
            </a:r>
            <a:endParaRPr>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7"/>
          <p:cNvSpPr txBox="1"/>
          <p:nvPr>
            <p:ph type="title"/>
          </p:nvPr>
        </p:nvSpPr>
        <p:spPr>
          <a:xfrm>
            <a:off x="823850" y="866775"/>
            <a:ext cx="7804800" cy="3521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7"/>
          <p:cNvPicPr preferRelativeResize="0"/>
          <p:nvPr/>
        </p:nvPicPr>
        <p:blipFill>
          <a:blip r:embed="rId3">
            <a:alphaModFix/>
          </a:blip>
          <a:stretch>
            <a:fillRect/>
          </a:stretch>
        </p:blipFill>
        <p:spPr>
          <a:xfrm>
            <a:off x="304800" y="152400"/>
            <a:ext cx="8425031"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8"/>
          <p:cNvPicPr preferRelativeResize="0"/>
          <p:nvPr/>
        </p:nvPicPr>
        <p:blipFill>
          <a:blip r:embed="rId3">
            <a:alphaModFix/>
          </a:blip>
          <a:stretch>
            <a:fillRect/>
          </a:stretch>
        </p:blipFill>
        <p:spPr>
          <a:xfrm>
            <a:off x="533400" y="152400"/>
            <a:ext cx="8082829"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9"/>
          <p:cNvPicPr preferRelativeResize="0"/>
          <p:nvPr/>
        </p:nvPicPr>
        <p:blipFill>
          <a:blip r:embed="rId3">
            <a:alphaModFix/>
          </a:blip>
          <a:stretch>
            <a:fillRect/>
          </a:stretch>
        </p:blipFill>
        <p:spPr>
          <a:xfrm>
            <a:off x="457200" y="152400"/>
            <a:ext cx="8207180"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0"/>
          <p:cNvPicPr preferRelativeResize="0"/>
          <p:nvPr/>
        </p:nvPicPr>
        <p:blipFill>
          <a:blip r:embed="rId3">
            <a:alphaModFix/>
          </a:blip>
          <a:stretch>
            <a:fillRect/>
          </a:stretch>
        </p:blipFill>
        <p:spPr>
          <a:xfrm>
            <a:off x="685800" y="152400"/>
            <a:ext cx="7798123"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1"/>
          <p:cNvPicPr preferRelativeResize="0"/>
          <p:nvPr/>
        </p:nvPicPr>
        <p:blipFill>
          <a:blip r:embed="rId3">
            <a:alphaModFix/>
          </a:blip>
          <a:stretch>
            <a:fillRect/>
          </a:stretch>
        </p:blipFill>
        <p:spPr>
          <a:xfrm>
            <a:off x="533400" y="152400"/>
            <a:ext cx="8107105"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