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315" r:id="rId3"/>
    <p:sldId id="259" r:id="rId4"/>
    <p:sldId id="292" r:id="rId5"/>
    <p:sldId id="257" r:id="rId6"/>
    <p:sldId id="316" r:id="rId7"/>
    <p:sldId id="291" r:id="rId8"/>
    <p:sldId id="290" r:id="rId9"/>
    <p:sldId id="299" r:id="rId10"/>
    <p:sldId id="298" r:id="rId11"/>
    <p:sldId id="305" r:id="rId12"/>
    <p:sldId id="302" r:id="rId13"/>
    <p:sldId id="301" r:id="rId14"/>
    <p:sldId id="300" r:id="rId15"/>
    <p:sldId id="309" r:id="rId16"/>
    <p:sldId id="303" r:id="rId17"/>
    <p:sldId id="314" r:id="rId18"/>
    <p:sldId id="304" r:id="rId19"/>
    <p:sldId id="306" r:id="rId20"/>
    <p:sldId id="308" r:id="rId21"/>
    <p:sldId id="312" r:id="rId22"/>
    <p:sldId id="310" r:id="rId23"/>
    <p:sldId id="311" r:id="rId24"/>
    <p:sldId id="317" r:id="rId25"/>
    <p:sldId id="262" r:id="rId26"/>
    <p:sldId id="295" r:id="rId27"/>
    <p:sldId id="313" r:id="rId28"/>
    <p:sldId id="279" r:id="rId29"/>
  </p:sldIdLst>
  <p:sldSz cx="9144000" cy="6858000" type="screen4x3"/>
  <p:notesSz cx="6858000" cy="9144000"/>
  <p:embeddedFontLs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A1D2D4-DEAD-4501-ACB1-B160C6CAC143}">
  <a:tblStyle styleId="{6DA1D2D4-DEAD-4501-ACB1-B160C6CAC14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75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0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07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124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70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4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4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022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80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2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690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981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08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12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499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8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77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46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30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345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9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27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86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699" y="-245097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4003"/>
            <a:ext cx="893699" cy="102899"/>
          </a:xfrm>
          <a:prstGeom prst="rect">
            <a:avLst/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4003"/>
            <a:ext cx="893699" cy="102899"/>
          </a:xfrm>
          <a:prstGeom prst="rect">
            <a:avLst/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07394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PREDICTING PLANT STOCKOUTS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78" y="1011926"/>
            <a:ext cx="3745282" cy="20518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24087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Creating a Unified Dataset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7323374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Product Detail dataset was joined to both the Inventory and movement datasets</a:t>
            </a:r>
            <a:endParaRPr lang="en" sz="2800" dirty="0"/>
          </a:p>
          <a:p>
            <a:pPr marL="457200" lvl="0" indent="-228600" rtl="0">
              <a:spcBef>
                <a:spcPts val="0"/>
              </a:spcBef>
            </a:pPr>
            <a:endParaRPr lang="en" sz="2800" dirty="0"/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Time variables like day of week, seasons etc. were created using date variable</a:t>
            </a:r>
          </a:p>
          <a:p>
            <a:pPr marL="457200" lvl="0" indent="-228600" rtl="0">
              <a:spcBef>
                <a:spcPts val="0"/>
              </a:spcBef>
            </a:pPr>
            <a:endParaRPr lang="en" sz="2800" dirty="0"/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The final dataset was created by a joining the movement set with the Inventory </a:t>
            </a:r>
            <a:r>
              <a:rPr lang="en-US" sz="2800" dirty="0"/>
              <a:t>set:</a:t>
            </a:r>
            <a:r>
              <a:rPr lang="en" sz="2800" dirty="0"/>
              <a:t> 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Inventory set contains the dependent variable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 Also has more dates in common between the two datasets</a:t>
            </a: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187867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Aid in Scope and Variable Reduction</a:t>
            </a:r>
            <a:endParaRPr lang="en" dirty="0"/>
          </a:p>
        </p:txBody>
      </p:sp>
      <p:sp>
        <p:nvSpPr>
          <p:cNvPr id="4" name="Shape 112"/>
          <p:cNvSpPr txBox="1">
            <a:spLocks noGrp="1"/>
          </p:cNvSpPr>
          <p:nvPr>
            <p:ph type="body" idx="1"/>
          </p:nvPr>
        </p:nvSpPr>
        <p:spPr>
          <a:xfrm>
            <a:off x="1041835" y="1336672"/>
            <a:ext cx="7323374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For Scope reduction, we looked at the </a:t>
            </a:r>
            <a:r>
              <a:rPr lang="en-US" sz="2800" dirty="0" err="1"/>
              <a:t>stockouts</a:t>
            </a:r>
            <a:r>
              <a:rPr lang="en-US" sz="2800" dirty="0"/>
              <a:t> and popularity in terms of the groups. We also look at the yearly </a:t>
            </a:r>
            <a:r>
              <a:rPr lang="en-US" sz="2800" dirty="0" err="1"/>
              <a:t>stockout</a:t>
            </a:r>
            <a:r>
              <a:rPr lang="en-US" sz="2800" dirty="0"/>
              <a:t> trend to check for a stark difference between years</a:t>
            </a:r>
            <a:endParaRPr lang="en" sz="2800" dirty="0"/>
          </a:p>
          <a:p>
            <a:pPr marL="457200" lvl="0" indent="-228600" rtl="0">
              <a:spcBef>
                <a:spcPts val="0"/>
              </a:spcBef>
            </a:pPr>
            <a:endParaRPr lang="en" sz="28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To consider if the time variables created will be useful in prediction, we look at </a:t>
            </a:r>
            <a:r>
              <a:rPr lang="en-US" sz="2800" dirty="0" err="1"/>
              <a:t>stockouts</a:t>
            </a:r>
            <a:r>
              <a:rPr lang="en-US" sz="2800" dirty="0"/>
              <a:t> at various time levels</a:t>
            </a:r>
          </a:p>
          <a:p>
            <a:pPr marL="457200" lvl="0" indent="-228600" rtl="0">
              <a:spcBef>
                <a:spcPts val="0"/>
              </a:spcBef>
            </a:pPr>
            <a:endParaRPr lang="en-US" sz="28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Finally, it is useful in uncovering trends</a:t>
            </a: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220417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Which Groups should we consider?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50" y="1199899"/>
            <a:ext cx="7070943" cy="53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Which Groups should we consider?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00" y="1133607"/>
            <a:ext cx="7612444" cy="54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6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Which Groups should we consider?</a:t>
            </a: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97" y="1148509"/>
            <a:ext cx="7485449" cy="536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8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Which Groups should we consider?</a:t>
            </a:r>
            <a:endParaRPr lang="en" dirty="0"/>
          </a:p>
        </p:txBody>
      </p:sp>
      <p:sp>
        <p:nvSpPr>
          <p:cNvPr id="4" name="Shape 112"/>
          <p:cNvSpPr txBox="1">
            <a:spLocks noGrp="1"/>
          </p:cNvSpPr>
          <p:nvPr>
            <p:ph type="body" idx="1"/>
          </p:nvPr>
        </p:nvSpPr>
        <p:spPr>
          <a:xfrm>
            <a:off x="1041835" y="1336672"/>
            <a:ext cx="7323374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200" dirty="0"/>
              <a:t>Groups 6, 13 and 9 have the most number of materials and are also the most popular for Writing Utensils</a:t>
            </a:r>
          </a:p>
          <a:p>
            <a:pPr marL="457200" lvl="0" indent="-228600" rtl="0">
              <a:spcBef>
                <a:spcPts val="0"/>
              </a:spcBef>
            </a:pPr>
            <a:endParaRPr lang="en-US" sz="22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/>
              <a:t>Group 3 strikes a good balance in terms of high </a:t>
            </a:r>
            <a:r>
              <a:rPr lang="en-US" sz="2200" dirty="0" err="1"/>
              <a:t>stockout</a:t>
            </a:r>
            <a:r>
              <a:rPr lang="en-US" sz="2200" dirty="0"/>
              <a:t> proportion and number of materials/popularity</a:t>
            </a:r>
          </a:p>
          <a:p>
            <a:pPr marL="457200" lvl="0" indent="-228600" rtl="0">
              <a:spcBef>
                <a:spcPts val="0"/>
              </a:spcBef>
            </a:pPr>
            <a:endParaRPr lang="en-US" sz="22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/>
              <a:t>For Fancy Writing Utensils, Groups 2 and 4 are the only consideration as Group 5 has very low popularity and thus not enough data points</a:t>
            </a:r>
          </a:p>
          <a:p>
            <a:pPr marL="457200" lvl="0" indent="-228600" rtl="0">
              <a:spcBef>
                <a:spcPts val="0"/>
              </a:spcBef>
            </a:pPr>
            <a:endParaRPr lang="en-US" sz="22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/>
              <a:t>We need high </a:t>
            </a:r>
            <a:r>
              <a:rPr lang="en-US" sz="2200" dirty="0" err="1"/>
              <a:t>stockout</a:t>
            </a:r>
            <a:r>
              <a:rPr lang="en-US" sz="2200" dirty="0"/>
              <a:t> proportion as that is what we need to predict and it will reduce the small sample bias</a:t>
            </a:r>
          </a:p>
          <a:p>
            <a:pPr marL="457200" lvl="0" indent="-228600" rtl="0">
              <a:spcBef>
                <a:spcPts val="0"/>
              </a:spcBef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70873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99286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Is there a trend over the years?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" y="803764"/>
            <a:ext cx="4242207" cy="3022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91" y="806337"/>
            <a:ext cx="4340671" cy="3087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57" y="3894002"/>
            <a:ext cx="3966100" cy="2813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539" y="3941771"/>
            <a:ext cx="3819776" cy="27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Is there a trend over the years?</a:t>
            </a:r>
            <a:endParaRPr lang="en" dirty="0"/>
          </a:p>
        </p:txBody>
      </p:sp>
      <p:sp>
        <p:nvSpPr>
          <p:cNvPr id="4" name="Shape 112"/>
          <p:cNvSpPr txBox="1">
            <a:spLocks noGrp="1"/>
          </p:cNvSpPr>
          <p:nvPr>
            <p:ph type="body" idx="1"/>
          </p:nvPr>
        </p:nvSpPr>
        <p:spPr>
          <a:xfrm>
            <a:off x="1041835" y="1336672"/>
            <a:ext cx="7323374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200" dirty="0"/>
              <a:t>Although, there is steady decrease in </a:t>
            </a:r>
            <a:r>
              <a:rPr lang="en-US" sz="2200" dirty="0" err="1"/>
              <a:t>stockouts</a:t>
            </a:r>
            <a:r>
              <a:rPr lang="en-US" sz="2200" dirty="0"/>
              <a:t> throughout 2012 which suggests a major change in inventory system management, the </a:t>
            </a:r>
            <a:r>
              <a:rPr lang="en-US" sz="2200" dirty="0" err="1"/>
              <a:t>stockouts</a:t>
            </a:r>
            <a:r>
              <a:rPr lang="en-US" sz="2200" dirty="0"/>
              <a:t> climb back to the range of 400’s in both 2013 and 2014. Hence it can’t be said if there was a major change in 2012</a:t>
            </a:r>
          </a:p>
          <a:p>
            <a:pPr marL="457200" lvl="0" indent="-228600" rtl="0">
              <a:spcBef>
                <a:spcPts val="0"/>
              </a:spcBef>
            </a:pPr>
            <a:endParaRPr lang="en-US" sz="22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 err="1"/>
              <a:t>Stockouts</a:t>
            </a:r>
            <a:r>
              <a:rPr lang="en-US" sz="2200" dirty="0"/>
              <a:t> see a marked increase in Spring season </a:t>
            </a:r>
          </a:p>
          <a:p>
            <a:pPr marL="457200" lvl="0" indent="-228600" rtl="0">
              <a:spcBef>
                <a:spcPts val="0"/>
              </a:spcBef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227264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err="1"/>
              <a:t>Stockouts</a:t>
            </a:r>
            <a:r>
              <a:rPr lang="en-US" dirty="0"/>
              <a:t> over other time frames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3" y="1139868"/>
            <a:ext cx="4179749" cy="2969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538" y="1139868"/>
            <a:ext cx="4154107" cy="2969822"/>
          </a:xfrm>
          <a:prstGeom prst="rect">
            <a:avLst/>
          </a:prstGeom>
        </p:spPr>
      </p:pic>
      <p:sp>
        <p:nvSpPr>
          <p:cNvPr id="7" name="Shape 112"/>
          <p:cNvSpPr txBox="1">
            <a:spLocks noGrp="1"/>
          </p:cNvSpPr>
          <p:nvPr>
            <p:ph type="body" idx="1"/>
          </p:nvPr>
        </p:nvSpPr>
        <p:spPr>
          <a:xfrm>
            <a:off x="1039851" y="4228687"/>
            <a:ext cx="7323374" cy="17578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sz="2800" dirty="0"/>
              <a:t>It is clear from the graphs that </a:t>
            </a:r>
            <a:r>
              <a:rPr lang="en-US" sz="2800" dirty="0" err="1"/>
              <a:t>stockouts</a:t>
            </a:r>
            <a:r>
              <a:rPr lang="en-US" sz="2800" dirty="0"/>
              <a:t> increase towards the end of the week and the end of the month.</a:t>
            </a:r>
            <a:r>
              <a:rPr lang="en-US" sz="2400" dirty="0"/>
              <a:t> </a:t>
            </a:r>
            <a:r>
              <a:rPr lang="en-US" sz="2800" dirty="0"/>
              <a:t>We will get more perspective on these insights by looking at the product movement and a test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69037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A glimpse into Product Movement</a:t>
            </a:r>
            <a:endParaRPr lang="e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3" y="1114816"/>
            <a:ext cx="3856573" cy="2724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03" y="1114817"/>
            <a:ext cx="3841564" cy="2724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13" y="4038986"/>
            <a:ext cx="3764072" cy="2666805"/>
          </a:xfrm>
          <a:prstGeom prst="rect">
            <a:avLst/>
          </a:prstGeom>
        </p:spPr>
      </p:pic>
      <p:sp>
        <p:nvSpPr>
          <p:cNvPr id="12" name="Shape 112"/>
          <p:cNvSpPr txBox="1">
            <a:spLocks noGrp="1"/>
          </p:cNvSpPr>
          <p:nvPr>
            <p:ph type="body" idx="1"/>
          </p:nvPr>
        </p:nvSpPr>
        <p:spPr>
          <a:xfrm>
            <a:off x="4954041" y="4184846"/>
            <a:ext cx="3832966" cy="17578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sz="1800" dirty="0"/>
              <a:t>There is a high Goods Receipt during the start of the week. On the other hand, there is a high demand of the products internally and externally towards the later part of the week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79603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Content</a:t>
            </a:r>
            <a:endParaRPr lang="en" dirty="0"/>
          </a:p>
        </p:txBody>
      </p:sp>
      <p:sp>
        <p:nvSpPr>
          <p:cNvPr id="4" name="Shape 112"/>
          <p:cNvSpPr txBox="1">
            <a:spLocks noGrp="1"/>
          </p:cNvSpPr>
          <p:nvPr>
            <p:ph type="body" idx="1"/>
          </p:nvPr>
        </p:nvSpPr>
        <p:spPr>
          <a:xfrm>
            <a:off x="1041835" y="1336672"/>
            <a:ext cx="7323374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The Problem</a:t>
            </a:r>
            <a:endParaRPr lang="en" sz="2800" dirty="0"/>
          </a:p>
          <a:p>
            <a:pPr marL="457200" lvl="0" indent="-228600" rtl="0">
              <a:spcBef>
                <a:spcPts val="0"/>
              </a:spcBef>
            </a:pPr>
            <a:endParaRPr lang="en" sz="28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Assumptions</a:t>
            </a:r>
          </a:p>
          <a:p>
            <a:pPr marL="457200" lvl="0" indent="-228600" rtl="0">
              <a:spcBef>
                <a:spcPts val="0"/>
              </a:spcBef>
            </a:pPr>
            <a:endParaRPr lang="en-US" sz="28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Data Discovery</a:t>
            </a:r>
          </a:p>
          <a:p>
            <a:pPr marL="457200" lvl="0" indent="-228600" rtl="0">
              <a:spcBef>
                <a:spcPts val="0"/>
              </a:spcBef>
            </a:pPr>
            <a:endParaRPr lang="en-US" sz="28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Predictive Analysis</a:t>
            </a:r>
          </a:p>
          <a:p>
            <a:pPr marL="457200" lvl="0" indent="-228600" rtl="0">
              <a:spcBef>
                <a:spcPts val="0"/>
              </a:spcBef>
            </a:pPr>
            <a:endParaRPr lang="en-US" sz="28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Action Points and Future Roadmap</a:t>
            </a:r>
          </a:p>
          <a:p>
            <a:pPr marL="457200" lvl="0" indent="-228600" rtl="0">
              <a:spcBef>
                <a:spcPts val="0"/>
              </a:spcBef>
            </a:pPr>
            <a:endParaRPr lang="en-US" sz="2800" dirty="0"/>
          </a:p>
          <a:p>
            <a:pPr marL="457200" lvl="0" indent="-228600" rtl="0">
              <a:spcBef>
                <a:spcPts val="0"/>
              </a:spcBef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19859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186968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Hypothesis Test for </a:t>
            </a:r>
            <a:r>
              <a:rPr lang="en-US" dirty="0" err="1"/>
              <a:t>stockout</a:t>
            </a:r>
            <a:r>
              <a:rPr lang="en-US" dirty="0"/>
              <a:t> over week of the month</a:t>
            </a:r>
            <a:endParaRPr lang="en" dirty="0"/>
          </a:p>
        </p:txBody>
      </p:sp>
      <p:sp>
        <p:nvSpPr>
          <p:cNvPr id="4" name="Shape 112"/>
          <p:cNvSpPr txBox="1">
            <a:spLocks noGrp="1"/>
          </p:cNvSpPr>
          <p:nvPr>
            <p:ph type="body" idx="1"/>
          </p:nvPr>
        </p:nvSpPr>
        <p:spPr>
          <a:xfrm>
            <a:off x="269311" y="1455669"/>
            <a:ext cx="403338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ANOVA test suggests that there is a difference in the </a:t>
            </a:r>
            <a:r>
              <a:rPr lang="en-US" sz="2800" dirty="0" err="1"/>
              <a:t>stockouts</a:t>
            </a:r>
            <a:r>
              <a:rPr lang="en-US" sz="2800" dirty="0"/>
              <a:t> week over week, majorly between weeks 4 and (2, 3)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Thus, we will consider week as a predictor in our </a:t>
            </a:r>
            <a:r>
              <a:rPr lang="en-US" sz="2800" dirty="0" err="1"/>
              <a:t>stockout</a:t>
            </a:r>
            <a:r>
              <a:rPr lang="en-US" sz="2800" dirty="0"/>
              <a:t> prediction model</a:t>
            </a:r>
          </a:p>
          <a:p>
            <a:pPr marL="457200" lvl="0" indent="-228600" rtl="0">
              <a:spcBef>
                <a:spcPts val="0"/>
              </a:spcBef>
            </a:pP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65" y="1455669"/>
            <a:ext cx="4403944" cy="3036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165" y="5014462"/>
            <a:ext cx="4366944" cy="7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07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PREDICTIVE ANALYSIS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1111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Feature Engineering</a:t>
            </a:r>
            <a:endParaRPr lang="en" dirty="0"/>
          </a:p>
        </p:txBody>
      </p:sp>
      <p:sp>
        <p:nvSpPr>
          <p:cNvPr id="4" name="Shape 112"/>
          <p:cNvSpPr txBox="1">
            <a:spLocks noGrp="1"/>
          </p:cNvSpPr>
          <p:nvPr>
            <p:ph type="body" idx="1"/>
          </p:nvPr>
        </p:nvSpPr>
        <p:spPr>
          <a:xfrm>
            <a:off x="1041835" y="1336672"/>
            <a:ext cx="7323374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200" dirty="0"/>
              <a:t>To make predictions for the next week, metrics for the previous week have been considered for prediction. The following variables have been created: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sz="22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/>
              <a:t>Number of events and sum of value of Goods Receipt, Stock Transfer &amp; Ship to Customer over past week</a:t>
            </a:r>
          </a:p>
          <a:p>
            <a:pPr marL="457200" lvl="0" indent="-228600" rtl="0">
              <a:spcBef>
                <a:spcPts val="0"/>
              </a:spcBef>
            </a:pPr>
            <a:endParaRPr lang="en-US" sz="22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/>
              <a:t>Above average variables: Was any of the following metrics - Goods Receipt, Stock Transfer, Ship to Customer, Last value of stock, total goods movement – above its average value for the season</a:t>
            </a:r>
          </a:p>
          <a:p>
            <a:pPr marL="457200" lvl="0" indent="-228600" rtl="0">
              <a:spcBef>
                <a:spcPts val="0"/>
              </a:spcBef>
            </a:pPr>
            <a:endParaRPr lang="en-US" sz="22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/>
              <a:t>Finally, groups 2, 3, 4 and 6 were selected in scope for prediction. Also, only those materials were considered which had data points for more than 100 weeks </a:t>
            </a: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180620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Prediction</a:t>
            </a:r>
            <a:endParaRPr lang="en" dirty="0"/>
          </a:p>
        </p:txBody>
      </p:sp>
      <p:sp>
        <p:nvSpPr>
          <p:cNvPr id="4" name="Shape 112"/>
          <p:cNvSpPr txBox="1">
            <a:spLocks noGrp="1"/>
          </p:cNvSpPr>
          <p:nvPr>
            <p:ph type="body" idx="1"/>
          </p:nvPr>
        </p:nvSpPr>
        <p:spPr>
          <a:xfrm>
            <a:off x="1041835" y="1180098"/>
            <a:ext cx="7323374" cy="1951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200" dirty="0"/>
              <a:t>A regression tree was used to predict </a:t>
            </a:r>
            <a:r>
              <a:rPr lang="en-US" sz="2200" dirty="0" err="1"/>
              <a:t>stockouts</a:t>
            </a:r>
            <a:r>
              <a:rPr lang="en-US" sz="2200" dirty="0"/>
              <a:t> for the last 5 weeks from the data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sz="22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/>
              <a:t>Taking a threshold of 0.18 for the probability of predicting a </a:t>
            </a:r>
            <a:r>
              <a:rPr lang="en-US" sz="2200" dirty="0" err="1"/>
              <a:t>stockout</a:t>
            </a:r>
            <a:r>
              <a:rPr lang="en-US" sz="2200" dirty="0"/>
              <a:t>, we got an accuracy of 92 %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209" y="3206664"/>
            <a:ext cx="4872625" cy="345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4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8" y="27465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What could have been better?</a:t>
            </a:r>
            <a:endParaRPr lang="en" dirty="0"/>
          </a:p>
        </p:txBody>
      </p:sp>
      <p:sp>
        <p:nvSpPr>
          <p:cNvPr id="4" name="Shape 112"/>
          <p:cNvSpPr txBox="1">
            <a:spLocks noGrp="1"/>
          </p:cNvSpPr>
          <p:nvPr>
            <p:ph type="body" idx="1"/>
          </p:nvPr>
        </p:nvSpPr>
        <p:spPr>
          <a:xfrm>
            <a:off x="1041835" y="1336672"/>
            <a:ext cx="7323374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US" sz="2200" dirty="0"/>
              <a:t>Machine Learning Algorithms are usually designed to improve accuracy by reducing the error. Thus, they do not take into account the class distribution / proportion or balance of classes. Ways to fix this:</a:t>
            </a:r>
          </a:p>
          <a:p>
            <a:pPr marL="228600" lvl="0">
              <a:buNone/>
            </a:pPr>
            <a:r>
              <a:rPr lang="en-US" sz="2200" dirty="0"/>
              <a:t> </a:t>
            </a:r>
          </a:p>
          <a:p>
            <a:pPr marL="457200" indent="-228600"/>
            <a:r>
              <a:rPr lang="en-US" sz="2200" dirty="0"/>
              <a:t>Improving classification algorithm: </a:t>
            </a:r>
            <a:r>
              <a:rPr lang="en-US" sz="2200" dirty="0"/>
              <a:t>Applying a more advanced model like </a:t>
            </a:r>
            <a:r>
              <a:rPr lang="en-US" sz="2200" dirty="0" err="1"/>
              <a:t>xgboost</a:t>
            </a:r>
            <a:r>
              <a:rPr lang="en-US" sz="2200" dirty="0"/>
              <a:t> did not help. </a:t>
            </a:r>
          </a:p>
          <a:p>
            <a:pPr marL="457200" lvl="0" indent="-228600" rtl="0">
              <a:spcBef>
                <a:spcPts val="0"/>
              </a:spcBef>
            </a:pPr>
            <a:endParaRPr lang="en-US" sz="22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/>
              <a:t>Resampling to balance the classes: 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sz="2200" dirty="0"/>
          </a:p>
          <a:p>
            <a:pPr marL="5143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Under-sampling</a:t>
            </a:r>
          </a:p>
          <a:p>
            <a:pPr marL="5143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Over-sampling</a:t>
            </a:r>
          </a:p>
          <a:p>
            <a:pPr marL="5143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based over-sampling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21733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685228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FFFF"/>
                </a:solidFill>
              </a:rPr>
              <a:t>Action points and Future Roadmap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424" y="127262"/>
            <a:ext cx="6462600" cy="1143000"/>
          </a:xfrm>
        </p:spPr>
        <p:txBody>
          <a:bodyPr/>
          <a:lstStyle/>
          <a:p>
            <a:pPr algn="ctr"/>
            <a:r>
              <a:rPr lang="en-US" dirty="0"/>
              <a:t>Preemptive action points for the business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168" y="1554522"/>
            <a:ext cx="7317112" cy="4736399"/>
          </a:xfrm>
        </p:spPr>
        <p:txBody>
          <a:bodyPr/>
          <a:lstStyle/>
          <a:p>
            <a:r>
              <a:rPr lang="en-US" sz="2400" dirty="0"/>
              <a:t> The model can be deployed to arrive at the predictions for the next week which will help the business plan inventory better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 The model can be updated to include the data for the latest time period so that it captures the recent trends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Stockouts</a:t>
            </a:r>
            <a:r>
              <a:rPr lang="en-US" sz="2400" dirty="0"/>
              <a:t> are usually higher during the later part of the week and month. We can look at materials with highest </a:t>
            </a:r>
            <a:r>
              <a:rPr lang="en-US" sz="2400" dirty="0" err="1"/>
              <a:t>stockout</a:t>
            </a:r>
            <a:r>
              <a:rPr lang="en-US" sz="2400" dirty="0"/>
              <a:t> proportion and plan better for them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52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424" y="127262"/>
            <a:ext cx="6462600" cy="774612"/>
          </a:xfrm>
        </p:spPr>
        <p:txBody>
          <a:bodyPr anchor="t"/>
          <a:lstStyle/>
          <a:p>
            <a:pPr algn="ctr"/>
            <a:r>
              <a:rPr lang="en-US" dirty="0"/>
              <a:t>Future 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168" y="1210057"/>
            <a:ext cx="7317112" cy="4736399"/>
          </a:xfrm>
        </p:spPr>
        <p:txBody>
          <a:bodyPr/>
          <a:lstStyle/>
          <a:p>
            <a:r>
              <a:rPr lang="en-US" sz="2400" dirty="0"/>
              <a:t> Include additional datasets with better description of the products, plants etc. and other inventory and movement attributes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 Automated descriptive analysis based on online data</a:t>
            </a:r>
          </a:p>
          <a:p>
            <a:endParaRPr lang="en-US" sz="2400" dirty="0"/>
          </a:p>
          <a:p>
            <a:r>
              <a:rPr lang="en-US" sz="2400" dirty="0"/>
              <a:t> Create a product that ingests incoming data and makes predictions for various time frames – next x weeks, next month and even day of next week for a causal perspective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8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PROBLEM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1885237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600" b="1" dirty="0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$1.1</a:t>
            </a:r>
            <a:r>
              <a:rPr lang="en-US" sz="6600" b="1" dirty="0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6600" b="1" dirty="0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2902982"/>
            <a:ext cx="7517699" cy="61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/>
              <a:t>Is the overstocking and out-of-stock cost to retailers globally</a:t>
            </a:r>
            <a:endParaRPr lang="en" sz="2400" dirty="0"/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17752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600" b="1" dirty="0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$129.5B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19526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/>
              <a:t>Is the lost revenue in North America alone. Although this number has reduced in recent years</a:t>
            </a:r>
            <a:endParaRPr lang="en" sz="2400" dirty="0"/>
          </a:p>
        </p:txBody>
      </p:sp>
      <p:sp>
        <p:nvSpPr>
          <p:cNvPr id="203" name="Shape 203"/>
          <p:cNvSpPr/>
          <p:nvPr/>
        </p:nvSpPr>
        <p:spPr>
          <a:xfrm>
            <a:off x="1" y="2045609"/>
            <a:ext cx="787138" cy="882127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417975"/>
            <a:ext cx="824845" cy="823321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201"/>
          <p:cNvSpPr txBox="1">
            <a:spLocks/>
          </p:cNvSpPr>
          <p:nvPr/>
        </p:nvSpPr>
        <p:spPr>
          <a:xfrm>
            <a:off x="940500" y="-117165"/>
            <a:ext cx="7517699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6600" b="1" dirty="0">
                <a:solidFill>
                  <a:srgbClr val="B1BB1C"/>
                </a:solidFill>
                <a:latin typeface="Lato"/>
                <a:ea typeface="Lato"/>
                <a:cs typeface="Lato"/>
                <a:sym typeface="Lato"/>
              </a:rPr>
              <a:t>4.1%</a:t>
            </a:r>
            <a:endParaRPr lang="en" sz="4400" b="1" dirty="0">
              <a:solidFill>
                <a:srgbClr val="B1BB1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202"/>
          <p:cNvSpPr txBox="1">
            <a:spLocks/>
          </p:cNvSpPr>
          <p:nvPr/>
        </p:nvSpPr>
        <p:spPr>
          <a:xfrm>
            <a:off x="940500" y="900582"/>
            <a:ext cx="7517699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Font typeface="Lato"/>
              <a:buNone/>
            </a:pPr>
            <a:r>
              <a:rPr lang="en-US" sz="2400" dirty="0"/>
              <a:t>Is the average retailers lost revenue due to out-of-stocks</a:t>
            </a:r>
            <a:endParaRPr lang="en" sz="2400" dirty="0"/>
          </a:p>
        </p:txBody>
      </p:sp>
      <p:sp>
        <p:nvSpPr>
          <p:cNvPr id="14" name="Shape 204"/>
          <p:cNvSpPr/>
          <p:nvPr/>
        </p:nvSpPr>
        <p:spPr>
          <a:xfrm>
            <a:off x="0" y="85578"/>
            <a:ext cx="787139" cy="866848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B1BB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85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209933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Problem Statement</a:t>
            </a:r>
          </a:p>
        </p:txBody>
      </p:sp>
      <p:sp>
        <p:nvSpPr>
          <p:cNvPr id="7" name="Rectangle 6"/>
          <p:cNvSpPr/>
          <p:nvPr>
            <p:custDataLst>
              <p:tags r:id="rId1"/>
            </p:custDataLst>
          </p:nvPr>
        </p:nvSpPr>
        <p:spPr bwMode="auto">
          <a:xfrm>
            <a:off x="4665128" y="1574274"/>
            <a:ext cx="4206875" cy="3048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6800" tIns="46800" rIns="46800" bIns="46800" anchor="ctr"/>
          <a:lstStyle/>
          <a:p>
            <a:pPr eaLnBrk="0" hangingPunct="0">
              <a:defRPr/>
            </a:pPr>
            <a:r>
              <a:rPr lang="en-US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4. Constraints</a:t>
            </a: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2287" y="1924215"/>
            <a:ext cx="4212000" cy="1551919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46800" tIns="46800" rIns="46800" bIns="46800" anchor="ctr"/>
          <a:lstStyle/>
          <a:p>
            <a:pPr marL="169863" lvl="1" indent="-169863" fontAlgn="base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CPG companies do not have quick reaction time thus predictions on a per day level will not be as useful. Predictions should be done for a longer time frame</a:t>
            </a:r>
          </a:p>
          <a:p>
            <a:pPr marL="169863" lvl="1" indent="-169863" fontAlgn="base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Do not use conventional inventory prediction techniques like time series, simulation</a:t>
            </a: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 bwMode="auto">
          <a:xfrm>
            <a:off x="393031" y="1574274"/>
            <a:ext cx="4206875" cy="3048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6800" tIns="46800" rIns="468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 Background</a:t>
            </a: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 bwMode="auto">
          <a:xfrm>
            <a:off x="4665129" y="3522969"/>
            <a:ext cx="4206875" cy="3048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6800" tIns="46800" rIns="46800" bIns="46800" anchor="ctr"/>
          <a:lstStyle/>
          <a:p>
            <a:pPr eaLnBrk="0" hangingPunct="0">
              <a:defRPr/>
            </a:pPr>
            <a:r>
              <a:rPr lang="en-US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5. Stakeholders</a:t>
            </a:r>
          </a:p>
        </p:txBody>
      </p:sp>
      <p:sp>
        <p:nvSpPr>
          <p:cNvPr id="11" name="Rectangle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65130" y="3874604"/>
            <a:ext cx="4206875" cy="98839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46800" tIns="46800" rIns="46800" bIns="46800" anchor="ctr"/>
          <a:lstStyle/>
          <a:p>
            <a:pPr marL="169863" lvl="1" indent="-169863">
              <a:spcBef>
                <a:spcPct val="200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Plant Managers, Plant Employees</a:t>
            </a:r>
          </a:p>
          <a:p>
            <a:pPr marL="169863" lvl="1" indent="-169863">
              <a:spcBef>
                <a:spcPct val="200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Company Shareholders</a:t>
            </a:r>
          </a:p>
        </p:txBody>
      </p:sp>
      <p:sp>
        <p:nvSpPr>
          <p:cNvPr id="12" name="Rectangle 11"/>
          <p:cNvSpPr/>
          <p:nvPr>
            <p:custDataLst>
              <p:tags r:id="rId6"/>
            </p:custDataLst>
          </p:nvPr>
        </p:nvSpPr>
        <p:spPr bwMode="auto">
          <a:xfrm>
            <a:off x="393031" y="3524885"/>
            <a:ext cx="4206875" cy="3048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6800" tIns="46800" rIns="46800" bIns="46800" anchor="ctr"/>
          <a:lstStyle/>
          <a:p>
            <a:pPr eaLnBrk="0" hangingPunct="0">
              <a:defRPr/>
            </a:pPr>
            <a:r>
              <a:rPr lang="en-US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Desired outcome</a:t>
            </a:r>
          </a:p>
        </p:txBody>
      </p:sp>
      <p:sp>
        <p:nvSpPr>
          <p:cNvPr id="13" name="Rectangle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8156" y="3874603"/>
            <a:ext cx="4206875" cy="99388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46800" tIns="46800" rIns="46800" bIns="46800" anchor="ctr"/>
          <a:lstStyle/>
          <a:p>
            <a:pPr marL="169863" lvl="1" indent="-169863" fontAlgn="base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Reduction in future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stockouts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. Leverage analytics to predict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stockouts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so that the plant managers can plan inventory accordingly</a:t>
            </a:r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 bwMode="auto">
          <a:xfrm>
            <a:off x="4682287" y="4911526"/>
            <a:ext cx="4206875" cy="3048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6800" tIns="46800" rIns="46800" bIns="46800" anchor="ctr"/>
          <a:lstStyle/>
          <a:p>
            <a:pPr eaLnBrk="0" hangingPunct="0">
              <a:defRPr/>
            </a:pPr>
            <a:r>
              <a:rPr lang="en-US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6. Resources</a:t>
            </a: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65130" y="5261467"/>
            <a:ext cx="4206875" cy="110323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46800" tIns="46800" rIns="46800" bIns="46800" anchor="ctr"/>
          <a:lstStyle/>
          <a:p>
            <a:pPr marL="169863" lvl="1" indent="-169863" fontAlgn="base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Product movement data</a:t>
            </a:r>
          </a:p>
          <a:p>
            <a:pPr marL="169863" lvl="1" indent="-169863" fontAlgn="base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Product detail data</a:t>
            </a:r>
          </a:p>
          <a:p>
            <a:pPr marL="169863" lvl="1" indent="-169863" fontAlgn="base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Inventory data</a:t>
            </a:r>
          </a:p>
          <a:p>
            <a:pPr marL="169863" lvl="1" indent="-169863" fontAlgn="base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Softwares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such as R, Python, Tableau for analysis</a:t>
            </a:r>
          </a:p>
        </p:txBody>
      </p:sp>
      <p:sp>
        <p:nvSpPr>
          <p:cNvPr id="16" name="Rectangle 15"/>
          <p:cNvSpPr/>
          <p:nvPr>
            <p:custDataLst>
              <p:tags r:id="rId10"/>
            </p:custDataLst>
          </p:nvPr>
        </p:nvSpPr>
        <p:spPr bwMode="auto">
          <a:xfrm>
            <a:off x="395594" y="4915523"/>
            <a:ext cx="4206875" cy="3048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6800" tIns="46800" rIns="46800" bIns="46800" anchor="ctr"/>
          <a:lstStyle/>
          <a:p>
            <a:pPr eaLnBrk="0" hangingPunct="0">
              <a:defRPr/>
            </a:pPr>
            <a:r>
              <a:rPr lang="en-US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Scope</a:t>
            </a:r>
          </a:p>
        </p:txBody>
      </p:sp>
      <p:sp>
        <p:nvSpPr>
          <p:cNvPr id="17" name="Rectangle 2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8156" y="5266954"/>
            <a:ext cx="4206875" cy="110978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46800" tIns="46800" rIns="46800" bIns="46800" anchor="ctr"/>
          <a:lstStyle/>
          <a:p>
            <a:pPr marL="169863" lvl="1" indent="-169863">
              <a:spcBef>
                <a:spcPct val="200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Plant A data</a:t>
            </a:r>
          </a:p>
          <a:p>
            <a:pPr marL="169863" lvl="1" indent="-169863">
              <a:spcBef>
                <a:spcPct val="200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Only three types of product movements – Stock Transfer, Ship to Customer and Goods Receipt </a:t>
            </a:r>
          </a:p>
        </p:txBody>
      </p:sp>
      <p:sp>
        <p:nvSpPr>
          <p:cNvPr id="18" name="Rectangle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3031" y="1927825"/>
            <a:ext cx="4212000" cy="1548309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46800" tIns="46800" rIns="46800" bIns="46800" anchor="ctr"/>
          <a:lstStyle/>
          <a:p>
            <a:pPr marL="169863" lvl="1" indent="-169863" fontAlgn="base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 CPG manufacturer wants to reduce the problems and associated cost with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stockouts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Increased transportation/procurement costs to expedite shipments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Delaying fulfillment of a customer order, resulting in loss of revenue and/or goodwill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0037" y="0"/>
            <a:ext cx="8166969" cy="7462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Process Improvement through analytical sophistication</a:t>
            </a:r>
            <a:endParaRPr lang="en" dirty="0"/>
          </a:p>
        </p:txBody>
      </p:sp>
      <p:sp>
        <p:nvSpPr>
          <p:cNvPr id="4" name="Shape 112"/>
          <p:cNvSpPr txBox="1">
            <a:spLocks noGrp="1"/>
          </p:cNvSpPr>
          <p:nvPr>
            <p:ph type="body" idx="1"/>
          </p:nvPr>
        </p:nvSpPr>
        <p:spPr>
          <a:xfrm>
            <a:off x="1041835" y="1336672"/>
            <a:ext cx="7323374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Automating prediction of future </a:t>
            </a:r>
            <a:r>
              <a:rPr lang="en-US" sz="2800" dirty="0" err="1"/>
              <a:t>stockouts</a:t>
            </a:r>
            <a:r>
              <a:rPr lang="en-US" sz="2800" dirty="0"/>
              <a:t>  and reduction of manual identification will result in:</a:t>
            </a:r>
          </a:p>
          <a:p>
            <a:pPr marL="457200" lvl="0" indent="-228600" rtl="0">
              <a:spcBef>
                <a:spcPts val="0"/>
              </a:spcBef>
            </a:pPr>
            <a:endParaRPr lang="en-US" sz="2800" dirty="0"/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Lower error in identification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Better and quicker Inventory planning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Efficient time management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Capture of </a:t>
            </a:r>
            <a:r>
              <a:rPr lang="en-US" sz="2200" dirty="0" err="1"/>
              <a:t>stockout</a:t>
            </a:r>
            <a:r>
              <a:rPr lang="en-US" sz="2200" dirty="0"/>
              <a:t> root causes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Optimization of bandwidth and allocation 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sz="2800" dirty="0"/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The solution will also be scalable to all manufacturing plants</a:t>
            </a: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68668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ASSUMPTIONS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5238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24087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Assumptions for descriptive and predictive analytics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7323374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Within a sub-segment, the various product groups are representative of the others</a:t>
            </a:r>
            <a:endParaRPr lang="en" sz="2800" dirty="0"/>
          </a:p>
          <a:p>
            <a:pPr marL="457200" lvl="0" indent="-228600" rtl="0">
              <a:spcBef>
                <a:spcPts val="0"/>
              </a:spcBef>
            </a:pPr>
            <a:endParaRPr lang="en" sz="2800" dirty="0"/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There hasn’t been a drastic change (</a:t>
            </a:r>
            <a:r>
              <a:rPr lang="en-US" sz="2800" dirty="0"/>
              <a:t>major technology shift etc.) over the period of 3 years</a:t>
            </a:r>
            <a:r>
              <a:rPr lang="en" sz="2800" dirty="0"/>
              <a:t> </a:t>
            </a:r>
          </a:p>
          <a:p>
            <a:pPr marL="457200" lvl="0" indent="-228600" rtl="0">
              <a:spcBef>
                <a:spcPts val="0"/>
              </a:spcBef>
            </a:pPr>
            <a:endParaRPr lang="en" sz="2800" dirty="0"/>
          </a:p>
          <a:p>
            <a:pPr marL="457200" lvl="0" indent="-228600" rtl="0">
              <a:spcBef>
                <a:spcPts val="0"/>
              </a:spcBef>
            </a:pPr>
            <a:r>
              <a:rPr lang="en" sz="2800" dirty="0"/>
              <a:t>More the number of Inventory changes for a product means more is its demand and thus “Popularity”</a:t>
            </a:r>
          </a:p>
        </p:txBody>
      </p:sp>
    </p:spTree>
    <p:extLst>
      <p:ext uri="{BB962C8B-B14F-4D97-AF65-F5344CB8AC3E}">
        <p14:creationId xmlns:p14="http://schemas.microsoft.com/office/powerpoint/2010/main" val="212778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</a:t>
            </a:r>
            <a:r>
              <a:rPr lang="en-US" dirty="0"/>
              <a:t>ATA DISCOVERY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48113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vUt2gmkECStQB8WZDkK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tyqGGm.0m.o.3KTxfi5g"/>
</p:tagLst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1171</Words>
  <Application>Microsoft Office PowerPoint</Application>
  <PresentationFormat>On-screen Show (4:3)</PresentationFormat>
  <Paragraphs>136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Lato</vt:lpstr>
      <vt:lpstr>Calibri</vt:lpstr>
      <vt:lpstr>Arial</vt:lpstr>
      <vt:lpstr>Raleway</vt:lpstr>
      <vt:lpstr>Antonio template</vt:lpstr>
      <vt:lpstr>PREDICTING PLANT STOCKOUTS</vt:lpstr>
      <vt:lpstr>Content</vt:lpstr>
      <vt:lpstr>1. THE PROBLEM</vt:lpstr>
      <vt:lpstr>$1.1T </vt:lpstr>
      <vt:lpstr>Problem Statement</vt:lpstr>
      <vt:lpstr>Process Improvement through analytical sophistication</vt:lpstr>
      <vt:lpstr>2. ASSUMPTIONS</vt:lpstr>
      <vt:lpstr>Assumptions for descriptive and predictive analytics</vt:lpstr>
      <vt:lpstr>2. DATA DISCOVERY</vt:lpstr>
      <vt:lpstr>Creating a Unified Dataset</vt:lpstr>
      <vt:lpstr>Aid in Scope and Variable Reduction</vt:lpstr>
      <vt:lpstr>Which Groups should we consider?</vt:lpstr>
      <vt:lpstr>Which Groups should we consider?</vt:lpstr>
      <vt:lpstr>Which Groups should we consider?</vt:lpstr>
      <vt:lpstr>Which Groups should we consider?</vt:lpstr>
      <vt:lpstr>Is there a trend over the years?</vt:lpstr>
      <vt:lpstr>Is there a trend over the years?</vt:lpstr>
      <vt:lpstr>Stockouts over other time frames</vt:lpstr>
      <vt:lpstr>A glimpse into Product Movement</vt:lpstr>
      <vt:lpstr>Hypothesis Test for stockout over week of the month</vt:lpstr>
      <vt:lpstr>2. PREDICTIVE ANALYSIS</vt:lpstr>
      <vt:lpstr>Feature Engineering</vt:lpstr>
      <vt:lpstr>Prediction</vt:lpstr>
      <vt:lpstr>What could have been better?</vt:lpstr>
      <vt:lpstr>Action points and Future Roadmap</vt:lpstr>
      <vt:lpstr>Preemptive action points for the business</vt:lpstr>
      <vt:lpstr>Future Roadmap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Arjun Mishra</dc:creator>
  <cp:lastModifiedBy>Arjun Mishra</cp:lastModifiedBy>
  <cp:revision>73</cp:revision>
  <dcterms:modified xsi:type="dcterms:W3CDTF">2017-03-29T19:27:48Z</dcterms:modified>
</cp:coreProperties>
</file>